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62" r:id="rId6"/>
    <p:sldId id="263" r:id="rId7"/>
    <p:sldId id="257" r:id="rId8"/>
    <p:sldId id="264" r:id="rId9"/>
    <p:sldId id="258" r:id="rId10"/>
    <p:sldId id="274" r:id="rId11"/>
    <p:sldId id="265" r:id="rId12"/>
    <p:sldId id="266" r:id="rId13"/>
    <p:sldId id="267" r:id="rId14"/>
    <p:sldId id="268" r:id="rId15"/>
    <p:sldId id="269" r:id="rId16"/>
    <p:sldId id="273" r:id="rId17"/>
    <p:sldId id="259" r:id="rId18"/>
    <p:sldId id="260" r:id="rId19"/>
    <p:sldId id="270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55B1-6047-4971-377A-C3FB1DD4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A3AE5-47D9-FE89-6D92-C2039F15A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08D9-5E56-2495-409B-BB097C0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A43D-DF48-7586-3B2F-EDA7AF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60DD-56B4-A50F-0BAD-D78FACC7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20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00CF-C738-59A2-C320-92CA120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A06B-350C-3B6D-BEA9-9A785E81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9DFE-5565-773F-06E2-C6AC04FF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7841-98F1-A051-EF3E-CCF237AE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B6AE-B89E-AFF8-5A40-303FCFEE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053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6600E-CDF9-33FD-4988-CD7E414AF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90D74-61FD-788F-DF1F-A7250430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8FF4-4589-9F1B-63C5-09DFEB7A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FCD4-8336-C75E-FEDF-844DB10E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D94F-3409-D276-4970-955864DC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32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DF66-E3BF-BE88-6AC2-D7978339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8BEB-DC8B-7FBE-4A70-3FDDC6A7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32E-5B79-4295-B665-E94117AA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E88-5709-FE86-13FB-18F9402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CF00-0D68-53E0-F133-F8AAF1E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2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9D0D-8B8F-98DB-6154-D017B015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C7A2F-5E09-438E-7049-8C4426A4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0D3E-44E0-59BD-BD2E-86BDC714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938F-02EB-A6DA-7CC5-B6F75A2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BC02-028C-65D4-750C-B339A83E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61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D54-56C6-C370-E871-2E983F8B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E34B-6011-C4BA-2484-7BFF16230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3138-7993-AEFF-E232-E67D399B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E963-2119-C91E-B7CD-314219F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AA04-4216-09C0-A86B-B3648E01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9402-690A-F0A9-2BFA-B0BB37EB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98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CBFA-8620-79EA-8587-5F99E809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590D-DFE1-1877-3FA0-C059BA16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4794-B1D1-2DF6-E6BE-B6338170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EFF1-9FF0-4656-A870-1B3E8EEBC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4B1D-DD91-ED2E-506A-F414EF2F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B874B-812B-BCF3-06D4-77EF5DF2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5977E-EFB7-9524-BD9E-68B39F97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8A4F0-440D-10AC-0ED9-09B3C9B0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7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385-1E27-8CDD-3948-4C7DE480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8C806-4C50-8E2D-0369-9FB2AB39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E287-517A-EA34-B63C-521332C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B5CDA-C5F9-26AA-1231-0FA9BBDC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6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6652-1E05-9E90-A9B0-39C4CF13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BA13-E1FF-3D32-C1D0-0B7CFFB4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F9AB-E480-B04F-5D2C-346EBAF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90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5D32-EC72-8DDB-54C7-A3987EB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39CB-F5AF-CACC-54FC-B745505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B631-1371-FFC1-DDF2-F7EAAF736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482B-7488-3C50-FF28-BF2EE9CD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6BA31-C7F2-CA73-4864-46CC07D7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CF1C-4DD1-64BB-D876-7BA56461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9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2743-35C3-5B44-DBA2-33FDCE34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B3B7E-C389-F6E9-6A24-EA18C160D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3AAC1-7B7B-D5F7-D086-A7B1115F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157E-92C1-A67F-4DFE-89DCED4F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3654-CB83-37E0-2817-8F15E54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BF862-ED55-8EBD-258D-FC2FAA8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57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73E47-28EE-D9EA-66F6-872DF719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11FD-6F9D-8803-D681-1E2F3D5B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E8B5-35E1-7807-0F63-B88C51023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617A-53A3-43AF-8CC2-7A4BC67481F4}" type="datetimeFigureOut">
              <a:rPr lang="es-PE" smtClean="0"/>
              <a:t>12/10/2024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7978-B3D0-08FC-16C8-559D8C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45B6-4B6D-9B28-5336-04EFA883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0FC8-9FEC-4C32-9CD0-F894FE4645B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4D0-32EF-987F-FE30-E63108E7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30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MX" dirty="0"/>
              <a:t>Repaso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609" y="1125415"/>
            <a:ext cx="9144000" cy="1655762"/>
          </a:xfrm>
        </p:spPr>
        <p:txBody>
          <a:bodyPr/>
          <a:lstStyle/>
          <a:p>
            <a:r>
              <a:rPr lang="es-MX" dirty="0"/>
              <a:t>Lógica y Argumentación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5B2B4-5BD5-6567-EFCA-351051CB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" y="1666850"/>
            <a:ext cx="475297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DEAE7-4141-2FBA-3B0A-823AE098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02290"/>
            <a:ext cx="518160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C5FB0-9593-59E6-0B18-417EB287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533800"/>
            <a:ext cx="5105400" cy="331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4A6AA-3F14-C522-4BAB-791A0FE2F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744" y="2028800"/>
            <a:ext cx="3362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Lenguaje de la Lógica </a:t>
            </a:r>
            <a:r>
              <a:rPr lang="es-MX" dirty="0">
                <a:solidFill>
                  <a:srgbClr val="FF0000"/>
                </a:solidFill>
              </a:rPr>
              <a:t>Proposicional    (sobre uso de los puntos como </a:t>
            </a:r>
            <a:r>
              <a:rPr lang="es-MX" dirty="0" err="1">
                <a:solidFill>
                  <a:srgbClr val="FF0000"/>
                </a:solidFill>
              </a:rPr>
              <a:t>jerarquizción</a:t>
            </a:r>
            <a:r>
              <a:rPr lang="es-MX" dirty="0">
                <a:solidFill>
                  <a:srgbClr val="FF0000"/>
                </a:solidFill>
              </a:rPr>
              <a:t>)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E21D82-F1F0-65E5-B750-A350E8A4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276601"/>
            <a:ext cx="9545304" cy="49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E499E-DC14-E3D8-D4BE-DED1CFDB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07" y="1008477"/>
            <a:ext cx="6667500" cy="422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847800-B84B-B269-7E0E-E6BEE134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171" y="2681287"/>
            <a:ext cx="2819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F180D-1DE1-3C51-FF4B-B7A40961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5" y="904582"/>
            <a:ext cx="6848475" cy="3867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8DC2A-DB0E-B912-E093-396B18B9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58" y="2297320"/>
            <a:ext cx="3477846" cy="22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0D366-37FF-4636-9C13-74D69497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5" y="881136"/>
            <a:ext cx="7991475" cy="447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0999D-91D6-6778-60D1-D73B864D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089" y="2340081"/>
            <a:ext cx="3286720" cy="26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C472C-DAD9-2AC2-2B73-C1DD32A0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48" y="2431878"/>
            <a:ext cx="3038475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D9E65-FCE7-BC63-0611-5EA5B3BD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4" y="1716551"/>
            <a:ext cx="5076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79D29-C703-8816-82EB-9C74734A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967125"/>
            <a:ext cx="6326616" cy="4697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A670E-6E9F-1DF6-6D0B-C7199A4598A6}"/>
              </a:ext>
            </a:extLst>
          </p:cNvPr>
          <p:cNvSpPr txBox="1"/>
          <p:nvPr/>
        </p:nvSpPr>
        <p:spPr>
          <a:xfrm>
            <a:off x="1195754" y="1899138"/>
            <a:ext cx="379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Bicondicionalidad</a:t>
            </a:r>
            <a:endParaRPr lang="es-MX" dirty="0"/>
          </a:p>
          <a:p>
            <a:endParaRPr lang="es-MX" dirty="0"/>
          </a:p>
          <a:p>
            <a:r>
              <a:rPr lang="es-MX" dirty="0"/>
              <a:t>“si y solo sí”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9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B27DD-F5B7-5A1D-D737-CA8CC451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57" y="499996"/>
            <a:ext cx="5057273" cy="58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13" y="140676"/>
            <a:ext cx="9144000" cy="545123"/>
          </a:xfrm>
        </p:spPr>
        <p:txBody>
          <a:bodyPr/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621090-5553-5998-800F-368EA0B77FDE}"/>
              </a:ext>
            </a:extLst>
          </p:cNvPr>
          <p:cNvSpPr txBox="1">
            <a:spLocks/>
          </p:cNvSpPr>
          <p:nvPr/>
        </p:nvSpPr>
        <p:spPr>
          <a:xfrm>
            <a:off x="1144173" y="1052732"/>
            <a:ext cx="10419470" cy="5460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/>
              <a:t>Reglas de formación</a:t>
            </a:r>
          </a:p>
          <a:p>
            <a:pPr algn="l"/>
            <a:endParaRPr lang="es-MX" sz="1800" dirty="0"/>
          </a:p>
          <a:p>
            <a:pPr algn="l"/>
            <a:r>
              <a:rPr lang="es-MX" sz="1800" dirty="0"/>
              <a:t>Una </a:t>
            </a:r>
            <a:r>
              <a:rPr lang="es-MX" sz="1800" dirty="0" err="1"/>
              <a:t>fbf</a:t>
            </a:r>
            <a:r>
              <a:rPr lang="es-MX" sz="1800" dirty="0"/>
              <a:t> (fórmula bien formada) se construye con los siguientes criterios:</a:t>
            </a:r>
          </a:p>
          <a:p>
            <a:pPr algn="l"/>
            <a:endParaRPr lang="es-MX" sz="1800" dirty="0"/>
          </a:p>
          <a:p>
            <a:pPr marL="457200" indent="-457200" algn="l">
              <a:buFont typeface="+mj-lt"/>
              <a:buAutoNum type="arabicPeriod"/>
            </a:pPr>
            <a:r>
              <a:rPr lang="es-MX" sz="1800" dirty="0"/>
              <a:t>Cada variable por sí sola es un </a:t>
            </a:r>
            <a:r>
              <a:rPr lang="es-MX" sz="1800" dirty="0" err="1"/>
              <a:t>fbf</a:t>
            </a:r>
            <a:r>
              <a:rPr lang="es-MX" sz="1800" dirty="0"/>
              <a:t> (p)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1800" dirty="0"/>
              <a:t>Si A es un </a:t>
            </a:r>
            <a:r>
              <a:rPr lang="es-MX" sz="1800" dirty="0" err="1"/>
              <a:t>fbf</a:t>
            </a:r>
            <a:r>
              <a:rPr lang="es-MX" sz="1800" dirty="0"/>
              <a:t>, la “operación” de A también lo es (A y ~A)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1800" dirty="0"/>
              <a:t>Si A y B son </a:t>
            </a:r>
            <a:r>
              <a:rPr lang="es-MX" sz="1800" dirty="0" err="1"/>
              <a:t>fbs</a:t>
            </a:r>
            <a:r>
              <a:rPr lang="es-MX" sz="1800" dirty="0"/>
              <a:t>, (A (operación) B), es una </a:t>
            </a:r>
            <a:r>
              <a:rPr lang="es-MX" sz="1800" dirty="0" err="1"/>
              <a:t>fbf</a:t>
            </a:r>
            <a:r>
              <a:rPr lang="es-MX" sz="18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1800" dirty="0"/>
              <a:t>Ninguna otra fórmula es </a:t>
            </a:r>
            <a:r>
              <a:rPr lang="es-MX" sz="1800" dirty="0" err="1"/>
              <a:t>fbf</a:t>
            </a:r>
            <a:r>
              <a:rPr lang="es-MX" sz="1800" dirty="0"/>
              <a:t> en el presente sistema</a:t>
            </a:r>
          </a:p>
          <a:p>
            <a:pPr marL="457200" indent="-457200" algn="l">
              <a:buFont typeface="+mj-lt"/>
              <a:buAutoNum type="arabicPeriod"/>
            </a:pPr>
            <a:endParaRPr lang="es-MX" sz="1800" dirty="0"/>
          </a:p>
          <a:p>
            <a:pPr marL="457200" indent="-457200" algn="l">
              <a:buFont typeface="+mj-lt"/>
              <a:buAutoNum type="arabicPeriod"/>
            </a:pPr>
            <a:endParaRPr lang="es-MX" sz="1800" dirty="0"/>
          </a:p>
          <a:p>
            <a:pPr algn="l"/>
            <a:r>
              <a:rPr lang="es-MX" sz="1800" dirty="0"/>
              <a:t>Fuente: </a:t>
            </a:r>
            <a:r>
              <a:rPr lang="es-MX" sz="1800" dirty="0" err="1"/>
              <a:t>Díogenes</a:t>
            </a:r>
            <a:r>
              <a:rPr lang="es-MX" sz="1800" dirty="0"/>
              <a:t> Rosales, Introducción a la lógica, p.24. (1994)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35513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13" y="140676"/>
            <a:ext cx="9144000" cy="545123"/>
          </a:xfrm>
        </p:spPr>
        <p:txBody>
          <a:bodyPr/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621090-5553-5998-800F-368EA0B77FDE}"/>
              </a:ext>
            </a:extLst>
          </p:cNvPr>
          <p:cNvSpPr txBox="1">
            <a:spLocks/>
          </p:cNvSpPr>
          <p:nvPr/>
        </p:nvSpPr>
        <p:spPr>
          <a:xfrm>
            <a:off x="1692813" y="982393"/>
            <a:ext cx="9144000" cy="357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Tablas de valores/ tablas de verdad</a:t>
            </a:r>
            <a:endParaRPr lang="es-P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561C0-86B9-9DAE-4EDF-3A71F2527092}"/>
              </a:ext>
            </a:extLst>
          </p:cNvPr>
          <p:cNvSpPr txBox="1"/>
          <p:nvPr/>
        </p:nvSpPr>
        <p:spPr>
          <a:xfrm>
            <a:off x="1692813" y="1674674"/>
            <a:ext cx="6850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Resultados posibles: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Contradicción (todo es falso)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Contingencia (algunos V, algunos F)</a:t>
            </a:r>
          </a:p>
          <a:p>
            <a:pPr marL="285750" indent="-285750">
              <a:buFontTx/>
              <a:buChar char="-"/>
            </a:pPr>
            <a:r>
              <a:rPr lang="es-MX" dirty="0"/>
              <a:t>Tautología (todo es verdadero)-	</a:t>
            </a:r>
          </a:p>
          <a:p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A7B59-04A2-F725-A885-317C5536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13" y="1690907"/>
            <a:ext cx="5353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0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13" y="140676"/>
            <a:ext cx="9144000" cy="545123"/>
          </a:xfrm>
        </p:spPr>
        <p:txBody>
          <a:bodyPr/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621090-5553-5998-800F-368EA0B77FDE}"/>
              </a:ext>
            </a:extLst>
          </p:cNvPr>
          <p:cNvSpPr txBox="1">
            <a:spLocks/>
          </p:cNvSpPr>
          <p:nvPr/>
        </p:nvSpPr>
        <p:spPr>
          <a:xfrm>
            <a:off x="1692813" y="982393"/>
            <a:ext cx="9144000" cy="357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Tablas de valores/ tablas de verdad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162D0-79F3-3C92-B371-45CE5697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08" y="2122757"/>
            <a:ext cx="6524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4D0-32EF-987F-FE30-E63108E7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30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MX" dirty="0"/>
              <a:t>Repaso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609" y="1125415"/>
            <a:ext cx="9144000" cy="1655762"/>
          </a:xfrm>
        </p:spPr>
        <p:txBody>
          <a:bodyPr/>
          <a:lstStyle/>
          <a:p>
            <a:r>
              <a:rPr lang="es-MX" dirty="0"/>
              <a:t>Lógica y Argumentación</a:t>
            </a:r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871E7-8829-72ED-9B6E-46230BC8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73" y="1938055"/>
            <a:ext cx="7305453" cy="2377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E95FF-8926-2F09-DA94-C16A79CD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09" y="4667836"/>
            <a:ext cx="5715000" cy="171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27B6FB-0057-61B3-47EF-7BF6B5BA19FE}"/>
              </a:ext>
            </a:extLst>
          </p:cNvPr>
          <p:cNvSpPr/>
          <p:nvPr/>
        </p:nvSpPr>
        <p:spPr>
          <a:xfrm>
            <a:off x="5481862" y="4037598"/>
            <a:ext cx="4266863" cy="27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035E0-F139-F919-8BBD-CD515AA4CC7B}"/>
              </a:ext>
            </a:extLst>
          </p:cNvPr>
          <p:cNvSpPr/>
          <p:nvPr/>
        </p:nvSpPr>
        <p:spPr>
          <a:xfrm>
            <a:off x="4502148" y="6212114"/>
            <a:ext cx="4577961" cy="30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6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4D0-32EF-987F-FE30-E63108E7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30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MX" dirty="0"/>
              <a:t>Repaso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609" y="1125415"/>
            <a:ext cx="9144000" cy="1655762"/>
          </a:xfrm>
        </p:spPr>
        <p:txBody>
          <a:bodyPr/>
          <a:lstStyle/>
          <a:p>
            <a:r>
              <a:rPr lang="es-MX" dirty="0"/>
              <a:t>Lógica y Argumentación</a:t>
            </a:r>
            <a:endParaRPr lang="es-P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2F3E6-E003-9B8A-AD10-4F5EF3DC7EB4}"/>
              </a:ext>
            </a:extLst>
          </p:cNvPr>
          <p:cNvSpPr txBox="1"/>
          <p:nvPr/>
        </p:nvSpPr>
        <p:spPr>
          <a:xfrm>
            <a:off x="1397391" y="1676167"/>
            <a:ext cx="92706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Diógenes Rosales (2004, Introducción a la Lógica, p.16)</a:t>
            </a:r>
          </a:p>
          <a:p>
            <a:endParaRPr lang="es-MX" dirty="0"/>
          </a:p>
          <a:p>
            <a:r>
              <a:rPr lang="es-MX" dirty="0"/>
              <a:t>“Las proposiciones son expresiones del lenguaje de las que tiene sentido decir que son verdaderas o falsas. A este tipo de lenguaje usado en el discurso se le denomina también enunciativo, declarativo, descriptivo, aseverativo, asertórico, etc.</a:t>
            </a:r>
          </a:p>
          <a:p>
            <a:endParaRPr lang="es-MX" dirty="0"/>
          </a:p>
          <a:p>
            <a:r>
              <a:rPr lang="es-MX" dirty="0"/>
              <a:t>Ejemplos:</a:t>
            </a:r>
          </a:p>
          <a:p>
            <a:endParaRPr lang="es-MX" dirty="0"/>
          </a:p>
          <a:p>
            <a:r>
              <a:rPr lang="es-MX" dirty="0"/>
              <a:t>1 El planeta Marte gira alrededor del Sol</a:t>
            </a:r>
          </a:p>
          <a:p>
            <a:r>
              <a:rPr lang="es-MX" dirty="0"/>
              <a:t>2 El agua se congela a cero grados centígrados</a:t>
            </a:r>
          </a:p>
          <a:p>
            <a:r>
              <a:rPr lang="es-MX" dirty="0"/>
              <a:t>3 Dos cantidades iguales a una tercera son iguales entre sí.</a:t>
            </a:r>
          </a:p>
          <a:p>
            <a:r>
              <a:rPr lang="es-MX" dirty="0"/>
              <a:t>4 J. M. Arguedas escribió la novela Los ríos profundos.</a:t>
            </a:r>
          </a:p>
          <a:p>
            <a:r>
              <a:rPr lang="es-MX" dirty="0"/>
              <a:t>5 La distancia más corta entre dos puntos es la línea recta.</a:t>
            </a:r>
          </a:p>
          <a:p>
            <a:endParaRPr lang="es-MX" dirty="0"/>
          </a:p>
          <a:p>
            <a:r>
              <a:rPr lang="es-MX" dirty="0"/>
              <a:t>Es importante notar que lo que interesa básicamente en una expresión proposicional es su sentido de verdad o falsedad, porque oraciones distintas pueden expresar una misma proposición. ”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29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4D0-32EF-987F-FE30-E63108E7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30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MX" dirty="0"/>
              <a:t>Repaso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609" y="1125415"/>
            <a:ext cx="9144000" cy="1655762"/>
          </a:xfrm>
        </p:spPr>
        <p:txBody>
          <a:bodyPr/>
          <a:lstStyle/>
          <a:p>
            <a:r>
              <a:rPr lang="es-MX" dirty="0"/>
              <a:t>Lógica y Argumentación</a:t>
            </a:r>
            <a:endParaRPr lang="es-P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2F3E6-E003-9B8A-AD10-4F5EF3DC7EB4}"/>
              </a:ext>
            </a:extLst>
          </p:cNvPr>
          <p:cNvSpPr txBox="1"/>
          <p:nvPr/>
        </p:nvSpPr>
        <p:spPr>
          <a:xfrm>
            <a:off x="1397391" y="1676167"/>
            <a:ext cx="9270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Diógenes Rosales (2004, Introducción a la Lógica, p.17)</a:t>
            </a:r>
          </a:p>
          <a:p>
            <a:endParaRPr lang="es-MX" dirty="0"/>
          </a:p>
          <a:p>
            <a:r>
              <a:rPr lang="es-MX" dirty="0"/>
              <a:t>“Las expresiones no proposicionales no cumplen con la propiedad esencial de la proposición, esto es, no son verdaderas, ni falsas. Por ejemplo, a diario usamos el lenguaje para hacer preguntas, para dar órdenes, para comunicar sentimientos y actitudes, para expresar deseos y emociones, etc., en este caso las oraciones no tienen sentido de ser verdaderas o falsas.”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70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4D0-32EF-987F-FE30-E63108E7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030"/>
            <a:ext cx="9144000" cy="903385"/>
          </a:xfrm>
        </p:spPr>
        <p:txBody>
          <a:bodyPr>
            <a:normAutofit fontScale="90000"/>
          </a:bodyPr>
          <a:lstStyle/>
          <a:p>
            <a:r>
              <a:rPr lang="es-MX" dirty="0"/>
              <a:t>Repaso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609" y="1125415"/>
            <a:ext cx="9144000" cy="1655762"/>
          </a:xfrm>
        </p:spPr>
        <p:txBody>
          <a:bodyPr/>
          <a:lstStyle/>
          <a:p>
            <a:r>
              <a:rPr lang="es-MX" dirty="0"/>
              <a:t>Lógica y Argumentación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63801-BC56-CC5F-9048-D52FD4ED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09" y="1990035"/>
            <a:ext cx="8168640" cy="1927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1D52B-D663-D984-5F78-0711A531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4272842"/>
            <a:ext cx="5886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8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4E753A-6A6A-F8E7-B401-88D05E78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4971"/>
            <a:ext cx="5695950" cy="18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64E22-EBE3-74E4-06F9-325F80D8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93" y="2670630"/>
            <a:ext cx="7872660" cy="38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13" y="140676"/>
            <a:ext cx="9144000" cy="545123"/>
          </a:xfrm>
        </p:spPr>
        <p:txBody>
          <a:bodyPr/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FC822-BB45-9BFA-CC86-06FDEDE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3" y="904289"/>
            <a:ext cx="5791200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5B916-30A6-0C36-81F2-020FA99E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63" y="3808829"/>
            <a:ext cx="5200650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6237D-D605-E757-7460-4022F919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38" y="5358398"/>
            <a:ext cx="5400675" cy="11906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BA88C8-BD5F-9E78-1A4A-E50464CDBB81}"/>
              </a:ext>
            </a:extLst>
          </p:cNvPr>
          <p:cNvSpPr/>
          <p:nvPr/>
        </p:nvSpPr>
        <p:spPr>
          <a:xfrm>
            <a:off x="1064163" y="5358398"/>
            <a:ext cx="628650" cy="170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8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813" y="140676"/>
            <a:ext cx="9144000" cy="545123"/>
          </a:xfrm>
        </p:spPr>
        <p:txBody>
          <a:bodyPr/>
          <a:lstStyle/>
          <a:p>
            <a:r>
              <a:rPr lang="es-MX" dirty="0"/>
              <a:t>Lenguaje de la Lógica Proposicional</a:t>
            </a:r>
            <a:endParaRPr lang="es-P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BA88C8-BD5F-9E78-1A4A-E50464CDBB81}"/>
              </a:ext>
            </a:extLst>
          </p:cNvPr>
          <p:cNvSpPr/>
          <p:nvPr/>
        </p:nvSpPr>
        <p:spPr>
          <a:xfrm>
            <a:off x="1064163" y="5358398"/>
            <a:ext cx="628650" cy="170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AC4BC-F5C5-7DAD-8C0A-88F3EA49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8" y="863037"/>
            <a:ext cx="5495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218CF3-B82D-8377-A8FC-9563D605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0" y="211014"/>
            <a:ext cx="4525107" cy="545123"/>
          </a:xfrm>
        </p:spPr>
        <p:txBody>
          <a:bodyPr>
            <a:normAutofit fontScale="92500"/>
          </a:bodyPr>
          <a:lstStyle/>
          <a:p>
            <a:r>
              <a:rPr lang="es-MX" dirty="0"/>
              <a:t>Lenguaje de la Lógica </a:t>
            </a:r>
            <a:r>
              <a:rPr lang="es-MX" dirty="0">
                <a:solidFill>
                  <a:srgbClr val="FF0000"/>
                </a:solidFill>
              </a:rPr>
              <a:t>Proposicional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621090-5553-5998-800F-368EA0B77FDE}"/>
              </a:ext>
            </a:extLst>
          </p:cNvPr>
          <p:cNvSpPr txBox="1">
            <a:spLocks/>
          </p:cNvSpPr>
          <p:nvPr/>
        </p:nvSpPr>
        <p:spPr>
          <a:xfrm>
            <a:off x="271976" y="857653"/>
            <a:ext cx="9144000" cy="357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6"/>
                </a:solidFill>
              </a:rPr>
              <a:t>Símbolos primitivos</a:t>
            </a:r>
          </a:p>
          <a:p>
            <a:pPr algn="l"/>
            <a:r>
              <a:rPr lang="es-PE" dirty="0"/>
              <a:t>	</a:t>
            </a:r>
            <a:r>
              <a:rPr lang="es-PE" u="sng" dirty="0"/>
              <a:t>Variables</a:t>
            </a:r>
            <a:r>
              <a:rPr lang="es-PE" dirty="0"/>
              <a:t> (p, q, r, s, t) </a:t>
            </a:r>
            <a:r>
              <a:rPr lang="es-PE" dirty="0" err="1"/>
              <a:t>Metavariables</a:t>
            </a:r>
            <a:r>
              <a:rPr lang="es-PE" dirty="0"/>
              <a:t> (A, B, C) (en general, estas enuncian proposiciones)</a:t>
            </a:r>
          </a:p>
          <a:p>
            <a:pPr algn="l"/>
            <a:r>
              <a:rPr lang="es-PE" dirty="0"/>
              <a:t>	</a:t>
            </a:r>
            <a:r>
              <a:rPr lang="es-PE" u="sng" dirty="0"/>
              <a:t>Operadores</a:t>
            </a:r>
          </a:p>
          <a:p>
            <a:pPr algn="l"/>
            <a:r>
              <a:rPr lang="es-PE" dirty="0"/>
              <a:t>		</a:t>
            </a:r>
            <a:r>
              <a:rPr lang="es-PE" dirty="0" err="1">
                <a:solidFill>
                  <a:schemeClr val="accent2"/>
                </a:solidFill>
              </a:rPr>
              <a:t>Monádicos</a:t>
            </a:r>
            <a:r>
              <a:rPr lang="es-PE" dirty="0"/>
              <a:t> (negación, afecta a UN SOLO </a:t>
            </a:r>
            <a:r>
              <a:rPr lang="es-PE" dirty="0" err="1"/>
              <a:t>TÉRmino</a:t>
            </a:r>
            <a:r>
              <a:rPr lang="es-PE" dirty="0"/>
              <a:t>)</a:t>
            </a:r>
          </a:p>
          <a:p>
            <a:pPr algn="l"/>
            <a:r>
              <a:rPr lang="es-PE" dirty="0"/>
              <a:t>		</a:t>
            </a:r>
            <a:r>
              <a:rPr lang="es-PE" dirty="0">
                <a:solidFill>
                  <a:schemeClr val="accent2"/>
                </a:solidFill>
              </a:rPr>
              <a:t>Diádicos</a:t>
            </a:r>
            <a:r>
              <a:rPr lang="es-PE" dirty="0"/>
              <a:t> (afecta a dos términos; relacionales: conjunción, disyunción, condicionalidad y </a:t>
            </a:r>
            <a:r>
              <a:rPr lang="es-PE" dirty="0" err="1"/>
              <a:t>bicondicionalidad</a:t>
            </a:r>
            <a:r>
              <a:rPr lang="es-PE" dirty="0"/>
              <a:t>)</a:t>
            </a:r>
          </a:p>
          <a:p>
            <a:pPr algn="l"/>
            <a:r>
              <a:rPr lang="es-PE" dirty="0"/>
              <a:t>	</a:t>
            </a:r>
            <a:r>
              <a:rPr lang="es-PE" u="sng" dirty="0"/>
              <a:t>Auxiliares</a:t>
            </a:r>
            <a:r>
              <a:rPr lang="es-PE" dirty="0"/>
              <a:t> ( paréntesis, corchetes, llaves y puntos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09ED3-AFE9-108E-33C1-06417B5D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76" y="1059086"/>
            <a:ext cx="2501146" cy="241726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BF59260-C646-57B5-9FA1-80A9F94E39D1}"/>
              </a:ext>
            </a:extLst>
          </p:cNvPr>
          <p:cNvSpPr txBox="1">
            <a:spLocks/>
          </p:cNvSpPr>
          <p:nvPr/>
        </p:nvSpPr>
        <p:spPr>
          <a:xfrm>
            <a:off x="8417169" y="312530"/>
            <a:ext cx="3774831" cy="545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  <a:p>
            <a:r>
              <a:rPr lang="es-MX" dirty="0"/>
              <a:t>Lógica </a:t>
            </a:r>
            <a:r>
              <a:rPr lang="es-MX" dirty="0" err="1"/>
              <a:t>Cuantificacional</a:t>
            </a:r>
            <a:endParaRPr lang="es-P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45105-7963-BCBA-0781-48A134EA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69" y="4080766"/>
            <a:ext cx="668913" cy="2424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0A5A9-7FA9-E12F-CF3D-70DB46B2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2" y="4481663"/>
            <a:ext cx="1038225" cy="446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6D4D9-B39E-E9A6-2C77-6EAA5E956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505" y="5116958"/>
            <a:ext cx="130492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CDFD5-92B8-3AC4-4975-7D4C879EB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516" y="5658396"/>
            <a:ext cx="2887980" cy="909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17B14C-9579-AAE9-C9D2-A088D7EA6AD1}"/>
              </a:ext>
            </a:extLst>
          </p:cNvPr>
          <p:cNvCxnSpPr/>
          <p:nvPr/>
        </p:nvCxnSpPr>
        <p:spPr>
          <a:xfrm>
            <a:off x="3134971" y="5853808"/>
            <a:ext cx="14557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6C2099-3A21-745C-1AE1-8EEC27FFF3A3}"/>
              </a:ext>
            </a:extLst>
          </p:cNvPr>
          <p:cNvCxnSpPr>
            <a:cxnSpLocks/>
          </p:cNvCxnSpPr>
          <p:nvPr/>
        </p:nvCxnSpPr>
        <p:spPr>
          <a:xfrm>
            <a:off x="9095874" y="0"/>
            <a:ext cx="99461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3A5302-1C64-AB6B-E6D5-764DF4923B81}"/>
              </a:ext>
            </a:extLst>
          </p:cNvPr>
          <p:cNvCxnSpPr/>
          <p:nvPr/>
        </p:nvCxnSpPr>
        <p:spPr>
          <a:xfrm>
            <a:off x="834189" y="5038991"/>
            <a:ext cx="371205" cy="1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7811E0-602B-93ED-976F-FC2A2AB0D667}"/>
              </a:ext>
            </a:extLst>
          </p:cNvPr>
          <p:cNvCxnSpPr/>
          <p:nvPr/>
        </p:nvCxnSpPr>
        <p:spPr>
          <a:xfrm>
            <a:off x="1205394" y="5662863"/>
            <a:ext cx="519113" cy="33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Repaso</vt:lpstr>
      <vt:lpstr>Repaso</vt:lpstr>
      <vt:lpstr>Repaso</vt:lpstr>
      <vt:lpstr>Repaso</vt:lpstr>
      <vt:lpstr>Repaso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10</cp:revision>
  <dcterms:created xsi:type="dcterms:W3CDTF">2024-10-12T17:49:32Z</dcterms:created>
  <dcterms:modified xsi:type="dcterms:W3CDTF">2024-10-12T22:20:31Z</dcterms:modified>
</cp:coreProperties>
</file>