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94" r:id="rId5"/>
    <p:sldId id="293" r:id="rId6"/>
    <p:sldId id="295" r:id="rId7"/>
    <p:sldId id="257" r:id="rId8"/>
    <p:sldId id="258" r:id="rId9"/>
    <p:sldId id="261"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0" r:id="rId30"/>
    <p:sldId id="279" r:id="rId31"/>
    <p:sldId id="281" r:id="rId32"/>
    <p:sldId id="283" r:id="rId33"/>
    <p:sldId id="282" r:id="rId34"/>
    <p:sldId id="284" r:id="rId35"/>
    <p:sldId id="285" r:id="rId36"/>
    <p:sldId id="286" r:id="rId37"/>
    <p:sldId id="287" r:id="rId38"/>
    <p:sldId id="288" r:id="rId39"/>
    <p:sldId id="289" r:id="rId40"/>
    <p:sldId id="290" r:id="rId4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4660"/>
  </p:normalViewPr>
  <p:slideViewPr>
    <p:cSldViewPr snapToGrid="0">
      <p:cViewPr varScale="1">
        <p:scale>
          <a:sx n="41" d="100"/>
          <a:sy n="41" d="100"/>
        </p:scale>
        <p:origin x="8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21/03/2025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12472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21/03/2025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222245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21/03/2025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139350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689D459E-16D7-4BDF-A863-E680030D26EE}" type="datetimeFigureOut">
              <a:rPr lang="es-PE" smtClean="0"/>
              <a:t>21/03/2025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35133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89D459E-16D7-4BDF-A863-E680030D26EE}" type="datetimeFigureOut">
              <a:rPr lang="es-PE" smtClean="0"/>
              <a:t>21/03/2025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6651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689D459E-16D7-4BDF-A863-E680030D26EE}" type="datetimeFigureOut">
              <a:rPr lang="es-PE" smtClean="0"/>
              <a:t>21/03/2025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236909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689D459E-16D7-4BDF-A863-E680030D26EE}" type="datetimeFigureOut">
              <a:rPr lang="es-PE" smtClean="0"/>
              <a:t>21/03/2025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30575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689D459E-16D7-4BDF-A863-E680030D26EE}" type="datetimeFigureOut">
              <a:rPr lang="es-PE" smtClean="0"/>
              <a:t>21/03/2025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333430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9D459E-16D7-4BDF-A863-E680030D26EE}" type="datetimeFigureOut">
              <a:rPr lang="es-PE" smtClean="0"/>
              <a:t>21/03/2025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370976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9D459E-16D7-4BDF-A863-E680030D26EE}" type="datetimeFigureOut">
              <a:rPr lang="es-PE" smtClean="0"/>
              <a:t>21/03/2025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416579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9D459E-16D7-4BDF-A863-E680030D26EE}" type="datetimeFigureOut">
              <a:rPr lang="es-PE" smtClean="0"/>
              <a:t>21/03/2025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475C85D-39BC-440C-B6FD-1774F28EEF48}" type="slidenum">
              <a:rPr lang="es-PE" smtClean="0"/>
              <a:t>‹#›</a:t>
            </a:fld>
            <a:endParaRPr lang="es-PE"/>
          </a:p>
        </p:txBody>
      </p:sp>
    </p:spTree>
    <p:extLst>
      <p:ext uri="{BB962C8B-B14F-4D97-AF65-F5344CB8AC3E}">
        <p14:creationId xmlns:p14="http://schemas.microsoft.com/office/powerpoint/2010/main" val="13991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D459E-16D7-4BDF-A863-E680030D26EE}" type="datetimeFigureOut">
              <a:rPr lang="es-PE" smtClean="0"/>
              <a:t>21/03/2025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5C85D-39BC-440C-B6FD-1774F28EEF48}" type="slidenum">
              <a:rPr lang="es-PE" smtClean="0"/>
              <a:t>‹#›</a:t>
            </a:fld>
            <a:endParaRPr lang="es-PE"/>
          </a:p>
        </p:txBody>
      </p:sp>
    </p:spTree>
    <p:extLst>
      <p:ext uri="{BB962C8B-B14F-4D97-AF65-F5344CB8AC3E}">
        <p14:creationId xmlns:p14="http://schemas.microsoft.com/office/powerpoint/2010/main" val="2851984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15.png"/><Relationship Id="rId7" Type="http://schemas.openxmlformats.org/officeDocument/2006/relationships/image" Target="../media/image6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0.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5541264" cy="6900721"/>
          </a:xfrm>
          <a:prstGeom prst="rect">
            <a:avLst/>
          </a:prstGeom>
        </p:spPr>
      </p:pic>
      <p:pic>
        <p:nvPicPr>
          <p:cNvPr id="6" name="Imagen 5"/>
          <p:cNvPicPr>
            <a:picLocks noChangeAspect="1"/>
          </p:cNvPicPr>
          <p:nvPr/>
        </p:nvPicPr>
        <p:blipFill>
          <a:blip r:embed="rId3"/>
          <a:stretch>
            <a:fillRect/>
          </a:stretch>
        </p:blipFill>
        <p:spPr>
          <a:xfrm>
            <a:off x="5541264" y="0"/>
            <a:ext cx="6512925" cy="2984183"/>
          </a:xfrm>
          <a:prstGeom prst="rect">
            <a:avLst/>
          </a:prstGeom>
        </p:spPr>
      </p:pic>
      <p:pic>
        <p:nvPicPr>
          <p:cNvPr id="7" name="Imagen 6"/>
          <p:cNvPicPr>
            <a:picLocks noChangeAspect="1"/>
          </p:cNvPicPr>
          <p:nvPr/>
        </p:nvPicPr>
        <p:blipFill>
          <a:blip r:embed="rId4"/>
          <a:stretch>
            <a:fillRect/>
          </a:stretch>
        </p:blipFill>
        <p:spPr>
          <a:xfrm>
            <a:off x="5912863" y="4878086"/>
            <a:ext cx="6141326" cy="1120377"/>
          </a:xfrm>
          <a:prstGeom prst="rect">
            <a:avLst/>
          </a:prstGeom>
        </p:spPr>
      </p:pic>
    </p:spTree>
    <p:extLst>
      <p:ext uri="{BB962C8B-B14F-4D97-AF65-F5344CB8AC3E}">
        <p14:creationId xmlns:p14="http://schemas.microsoft.com/office/powerpoint/2010/main" val="232063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06286"/>
            <a:ext cx="10515600" cy="4870677"/>
          </a:xfrm>
        </p:spPr>
        <p:txBody>
          <a:bodyPr>
            <a:normAutofit fontScale="77500" lnSpcReduction="20000"/>
          </a:bodyPr>
          <a:lstStyle/>
          <a:p>
            <a:r>
              <a:rPr lang="es-PE" dirty="0"/>
              <a:t>A pesar de que el libro está presentado formalmente como una consideración de ambos sistemas —no hubiera obtenido aprobación de no haber sido así— no hay duda de que el desarrollo de los argumentos copernicanos obtiene y por mucho las preferencias del autor. El personaje de </a:t>
            </a:r>
            <a:r>
              <a:rPr lang="es-PE" dirty="0">
                <a:solidFill>
                  <a:srgbClr val="FF0000"/>
                </a:solidFill>
              </a:rPr>
              <a:t>Simplicio</a:t>
            </a:r>
            <a:r>
              <a:rPr lang="es-PE" dirty="0"/>
              <a:t> claramente se encuentra superado en inteligencia e información por el de </a:t>
            </a:r>
            <a:r>
              <a:rPr lang="es-PE" dirty="0" err="1">
                <a:solidFill>
                  <a:srgbClr val="FF0000"/>
                </a:solidFill>
              </a:rPr>
              <a:t>Salviati</a:t>
            </a:r>
            <a:r>
              <a:rPr lang="es-PE" dirty="0"/>
              <a:t> y esta desventaja se traslada directamente al resultado del debate.</a:t>
            </a:r>
          </a:p>
          <a:p>
            <a:pPr marL="0" indent="0">
              <a:buNone/>
            </a:pPr>
            <a:endParaRPr lang="es-PE" dirty="0"/>
          </a:p>
          <a:p>
            <a:r>
              <a:rPr lang="es-PE" dirty="0"/>
              <a:t>El diálogo no trata los aportes del Sistema </a:t>
            </a:r>
            <a:r>
              <a:rPr lang="es-PE" dirty="0" err="1"/>
              <a:t>tychónico</a:t>
            </a:r>
            <a:r>
              <a:rPr lang="es-PE" dirty="0"/>
              <a:t>, que era considerado como el preferido de la Iglesia católica al momento de su publicación. El sistema de </a:t>
            </a:r>
            <a:r>
              <a:rPr lang="es-PE" dirty="0" err="1"/>
              <a:t>Tycho</a:t>
            </a:r>
            <a:r>
              <a:rPr lang="es-PE" dirty="0"/>
              <a:t> tiene un tratamiento matemático similar al copernicano, y no había en ese tiempo alguna prueba empírica de su invalidez. Como ilustra su correspondencia personal, Galileo nunca tomó en serio a los desarrollos de </a:t>
            </a:r>
            <a:r>
              <a:rPr lang="es-PE" dirty="0" err="1"/>
              <a:t>Tycho</a:t>
            </a:r>
            <a:r>
              <a:rPr lang="es-PE" dirty="0"/>
              <a:t>, descalificándolos como un compromiso inadecuado y poco satisfactorio.</a:t>
            </a:r>
          </a:p>
          <a:p>
            <a:pPr marL="0" indent="0">
              <a:buNone/>
            </a:pPr>
            <a:endParaRPr lang="es-PE" dirty="0"/>
          </a:p>
          <a:p>
            <a:r>
              <a:rPr lang="es-PE" dirty="0"/>
              <a:t>La discusión </a:t>
            </a:r>
            <a:r>
              <a:rPr lang="es-PE" dirty="0">
                <a:solidFill>
                  <a:srgbClr val="FF0000"/>
                </a:solidFill>
              </a:rPr>
              <a:t>no se limita a los asuntos astronómicos</a:t>
            </a:r>
            <a:r>
              <a:rPr lang="es-PE" dirty="0"/>
              <a:t>, sino que </a:t>
            </a:r>
            <a:r>
              <a:rPr lang="es-PE" dirty="0">
                <a:solidFill>
                  <a:srgbClr val="FF0000"/>
                </a:solidFill>
              </a:rPr>
              <a:t>se extiende sobre buena parte de la ciencia contemporánea</a:t>
            </a:r>
            <a:r>
              <a:rPr lang="es-PE" dirty="0"/>
              <a:t>. Se ilustra también lo que Galileo consideraba </a:t>
            </a:r>
            <a:r>
              <a:rPr lang="es-PE" dirty="0">
                <a:solidFill>
                  <a:srgbClr val="FF0000"/>
                </a:solidFill>
              </a:rPr>
              <a:t>buena ciencia.</a:t>
            </a:r>
            <a:br>
              <a:rPr lang="es-PE" dirty="0"/>
            </a:br>
            <a:endParaRPr lang="es-PE" dirty="0"/>
          </a:p>
        </p:txBody>
      </p:sp>
    </p:spTree>
    <p:extLst>
      <p:ext uri="{BB962C8B-B14F-4D97-AF65-F5344CB8AC3E}">
        <p14:creationId xmlns:p14="http://schemas.microsoft.com/office/powerpoint/2010/main" val="166862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88274"/>
            <a:ext cx="10515600" cy="5288689"/>
          </a:xfrm>
        </p:spPr>
        <p:txBody>
          <a:bodyPr>
            <a:normAutofit fontScale="77500" lnSpcReduction="20000"/>
          </a:bodyPr>
          <a:lstStyle/>
          <a:p>
            <a:r>
              <a:rPr lang="es-PE" dirty="0"/>
              <a:t>El nudo principal de las discusiones de Galileo se puede dividir en tres clases:</a:t>
            </a:r>
          </a:p>
          <a:p>
            <a:pPr lvl="1"/>
            <a:r>
              <a:rPr lang="es-PE" dirty="0"/>
              <a:t>Refutaciones a las objeciones interpuestas por los filósofos tradicionales; por ejemplo, el experimento del pensamiento en la nave.</a:t>
            </a:r>
          </a:p>
          <a:p>
            <a:pPr lvl="1"/>
            <a:r>
              <a:rPr lang="es-PE" dirty="0"/>
              <a:t>Observaciones que son incompatibles con el modelo Ptolemaico; por ejemplo, las fases de Venus, que dicho modelo excluye, o los movimientos observados de las manchas solares, para las cuales una explicación en el sentido Ptolemaico sería extremadamente compleja y físicamente implausible.</a:t>
            </a:r>
          </a:p>
          <a:p>
            <a:pPr lvl="1"/>
            <a:r>
              <a:rPr lang="es-PE" dirty="0"/>
              <a:t>Discusiones que demuestran la invalidez de la elegante teoría unificada de los cielos que los filósofos tradicionales sostenían, creada para probar que la Tierra era inmóvil; por ejemplo, la existencia de montañas en la Luna, de las mismas lunas de Júpiter y de las manchas solares, no podía ser explicada por la vieja astronomía.</a:t>
            </a:r>
          </a:p>
          <a:p>
            <a:r>
              <a:rPr lang="es-PE" dirty="0"/>
              <a:t>Generalmente, estas discusiones han soportado bien el continuo devenir del conocimiento de los 350 años siguientes a su publicación; pero Galileo procuró un cuarto punto de discusión:</a:t>
            </a:r>
          </a:p>
          <a:p>
            <a:pPr lvl="1"/>
            <a:r>
              <a:rPr lang="es-PE" dirty="0"/>
              <a:t>Explicación directa del movimiento de la Tierra por medio de una argumentación relacionada con el fenómeno de las mareas y la dinámica oceánica.</a:t>
            </a:r>
          </a:p>
          <a:p>
            <a:r>
              <a:rPr lang="es-PE" dirty="0"/>
              <a:t>Esta última es una línea de pensamiento incorrecta como descripción del efecto de las mareas en el movimiento terrestre, que es un fracaso a la vista de explicaciones posteriores. Pero Galileo estaba orgulloso del argumento y dedicó el cuarto día a su discusión. El grado de invalidez es, como casi todo lo que se relaciona con Galileo, asunto de controversia</a:t>
            </a:r>
          </a:p>
          <a:p>
            <a:endParaRPr lang="es-PE" dirty="0"/>
          </a:p>
        </p:txBody>
      </p:sp>
    </p:spTree>
    <p:extLst>
      <p:ext uri="{BB962C8B-B14F-4D97-AF65-F5344CB8AC3E}">
        <p14:creationId xmlns:p14="http://schemas.microsoft.com/office/powerpoint/2010/main" val="148075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592897" y="2524127"/>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a:solidFill>
                    <a:schemeClr val="bg1"/>
                  </a:solidFill>
                </a:rPr>
                <a:t>Sagredo</a:t>
              </a:r>
              <a:endParaRPr lang="es-PE" dirty="0">
                <a:solidFill>
                  <a:schemeClr val="bg1"/>
                </a:solidFill>
              </a:endParaRPr>
            </a:p>
          </p:txBody>
        </p:sp>
      </p:grpSp>
      <p:pic>
        <p:nvPicPr>
          <p:cNvPr id="8" name="Imagen 7"/>
          <p:cNvPicPr>
            <a:picLocks noChangeAspect="1"/>
          </p:cNvPicPr>
          <p:nvPr/>
        </p:nvPicPr>
        <p:blipFill>
          <a:blip r:embed="rId4"/>
          <a:stretch>
            <a:fillRect/>
          </a:stretch>
        </p:blipFill>
        <p:spPr>
          <a:xfrm>
            <a:off x="2468164" y="2731636"/>
            <a:ext cx="8872593" cy="2923084"/>
          </a:xfrm>
          <a:prstGeom prst="rect">
            <a:avLst/>
          </a:prstGeom>
        </p:spPr>
      </p:pic>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223486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2725509" y="2731636"/>
            <a:ext cx="8444705" cy="2019386"/>
          </a:xfrm>
          <a:prstGeom prst="rect">
            <a:avLst/>
          </a:prstGeom>
        </p:spPr>
      </p:pic>
    </p:spTree>
    <p:extLst>
      <p:ext uri="{BB962C8B-B14F-4D97-AF65-F5344CB8AC3E}">
        <p14:creationId xmlns:p14="http://schemas.microsoft.com/office/powerpoint/2010/main" val="184748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 name="Imagen 1"/>
          <p:cNvPicPr>
            <a:picLocks noChangeAspect="1"/>
          </p:cNvPicPr>
          <p:nvPr/>
        </p:nvPicPr>
        <p:blipFill>
          <a:blip r:embed="rId4"/>
          <a:stretch>
            <a:fillRect/>
          </a:stretch>
        </p:blipFill>
        <p:spPr>
          <a:xfrm>
            <a:off x="2586446" y="2158331"/>
            <a:ext cx="7837714" cy="4008798"/>
          </a:xfrm>
          <a:prstGeom prst="rect">
            <a:avLst/>
          </a:prstGeom>
        </p:spPr>
      </p:pic>
    </p:spTree>
    <p:extLst>
      <p:ext uri="{BB962C8B-B14F-4D97-AF65-F5344CB8AC3E}">
        <p14:creationId xmlns:p14="http://schemas.microsoft.com/office/powerpoint/2010/main" val="172446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4"/>
          <a:stretch>
            <a:fillRect/>
          </a:stretch>
        </p:blipFill>
        <p:spPr>
          <a:xfrm>
            <a:off x="2910567" y="2268175"/>
            <a:ext cx="7373709" cy="4047133"/>
          </a:xfrm>
          <a:prstGeom prst="rect">
            <a:avLst/>
          </a:prstGeom>
        </p:spPr>
      </p:pic>
    </p:spTree>
    <p:extLst>
      <p:ext uri="{BB962C8B-B14F-4D97-AF65-F5344CB8AC3E}">
        <p14:creationId xmlns:p14="http://schemas.microsoft.com/office/powerpoint/2010/main" val="118493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3190655" y="2641832"/>
            <a:ext cx="7599265" cy="364865"/>
          </a:xfrm>
          <a:prstGeom prst="rect">
            <a:avLst/>
          </a:prstGeom>
        </p:spPr>
      </p:pic>
      <p:pic>
        <p:nvPicPr>
          <p:cNvPr id="5" name="Imagen 4"/>
          <p:cNvPicPr>
            <a:picLocks noChangeAspect="1"/>
          </p:cNvPicPr>
          <p:nvPr/>
        </p:nvPicPr>
        <p:blipFill>
          <a:blip r:embed="rId5"/>
          <a:stretch>
            <a:fillRect/>
          </a:stretch>
        </p:blipFill>
        <p:spPr>
          <a:xfrm>
            <a:off x="3152910" y="3043646"/>
            <a:ext cx="7637010" cy="3132810"/>
          </a:xfrm>
          <a:prstGeom prst="rect">
            <a:avLst/>
          </a:prstGeom>
        </p:spPr>
      </p:pic>
    </p:spTree>
    <p:extLst>
      <p:ext uri="{BB962C8B-B14F-4D97-AF65-F5344CB8AC3E}">
        <p14:creationId xmlns:p14="http://schemas.microsoft.com/office/powerpoint/2010/main" val="372073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4"/>
          <a:stretch>
            <a:fillRect/>
          </a:stretch>
        </p:blipFill>
        <p:spPr>
          <a:xfrm>
            <a:off x="2708773" y="2444523"/>
            <a:ext cx="7754576" cy="3692047"/>
          </a:xfrm>
          <a:prstGeom prst="rect">
            <a:avLst/>
          </a:prstGeom>
        </p:spPr>
      </p:pic>
    </p:spTree>
    <p:extLst>
      <p:ext uri="{BB962C8B-B14F-4D97-AF65-F5344CB8AC3E}">
        <p14:creationId xmlns:p14="http://schemas.microsoft.com/office/powerpoint/2010/main" val="226069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3808503" y="2105638"/>
            <a:ext cx="5724525" cy="4457700"/>
          </a:xfrm>
          <a:prstGeom prst="rect">
            <a:avLst/>
          </a:prstGeom>
        </p:spPr>
      </p:pic>
    </p:spTree>
    <p:extLst>
      <p:ext uri="{BB962C8B-B14F-4D97-AF65-F5344CB8AC3E}">
        <p14:creationId xmlns:p14="http://schemas.microsoft.com/office/powerpoint/2010/main" val="2566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271702" y="2102166"/>
            <a:ext cx="6454140" cy="505574"/>
          </a:xfrm>
          <a:prstGeom prst="rect">
            <a:avLst/>
          </a:prstGeom>
        </p:spPr>
      </p:pic>
      <p:pic>
        <p:nvPicPr>
          <p:cNvPr id="7" name="Imagen 6"/>
          <p:cNvPicPr>
            <a:picLocks noChangeAspect="1"/>
          </p:cNvPicPr>
          <p:nvPr/>
        </p:nvPicPr>
        <p:blipFill>
          <a:blip r:embed="rId5"/>
          <a:stretch>
            <a:fillRect/>
          </a:stretch>
        </p:blipFill>
        <p:spPr>
          <a:xfrm>
            <a:off x="3280408" y="2607740"/>
            <a:ext cx="6512378" cy="3903114"/>
          </a:xfrm>
          <a:prstGeom prst="rect">
            <a:avLst/>
          </a:prstGeom>
        </p:spPr>
      </p:pic>
    </p:spTree>
    <p:extLst>
      <p:ext uri="{BB962C8B-B14F-4D97-AF65-F5344CB8AC3E}">
        <p14:creationId xmlns:p14="http://schemas.microsoft.com/office/powerpoint/2010/main" val="263900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972" y="226695"/>
            <a:ext cx="3834902" cy="5244570"/>
          </a:xfrm>
          <a:prstGeom prst="rect">
            <a:avLst/>
          </a:prstGeom>
        </p:spPr>
      </p:pic>
      <p:sp>
        <p:nvSpPr>
          <p:cNvPr id="5" name="CuadroTexto 4"/>
          <p:cNvSpPr txBox="1"/>
          <p:nvPr/>
        </p:nvSpPr>
        <p:spPr>
          <a:xfrm>
            <a:off x="1201783" y="5839097"/>
            <a:ext cx="3161211" cy="369332"/>
          </a:xfrm>
          <a:prstGeom prst="rect">
            <a:avLst/>
          </a:prstGeom>
          <a:noFill/>
        </p:spPr>
        <p:txBody>
          <a:bodyPr wrap="square" rtlCol="0">
            <a:spAutoFit/>
          </a:bodyPr>
          <a:lstStyle/>
          <a:p>
            <a:r>
              <a:rPr lang="es-PE" dirty="0"/>
              <a:t>Oscilador armónico</a:t>
            </a:r>
          </a:p>
        </p:txBody>
      </p:sp>
      <p:pic>
        <p:nvPicPr>
          <p:cNvPr id="6" name="Imagen 5"/>
          <p:cNvPicPr>
            <a:picLocks noChangeAspect="1"/>
          </p:cNvPicPr>
          <p:nvPr/>
        </p:nvPicPr>
        <p:blipFill>
          <a:blip r:embed="rId3"/>
          <a:stretch>
            <a:fillRect/>
          </a:stretch>
        </p:blipFill>
        <p:spPr>
          <a:xfrm>
            <a:off x="4957354" y="226695"/>
            <a:ext cx="3060500" cy="1787435"/>
          </a:xfrm>
          <a:prstGeom prst="rect">
            <a:avLst/>
          </a:prstGeom>
        </p:spPr>
      </p:pic>
      <p:pic>
        <p:nvPicPr>
          <p:cNvPr id="7" name="Imagen 6"/>
          <p:cNvPicPr>
            <a:picLocks noChangeAspect="1"/>
          </p:cNvPicPr>
          <p:nvPr/>
        </p:nvPicPr>
        <p:blipFill>
          <a:blip r:embed="rId4"/>
          <a:stretch>
            <a:fillRect/>
          </a:stretch>
        </p:blipFill>
        <p:spPr>
          <a:xfrm>
            <a:off x="5281407" y="2127484"/>
            <a:ext cx="1971539" cy="2229356"/>
          </a:xfrm>
          <a:prstGeom prst="rect">
            <a:avLst/>
          </a:prstGeom>
        </p:spPr>
      </p:pic>
      <p:pic>
        <p:nvPicPr>
          <p:cNvPr id="8" name="Imagen 7"/>
          <p:cNvPicPr>
            <a:picLocks noChangeAspect="1"/>
          </p:cNvPicPr>
          <p:nvPr/>
        </p:nvPicPr>
        <p:blipFill>
          <a:blip r:embed="rId5"/>
          <a:stretch>
            <a:fillRect/>
          </a:stretch>
        </p:blipFill>
        <p:spPr>
          <a:xfrm>
            <a:off x="9244965" y="226695"/>
            <a:ext cx="1575707" cy="1875842"/>
          </a:xfrm>
          <a:prstGeom prst="rect">
            <a:avLst/>
          </a:prstGeom>
        </p:spPr>
      </p:pic>
      <p:pic>
        <p:nvPicPr>
          <p:cNvPr id="9" name="Imagen 8"/>
          <p:cNvPicPr>
            <a:picLocks noChangeAspect="1"/>
          </p:cNvPicPr>
          <p:nvPr/>
        </p:nvPicPr>
        <p:blipFill>
          <a:blip r:embed="rId6"/>
          <a:stretch>
            <a:fillRect/>
          </a:stretch>
        </p:blipFill>
        <p:spPr>
          <a:xfrm>
            <a:off x="8538208" y="2285785"/>
            <a:ext cx="1968956" cy="2433181"/>
          </a:xfrm>
          <a:prstGeom prst="rect">
            <a:avLst/>
          </a:prstGeom>
        </p:spPr>
      </p:pic>
      <p:pic>
        <p:nvPicPr>
          <p:cNvPr id="10" name="Imagen 9"/>
          <p:cNvPicPr>
            <a:picLocks noChangeAspect="1"/>
          </p:cNvPicPr>
          <p:nvPr/>
        </p:nvPicPr>
        <p:blipFill>
          <a:blip r:embed="rId7"/>
          <a:stretch>
            <a:fillRect/>
          </a:stretch>
        </p:blipFill>
        <p:spPr>
          <a:xfrm>
            <a:off x="5168673" y="4470194"/>
            <a:ext cx="1898333" cy="2243484"/>
          </a:xfrm>
          <a:prstGeom prst="rect">
            <a:avLst/>
          </a:prstGeom>
        </p:spPr>
      </p:pic>
      <p:pic>
        <p:nvPicPr>
          <p:cNvPr id="11" name="Imagen 10"/>
          <p:cNvPicPr>
            <a:picLocks noChangeAspect="1"/>
          </p:cNvPicPr>
          <p:nvPr/>
        </p:nvPicPr>
        <p:blipFill>
          <a:blip r:embed="rId8"/>
          <a:stretch>
            <a:fillRect/>
          </a:stretch>
        </p:blipFill>
        <p:spPr>
          <a:xfrm>
            <a:off x="8017854" y="4931912"/>
            <a:ext cx="3030718" cy="1663199"/>
          </a:xfrm>
          <a:prstGeom prst="rect">
            <a:avLst/>
          </a:prstGeom>
        </p:spPr>
      </p:pic>
    </p:spTree>
    <p:extLst>
      <p:ext uri="{BB962C8B-B14F-4D97-AF65-F5344CB8AC3E}">
        <p14:creationId xmlns:p14="http://schemas.microsoft.com/office/powerpoint/2010/main" val="3344295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3374977" y="2222863"/>
            <a:ext cx="5781675" cy="3352800"/>
          </a:xfrm>
          <a:prstGeom prst="rect">
            <a:avLst/>
          </a:prstGeom>
        </p:spPr>
      </p:pic>
      <p:pic>
        <p:nvPicPr>
          <p:cNvPr id="8" name="Imagen 7"/>
          <p:cNvPicPr>
            <a:picLocks noChangeAspect="1"/>
          </p:cNvPicPr>
          <p:nvPr/>
        </p:nvPicPr>
        <p:blipFill>
          <a:blip r:embed="rId5"/>
          <a:stretch>
            <a:fillRect/>
          </a:stretch>
        </p:blipFill>
        <p:spPr>
          <a:xfrm>
            <a:off x="6265814" y="6279696"/>
            <a:ext cx="5867400" cy="438150"/>
          </a:xfrm>
          <a:prstGeom prst="rect">
            <a:avLst/>
          </a:prstGeom>
        </p:spPr>
      </p:pic>
    </p:spTree>
    <p:extLst>
      <p:ext uri="{BB962C8B-B14F-4D97-AF65-F5344CB8AC3E}">
        <p14:creationId xmlns:p14="http://schemas.microsoft.com/office/powerpoint/2010/main" val="363663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599225" y="2206807"/>
            <a:ext cx="5934075" cy="1085850"/>
          </a:xfrm>
          <a:prstGeom prst="rect">
            <a:avLst/>
          </a:prstGeom>
        </p:spPr>
      </p:pic>
      <p:pic>
        <p:nvPicPr>
          <p:cNvPr id="7" name="Imagen 6"/>
          <p:cNvPicPr>
            <a:picLocks noChangeAspect="1"/>
          </p:cNvPicPr>
          <p:nvPr/>
        </p:nvPicPr>
        <p:blipFill>
          <a:blip r:embed="rId5"/>
          <a:stretch>
            <a:fillRect/>
          </a:stretch>
        </p:blipFill>
        <p:spPr>
          <a:xfrm>
            <a:off x="3750808" y="3383283"/>
            <a:ext cx="5791200" cy="1495425"/>
          </a:xfrm>
          <a:prstGeom prst="rect">
            <a:avLst/>
          </a:prstGeom>
        </p:spPr>
      </p:pic>
      <p:pic>
        <p:nvPicPr>
          <p:cNvPr id="11" name="Imagen 10"/>
          <p:cNvPicPr>
            <a:picLocks noChangeAspect="1"/>
          </p:cNvPicPr>
          <p:nvPr/>
        </p:nvPicPr>
        <p:blipFill>
          <a:blip r:embed="rId6"/>
          <a:stretch>
            <a:fillRect/>
          </a:stretch>
        </p:blipFill>
        <p:spPr>
          <a:xfrm>
            <a:off x="10235971" y="1898409"/>
            <a:ext cx="1400175" cy="3609975"/>
          </a:xfrm>
          <a:prstGeom prst="rect">
            <a:avLst/>
          </a:prstGeom>
        </p:spPr>
      </p:pic>
      <p:pic>
        <p:nvPicPr>
          <p:cNvPr id="12" name="Imagen 11"/>
          <p:cNvPicPr>
            <a:picLocks noChangeAspect="1"/>
          </p:cNvPicPr>
          <p:nvPr/>
        </p:nvPicPr>
        <p:blipFill>
          <a:blip r:embed="rId7"/>
          <a:stretch>
            <a:fillRect/>
          </a:stretch>
        </p:blipFill>
        <p:spPr>
          <a:xfrm>
            <a:off x="3750808" y="4878708"/>
            <a:ext cx="4381500" cy="1314450"/>
          </a:xfrm>
          <a:prstGeom prst="rect">
            <a:avLst/>
          </a:prstGeom>
        </p:spPr>
      </p:pic>
    </p:spTree>
    <p:extLst>
      <p:ext uri="{BB962C8B-B14F-4D97-AF65-F5344CB8AC3E}">
        <p14:creationId xmlns:p14="http://schemas.microsoft.com/office/powerpoint/2010/main" val="79660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pic>
        <p:nvPicPr>
          <p:cNvPr id="11" name="Imagen 10"/>
          <p:cNvPicPr>
            <a:picLocks noChangeAspect="1"/>
          </p:cNvPicPr>
          <p:nvPr/>
        </p:nvPicPr>
        <p:blipFill>
          <a:blip r:embed="rId3"/>
          <a:stretch>
            <a:fillRect/>
          </a:stretch>
        </p:blipFill>
        <p:spPr>
          <a:xfrm>
            <a:off x="10235971" y="1898409"/>
            <a:ext cx="1400175" cy="3609975"/>
          </a:xfrm>
          <a:prstGeom prst="rect">
            <a:avLst/>
          </a:prstGeom>
        </p:spPr>
      </p:pic>
      <p:pic>
        <p:nvPicPr>
          <p:cNvPr id="3" name="Imagen 2"/>
          <p:cNvPicPr>
            <a:picLocks noChangeAspect="1"/>
          </p:cNvPicPr>
          <p:nvPr/>
        </p:nvPicPr>
        <p:blipFill>
          <a:blip r:embed="rId4"/>
          <a:stretch>
            <a:fillRect/>
          </a:stretch>
        </p:blipFill>
        <p:spPr>
          <a:xfrm>
            <a:off x="4549282" y="3032564"/>
            <a:ext cx="2838450" cy="1323975"/>
          </a:xfrm>
          <a:prstGeom prst="rect">
            <a:avLst/>
          </a:prstGeom>
        </p:spPr>
      </p:pic>
      <p:pic>
        <p:nvPicPr>
          <p:cNvPr id="8" name="Imagen 7"/>
          <p:cNvPicPr>
            <a:picLocks noChangeAspect="1"/>
          </p:cNvPicPr>
          <p:nvPr/>
        </p:nvPicPr>
        <p:blipFill>
          <a:blip r:embed="rId5"/>
          <a:stretch>
            <a:fillRect/>
          </a:stretch>
        </p:blipFill>
        <p:spPr>
          <a:xfrm>
            <a:off x="7940314" y="2450858"/>
            <a:ext cx="1743075" cy="2505075"/>
          </a:xfrm>
          <a:prstGeom prst="rect">
            <a:avLst/>
          </a:prstGeom>
        </p:spPr>
      </p:pic>
      <p:pic>
        <p:nvPicPr>
          <p:cNvPr id="12" name="Imagen 11"/>
          <p:cNvPicPr>
            <a:picLocks noChangeAspect="1"/>
          </p:cNvPicPr>
          <p:nvPr/>
        </p:nvPicPr>
        <p:blipFill>
          <a:blip r:embed="rId6"/>
          <a:stretch>
            <a:fillRect/>
          </a:stretch>
        </p:blipFill>
        <p:spPr>
          <a:xfrm>
            <a:off x="623210" y="2463301"/>
            <a:ext cx="3375675" cy="2265453"/>
          </a:xfrm>
          <a:prstGeom prst="rect">
            <a:avLst/>
          </a:prstGeom>
        </p:spPr>
      </p:pic>
      <p:pic>
        <p:nvPicPr>
          <p:cNvPr id="13" name="Imagen 12"/>
          <p:cNvPicPr>
            <a:picLocks noChangeAspect="1"/>
          </p:cNvPicPr>
          <p:nvPr/>
        </p:nvPicPr>
        <p:blipFill>
          <a:blip r:embed="rId7"/>
          <a:stretch>
            <a:fillRect/>
          </a:stretch>
        </p:blipFill>
        <p:spPr>
          <a:xfrm>
            <a:off x="272005" y="5508384"/>
            <a:ext cx="5632406" cy="1276350"/>
          </a:xfrm>
          <a:prstGeom prst="rect">
            <a:avLst/>
          </a:prstGeom>
        </p:spPr>
      </p:pic>
      <p:pic>
        <p:nvPicPr>
          <p:cNvPr id="14" name="Imagen 13"/>
          <p:cNvPicPr>
            <a:picLocks noChangeAspect="1"/>
          </p:cNvPicPr>
          <p:nvPr/>
        </p:nvPicPr>
        <p:blipFill>
          <a:blip r:embed="rId7"/>
          <a:stretch>
            <a:fillRect/>
          </a:stretch>
        </p:blipFill>
        <p:spPr>
          <a:xfrm flipH="1">
            <a:off x="5904411" y="5508384"/>
            <a:ext cx="5956663" cy="1276350"/>
          </a:xfrm>
          <a:prstGeom prst="rect">
            <a:avLst/>
          </a:prstGeom>
        </p:spPr>
      </p:pic>
    </p:spTree>
    <p:extLst>
      <p:ext uri="{BB962C8B-B14F-4D97-AF65-F5344CB8AC3E}">
        <p14:creationId xmlns:p14="http://schemas.microsoft.com/office/powerpoint/2010/main" val="384745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3" name="Imagen 2"/>
          <p:cNvPicPr>
            <a:picLocks noChangeAspect="1"/>
          </p:cNvPicPr>
          <p:nvPr/>
        </p:nvPicPr>
        <p:blipFill>
          <a:blip r:embed="rId4"/>
          <a:stretch>
            <a:fillRect/>
          </a:stretch>
        </p:blipFill>
        <p:spPr>
          <a:xfrm>
            <a:off x="2738574" y="2887641"/>
            <a:ext cx="8350614" cy="2527527"/>
          </a:xfrm>
          <a:prstGeom prst="rect">
            <a:avLst/>
          </a:prstGeom>
        </p:spPr>
      </p:pic>
    </p:spTree>
    <p:extLst>
      <p:ext uri="{BB962C8B-B14F-4D97-AF65-F5344CB8AC3E}">
        <p14:creationId xmlns:p14="http://schemas.microsoft.com/office/powerpoint/2010/main" val="364830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9961517" y="2096588"/>
            <a:ext cx="1752600" cy="3857625"/>
          </a:xfrm>
          <a:prstGeom prst="rect">
            <a:avLst/>
          </a:prstGeom>
        </p:spPr>
      </p:pic>
      <p:pic>
        <p:nvPicPr>
          <p:cNvPr id="8" name="Imagen 7"/>
          <p:cNvPicPr>
            <a:picLocks noChangeAspect="1"/>
          </p:cNvPicPr>
          <p:nvPr/>
        </p:nvPicPr>
        <p:blipFill>
          <a:blip r:embed="rId5"/>
          <a:stretch>
            <a:fillRect/>
          </a:stretch>
        </p:blipFill>
        <p:spPr>
          <a:xfrm>
            <a:off x="3179852" y="2300908"/>
            <a:ext cx="5705475" cy="1704975"/>
          </a:xfrm>
          <a:prstGeom prst="rect">
            <a:avLst/>
          </a:prstGeom>
        </p:spPr>
      </p:pic>
      <p:sp>
        <p:nvSpPr>
          <p:cNvPr id="9" name="Rectángulo 8"/>
          <p:cNvSpPr/>
          <p:nvPr/>
        </p:nvSpPr>
        <p:spPr>
          <a:xfrm>
            <a:off x="3179852" y="2207623"/>
            <a:ext cx="3939405" cy="261257"/>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13" name="Imagen 12"/>
          <p:cNvPicPr>
            <a:picLocks noChangeAspect="1"/>
          </p:cNvPicPr>
          <p:nvPr/>
        </p:nvPicPr>
        <p:blipFill>
          <a:blip r:embed="rId6"/>
          <a:stretch>
            <a:fillRect/>
          </a:stretch>
        </p:blipFill>
        <p:spPr>
          <a:xfrm>
            <a:off x="3125150" y="4025400"/>
            <a:ext cx="4086225" cy="1533525"/>
          </a:xfrm>
          <a:prstGeom prst="rect">
            <a:avLst/>
          </a:prstGeom>
        </p:spPr>
      </p:pic>
    </p:spTree>
    <p:extLst>
      <p:ext uri="{BB962C8B-B14F-4D97-AF65-F5344CB8AC3E}">
        <p14:creationId xmlns:p14="http://schemas.microsoft.com/office/powerpoint/2010/main" val="312841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894396" y="465074"/>
            <a:ext cx="1540873" cy="1631513"/>
            <a:chOff x="634551" y="2227889"/>
            <a:chExt cx="1540873" cy="1631513"/>
          </a:xfrm>
        </p:grpSpPr>
        <p:pic>
          <p:nvPicPr>
            <p:cNvPr id="10" name="Imagen 9"/>
            <p:cNvPicPr>
              <a:picLocks noChangeAspect="1"/>
            </p:cNvPicPr>
            <p:nvPr/>
          </p:nvPicPr>
          <p:blipFill>
            <a:blip r:embed="rId2"/>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3"/>
          <a:stretch>
            <a:fillRect/>
          </a:stretch>
        </p:blipFill>
        <p:spPr>
          <a:xfrm>
            <a:off x="9290955" y="581435"/>
            <a:ext cx="2423162" cy="5333590"/>
          </a:xfrm>
          <a:prstGeom prst="rect">
            <a:avLst/>
          </a:prstGeom>
        </p:spPr>
      </p:pic>
      <p:pic>
        <p:nvPicPr>
          <p:cNvPr id="5" name="Imagen 4"/>
          <p:cNvPicPr>
            <a:picLocks noChangeAspect="1"/>
          </p:cNvPicPr>
          <p:nvPr/>
        </p:nvPicPr>
        <p:blipFill>
          <a:blip r:embed="rId4"/>
          <a:stretch>
            <a:fillRect/>
          </a:stretch>
        </p:blipFill>
        <p:spPr>
          <a:xfrm>
            <a:off x="2921180" y="291600"/>
            <a:ext cx="4076700" cy="3609975"/>
          </a:xfrm>
          <a:prstGeom prst="rect">
            <a:avLst/>
          </a:prstGeom>
        </p:spPr>
      </p:pic>
      <p:sp>
        <p:nvSpPr>
          <p:cNvPr id="9" name="Rectángulo 8"/>
          <p:cNvSpPr/>
          <p:nvPr/>
        </p:nvSpPr>
        <p:spPr>
          <a:xfrm>
            <a:off x="2435269" y="171417"/>
            <a:ext cx="3939405" cy="261257"/>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7" name="Imagen 6"/>
          <p:cNvPicPr>
            <a:picLocks noChangeAspect="1"/>
          </p:cNvPicPr>
          <p:nvPr/>
        </p:nvPicPr>
        <p:blipFill>
          <a:blip r:embed="rId5"/>
          <a:stretch>
            <a:fillRect/>
          </a:stretch>
        </p:blipFill>
        <p:spPr>
          <a:xfrm>
            <a:off x="2921180" y="3980991"/>
            <a:ext cx="5695950" cy="1076325"/>
          </a:xfrm>
          <a:prstGeom prst="rect">
            <a:avLst/>
          </a:prstGeom>
        </p:spPr>
      </p:pic>
      <p:pic>
        <p:nvPicPr>
          <p:cNvPr id="11" name="Imagen 10"/>
          <p:cNvPicPr>
            <a:picLocks noChangeAspect="1"/>
          </p:cNvPicPr>
          <p:nvPr/>
        </p:nvPicPr>
        <p:blipFill>
          <a:blip r:embed="rId6"/>
          <a:stretch>
            <a:fillRect/>
          </a:stretch>
        </p:blipFill>
        <p:spPr>
          <a:xfrm>
            <a:off x="2921180" y="5136732"/>
            <a:ext cx="5781675" cy="657225"/>
          </a:xfrm>
          <a:prstGeom prst="rect">
            <a:avLst/>
          </a:prstGeom>
        </p:spPr>
      </p:pic>
      <p:pic>
        <p:nvPicPr>
          <p:cNvPr id="12" name="Imagen 11"/>
          <p:cNvPicPr>
            <a:picLocks noChangeAspect="1"/>
          </p:cNvPicPr>
          <p:nvPr/>
        </p:nvPicPr>
        <p:blipFill>
          <a:blip r:embed="rId7"/>
          <a:stretch>
            <a:fillRect/>
          </a:stretch>
        </p:blipFill>
        <p:spPr>
          <a:xfrm>
            <a:off x="1078025" y="3084059"/>
            <a:ext cx="1066800" cy="3171825"/>
          </a:xfrm>
          <a:prstGeom prst="rect">
            <a:avLst/>
          </a:prstGeom>
        </p:spPr>
      </p:pic>
    </p:spTree>
    <p:extLst>
      <p:ext uri="{BB962C8B-B14F-4D97-AF65-F5344CB8AC3E}">
        <p14:creationId xmlns:p14="http://schemas.microsoft.com/office/powerpoint/2010/main" val="416426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pic>
        <p:nvPicPr>
          <p:cNvPr id="5" name="Imagen 4"/>
          <p:cNvPicPr>
            <a:picLocks noChangeAspect="1"/>
          </p:cNvPicPr>
          <p:nvPr/>
        </p:nvPicPr>
        <p:blipFill>
          <a:blip r:embed="rId3"/>
          <a:stretch>
            <a:fillRect/>
          </a:stretch>
        </p:blipFill>
        <p:spPr>
          <a:xfrm>
            <a:off x="2808512" y="2847703"/>
            <a:ext cx="8702640" cy="2690948"/>
          </a:xfrm>
          <a:prstGeom prst="rect">
            <a:avLst/>
          </a:prstGeom>
        </p:spPr>
      </p:pic>
      <p:grpSp>
        <p:nvGrpSpPr>
          <p:cNvPr id="12" name="Grupo 11"/>
          <p:cNvGrpSpPr/>
          <p:nvPr/>
        </p:nvGrpSpPr>
        <p:grpSpPr>
          <a:xfrm>
            <a:off x="1099592" y="3278777"/>
            <a:ext cx="1241515" cy="1594822"/>
            <a:chOff x="1243284" y="3226526"/>
            <a:chExt cx="1241515" cy="1594822"/>
          </a:xfrm>
        </p:grpSpPr>
        <p:pic>
          <p:nvPicPr>
            <p:cNvPr id="11" name="Imagen 10"/>
            <p:cNvPicPr>
              <a:picLocks noChangeAspect="1"/>
            </p:cNvPicPr>
            <p:nvPr/>
          </p:nvPicPr>
          <p:blipFill>
            <a:blip r:embed="rId4"/>
            <a:stretch>
              <a:fillRect/>
            </a:stretch>
          </p:blipFill>
          <p:spPr>
            <a:xfrm>
              <a:off x="1243284" y="3226526"/>
              <a:ext cx="1112786" cy="1594822"/>
            </a:xfrm>
            <a:prstGeom prst="rect">
              <a:avLst/>
            </a:prstGeom>
          </p:spPr>
        </p:pic>
        <p:sp>
          <p:nvSpPr>
            <p:cNvPr id="7" name="CuadroTexto 6"/>
            <p:cNvSpPr txBox="1"/>
            <p:nvPr/>
          </p:nvSpPr>
          <p:spPr>
            <a:xfrm>
              <a:off x="1309142" y="4452016"/>
              <a:ext cx="1175657" cy="369332"/>
            </a:xfrm>
            <a:prstGeom prst="rect">
              <a:avLst/>
            </a:prstGeom>
            <a:noFill/>
          </p:spPr>
          <p:txBody>
            <a:bodyPr wrap="square" rtlCol="0">
              <a:spAutoFit/>
            </a:bodyPr>
            <a:lstStyle/>
            <a:p>
              <a:r>
                <a:rPr lang="es-PE" dirty="0">
                  <a:solidFill>
                    <a:schemeClr val="bg1"/>
                  </a:solidFill>
                </a:rPr>
                <a:t>Simplicio</a:t>
              </a:r>
            </a:p>
          </p:txBody>
        </p:sp>
      </p:grpSp>
    </p:spTree>
    <p:extLst>
      <p:ext uri="{BB962C8B-B14F-4D97-AF65-F5344CB8AC3E}">
        <p14:creationId xmlns:p14="http://schemas.microsoft.com/office/powerpoint/2010/main" val="2986984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7" name="Grupo 6"/>
          <p:cNvGrpSpPr/>
          <p:nvPr/>
        </p:nvGrpSpPr>
        <p:grpSpPr>
          <a:xfrm>
            <a:off x="749651" y="3043646"/>
            <a:ext cx="1497704" cy="1669051"/>
            <a:chOff x="749651" y="3908790"/>
            <a:chExt cx="1497704" cy="1669051"/>
          </a:xfrm>
        </p:grpSpPr>
        <p:pic>
          <p:nvPicPr>
            <p:cNvPr id="5" name="Imagen 4"/>
            <p:cNvPicPr>
              <a:picLocks noChangeAspect="1"/>
            </p:cNvPicPr>
            <p:nvPr/>
          </p:nvPicPr>
          <p:blipFill>
            <a:blip r:embed="rId3"/>
            <a:stretch>
              <a:fillRect/>
            </a:stretch>
          </p:blipFill>
          <p:spPr>
            <a:xfrm>
              <a:off x="749651" y="3908790"/>
              <a:ext cx="1497704" cy="1669051"/>
            </a:xfrm>
            <a:prstGeom prst="rect">
              <a:avLst/>
            </a:prstGeom>
          </p:spPr>
        </p:pic>
        <p:sp>
          <p:nvSpPr>
            <p:cNvPr id="6" name="CuadroTexto 5"/>
            <p:cNvSpPr txBox="1"/>
            <p:nvPr/>
          </p:nvSpPr>
          <p:spPr>
            <a:xfrm>
              <a:off x="1084218" y="5208509"/>
              <a:ext cx="1045028" cy="369332"/>
            </a:xfrm>
            <a:prstGeom prst="rect">
              <a:avLst/>
            </a:prstGeom>
            <a:noFill/>
          </p:spPr>
          <p:txBody>
            <a:bodyPr wrap="square" rtlCol="0">
              <a:spAutoFit/>
            </a:bodyPr>
            <a:lstStyle/>
            <a:p>
              <a:r>
                <a:rPr lang="es-PE" dirty="0" err="1">
                  <a:solidFill>
                    <a:schemeClr val="bg1"/>
                  </a:solidFill>
                </a:rPr>
                <a:t>Sagredo</a:t>
              </a:r>
              <a:endParaRPr lang="es-PE" dirty="0">
                <a:solidFill>
                  <a:schemeClr val="bg1"/>
                </a:solidFill>
              </a:endParaRPr>
            </a:p>
          </p:txBody>
        </p:sp>
      </p:grpSp>
      <p:sp>
        <p:nvSpPr>
          <p:cNvPr id="9" name="Rectángulo 8"/>
          <p:cNvSpPr/>
          <p:nvPr/>
        </p:nvSpPr>
        <p:spPr>
          <a:xfrm>
            <a:off x="2586446" y="2731636"/>
            <a:ext cx="4963885" cy="312010"/>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 name="Imagen 1"/>
          <p:cNvPicPr>
            <a:picLocks noChangeAspect="1"/>
          </p:cNvPicPr>
          <p:nvPr/>
        </p:nvPicPr>
        <p:blipFill>
          <a:blip r:embed="rId4"/>
          <a:stretch>
            <a:fillRect/>
          </a:stretch>
        </p:blipFill>
        <p:spPr>
          <a:xfrm>
            <a:off x="2740886" y="3240561"/>
            <a:ext cx="8930715" cy="1347753"/>
          </a:xfrm>
          <a:prstGeom prst="rect">
            <a:avLst/>
          </a:prstGeom>
        </p:spPr>
      </p:pic>
    </p:spTree>
    <p:extLst>
      <p:ext uri="{BB962C8B-B14F-4D97-AF65-F5344CB8AC3E}">
        <p14:creationId xmlns:p14="http://schemas.microsoft.com/office/powerpoint/2010/main" val="180628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5" name="Imagen 4"/>
          <p:cNvPicPr>
            <a:picLocks noChangeAspect="1"/>
          </p:cNvPicPr>
          <p:nvPr/>
        </p:nvPicPr>
        <p:blipFill>
          <a:blip r:embed="rId4"/>
          <a:stretch>
            <a:fillRect/>
          </a:stretch>
        </p:blipFill>
        <p:spPr>
          <a:xfrm>
            <a:off x="3398790" y="2236546"/>
            <a:ext cx="6803456" cy="1740419"/>
          </a:xfrm>
          <a:prstGeom prst="rect">
            <a:avLst/>
          </a:prstGeom>
        </p:spPr>
      </p:pic>
      <p:pic>
        <p:nvPicPr>
          <p:cNvPr id="7" name="Imagen 6"/>
          <p:cNvPicPr>
            <a:picLocks noChangeAspect="1"/>
          </p:cNvPicPr>
          <p:nvPr/>
        </p:nvPicPr>
        <p:blipFill>
          <a:blip r:embed="rId5"/>
          <a:stretch>
            <a:fillRect/>
          </a:stretch>
        </p:blipFill>
        <p:spPr>
          <a:xfrm>
            <a:off x="3393139" y="3970004"/>
            <a:ext cx="6814758" cy="293837"/>
          </a:xfrm>
          <a:prstGeom prst="rect">
            <a:avLst/>
          </a:prstGeom>
        </p:spPr>
      </p:pic>
      <p:pic>
        <p:nvPicPr>
          <p:cNvPr id="11" name="Imagen 10"/>
          <p:cNvPicPr>
            <a:picLocks noChangeAspect="1"/>
          </p:cNvPicPr>
          <p:nvPr/>
        </p:nvPicPr>
        <p:blipFill>
          <a:blip r:embed="rId6"/>
          <a:stretch>
            <a:fillRect/>
          </a:stretch>
        </p:blipFill>
        <p:spPr>
          <a:xfrm>
            <a:off x="3393139" y="4334488"/>
            <a:ext cx="4904817" cy="1231855"/>
          </a:xfrm>
          <a:prstGeom prst="rect">
            <a:avLst/>
          </a:prstGeom>
        </p:spPr>
      </p:pic>
    </p:spTree>
    <p:extLst>
      <p:ext uri="{BB962C8B-B14F-4D97-AF65-F5344CB8AC3E}">
        <p14:creationId xmlns:p14="http://schemas.microsoft.com/office/powerpoint/2010/main" val="424423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3911510" y="2096588"/>
            <a:ext cx="4958170" cy="3038878"/>
          </a:xfrm>
          <a:prstGeom prst="rect">
            <a:avLst/>
          </a:prstGeom>
        </p:spPr>
      </p:pic>
      <p:pic>
        <p:nvPicPr>
          <p:cNvPr id="8" name="Imagen 7"/>
          <p:cNvPicPr>
            <a:picLocks noChangeAspect="1"/>
          </p:cNvPicPr>
          <p:nvPr/>
        </p:nvPicPr>
        <p:blipFill>
          <a:blip r:embed="rId5"/>
          <a:stretch>
            <a:fillRect/>
          </a:stretch>
        </p:blipFill>
        <p:spPr>
          <a:xfrm>
            <a:off x="3911510" y="5135466"/>
            <a:ext cx="7105657" cy="533814"/>
          </a:xfrm>
          <a:prstGeom prst="rect">
            <a:avLst/>
          </a:prstGeom>
        </p:spPr>
      </p:pic>
      <p:pic>
        <p:nvPicPr>
          <p:cNvPr id="9" name="Imagen 8"/>
          <p:cNvPicPr>
            <a:picLocks noChangeAspect="1"/>
          </p:cNvPicPr>
          <p:nvPr/>
        </p:nvPicPr>
        <p:blipFill>
          <a:blip r:embed="rId6"/>
          <a:stretch>
            <a:fillRect/>
          </a:stretch>
        </p:blipFill>
        <p:spPr>
          <a:xfrm>
            <a:off x="9417501" y="1731508"/>
            <a:ext cx="1733550" cy="3133725"/>
          </a:xfrm>
          <a:prstGeom prst="rect">
            <a:avLst/>
          </a:prstGeom>
        </p:spPr>
      </p:pic>
    </p:spTree>
    <p:extLst>
      <p:ext uri="{BB962C8B-B14F-4D97-AF65-F5344CB8AC3E}">
        <p14:creationId xmlns:p14="http://schemas.microsoft.com/office/powerpoint/2010/main" val="10986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92500" lnSpcReduction="10000"/>
          </a:bodyPr>
          <a:lstStyle/>
          <a:p>
            <a:r>
              <a:rPr lang="es-PE" dirty="0"/>
              <a:t>De joven: músico y matemático; muchos instrumentos, en especial el </a:t>
            </a:r>
            <a:r>
              <a:rPr lang="es-PE" dirty="0" err="1"/>
              <a:t>laud</a:t>
            </a:r>
            <a:endParaRPr lang="es-PE" dirty="0"/>
          </a:p>
          <a:p>
            <a:r>
              <a:rPr lang="es-PE" dirty="0"/>
              <a:t>Euclides y Demócrito</a:t>
            </a:r>
          </a:p>
          <a:p>
            <a:r>
              <a:rPr lang="es-PE" dirty="0"/>
              <a:t>Una de las últimas obras escritas</a:t>
            </a:r>
          </a:p>
          <a:p>
            <a:r>
              <a:rPr lang="es-PE" dirty="0"/>
              <a:t>La música de las esferas</a:t>
            </a:r>
          </a:p>
          <a:p>
            <a:r>
              <a:rPr lang="es-PE" dirty="0"/>
              <a:t>Inventos: </a:t>
            </a:r>
            <a:r>
              <a:rPr lang="es-PE" dirty="0" err="1"/>
              <a:t>pulsómetro</a:t>
            </a:r>
            <a:r>
              <a:rPr lang="es-PE" dirty="0"/>
              <a:t>, compases, mejora de telescopio</a:t>
            </a:r>
          </a:p>
          <a:p>
            <a:r>
              <a:rPr lang="es-PE" dirty="0"/>
              <a:t>Descubre estrellas, lunas, que el universo es más grande de lo pensado</a:t>
            </a:r>
          </a:p>
          <a:p>
            <a:r>
              <a:rPr lang="es-PE" dirty="0" err="1"/>
              <a:t>Ptolemeo</a:t>
            </a:r>
            <a:r>
              <a:rPr lang="es-PE" dirty="0"/>
              <a:t> vs Copérnico (interés de últimos años)</a:t>
            </a:r>
          </a:p>
          <a:p>
            <a:r>
              <a:rPr lang="es-PE" dirty="0"/>
              <a:t>Péndulo sobre la torre de Pisa (medición objetiva del tiempo)</a:t>
            </a:r>
          </a:p>
          <a:p>
            <a:r>
              <a:rPr lang="es-PE" dirty="0"/>
              <a:t>Dos esferas de dos masas desde lo alto: vs Aristóteles</a:t>
            </a:r>
          </a:p>
          <a:p>
            <a:r>
              <a:rPr lang="es-PE" dirty="0"/>
              <a:t>Observaciones a geografía lunar: vs Aristóteles</a:t>
            </a:r>
          </a:p>
          <a:p>
            <a:r>
              <a:rPr lang="es-PE" dirty="0"/>
              <a:t>Vs </a:t>
            </a:r>
            <a:r>
              <a:rPr lang="es-PE" dirty="0" err="1"/>
              <a:t>Dogmatimsmo</a:t>
            </a:r>
            <a:r>
              <a:rPr lang="es-PE" dirty="0"/>
              <a:t> y pro espíritu aristotélico: vs aristotélicos</a:t>
            </a:r>
          </a:p>
          <a:p>
            <a:r>
              <a:rPr lang="es-PE" dirty="0"/>
              <a:t>Enemigos: vs máquina de un Medici + vs Papa que inspira a “Simplicio”</a:t>
            </a:r>
          </a:p>
        </p:txBody>
      </p:sp>
    </p:spTree>
    <p:extLst>
      <p:ext uri="{BB962C8B-B14F-4D97-AF65-F5344CB8AC3E}">
        <p14:creationId xmlns:p14="http://schemas.microsoft.com/office/powerpoint/2010/main" val="241127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9" name="Imagen 8"/>
          <p:cNvPicPr>
            <a:picLocks noChangeAspect="1"/>
          </p:cNvPicPr>
          <p:nvPr/>
        </p:nvPicPr>
        <p:blipFill>
          <a:blip r:embed="rId4"/>
          <a:stretch>
            <a:fillRect/>
          </a:stretch>
        </p:blipFill>
        <p:spPr>
          <a:xfrm>
            <a:off x="9417501" y="1731508"/>
            <a:ext cx="1733550" cy="3133725"/>
          </a:xfrm>
          <a:prstGeom prst="rect">
            <a:avLst/>
          </a:prstGeom>
        </p:spPr>
      </p:pic>
      <p:pic>
        <p:nvPicPr>
          <p:cNvPr id="12" name="Imagen 11"/>
          <p:cNvPicPr>
            <a:picLocks noChangeAspect="1"/>
          </p:cNvPicPr>
          <p:nvPr/>
        </p:nvPicPr>
        <p:blipFill>
          <a:blip r:embed="rId5"/>
          <a:stretch>
            <a:fillRect/>
          </a:stretch>
        </p:blipFill>
        <p:spPr>
          <a:xfrm>
            <a:off x="3299052" y="2329678"/>
            <a:ext cx="5724525" cy="657225"/>
          </a:xfrm>
          <a:prstGeom prst="rect">
            <a:avLst/>
          </a:prstGeom>
        </p:spPr>
      </p:pic>
      <p:pic>
        <p:nvPicPr>
          <p:cNvPr id="13" name="Imagen 12"/>
          <p:cNvPicPr>
            <a:picLocks noChangeAspect="1"/>
          </p:cNvPicPr>
          <p:nvPr/>
        </p:nvPicPr>
        <p:blipFill>
          <a:blip r:embed="rId6"/>
          <a:stretch>
            <a:fillRect/>
          </a:stretch>
        </p:blipFill>
        <p:spPr>
          <a:xfrm>
            <a:off x="3287417" y="2986903"/>
            <a:ext cx="5715000" cy="2771775"/>
          </a:xfrm>
          <a:prstGeom prst="rect">
            <a:avLst/>
          </a:prstGeom>
        </p:spPr>
      </p:pic>
    </p:spTree>
    <p:extLst>
      <p:ext uri="{BB962C8B-B14F-4D97-AF65-F5344CB8AC3E}">
        <p14:creationId xmlns:p14="http://schemas.microsoft.com/office/powerpoint/2010/main" val="124760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9" name="Imagen 8"/>
          <p:cNvPicPr>
            <a:picLocks noChangeAspect="1"/>
          </p:cNvPicPr>
          <p:nvPr/>
        </p:nvPicPr>
        <p:blipFill>
          <a:blip r:embed="rId4"/>
          <a:stretch>
            <a:fillRect/>
          </a:stretch>
        </p:blipFill>
        <p:spPr>
          <a:xfrm>
            <a:off x="9417501" y="1731508"/>
            <a:ext cx="1733550" cy="3133725"/>
          </a:xfrm>
          <a:prstGeom prst="rect">
            <a:avLst/>
          </a:prstGeom>
        </p:spPr>
      </p:pic>
      <p:pic>
        <p:nvPicPr>
          <p:cNvPr id="3" name="Imagen 2"/>
          <p:cNvPicPr>
            <a:picLocks noChangeAspect="1"/>
          </p:cNvPicPr>
          <p:nvPr/>
        </p:nvPicPr>
        <p:blipFill>
          <a:blip r:embed="rId5"/>
          <a:stretch>
            <a:fillRect/>
          </a:stretch>
        </p:blipFill>
        <p:spPr>
          <a:xfrm>
            <a:off x="3309802" y="2220891"/>
            <a:ext cx="5676900" cy="666750"/>
          </a:xfrm>
          <a:prstGeom prst="rect">
            <a:avLst/>
          </a:prstGeom>
        </p:spPr>
      </p:pic>
      <p:pic>
        <p:nvPicPr>
          <p:cNvPr id="5" name="Imagen 4"/>
          <p:cNvPicPr>
            <a:picLocks noChangeAspect="1"/>
          </p:cNvPicPr>
          <p:nvPr/>
        </p:nvPicPr>
        <p:blipFill>
          <a:blip r:embed="rId6"/>
          <a:stretch>
            <a:fillRect/>
          </a:stretch>
        </p:blipFill>
        <p:spPr>
          <a:xfrm>
            <a:off x="3338377" y="3011944"/>
            <a:ext cx="5648325" cy="1695450"/>
          </a:xfrm>
          <a:prstGeom prst="rect">
            <a:avLst/>
          </a:prstGeom>
        </p:spPr>
      </p:pic>
    </p:spTree>
    <p:extLst>
      <p:ext uri="{BB962C8B-B14F-4D97-AF65-F5344CB8AC3E}">
        <p14:creationId xmlns:p14="http://schemas.microsoft.com/office/powerpoint/2010/main" val="10159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706482" y="2887641"/>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7" name="Imagen 6"/>
          <p:cNvPicPr>
            <a:picLocks noChangeAspect="1"/>
          </p:cNvPicPr>
          <p:nvPr/>
        </p:nvPicPr>
        <p:blipFill>
          <a:blip r:embed="rId4"/>
          <a:stretch>
            <a:fillRect/>
          </a:stretch>
        </p:blipFill>
        <p:spPr>
          <a:xfrm>
            <a:off x="3403552" y="2307984"/>
            <a:ext cx="5724525" cy="2790825"/>
          </a:xfrm>
          <a:prstGeom prst="rect">
            <a:avLst/>
          </a:prstGeom>
        </p:spPr>
      </p:pic>
      <p:pic>
        <p:nvPicPr>
          <p:cNvPr id="8" name="Imagen 7"/>
          <p:cNvPicPr>
            <a:picLocks noChangeAspect="1"/>
          </p:cNvPicPr>
          <p:nvPr/>
        </p:nvPicPr>
        <p:blipFill>
          <a:blip r:embed="rId5"/>
          <a:stretch>
            <a:fillRect/>
          </a:stretch>
        </p:blipFill>
        <p:spPr>
          <a:xfrm>
            <a:off x="3403552" y="5098809"/>
            <a:ext cx="1457325" cy="266700"/>
          </a:xfrm>
          <a:prstGeom prst="rect">
            <a:avLst/>
          </a:prstGeom>
        </p:spPr>
      </p:pic>
    </p:spTree>
    <p:extLst>
      <p:ext uri="{BB962C8B-B14F-4D97-AF65-F5344CB8AC3E}">
        <p14:creationId xmlns:p14="http://schemas.microsoft.com/office/powerpoint/2010/main" val="327882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16" name="Imagen 15"/>
          <p:cNvPicPr>
            <a:picLocks noChangeAspect="1"/>
          </p:cNvPicPr>
          <p:nvPr/>
        </p:nvPicPr>
        <p:blipFill>
          <a:blip r:embed="rId5"/>
          <a:stretch>
            <a:fillRect/>
          </a:stretch>
        </p:blipFill>
        <p:spPr>
          <a:xfrm>
            <a:off x="655046" y="2096588"/>
            <a:ext cx="5753100" cy="4638675"/>
          </a:xfrm>
          <a:prstGeom prst="rect">
            <a:avLst/>
          </a:prstGeom>
        </p:spPr>
      </p:pic>
    </p:spTree>
    <p:extLst>
      <p:ext uri="{BB962C8B-B14F-4D97-AF65-F5344CB8AC3E}">
        <p14:creationId xmlns:p14="http://schemas.microsoft.com/office/powerpoint/2010/main" val="177051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348071" y="2341244"/>
            <a:ext cx="5695950" cy="895350"/>
          </a:xfrm>
          <a:prstGeom prst="rect">
            <a:avLst/>
          </a:prstGeom>
        </p:spPr>
      </p:pic>
      <p:pic>
        <p:nvPicPr>
          <p:cNvPr id="12" name="Imagen 11"/>
          <p:cNvPicPr>
            <a:picLocks noChangeAspect="1"/>
          </p:cNvPicPr>
          <p:nvPr/>
        </p:nvPicPr>
        <p:blipFill>
          <a:blip r:embed="rId5"/>
          <a:stretch>
            <a:fillRect/>
          </a:stretch>
        </p:blipFill>
        <p:spPr>
          <a:xfrm>
            <a:off x="6238875" y="2341244"/>
            <a:ext cx="5953125" cy="3467100"/>
          </a:xfrm>
          <a:prstGeom prst="rect">
            <a:avLst/>
          </a:prstGeom>
        </p:spPr>
      </p:pic>
      <p:pic>
        <p:nvPicPr>
          <p:cNvPr id="13" name="Imagen 12"/>
          <p:cNvPicPr>
            <a:picLocks noChangeAspect="1"/>
          </p:cNvPicPr>
          <p:nvPr/>
        </p:nvPicPr>
        <p:blipFill>
          <a:blip r:embed="rId6"/>
          <a:stretch>
            <a:fillRect/>
          </a:stretch>
        </p:blipFill>
        <p:spPr>
          <a:xfrm>
            <a:off x="366302" y="3227468"/>
            <a:ext cx="5686425" cy="1104900"/>
          </a:xfrm>
          <a:prstGeom prst="rect">
            <a:avLst/>
          </a:prstGeom>
        </p:spPr>
      </p:pic>
      <p:pic>
        <p:nvPicPr>
          <p:cNvPr id="14" name="Imagen 13"/>
          <p:cNvPicPr>
            <a:picLocks noChangeAspect="1"/>
          </p:cNvPicPr>
          <p:nvPr/>
        </p:nvPicPr>
        <p:blipFill>
          <a:blip r:embed="rId7"/>
          <a:stretch>
            <a:fillRect/>
          </a:stretch>
        </p:blipFill>
        <p:spPr>
          <a:xfrm>
            <a:off x="414746" y="4400130"/>
            <a:ext cx="5629275" cy="1905000"/>
          </a:xfrm>
          <a:prstGeom prst="rect">
            <a:avLst/>
          </a:prstGeom>
        </p:spPr>
      </p:pic>
      <p:pic>
        <p:nvPicPr>
          <p:cNvPr id="15" name="Imagen 14"/>
          <p:cNvPicPr>
            <a:picLocks noChangeAspect="1"/>
          </p:cNvPicPr>
          <p:nvPr/>
        </p:nvPicPr>
        <p:blipFill>
          <a:blip r:embed="rId8"/>
          <a:stretch>
            <a:fillRect/>
          </a:stretch>
        </p:blipFill>
        <p:spPr>
          <a:xfrm>
            <a:off x="366302" y="6372892"/>
            <a:ext cx="5038725" cy="266700"/>
          </a:xfrm>
          <a:prstGeom prst="rect">
            <a:avLst/>
          </a:prstGeom>
        </p:spPr>
      </p:pic>
    </p:spTree>
    <p:extLst>
      <p:ext uri="{BB962C8B-B14F-4D97-AF65-F5344CB8AC3E}">
        <p14:creationId xmlns:p14="http://schemas.microsoft.com/office/powerpoint/2010/main" val="2595017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3" name="Imagen 2"/>
          <p:cNvPicPr>
            <a:picLocks noChangeAspect="1"/>
          </p:cNvPicPr>
          <p:nvPr/>
        </p:nvPicPr>
        <p:blipFill>
          <a:blip r:embed="rId5"/>
          <a:stretch>
            <a:fillRect/>
          </a:stretch>
        </p:blipFill>
        <p:spPr>
          <a:xfrm>
            <a:off x="588915" y="2341244"/>
            <a:ext cx="5676900" cy="1924050"/>
          </a:xfrm>
          <a:prstGeom prst="rect">
            <a:avLst/>
          </a:prstGeom>
        </p:spPr>
      </p:pic>
      <p:pic>
        <p:nvPicPr>
          <p:cNvPr id="5" name="Imagen 4"/>
          <p:cNvPicPr>
            <a:picLocks noChangeAspect="1"/>
          </p:cNvPicPr>
          <p:nvPr/>
        </p:nvPicPr>
        <p:blipFill>
          <a:blip r:embed="rId6"/>
          <a:stretch>
            <a:fillRect/>
          </a:stretch>
        </p:blipFill>
        <p:spPr>
          <a:xfrm>
            <a:off x="594495" y="4389119"/>
            <a:ext cx="5648325" cy="1295400"/>
          </a:xfrm>
          <a:prstGeom prst="rect">
            <a:avLst/>
          </a:prstGeom>
        </p:spPr>
      </p:pic>
    </p:spTree>
    <p:extLst>
      <p:ext uri="{BB962C8B-B14F-4D97-AF65-F5344CB8AC3E}">
        <p14:creationId xmlns:p14="http://schemas.microsoft.com/office/powerpoint/2010/main" val="958835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2" name="Imagen 11"/>
          <p:cNvPicPr>
            <a:picLocks noChangeAspect="1"/>
          </p:cNvPicPr>
          <p:nvPr/>
        </p:nvPicPr>
        <p:blipFill>
          <a:blip r:embed="rId4"/>
          <a:stretch>
            <a:fillRect/>
          </a:stretch>
        </p:blipFill>
        <p:spPr>
          <a:xfrm>
            <a:off x="6238875" y="2341244"/>
            <a:ext cx="5953125" cy="3467100"/>
          </a:xfrm>
          <a:prstGeom prst="rect">
            <a:avLst/>
          </a:prstGeom>
        </p:spPr>
      </p:pic>
      <p:pic>
        <p:nvPicPr>
          <p:cNvPr id="3" name="Imagen 2"/>
          <p:cNvPicPr>
            <a:picLocks noChangeAspect="1"/>
          </p:cNvPicPr>
          <p:nvPr/>
        </p:nvPicPr>
        <p:blipFill>
          <a:blip r:embed="rId5"/>
          <a:stretch>
            <a:fillRect/>
          </a:stretch>
        </p:blipFill>
        <p:spPr>
          <a:xfrm>
            <a:off x="588915" y="2341244"/>
            <a:ext cx="5676900" cy="1924050"/>
          </a:xfrm>
          <a:prstGeom prst="rect">
            <a:avLst/>
          </a:prstGeom>
        </p:spPr>
      </p:pic>
      <p:pic>
        <p:nvPicPr>
          <p:cNvPr id="5" name="Imagen 4"/>
          <p:cNvPicPr>
            <a:picLocks noChangeAspect="1"/>
          </p:cNvPicPr>
          <p:nvPr/>
        </p:nvPicPr>
        <p:blipFill>
          <a:blip r:embed="rId6"/>
          <a:stretch>
            <a:fillRect/>
          </a:stretch>
        </p:blipFill>
        <p:spPr>
          <a:xfrm>
            <a:off x="594495" y="4389119"/>
            <a:ext cx="5648325" cy="1295400"/>
          </a:xfrm>
          <a:prstGeom prst="rect">
            <a:avLst/>
          </a:prstGeom>
        </p:spPr>
      </p:pic>
    </p:spTree>
    <p:extLst>
      <p:ext uri="{BB962C8B-B14F-4D97-AF65-F5344CB8AC3E}">
        <p14:creationId xmlns:p14="http://schemas.microsoft.com/office/powerpoint/2010/main" val="3605097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7" name="Imagen 6"/>
          <p:cNvPicPr>
            <a:picLocks noChangeAspect="1"/>
          </p:cNvPicPr>
          <p:nvPr/>
        </p:nvPicPr>
        <p:blipFill>
          <a:blip r:embed="rId4"/>
          <a:stretch>
            <a:fillRect/>
          </a:stretch>
        </p:blipFill>
        <p:spPr>
          <a:xfrm>
            <a:off x="655046" y="2468064"/>
            <a:ext cx="5876925" cy="3829050"/>
          </a:xfrm>
          <a:prstGeom prst="rect">
            <a:avLst/>
          </a:prstGeom>
        </p:spPr>
      </p:pic>
    </p:spTree>
    <p:extLst>
      <p:ext uri="{BB962C8B-B14F-4D97-AF65-F5344CB8AC3E}">
        <p14:creationId xmlns:p14="http://schemas.microsoft.com/office/powerpoint/2010/main" val="1081202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3" name="Imagen 2"/>
          <p:cNvPicPr>
            <a:picLocks noChangeAspect="1"/>
          </p:cNvPicPr>
          <p:nvPr/>
        </p:nvPicPr>
        <p:blipFill>
          <a:blip r:embed="rId4"/>
          <a:stretch>
            <a:fillRect/>
          </a:stretch>
        </p:blipFill>
        <p:spPr>
          <a:xfrm>
            <a:off x="655046" y="2215650"/>
            <a:ext cx="5686425" cy="676275"/>
          </a:xfrm>
          <a:prstGeom prst="rect">
            <a:avLst/>
          </a:prstGeom>
        </p:spPr>
      </p:pic>
      <p:pic>
        <p:nvPicPr>
          <p:cNvPr id="5" name="Imagen 4"/>
          <p:cNvPicPr>
            <a:picLocks noChangeAspect="1"/>
          </p:cNvPicPr>
          <p:nvPr/>
        </p:nvPicPr>
        <p:blipFill>
          <a:blip r:embed="rId5"/>
          <a:stretch>
            <a:fillRect/>
          </a:stretch>
        </p:blipFill>
        <p:spPr>
          <a:xfrm>
            <a:off x="659808" y="3010987"/>
            <a:ext cx="2838450" cy="1905000"/>
          </a:xfrm>
          <a:prstGeom prst="rect">
            <a:avLst/>
          </a:prstGeom>
        </p:spPr>
      </p:pic>
      <p:pic>
        <p:nvPicPr>
          <p:cNvPr id="8" name="Imagen 7"/>
          <p:cNvPicPr>
            <a:picLocks noChangeAspect="1"/>
          </p:cNvPicPr>
          <p:nvPr/>
        </p:nvPicPr>
        <p:blipFill>
          <a:blip r:embed="rId6"/>
          <a:stretch>
            <a:fillRect/>
          </a:stretch>
        </p:blipFill>
        <p:spPr>
          <a:xfrm>
            <a:off x="674095" y="5035049"/>
            <a:ext cx="5648325" cy="885825"/>
          </a:xfrm>
          <a:prstGeom prst="rect">
            <a:avLst/>
          </a:prstGeom>
        </p:spPr>
      </p:pic>
      <p:pic>
        <p:nvPicPr>
          <p:cNvPr id="11" name="Imagen 10"/>
          <p:cNvPicPr>
            <a:picLocks noChangeAspect="1"/>
          </p:cNvPicPr>
          <p:nvPr/>
        </p:nvPicPr>
        <p:blipFill>
          <a:blip r:embed="rId7"/>
          <a:stretch>
            <a:fillRect/>
          </a:stretch>
        </p:blipFill>
        <p:spPr>
          <a:xfrm>
            <a:off x="6706417" y="2068012"/>
            <a:ext cx="4889298" cy="2847975"/>
          </a:xfrm>
          <a:prstGeom prst="rect">
            <a:avLst/>
          </a:prstGeom>
        </p:spPr>
      </p:pic>
    </p:spTree>
    <p:extLst>
      <p:ext uri="{BB962C8B-B14F-4D97-AF65-F5344CB8AC3E}">
        <p14:creationId xmlns:p14="http://schemas.microsoft.com/office/powerpoint/2010/main" val="504032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6706417" y="2068012"/>
            <a:ext cx="4889298" cy="2847975"/>
          </a:xfrm>
          <a:prstGeom prst="rect">
            <a:avLst/>
          </a:prstGeom>
        </p:spPr>
      </p:pic>
      <p:pic>
        <p:nvPicPr>
          <p:cNvPr id="7" name="Imagen 6"/>
          <p:cNvPicPr>
            <a:picLocks noChangeAspect="1"/>
          </p:cNvPicPr>
          <p:nvPr/>
        </p:nvPicPr>
        <p:blipFill>
          <a:blip r:embed="rId5"/>
          <a:stretch>
            <a:fillRect/>
          </a:stretch>
        </p:blipFill>
        <p:spPr>
          <a:xfrm>
            <a:off x="792208" y="2888387"/>
            <a:ext cx="5695950" cy="2962275"/>
          </a:xfrm>
          <a:prstGeom prst="rect">
            <a:avLst/>
          </a:prstGeom>
        </p:spPr>
      </p:pic>
    </p:spTree>
    <p:extLst>
      <p:ext uri="{BB962C8B-B14F-4D97-AF65-F5344CB8AC3E}">
        <p14:creationId xmlns:p14="http://schemas.microsoft.com/office/powerpoint/2010/main" val="27204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0" y="4762"/>
            <a:ext cx="12192000" cy="6853237"/>
          </a:xfrm>
          <a:prstGeom prst="rect">
            <a:avLst/>
          </a:prstGeom>
        </p:spPr>
      </p:pic>
    </p:spTree>
    <p:extLst>
      <p:ext uri="{BB962C8B-B14F-4D97-AF65-F5344CB8AC3E}">
        <p14:creationId xmlns:p14="http://schemas.microsoft.com/office/powerpoint/2010/main" val="2447866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7355" y="0"/>
            <a:ext cx="8036921" cy="2096588"/>
          </a:xfrm>
          <a:prstGeom prst="rect">
            <a:avLst/>
          </a:prstGeom>
        </p:spPr>
      </p:pic>
      <p:grpSp>
        <p:nvGrpSpPr>
          <p:cNvPr id="2" name="Grupo 1"/>
          <p:cNvGrpSpPr/>
          <p:nvPr/>
        </p:nvGrpSpPr>
        <p:grpSpPr>
          <a:xfrm>
            <a:off x="655046" y="232537"/>
            <a:ext cx="1540873" cy="1631513"/>
            <a:chOff x="634551" y="2227889"/>
            <a:chExt cx="1540873" cy="1631513"/>
          </a:xfrm>
        </p:grpSpPr>
        <p:pic>
          <p:nvPicPr>
            <p:cNvPr id="10" name="Imagen 9"/>
            <p:cNvPicPr>
              <a:picLocks noChangeAspect="1"/>
            </p:cNvPicPr>
            <p:nvPr/>
          </p:nvPicPr>
          <p:blipFill>
            <a:blip r:embed="rId3"/>
            <a:stretch>
              <a:fillRect/>
            </a:stretch>
          </p:blipFill>
          <p:spPr>
            <a:xfrm>
              <a:off x="634551" y="2227889"/>
              <a:ext cx="1540873" cy="1631513"/>
            </a:xfrm>
            <a:prstGeom prst="rect">
              <a:avLst/>
            </a:prstGeom>
          </p:spPr>
        </p:pic>
        <p:sp>
          <p:nvSpPr>
            <p:cNvPr id="6" name="CuadroTexto 5"/>
            <p:cNvSpPr txBox="1"/>
            <p:nvPr/>
          </p:nvSpPr>
          <p:spPr>
            <a:xfrm>
              <a:off x="986703" y="3490070"/>
              <a:ext cx="1045028" cy="369332"/>
            </a:xfrm>
            <a:prstGeom prst="rect">
              <a:avLst/>
            </a:prstGeom>
            <a:noFill/>
          </p:spPr>
          <p:txBody>
            <a:bodyPr wrap="square" rtlCol="0">
              <a:spAutoFit/>
            </a:bodyPr>
            <a:lstStyle/>
            <a:p>
              <a:r>
                <a:rPr lang="es-PE" dirty="0" err="1">
                  <a:solidFill>
                    <a:schemeClr val="bg1"/>
                  </a:solidFill>
                </a:rPr>
                <a:t>Salviati</a:t>
              </a:r>
              <a:endParaRPr lang="es-PE" dirty="0">
                <a:solidFill>
                  <a:schemeClr val="bg1"/>
                </a:solidFill>
              </a:endParaRPr>
            </a:p>
          </p:txBody>
        </p:sp>
      </p:grpSp>
      <p:pic>
        <p:nvPicPr>
          <p:cNvPr id="11" name="Imagen 10"/>
          <p:cNvPicPr>
            <a:picLocks noChangeAspect="1"/>
          </p:cNvPicPr>
          <p:nvPr/>
        </p:nvPicPr>
        <p:blipFill>
          <a:blip r:embed="rId4"/>
          <a:stretch>
            <a:fillRect/>
          </a:stretch>
        </p:blipFill>
        <p:spPr>
          <a:xfrm>
            <a:off x="6706417" y="2068012"/>
            <a:ext cx="4889298" cy="2847975"/>
          </a:xfrm>
          <a:prstGeom prst="rect">
            <a:avLst/>
          </a:prstGeom>
        </p:spPr>
      </p:pic>
      <p:pic>
        <p:nvPicPr>
          <p:cNvPr id="3" name="Imagen 2"/>
          <p:cNvPicPr>
            <a:picLocks noChangeAspect="1"/>
          </p:cNvPicPr>
          <p:nvPr/>
        </p:nvPicPr>
        <p:blipFill>
          <a:blip r:embed="rId5"/>
          <a:stretch>
            <a:fillRect/>
          </a:stretch>
        </p:blipFill>
        <p:spPr>
          <a:xfrm>
            <a:off x="655046" y="2368993"/>
            <a:ext cx="5686425" cy="1514475"/>
          </a:xfrm>
          <a:prstGeom prst="rect">
            <a:avLst/>
          </a:prstGeom>
        </p:spPr>
      </p:pic>
      <p:pic>
        <p:nvPicPr>
          <p:cNvPr id="5" name="Imagen 4"/>
          <p:cNvPicPr>
            <a:picLocks noChangeAspect="1"/>
          </p:cNvPicPr>
          <p:nvPr/>
        </p:nvPicPr>
        <p:blipFill>
          <a:blip r:embed="rId6"/>
          <a:stretch>
            <a:fillRect/>
          </a:stretch>
        </p:blipFill>
        <p:spPr>
          <a:xfrm>
            <a:off x="655046" y="3883468"/>
            <a:ext cx="5695950" cy="2809875"/>
          </a:xfrm>
          <a:prstGeom prst="rect">
            <a:avLst/>
          </a:prstGeom>
        </p:spPr>
      </p:pic>
    </p:spTree>
    <p:extLst>
      <p:ext uri="{BB962C8B-B14F-4D97-AF65-F5344CB8AC3E}">
        <p14:creationId xmlns:p14="http://schemas.microsoft.com/office/powerpoint/2010/main" val="46259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60560" y="0"/>
            <a:ext cx="8670880" cy="6936704"/>
          </a:xfrm>
          <a:prstGeom prst="rect">
            <a:avLst/>
          </a:prstGeom>
        </p:spPr>
      </p:pic>
    </p:spTree>
    <p:extLst>
      <p:ext uri="{BB962C8B-B14F-4D97-AF65-F5344CB8AC3E}">
        <p14:creationId xmlns:p14="http://schemas.microsoft.com/office/powerpoint/2010/main" val="426406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33B8-514C-3BD3-66C4-AAF60281FA82}"/>
              </a:ext>
            </a:extLst>
          </p:cNvPr>
          <p:cNvSpPr>
            <a:spLocks noGrp="1"/>
          </p:cNvSpPr>
          <p:nvPr>
            <p:ph type="title"/>
          </p:nvPr>
        </p:nvSpPr>
        <p:spPr/>
        <p:txBody>
          <a:bodyPr/>
          <a:lstStyle/>
          <a:p>
            <a:r>
              <a:rPr lang="es-MX" dirty="0"/>
              <a:t>Wa </a:t>
            </a:r>
            <a:r>
              <a:rPr lang="es-MX" dirty="0" err="1"/>
              <a:t>awaw</a:t>
            </a:r>
            <a:r>
              <a:rPr lang="es-MX" dirty="0"/>
              <a:t> </a:t>
            </a:r>
            <a:r>
              <a:rPr lang="es-MX" dirty="0" err="1"/>
              <a:t>aw</a:t>
            </a:r>
            <a:r>
              <a:rPr lang="es-MX" dirty="0"/>
              <a:t> </a:t>
            </a:r>
            <a:r>
              <a:rPr lang="es-MX" dirty="0" err="1"/>
              <a:t>aw</a:t>
            </a:r>
            <a:r>
              <a:rPr lang="es-MX" dirty="0"/>
              <a:t> </a:t>
            </a:r>
            <a:r>
              <a:rPr lang="es-MX" dirty="0" err="1"/>
              <a:t>aw</a:t>
            </a:r>
            <a:r>
              <a:rPr lang="es-MX" dirty="0"/>
              <a:t> a </a:t>
            </a:r>
            <a:endParaRPr lang="es-PE" dirty="0"/>
          </a:p>
        </p:txBody>
      </p:sp>
    </p:spTree>
    <p:extLst>
      <p:ext uri="{BB962C8B-B14F-4D97-AF65-F5344CB8AC3E}">
        <p14:creationId xmlns:p14="http://schemas.microsoft.com/office/powerpoint/2010/main" val="294437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82798" y="194500"/>
            <a:ext cx="7292721" cy="6517251"/>
          </a:xfrm>
          <a:prstGeom prst="rect">
            <a:avLst/>
          </a:prstGeom>
        </p:spPr>
      </p:pic>
      <p:sp>
        <p:nvSpPr>
          <p:cNvPr id="5" name="Rectángulo 4"/>
          <p:cNvSpPr/>
          <p:nvPr/>
        </p:nvSpPr>
        <p:spPr>
          <a:xfrm>
            <a:off x="2816352" y="1024128"/>
            <a:ext cx="6894576" cy="106070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84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99607" y="293915"/>
            <a:ext cx="8036921" cy="2096588"/>
          </a:xfrm>
          <a:prstGeom prst="rect">
            <a:avLst/>
          </a:prstGeom>
        </p:spPr>
      </p:pic>
      <p:pic>
        <p:nvPicPr>
          <p:cNvPr id="5" name="Imagen 4"/>
          <p:cNvPicPr>
            <a:picLocks noChangeAspect="1"/>
          </p:cNvPicPr>
          <p:nvPr/>
        </p:nvPicPr>
        <p:blipFill>
          <a:blip r:embed="rId3"/>
          <a:stretch>
            <a:fillRect/>
          </a:stretch>
        </p:blipFill>
        <p:spPr>
          <a:xfrm>
            <a:off x="1281248" y="2573383"/>
            <a:ext cx="2036718" cy="2156525"/>
          </a:xfrm>
          <a:prstGeom prst="rect">
            <a:avLst/>
          </a:prstGeom>
        </p:spPr>
      </p:pic>
      <p:sp>
        <p:nvSpPr>
          <p:cNvPr id="6" name="CuadroTexto 5"/>
          <p:cNvSpPr txBox="1"/>
          <p:nvPr/>
        </p:nvSpPr>
        <p:spPr>
          <a:xfrm>
            <a:off x="1281248" y="4812386"/>
            <a:ext cx="3200400" cy="2031325"/>
          </a:xfrm>
          <a:prstGeom prst="rect">
            <a:avLst/>
          </a:prstGeom>
          <a:noFill/>
        </p:spPr>
        <p:txBody>
          <a:bodyPr wrap="square" rtlCol="0">
            <a:spAutoFit/>
          </a:bodyPr>
          <a:lstStyle/>
          <a:p>
            <a:r>
              <a:rPr lang="es-PE" dirty="0"/>
              <a:t>Nombrado en honor a Francesco </a:t>
            </a:r>
            <a:r>
              <a:rPr lang="es-PE" dirty="0" err="1">
                <a:solidFill>
                  <a:srgbClr val="FF0000"/>
                </a:solidFill>
              </a:rPr>
              <a:t>Salviati</a:t>
            </a:r>
            <a:endParaRPr lang="es-PE" dirty="0">
              <a:solidFill>
                <a:srgbClr val="FF0000"/>
              </a:solidFill>
            </a:endParaRPr>
          </a:p>
          <a:p>
            <a:r>
              <a:rPr lang="es-PE" dirty="0"/>
              <a:t>Hijo de Medici</a:t>
            </a:r>
          </a:p>
          <a:p>
            <a:r>
              <a:rPr lang="es-PE" dirty="0"/>
              <a:t>Arzobispo de Pisa</a:t>
            </a:r>
          </a:p>
          <a:p>
            <a:r>
              <a:rPr lang="es-PE" dirty="0"/>
              <a:t>Ejecutado por participar en conspiración</a:t>
            </a:r>
          </a:p>
          <a:p>
            <a:r>
              <a:rPr lang="es-PE" dirty="0"/>
              <a:t>Copernicano (visión de Galileo)</a:t>
            </a:r>
          </a:p>
        </p:txBody>
      </p:sp>
      <p:pic>
        <p:nvPicPr>
          <p:cNvPr id="7" name="Imagen 6"/>
          <p:cNvPicPr>
            <a:picLocks noChangeAspect="1"/>
          </p:cNvPicPr>
          <p:nvPr/>
        </p:nvPicPr>
        <p:blipFill>
          <a:blip r:embed="rId4"/>
          <a:stretch>
            <a:fillRect/>
          </a:stretch>
        </p:blipFill>
        <p:spPr>
          <a:xfrm>
            <a:off x="4932861" y="2811508"/>
            <a:ext cx="2247900" cy="2505075"/>
          </a:xfrm>
          <a:prstGeom prst="rect">
            <a:avLst/>
          </a:prstGeom>
        </p:spPr>
      </p:pic>
      <p:sp>
        <p:nvSpPr>
          <p:cNvPr id="8" name="CuadroTexto 7"/>
          <p:cNvSpPr txBox="1"/>
          <p:nvPr/>
        </p:nvSpPr>
        <p:spPr>
          <a:xfrm>
            <a:off x="4932861" y="5380672"/>
            <a:ext cx="3200400" cy="1477328"/>
          </a:xfrm>
          <a:prstGeom prst="rect">
            <a:avLst/>
          </a:prstGeom>
          <a:noFill/>
        </p:spPr>
        <p:txBody>
          <a:bodyPr wrap="square" rtlCol="0">
            <a:spAutoFit/>
          </a:bodyPr>
          <a:lstStyle/>
          <a:p>
            <a:r>
              <a:rPr lang="es-PE" dirty="0"/>
              <a:t>Giovanni </a:t>
            </a:r>
            <a:r>
              <a:rPr lang="es-PE" dirty="0" err="1">
                <a:solidFill>
                  <a:srgbClr val="FF0000"/>
                </a:solidFill>
              </a:rPr>
              <a:t>Sagredo</a:t>
            </a:r>
            <a:endParaRPr lang="es-PE" dirty="0">
              <a:solidFill>
                <a:srgbClr val="FF0000"/>
              </a:solidFill>
            </a:endParaRPr>
          </a:p>
          <a:p>
            <a:r>
              <a:rPr lang="es-PE" dirty="0"/>
              <a:t>Matemático</a:t>
            </a:r>
          </a:p>
          <a:p>
            <a:r>
              <a:rPr lang="es-PE" dirty="0"/>
              <a:t>Nombrado en honor al amigo y admirado por Galileo</a:t>
            </a:r>
          </a:p>
          <a:p>
            <a:r>
              <a:rPr lang="es-PE" dirty="0"/>
              <a:t>Visión neutral y anti dogmática.</a:t>
            </a:r>
          </a:p>
        </p:txBody>
      </p:sp>
      <p:sp>
        <p:nvSpPr>
          <p:cNvPr id="9" name="CuadroTexto 8"/>
          <p:cNvSpPr txBox="1"/>
          <p:nvPr/>
        </p:nvSpPr>
        <p:spPr>
          <a:xfrm>
            <a:off x="8584474" y="4440147"/>
            <a:ext cx="3200400" cy="2308324"/>
          </a:xfrm>
          <a:prstGeom prst="rect">
            <a:avLst/>
          </a:prstGeom>
          <a:noFill/>
        </p:spPr>
        <p:txBody>
          <a:bodyPr wrap="square" rtlCol="0">
            <a:spAutoFit/>
          </a:bodyPr>
          <a:lstStyle/>
          <a:p>
            <a:r>
              <a:rPr lang="es-PE" dirty="0">
                <a:solidFill>
                  <a:srgbClr val="FF0000"/>
                </a:solidFill>
              </a:rPr>
              <a:t>Simplicio</a:t>
            </a:r>
            <a:r>
              <a:rPr lang="es-PE" dirty="0"/>
              <a:t> (amalgama de rivales </a:t>
            </a:r>
            <a:r>
              <a:rPr lang="es-PE" dirty="0" err="1"/>
              <a:t>Lodovico</a:t>
            </a:r>
            <a:r>
              <a:rPr lang="es-PE" dirty="0"/>
              <a:t> </a:t>
            </a:r>
            <a:r>
              <a:rPr lang="es-PE" dirty="0" err="1"/>
              <a:t>delle</a:t>
            </a:r>
            <a:r>
              <a:rPr lang="es-PE" dirty="0"/>
              <a:t> </a:t>
            </a:r>
            <a:r>
              <a:rPr lang="es-PE" dirty="0" err="1"/>
              <a:t>Colombe</a:t>
            </a:r>
            <a:r>
              <a:rPr lang="es-PE" dirty="0"/>
              <a:t> + Cesare </a:t>
            </a:r>
            <a:r>
              <a:rPr lang="es-PE" dirty="0" err="1"/>
              <a:t>Cremonini</a:t>
            </a:r>
            <a:r>
              <a:rPr lang="es-PE" dirty="0"/>
              <a:t>, nombre proviene de San Simplicio)</a:t>
            </a:r>
          </a:p>
          <a:p>
            <a:r>
              <a:rPr lang="es-PE" dirty="0"/>
              <a:t>Defiende a Ptolomeo y Aristóteles</a:t>
            </a:r>
          </a:p>
          <a:p>
            <a:r>
              <a:rPr lang="es-PE" dirty="0"/>
              <a:t>Sátira de los conservadores y el papa</a:t>
            </a:r>
          </a:p>
        </p:txBody>
      </p:sp>
      <p:pic>
        <p:nvPicPr>
          <p:cNvPr id="10" name="Imagen 9"/>
          <p:cNvPicPr>
            <a:picLocks noChangeAspect="1"/>
          </p:cNvPicPr>
          <p:nvPr/>
        </p:nvPicPr>
        <p:blipFill>
          <a:blip r:embed="rId5"/>
          <a:stretch>
            <a:fillRect/>
          </a:stretch>
        </p:blipFill>
        <p:spPr>
          <a:xfrm>
            <a:off x="9368381" y="2573383"/>
            <a:ext cx="1112786" cy="1594822"/>
          </a:xfrm>
          <a:prstGeom prst="rect">
            <a:avLst/>
          </a:prstGeom>
        </p:spPr>
      </p:pic>
    </p:spTree>
    <p:extLst>
      <p:ext uri="{BB962C8B-B14F-4D97-AF65-F5344CB8AC3E}">
        <p14:creationId xmlns:p14="http://schemas.microsoft.com/office/powerpoint/2010/main" val="359220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06286"/>
            <a:ext cx="10515600" cy="4870677"/>
          </a:xfrm>
        </p:spPr>
        <p:txBody>
          <a:bodyPr>
            <a:normAutofit/>
          </a:bodyPr>
          <a:lstStyle/>
          <a:p>
            <a:r>
              <a:rPr lang="es-PE" dirty="0"/>
              <a:t>Se debate sobre el movimiento del universo en torno al </a:t>
            </a:r>
            <a:r>
              <a:rPr lang="es-PE" dirty="0">
                <a:solidFill>
                  <a:srgbClr val="FF0000"/>
                </a:solidFill>
              </a:rPr>
              <a:t>sol</a:t>
            </a:r>
            <a:r>
              <a:rPr lang="es-PE" dirty="0"/>
              <a:t>. </a:t>
            </a:r>
          </a:p>
          <a:p>
            <a:pPr marL="0" indent="0">
              <a:buNone/>
            </a:pPr>
            <a:endParaRPr lang="es-PE" dirty="0"/>
          </a:p>
          <a:p>
            <a:r>
              <a:rPr lang="es-PE" dirty="0"/>
              <a:t>Este libro generó una fuerte polémica al cuestionar el paradigma existente sobre el movimiento de la Tierra y devino en una acusación formal por «</a:t>
            </a:r>
            <a:r>
              <a:rPr lang="es-PE" dirty="0">
                <a:solidFill>
                  <a:srgbClr val="FF0000"/>
                </a:solidFill>
              </a:rPr>
              <a:t>sospechas graves de herejía</a:t>
            </a:r>
            <a:r>
              <a:rPr lang="es-PE" dirty="0"/>
              <a:t>» ante la Inquisición y posterior condena del autor. El libro fue a continuación incluido en el </a:t>
            </a:r>
            <a:r>
              <a:rPr lang="es-PE" i="1" dirty="0" err="1">
                <a:solidFill>
                  <a:srgbClr val="FF0000"/>
                </a:solidFill>
              </a:rPr>
              <a:t>Index</a:t>
            </a:r>
            <a:r>
              <a:rPr lang="es-PE" i="1" dirty="0">
                <a:solidFill>
                  <a:srgbClr val="FF0000"/>
                </a:solidFill>
              </a:rPr>
              <a:t> </a:t>
            </a:r>
            <a:r>
              <a:rPr lang="es-PE" i="1" dirty="0" err="1">
                <a:solidFill>
                  <a:srgbClr val="FF0000"/>
                </a:solidFill>
              </a:rPr>
              <a:t>librorum</a:t>
            </a:r>
            <a:r>
              <a:rPr lang="es-PE" i="1" dirty="0">
                <a:solidFill>
                  <a:srgbClr val="FF0000"/>
                </a:solidFill>
              </a:rPr>
              <a:t> </a:t>
            </a:r>
            <a:r>
              <a:rPr lang="es-PE" i="1" dirty="0" err="1">
                <a:solidFill>
                  <a:srgbClr val="FF0000"/>
                </a:solidFill>
              </a:rPr>
              <a:t>prohibitorum</a:t>
            </a:r>
            <a:r>
              <a:rPr lang="es-PE" dirty="0"/>
              <a:t>, del cual no fue eliminado hasta 1822.</a:t>
            </a:r>
          </a:p>
          <a:p>
            <a:pPr marL="0" indent="0">
              <a:buNone/>
            </a:pPr>
            <a:endParaRPr lang="es-PE" dirty="0"/>
          </a:p>
          <a:p>
            <a:r>
              <a:rPr lang="es-PE" dirty="0"/>
              <a:t> El fenómeno que se intentaba demostrar es el movimiento de la Tierra desde un punto de vista </a:t>
            </a:r>
            <a:r>
              <a:rPr lang="es-PE" dirty="0">
                <a:solidFill>
                  <a:srgbClr val="FF0000"/>
                </a:solidFill>
              </a:rPr>
              <a:t>puramente físico</a:t>
            </a:r>
            <a:r>
              <a:rPr lang="es-PE" dirty="0"/>
              <a:t>. (</a:t>
            </a:r>
            <a:r>
              <a:rPr lang="es-PE" dirty="0" err="1"/>
              <a:t>Democriteánamente</a:t>
            </a:r>
            <a:r>
              <a:rPr lang="es-PE" dirty="0"/>
              <a:t>)</a:t>
            </a:r>
          </a:p>
        </p:txBody>
      </p:sp>
    </p:spTree>
    <p:extLst>
      <p:ext uri="{BB962C8B-B14F-4D97-AF65-F5344CB8AC3E}">
        <p14:creationId xmlns:p14="http://schemas.microsoft.com/office/powerpoint/2010/main" val="37139781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762</Words>
  <Application>Microsoft Office PowerPoint</Application>
  <PresentationFormat>Widescreen</PresentationFormat>
  <Paragraphs>71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Tema de Office</vt:lpstr>
      <vt:lpstr>PowerPoint Presentation</vt:lpstr>
      <vt:lpstr>PowerPoint Presentation</vt:lpstr>
      <vt:lpstr>PowerPoint Presentation</vt:lpstr>
      <vt:lpstr>PowerPoint Presentation</vt:lpstr>
      <vt:lpstr>PowerPoint Presentation</vt:lpstr>
      <vt:lpstr>Wa awaw aw aw aw 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 Garcìa Alcalà</cp:lastModifiedBy>
  <cp:revision>23</cp:revision>
  <dcterms:created xsi:type="dcterms:W3CDTF">2024-04-23T20:01:36Z</dcterms:created>
  <dcterms:modified xsi:type="dcterms:W3CDTF">2025-03-22T00:44:22Z</dcterms:modified>
</cp:coreProperties>
</file>