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9" r:id="rId3"/>
    <p:sldId id="302" r:id="rId4"/>
    <p:sldId id="303" r:id="rId5"/>
    <p:sldId id="318" r:id="rId6"/>
    <p:sldId id="316" r:id="rId7"/>
    <p:sldId id="271" r:id="rId8"/>
    <p:sldId id="288" r:id="rId9"/>
    <p:sldId id="275" r:id="rId10"/>
    <p:sldId id="259" r:id="rId11"/>
    <p:sldId id="307" r:id="rId12"/>
    <p:sldId id="312" r:id="rId13"/>
    <p:sldId id="309" r:id="rId14"/>
    <p:sldId id="313" r:id="rId15"/>
    <p:sldId id="308" r:id="rId16"/>
    <p:sldId id="314" r:id="rId17"/>
    <p:sldId id="311" r:id="rId18"/>
    <p:sldId id="315" r:id="rId19"/>
    <p:sldId id="265" r:id="rId20"/>
    <p:sldId id="266" r:id="rId21"/>
    <p:sldId id="263" r:id="rId22"/>
    <p:sldId id="267" r:id="rId23"/>
    <p:sldId id="260" r:id="rId24"/>
    <p:sldId id="305" r:id="rId25"/>
    <p:sldId id="293" r:id="rId26"/>
    <p:sldId id="298" r:id="rId27"/>
    <p:sldId id="299" r:id="rId28"/>
    <p:sldId id="300" r:id="rId29"/>
    <p:sldId id="269" r:id="rId3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03" autoAdjust="0"/>
    <p:restoredTop sz="94660"/>
  </p:normalViewPr>
  <p:slideViewPr>
    <p:cSldViewPr snapToGrid="0">
      <p:cViewPr varScale="1">
        <p:scale>
          <a:sx n="72" d="100"/>
          <a:sy n="72" d="100"/>
        </p:scale>
        <p:origin x="6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29/11/2024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a:t>
            </a:fld>
            <a:endParaRPr lang="es-PE"/>
          </a:p>
        </p:txBody>
      </p:sp>
    </p:spTree>
    <p:extLst>
      <p:ext uri="{BB962C8B-B14F-4D97-AF65-F5344CB8AC3E}">
        <p14:creationId xmlns:p14="http://schemas.microsoft.com/office/powerpoint/2010/main" val="300453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29/11/2024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a:t>
            </a:fld>
            <a:endParaRPr lang="es-PE"/>
          </a:p>
        </p:txBody>
      </p:sp>
    </p:spTree>
    <p:extLst>
      <p:ext uri="{BB962C8B-B14F-4D97-AF65-F5344CB8AC3E}">
        <p14:creationId xmlns:p14="http://schemas.microsoft.com/office/powerpoint/2010/main" val="248776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29/11/2024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a:t>
            </a:fld>
            <a:endParaRPr lang="es-PE"/>
          </a:p>
        </p:txBody>
      </p:sp>
    </p:spTree>
    <p:extLst>
      <p:ext uri="{BB962C8B-B14F-4D97-AF65-F5344CB8AC3E}">
        <p14:creationId xmlns:p14="http://schemas.microsoft.com/office/powerpoint/2010/main" val="341730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E66BC72F-45A4-4885-98CF-CAA0E404D566}" type="datetimeFigureOut">
              <a:rPr lang="es-PE" smtClean="0"/>
              <a:t>29/11/2024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a:t>
            </a:fld>
            <a:endParaRPr lang="es-PE"/>
          </a:p>
        </p:txBody>
      </p:sp>
    </p:spTree>
    <p:extLst>
      <p:ext uri="{BB962C8B-B14F-4D97-AF65-F5344CB8AC3E}">
        <p14:creationId xmlns:p14="http://schemas.microsoft.com/office/powerpoint/2010/main" val="375643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E66BC72F-45A4-4885-98CF-CAA0E404D566}" type="datetimeFigureOut">
              <a:rPr lang="es-PE" smtClean="0"/>
              <a:t>29/11/2024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6E8FCBFE-F76D-41E7-9FB1-82EA87FF5F0E}" type="slidenum">
              <a:rPr lang="es-PE" smtClean="0"/>
              <a:t>‹#›</a:t>
            </a:fld>
            <a:endParaRPr lang="es-PE"/>
          </a:p>
        </p:txBody>
      </p:sp>
    </p:spTree>
    <p:extLst>
      <p:ext uri="{BB962C8B-B14F-4D97-AF65-F5344CB8AC3E}">
        <p14:creationId xmlns:p14="http://schemas.microsoft.com/office/powerpoint/2010/main" val="396967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E66BC72F-45A4-4885-98CF-CAA0E404D566}" type="datetimeFigureOut">
              <a:rPr lang="es-PE" smtClean="0"/>
              <a:t>29/11/2024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a:t>
            </a:fld>
            <a:endParaRPr lang="es-PE"/>
          </a:p>
        </p:txBody>
      </p:sp>
    </p:spTree>
    <p:extLst>
      <p:ext uri="{BB962C8B-B14F-4D97-AF65-F5344CB8AC3E}">
        <p14:creationId xmlns:p14="http://schemas.microsoft.com/office/powerpoint/2010/main" val="111368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E66BC72F-45A4-4885-98CF-CAA0E404D566}" type="datetimeFigureOut">
              <a:rPr lang="es-PE" smtClean="0"/>
              <a:t>29/11/2024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6E8FCBFE-F76D-41E7-9FB1-82EA87FF5F0E}" type="slidenum">
              <a:rPr lang="es-PE" smtClean="0"/>
              <a:t>‹#›</a:t>
            </a:fld>
            <a:endParaRPr lang="es-PE"/>
          </a:p>
        </p:txBody>
      </p:sp>
    </p:spTree>
    <p:extLst>
      <p:ext uri="{BB962C8B-B14F-4D97-AF65-F5344CB8AC3E}">
        <p14:creationId xmlns:p14="http://schemas.microsoft.com/office/powerpoint/2010/main" val="294135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E66BC72F-45A4-4885-98CF-CAA0E404D566}" type="datetimeFigureOut">
              <a:rPr lang="es-PE" smtClean="0"/>
              <a:t>29/11/2024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6E8FCBFE-F76D-41E7-9FB1-82EA87FF5F0E}" type="slidenum">
              <a:rPr lang="es-PE" smtClean="0"/>
              <a:t>‹#›</a:t>
            </a:fld>
            <a:endParaRPr lang="es-PE"/>
          </a:p>
        </p:txBody>
      </p:sp>
    </p:spTree>
    <p:extLst>
      <p:ext uri="{BB962C8B-B14F-4D97-AF65-F5344CB8AC3E}">
        <p14:creationId xmlns:p14="http://schemas.microsoft.com/office/powerpoint/2010/main" val="2816237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66BC72F-45A4-4885-98CF-CAA0E404D566}" type="datetimeFigureOut">
              <a:rPr lang="es-PE" smtClean="0"/>
              <a:t>29/11/2024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6E8FCBFE-F76D-41E7-9FB1-82EA87FF5F0E}" type="slidenum">
              <a:rPr lang="es-PE" smtClean="0"/>
              <a:t>‹#›</a:t>
            </a:fld>
            <a:endParaRPr lang="es-PE"/>
          </a:p>
        </p:txBody>
      </p:sp>
    </p:spTree>
    <p:extLst>
      <p:ext uri="{BB962C8B-B14F-4D97-AF65-F5344CB8AC3E}">
        <p14:creationId xmlns:p14="http://schemas.microsoft.com/office/powerpoint/2010/main" val="54284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66BC72F-45A4-4885-98CF-CAA0E404D566}" type="datetimeFigureOut">
              <a:rPr lang="es-PE" smtClean="0"/>
              <a:t>29/11/2024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a:t>
            </a:fld>
            <a:endParaRPr lang="es-PE"/>
          </a:p>
        </p:txBody>
      </p:sp>
    </p:spTree>
    <p:extLst>
      <p:ext uri="{BB962C8B-B14F-4D97-AF65-F5344CB8AC3E}">
        <p14:creationId xmlns:p14="http://schemas.microsoft.com/office/powerpoint/2010/main" val="78850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66BC72F-45A4-4885-98CF-CAA0E404D566}" type="datetimeFigureOut">
              <a:rPr lang="es-PE" smtClean="0"/>
              <a:t>29/11/2024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6E8FCBFE-F76D-41E7-9FB1-82EA87FF5F0E}" type="slidenum">
              <a:rPr lang="es-PE" smtClean="0"/>
              <a:t>‹#›</a:t>
            </a:fld>
            <a:endParaRPr lang="es-PE"/>
          </a:p>
        </p:txBody>
      </p:sp>
    </p:spTree>
    <p:extLst>
      <p:ext uri="{BB962C8B-B14F-4D97-AF65-F5344CB8AC3E}">
        <p14:creationId xmlns:p14="http://schemas.microsoft.com/office/powerpoint/2010/main" val="87417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BC72F-45A4-4885-98CF-CAA0E404D566}" type="datetimeFigureOut">
              <a:rPr lang="es-PE" smtClean="0"/>
              <a:t>29/11/2024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FCBFE-F76D-41E7-9FB1-82EA87FF5F0E}" type="slidenum">
              <a:rPr lang="es-PE" smtClean="0"/>
              <a:t>‹#›</a:t>
            </a:fld>
            <a:endParaRPr lang="es-PE"/>
          </a:p>
        </p:txBody>
      </p:sp>
    </p:spTree>
    <p:extLst>
      <p:ext uri="{BB962C8B-B14F-4D97-AF65-F5344CB8AC3E}">
        <p14:creationId xmlns:p14="http://schemas.microsoft.com/office/powerpoint/2010/main" val="35446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732104" y="6488668"/>
            <a:ext cx="5055705" cy="369332"/>
          </a:xfrm>
          <a:prstGeom prst="rect">
            <a:avLst/>
          </a:prstGeom>
        </p:spPr>
        <p:txBody>
          <a:bodyPr wrap="square">
            <a:spAutoFit/>
          </a:bodyPr>
          <a:lstStyle/>
          <a:p>
            <a:r>
              <a:rPr lang="es-PE" dirty="0"/>
              <a:t>Editorial Renacimiento. Espuela de Plata (2008)</a:t>
            </a:r>
          </a:p>
        </p:txBody>
      </p:sp>
      <p:pic>
        <p:nvPicPr>
          <p:cNvPr id="7" name="Imagen 6"/>
          <p:cNvPicPr>
            <a:picLocks noChangeAspect="1"/>
          </p:cNvPicPr>
          <p:nvPr/>
        </p:nvPicPr>
        <p:blipFill>
          <a:blip r:embed="rId2"/>
          <a:stretch>
            <a:fillRect/>
          </a:stretch>
        </p:blipFill>
        <p:spPr>
          <a:xfrm>
            <a:off x="6732104" y="0"/>
            <a:ext cx="4581525" cy="6517381"/>
          </a:xfrm>
          <a:prstGeom prst="rect">
            <a:avLst/>
          </a:prstGeom>
        </p:spPr>
      </p:pic>
      <p:pic>
        <p:nvPicPr>
          <p:cNvPr id="2" name="Imagen 1"/>
          <p:cNvPicPr>
            <a:picLocks noChangeAspect="1"/>
          </p:cNvPicPr>
          <p:nvPr/>
        </p:nvPicPr>
        <p:blipFill>
          <a:blip r:embed="rId3"/>
          <a:stretch>
            <a:fillRect/>
          </a:stretch>
        </p:blipFill>
        <p:spPr>
          <a:xfrm>
            <a:off x="953639" y="0"/>
            <a:ext cx="5778465" cy="6517381"/>
          </a:xfrm>
          <a:prstGeom prst="rect">
            <a:avLst/>
          </a:prstGeom>
        </p:spPr>
      </p:pic>
    </p:spTree>
    <p:extLst>
      <p:ext uri="{BB962C8B-B14F-4D97-AF65-F5344CB8AC3E}">
        <p14:creationId xmlns:p14="http://schemas.microsoft.com/office/powerpoint/2010/main" val="2493975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38150" y="1199127"/>
            <a:ext cx="11296650" cy="5140831"/>
          </a:xfrm>
          <a:prstGeom prst="rect">
            <a:avLst/>
          </a:prstGeom>
        </p:spPr>
        <p:txBody>
          <a:bodyPr wrap="square">
            <a:spAutoFit/>
          </a:bodyPr>
          <a:lstStyle/>
          <a:p>
            <a:pPr marL="449580" algn="just">
              <a:lnSpc>
                <a:spcPct val="107000"/>
              </a:lnSpc>
              <a:spcAft>
                <a:spcPts val="800"/>
              </a:spcAft>
            </a:pP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El conjunto de las leyes que exigen una promulgación general para producir un estado jurídico constituye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derecho público</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El derecho público es, pues, un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sistema de leyes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para un pueblo, es decir, para una multitud de hombres, o para una multitud de pueblos que, constituidos de tal manera que ejercen los unos sobre los otros una mutua influencia, tienen necesidad de un estado jurídico que los reúna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bajo una voluntad única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esto es, de una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constitución</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a fin de ser partícipes en el derecho. Este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estado de relación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mutua de los participantes reunidos en un pueblo,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se llama el estado civil</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 Unidos los ciudadanos por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interés común </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de mantenerse en el </a:t>
            </a:r>
            <a:r>
              <a:rPr lang="es-PE" sz="2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estado jurídico</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se llama en un sentido más extenso </a:t>
            </a:r>
            <a:r>
              <a:rPr lang="es-PE" sz="28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cosa pública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a:t>
            </a:r>
            <a:r>
              <a:rPr lang="es-PE" sz="2800" i="1"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res pública</a:t>
            </a:r>
            <a:r>
              <a:rPr lang="es-PE" sz="2800" dirty="0">
                <a:solidFill>
                  <a:srgbClr val="70AD47"/>
                </a:solidFill>
                <a:latin typeface="Times New Roman" panose="02020603050405020304" pitchFamily="18" charset="0"/>
                <a:ea typeface="Calibri" panose="020F0502020204030204" pitchFamily="34" charset="0"/>
                <a:cs typeface="Times New Roman" panose="02020603050405020304" pitchFamily="18" charset="0"/>
              </a:rPr>
              <a:t>). (2008, p. 163)</a:t>
            </a:r>
            <a:endParaRPr lang="es-PE"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4428253" y="0"/>
            <a:ext cx="3316444" cy="1199127"/>
          </a:xfrm>
          <a:prstGeom prst="rect">
            <a:avLst/>
          </a:prstGeom>
        </p:spPr>
      </p:pic>
    </p:spTree>
    <p:extLst>
      <p:ext uri="{BB962C8B-B14F-4D97-AF65-F5344CB8AC3E}">
        <p14:creationId xmlns:p14="http://schemas.microsoft.com/office/powerpoint/2010/main" val="227443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6473264"/>
          </a:xfrm>
        </p:spPr>
        <p:txBody>
          <a:bodyPr>
            <a:noAutofit/>
          </a:bodyPr>
          <a:lstStyle/>
          <a:p>
            <a:pPr marL="0" indent="0">
              <a:buNone/>
            </a:pPr>
            <a:r>
              <a:rPr lang="es-PE" sz="1800" dirty="0"/>
              <a:t>“Una metafísica de las costumbres no puede fundarse en la antropología, pero puede aplicarse a la misma.” (2008, p.22)</a:t>
            </a:r>
          </a:p>
          <a:p>
            <a:pPr marL="0" indent="0">
              <a:buNone/>
            </a:pPr>
            <a:r>
              <a:rPr lang="es-PE" sz="1800" dirty="0"/>
              <a:t> “La legislación que de una acción hace un deber, y que al mismo tiempo da este deber por motivo, es la legislación moral. Pero la que no hace entrar el motivo en la ley, que por consiguiente permite otro motivo que la idea del deber mismo, es la legislación jurídica.” (2008, p.25)</a:t>
            </a:r>
          </a:p>
          <a:p>
            <a:pPr marL="0" indent="0">
              <a:buNone/>
            </a:pPr>
            <a:r>
              <a:rPr lang="es-PE" sz="1800" dirty="0"/>
              <a:t>“</a:t>
            </a:r>
            <a:r>
              <a:rPr lang="es-PE" sz="1800" dirty="0">
                <a:solidFill>
                  <a:srgbClr val="FF0000"/>
                </a:solidFill>
              </a:rPr>
              <a:t>La conformidad o la no conformidad pura y simple de una acción con la ley, sin tener en cuenta sus motivos, se llama legalidad o ilegalidad</a:t>
            </a:r>
            <a:r>
              <a:rPr lang="es-PE" sz="1800" dirty="0"/>
              <a:t>.” (2008, p.25)</a:t>
            </a:r>
          </a:p>
          <a:p>
            <a:pPr marL="0" indent="0">
              <a:buNone/>
            </a:pPr>
            <a:r>
              <a:rPr lang="es-PE" sz="1800" dirty="0"/>
              <a:t>“Todos los deberes, por el solo hecho de serlo, pertenecen a la moral, pero su legislación no por esto está siempre comprendida en la moral.” (2008, p.26)</a:t>
            </a:r>
          </a:p>
          <a:p>
            <a:pPr marL="0" indent="0">
              <a:buNone/>
            </a:pPr>
            <a:r>
              <a:rPr lang="es-PE" sz="1800" dirty="0"/>
              <a:t>“Una acción es lícita cuando no es contraria a la obligación; y esta libertad, que no está circunscrita por ningún imperativo contrario, se llama facultad. De aquí se deduce fácilmente lo que es una acción ilícita.” </a:t>
            </a:r>
            <a:r>
              <a:rPr lang="en-US" sz="1800" dirty="0"/>
              <a:t>(2008, p.31)</a:t>
            </a:r>
            <a:endParaRPr lang="es-PE" sz="1800" dirty="0"/>
          </a:p>
          <a:p>
            <a:pPr marL="0" indent="0">
              <a:buNone/>
            </a:pPr>
            <a:r>
              <a:rPr lang="es-PE" sz="1800" dirty="0"/>
              <a:t>“</a:t>
            </a:r>
            <a:r>
              <a:rPr lang="es-PE" sz="1800" dirty="0">
                <a:solidFill>
                  <a:srgbClr val="FF0000"/>
                </a:solidFill>
              </a:rPr>
              <a:t>El deber es la acción a que una persona se encuentra obligada</a:t>
            </a:r>
            <a:r>
              <a:rPr lang="es-PE" sz="1800" dirty="0"/>
              <a:t>.” (2008, p.31)</a:t>
            </a:r>
          </a:p>
          <a:p>
            <a:pPr marL="0" indent="0">
              <a:buNone/>
            </a:pPr>
            <a:r>
              <a:rPr lang="es-PE" sz="1800" dirty="0"/>
              <a:t>“Un hecho recibe el nombre de acción en cuanto está sometido a las leyes de la obligación, por consiguiente, en cuanto el sujeto en él es considerado según la libertad de su arbitrio. El agente es considerado respecto de este acto como autor del hecho material; y este hecho, y la acción misma, pueden serle imputados, si previamente ha conocido la ley en virtud de la cual ambos entrañan una obligación moral.” (2008, p.32)</a:t>
            </a:r>
          </a:p>
          <a:p>
            <a:pPr marL="0" indent="0">
              <a:buNone/>
            </a:pPr>
            <a:r>
              <a:rPr lang="es-PE" sz="1800" dirty="0"/>
              <a:t> “Una persona es el sujeto cuyas acciones son susceptibles de imputación. La personalidad moral, pues, no es más que la libertad de un ser racional sometido a leyes morales. La personalidad psicológica no es más que la facultad del ser que tiene consciencia de sí mismo en los diferentes estados de la identidad de su existencia. </a:t>
            </a:r>
            <a:r>
              <a:rPr lang="es-PE" sz="1800" dirty="0">
                <a:solidFill>
                  <a:srgbClr val="FF0000"/>
                </a:solidFill>
              </a:rPr>
              <a:t>De donde se sigue que una persona no puede ser sometida más que a las leyes que ella misma se da (ya a sí sola, ya a sí al mismo tiempo que a otros.</a:t>
            </a:r>
            <a:r>
              <a:rPr lang="es-PE" sz="1800" dirty="0"/>
              <a:t>)” </a:t>
            </a:r>
            <a:r>
              <a:rPr lang="en-US" sz="1800" dirty="0"/>
              <a:t>(2008, p.32)</a:t>
            </a:r>
            <a:endParaRPr lang="es-PE" sz="1800" dirty="0"/>
          </a:p>
        </p:txBody>
      </p:sp>
    </p:spTree>
    <p:extLst>
      <p:ext uri="{BB962C8B-B14F-4D97-AF65-F5344CB8AC3E}">
        <p14:creationId xmlns:p14="http://schemas.microsoft.com/office/powerpoint/2010/main" val="1999645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6473264"/>
          </a:xfrm>
        </p:spPr>
        <p:txBody>
          <a:bodyPr>
            <a:noAutofit/>
          </a:bodyPr>
          <a:lstStyle/>
          <a:p>
            <a:pPr marL="0" indent="0">
              <a:buNone/>
            </a:pPr>
            <a:r>
              <a:rPr lang="en-US" sz="2400" dirty="0"/>
              <a:t> </a:t>
            </a:r>
            <a:r>
              <a:rPr lang="es-PE" sz="2400" dirty="0"/>
              <a:t>“</a:t>
            </a:r>
            <a:r>
              <a:rPr lang="es-PE" sz="2400" dirty="0">
                <a:solidFill>
                  <a:srgbClr val="FF0000"/>
                </a:solidFill>
              </a:rPr>
              <a:t>Lo justo o lo injusto ese en general un hecho conforme o no conforme con el deber</a:t>
            </a:r>
            <a:r>
              <a:rPr lang="es-PE" sz="2400" dirty="0"/>
              <a:t>.” (2008, p.32)</a:t>
            </a:r>
          </a:p>
          <a:p>
            <a:pPr marL="0" indent="0">
              <a:buNone/>
            </a:pPr>
            <a:r>
              <a:rPr lang="es-PE" sz="2400" dirty="0"/>
              <a:t> “</a:t>
            </a:r>
            <a:r>
              <a:rPr lang="es-PE" sz="2400" dirty="0">
                <a:solidFill>
                  <a:srgbClr val="FF0000"/>
                </a:solidFill>
              </a:rPr>
              <a:t>Un hecho contrario al deber se llama transgresión. La transgresión no premeditada, pero sin embargo imputable, es una simple falta. La transgresión deliberada (es decir la que va acompañada de la consciencia de que hay transgresión) se llama delito</a:t>
            </a:r>
            <a:r>
              <a:rPr lang="es-PE" sz="2400" dirty="0"/>
              <a:t>.” (2008, p.33)</a:t>
            </a:r>
          </a:p>
          <a:p>
            <a:pPr marL="0" indent="0">
              <a:buNone/>
            </a:pPr>
            <a:r>
              <a:rPr lang="es-PE" sz="2400" dirty="0"/>
              <a:t> “Una ley (moralmente práctica) es una proposición que contiene un imperativo categórico, una orden. El que manda por medio de una ley, es el legislador. Es el autor de la obligación por la ley; pero no es siempre el autor de la ley.” (2008. p.37)</a:t>
            </a:r>
          </a:p>
          <a:p>
            <a:pPr marL="0" indent="0">
              <a:buNone/>
            </a:pPr>
            <a:r>
              <a:rPr lang="es-PE" sz="2400" dirty="0"/>
              <a:t> “El conjunto de las leyes susceptibles de una legislación exterior, se llama teoría del derecho, o simplemente derecho. Cuando esta legislación existe, forma la ciencia del derecho positivo.” (2008, p.40)</a:t>
            </a:r>
          </a:p>
          <a:p>
            <a:pPr marL="0" indent="0">
              <a:buNone/>
            </a:pPr>
            <a:r>
              <a:rPr lang="es-PE" sz="2400" dirty="0"/>
              <a:t> </a:t>
            </a:r>
            <a:r>
              <a:rPr lang="es-PE" sz="3600" u="sng" dirty="0"/>
              <a:t>Principio universal del derecho</a:t>
            </a:r>
            <a:r>
              <a:rPr lang="es-PE" sz="2400" dirty="0"/>
              <a:t>: “</a:t>
            </a:r>
            <a:r>
              <a:rPr lang="es-PE" sz="2400" u="sng" dirty="0">
                <a:solidFill>
                  <a:srgbClr val="FF0000"/>
                </a:solidFill>
              </a:rPr>
              <a:t>Es justa toda acción que, por sí, por su máxima, no es un obstáculo a la conformidad de la libertad del arbitrio de todos con la libertad de cada uno según leyes universales</a:t>
            </a:r>
            <a:r>
              <a:rPr lang="es-PE" sz="2400" dirty="0"/>
              <a:t>.” </a:t>
            </a:r>
            <a:r>
              <a:rPr lang="en-US" sz="2400" dirty="0"/>
              <a:t>(2008, p. 42)</a:t>
            </a:r>
            <a:endParaRPr lang="es-PE" sz="2400" dirty="0"/>
          </a:p>
          <a:p>
            <a:pPr marL="0" indent="0">
              <a:buNone/>
            </a:pPr>
            <a:r>
              <a:rPr lang="en-US" sz="2400" dirty="0"/>
              <a:t> </a:t>
            </a:r>
            <a:r>
              <a:rPr lang="es-PE" sz="2400" dirty="0"/>
              <a:t>Ley universal del derecho: “Obra exteriormente de modo que el libre uso de tu arbitrio pueda conciliarse con la libertad de todos según una ley universal.” (2008, p.43)</a:t>
            </a:r>
          </a:p>
          <a:p>
            <a:pPr marL="0" indent="0">
              <a:buNone/>
            </a:pPr>
            <a:r>
              <a:rPr lang="es-PE" sz="2400" dirty="0"/>
              <a:t>  “</a:t>
            </a:r>
            <a:r>
              <a:rPr lang="es-PE" sz="2400" dirty="0">
                <a:solidFill>
                  <a:srgbClr val="FF0000"/>
                </a:solidFill>
              </a:rPr>
              <a:t>El derecho es inseparable de la facultad de obligar</a:t>
            </a:r>
            <a:r>
              <a:rPr lang="es-PE" sz="2400" dirty="0"/>
              <a:t>” (2008, p.44)</a:t>
            </a:r>
          </a:p>
          <a:p>
            <a:pPr marL="0" indent="0">
              <a:buNone/>
            </a:pPr>
            <a:r>
              <a:rPr lang="es-PE" sz="2400" dirty="0"/>
              <a:t> </a:t>
            </a:r>
          </a:p>
        </p:txBody>
      </p:sp>
    </p:spTree>
    <p:extLst>
      <p:ext uri="{BB962C8B-B14F-4D97-AF65-F5344CB8AC3E}">
        <p14:creationId xmlns:p14="http://schemas.microsoft.com/office/powerpoint/2010/main" val="400242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6342636"/>
          </a:xfrm>
        </p:spPr>
        <p:txBody>
          <a:bodyPr>
            <a:noAutofit/>
          </a:bodyPr>
          <a:lstStyle/>
          <a:p>
            <a:pPr marL="0" indent="0">
              <a:buNone/>
            </a:pPr>
            <a:r>
              <a:rPr lang="es-PE" sz="2000" dirty="0"/>
              <a:t>“La ley de una obligación mutua que se conforma necesariamente con la libertad de todos, bajo el principio de la libertad general, es en cierto modo la construcción de esta noción el derecho, es decir, su exposición en una intuición pura a priori.” (2008, p.45)</a:t>
            </a:r>
          </a:p>
          <a:p>
            <a:pPr marL="0" indent="0">
              <a:buNone/>
            </a:pPr>
            <a:r>
              <a:rPr lang="es-PE" sz="2000" dirty="0"/>
              <a:t> “</a:t>
            </a:r>
            <a:r>
              <a:rPr lang="es-PE" sz="2000" dirty="0">
                <a:solidFill>
                  <a:srgbClr val="FF0000"/>
                </a:solidFill>
              </a:rPr>
              <a:t>El derecho determina a cada uno lo suyo (con una precisión matemática); lo cual no puede esperarse de la moral</a:t>
            </a:r>
            <a:r>
              <a:rPr lang="es-PE" sz="2000" dirty="0"/>
              <a:t>.” (2008, p.46)</a:t>
            </a:r>
          </a:p>
          <a:p>
            <a:pPr marL="0" indent="0">
              <a:buNone/>
            </a:pPr>
            <a:r>
              <a:rPr lang="es-PE" sz="2000" dirty="0"/>
              <a:t>Respecto de los deberes del derecho: “Puede admitirse la división de </a:t>
            </a:r>
            <a:r>
              <a:rPr lang="es-PE" sz="2000" dirty="0">
                <a:solidFill>
                  <a:srgbClr val="FF0000"/>
                </a:solidFill>
              </a:rPr>
              <a:t>Ulpiano: (…) 1º Sé hombre honrado. La honradez en derecho consiste en mantener en las relaciones con los demás hombres la dignidad humana, deber que se formula así: no te entregues a los demás como instrumento puramente pasivo. (…) 2º No hagas daño a tercero. (…) 3º Entra (si no puedes evitarlo) con los hombres en una sociedad en que cada uno pueda conservar lo que le pertenece.</a:t>
            </a:r>
            <a:r>
              <a:rPr lang="es-PE" sz="2000" dirty="0"/>
              <a:t> Si esta última fórmula se tradujera diciendo: &lt;Da a cada uno lo suyo&gt;, sería absurda, porque a nadie se le puede dar lo que ya tiene.” (2008, p. 52)</a:t>
            </a:r>
          </a:p>
          <a:p>
            <a:pPr marL="0" indent="0">
              <a:buNone/>
            </a:pPr>
            <a:r>
              <a:rPr lang="es-PE" sz="2000" dirty="0"/>
              <a:t> “El derecho, como ciencia sistemática, se divide en derecho natural, que se funda en principios puramente a priori, y en derecho positivo (reglamentario), que tiene por principio la voluntad del legislador. </a:t>
            </a:r>
            <a:r>
              <a:rPr lang="en-US" sz="2000" dirty="0"/>
              <a:t>(…) Derecho natural y derecho </a:t>
            </a:r>
            <a:r>
              <a:rPr lang="en-US" sz="2000" dirty="0" err="1"/>
              <a:t>adquirido</a:t>
            </a:r>
            <a:r>
              <a:rPr lang="en-US" sz="2000" dirty="0"/>
              <a:t>.” (2008, p. 53)</a:t>
            </a:r>
            <a:endParaRPr lang="es-PE" sz="2000" dirty="0"/>
          </a:p>
          <a:p>
            <a:pPr marL="0" indent="0">
              <a:buNone/>
            </a:pPr>
            <a:r>
              <a:rPr lang="en-US" sz="2000" dirty="0"/>
              <a:t> </a:t>
            </a:r>
            <a:r>
              <a:rPr lang="es-PE" sz="2000" dirty="0"/>
              <a:t>“No hay más que </a:t>
            </a:r>
            <a:r>
              <a:rPr lang="es-PE" sz="2000" dirty="0">
                <a:solidFill>
                  <a:srgbClr val="FF0000"/>
                </a:solidFill>
              </a:rPr>
              <a:t>un solo derecho natural o innato. La libertad</a:t>
            </a:r>
            <a:r>
              <a:rPr lang="es-PE" sz="2000" dirty="0"/>
              <a:t>.” (2008, p. 54)</a:t>
            </a:r>
          </a:p>
          <a:p>
            <a:pPr marL="0" indent="0">
              <a:buNone/>
            </a:pPr>
            <a:r>
              <a:rPr lang="es-PE" sz="2000" dirty="0"/>
              <a:t> “La división principal (…) debe hacerse en derecho natural y derecho civil; el primero de estos derechos se llama derecho privado, el segundo, derecho público.” (2008, p. 59)</a:t>
            </a:r>
          </a:p>
          <a:p>
            <a:pPr marL="0" indent="0">
              <a:buNone/>
            </a:pPr>
            <a:r>
              <a:rPr lang="es-PE" sz="2000" dirty="0"/>
              <a:t> </a:t>
            </a:r>
          </a:p>
        </p:txBody>
      </p:sp>
    </p:spTree>
    <p:extLst>
      <p:ext uri="{BB962C8B-B14F-4D97-AF65-F5344CB8AC3E}">
        <p14:creationId xmlns:p14="http://schemas.microsoft.com/office/powerpoint/2010/main" val="10747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6342636"/>
          </a:xfrm>
        </p:spPr>
        <p:txBody>
          <a:bodyPr>
            <a:noAutofit/>
          </a:bodyPr>
          <a:lstStyle/>
          <a:p>
            <a:pPr marL="0" indent="0">
              <a:buNone/>
            </a:pPr>
            <a:r>
              <a:rPr lang="es-PE" sz="2000" dirty="0"/>
              <a:t> Derecho privado: de lo mío y lo tuyo. De las cosas, del fundo, la ocupación, la familia, el matrimonio, del contrato, el dinero y el libro, etc.</a:t>
            </a:r>
          </a:p>
          <a:p>
            <a:pPr marL="0" indent="0">
              <a:buNone/>
            </a:pPr>
            <a:r>
              <a:rPr lang="es-PE" sz="2000" dirty="0"/>
              <a:t> Primera parte del derecho público: de la ciudadanía </a:t>
            </a:r>
          </a:p>
          <a:p>
            <a:pPr marL="0" indent="0">
              <a:buNone/>
            </a:pPr>
            <a:r>
              <a:rPr lang="es-PE" sz="2000" dirty="0"/>
              <a:t> </a:t>
            </a:r>
            <a:r>
              <a:rPr lang="es-ES" sz="2000" dirty="0"/>
              <a:t>“</a:t>
            </a:r>
            <a:r>
              <a:rPr lang="es-ES" sz="2000" dirty="0">
                <a:solidFill>
                  <a:srgbClr val="FF0000"/>
                </a:solidFill>
              </a:rPr>
              <a:t>El conjunto de las leyes que exigen una promulgación general para producir un estado jurídico constituye el derecho público. El derecho público es, pues, un sistema de leyes para un pueblo, es decir, para una multitud de hombres, o para una multitud de pueblos que, constituidos de tal manera que ejercen los unos sobre los otros una mutua influencia, tienen necesidad de un estado jurídico que los reúna bajo una voluntad única, esto es, de una constitución a fin de ser partícipes en el derecho. Este estado de relación mutua de los participantes reunidos en un pueblo, se llama el estado civil. (…) Unidos los ciudadanos por el interés común de mantenerse en el estado jurídico, se llama en un sentido más extenso cosa pública (res pública).” </a:t>
            </a:r>
            <a:r>
              <a:rPr lang="es-ES" sz="2000" dirty="0"/>
              <a:t>(2008; p. 163)</a:t>
            </a:r>
            <a:endParaRPr lang="es-PE" sz="2000" dirty="0"/>
          </a:p>
          <a:p>
            <a:pPr marL="0" indent="0">
              <a:buNone/>
            </a:pPr>
            <a:r>
              <a:rPr lang="es-PE" sz="2000" dirty="0"/>
              <a:t> “Un pueblo con relación a otro se llama también una nación. (…) Esto conduce a concebir, por la noción general de derecho público, no pura y simplemente el derecho de la ciudad, sino también un derecho de las naciones. De aquí dos puntos de vista necesarios, el derecho de </a:t>
            </a:r>
            <a:r>
              <a:rPr lang="es-PE" sz="2000" dirty="0">
                <a:solidFill>
                  <a:srgbClr val="FF0000"/>
                </a:solidFill>
              </a:rPr>
              <a:t>gentes</a:t>
            </a:r>
            <a:r>
              <a:rPr lang="es-PE" sz="2000" dirty="0"/>
              <a:t>, o el derecho </a:t>
            </a:r>
            <a:r>
              <a:rPr lang="es-PE" sz="2000" dirty="0" err="1">
                <a:solidFill>
                  <a:srgbClr val="FF0000"/>
                </a:solidFill>
              </a:rPr>
              <a:t>cosmopolítico</a:t>
            </a:r>
            <a:r>
              <a:rPr lang="es-PE" sz="2000" dirty="0"/>
              <a:t> o de ciudadano del mundo, en razón a que la tierra no es infinita, sino que es una superficie en sí misma limitada.” </a:t>
            </a:r>
            <a:r>
              <a:rPr lang="es-ES" sz="2000" dirty="0"/>
              <a:t>(2008; p. 164)</a:t>
            </a:r>
            <a:endParaRPr lang="es-PE" sz="2000" dirty="0"/>
          </a:p>
          <a:p>
            <a:pPr marL="0" indent="0">
              <a:buNone/>
            </a:pPr>
            <a:r>
              <a:rPr lang="es-ES" sz="2000" dirty="0"/>
              <a:t> “Es menester salir del estado natural, en el cual cada cual obra a su antojo y convenir con todos los demás (…) ante todo entrar en un estado civil.” (2008; p. 165)</a:t>
            </a:r>
            <a:endParaRPr lang="es-PE" sz="2000" dirty="0"/>
          </a:p>
          <a:p>
            <a:pPr marL="0" indent="0">
              <a:buNone/>
            </a:pPr>
            <a:r>
              <a:rPr lang="es-ES" sz="2000" dirty="0"/>
              <a:t> “Una ciudad (</a:t>
            </a:r>
            <a:r>
              <a:rPr lang="es-ES" sz="2000" dirty="0" err="1"/>
              <a:t>civitas</a:t>
            </a:r>
            <a:r>
              <a:rPr lang="es-ES" sz="2000" dirty="0"/>
              <a:t>) es la reunión de un número mayor o menor de hombres bajo leyes de derecho. </a:t>
            </a:r>
            <a:r>
              <a:rPr lang="es-PE" sz="2000" dirty="0"/>
              <a:t>(…) La forma de una ciudad es la de una ciudad general, es decir, la ciudad en Idea, como debe ser según los principios de derecho puro. Esta idea sirve de regla a cada reunión efectiva en república.” (2008; p. 166)</a:t>
            </a:r>
          </a:p>
          <a:p>
            <a:pPr marL="0" indent="0">
              <a:buNone/>
            </a:pPr>
            <a:r>
              <a:rPr lang="es-PE" sz="2000" dirty="0"/>
              <a:t> </a:t>
            </a:r>
          </a:p>
        </p:txBody>
      </p:sp>
      <p:sp>
        <p:nvSpPr>
          <p:cNvPr id="2" name="Rectángulo 1"/>
          <p:cNvSpPr/>
          <p:nvPr/>
        </p:nvSpPr>
        <p:spPr>
          <a:xfrm>
            <a:off x="169818" y="1240971"/>
            <a:ext cx="11900262" cy="199861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09357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7567" y="0"/>
            <a:ext cx="11900262" cy="4351338"/>
          </a:xfrm>
        </p:spPr>
        <p:txBody>
          <a:bodyPr>
            <a:noAutofit/>
          </a:bodyPr>
          <a:lstStyle/>
          <a:p>
            <a:pPr marL="0" indent="0">
              <a:buNone/>
            </a:pPr>
            <a:r>
              <a:rPr lang="es-PE" sz="2000" dirty="0"/>
              <a:t> “</a:t>
            </a:r>
            <a:r>
              <a:rPr lang="es-PE" sz="2000" dirty="0">
                <a:solidFill>
                  <a:srgbClr val="FF0000"/>
                </a:solidFill>
              </a:rPr>
              <a:t>Cada ciudad encierra en sí tres poderes, es decir, la voluntad universalmente conjunta en una triple persona: el poder del soberano en la persona del legislador, el poder ejecutivo (según la ley) en la persona del gobierno, y el poder judicial (como reconocimiento de lo </a:t>
            </a:r>
            <a:r>
              <a:rPr lang="es-PE" sz="2000" dirty="0" err="1">
                <a:solidFill>
                  <a:srgbClr val="FF0000"/>
                </a:solidFill>
              </a:rPr>
              <a:t>mio</a:t>
            </a:r>
            <a:r>
              <a:rPr lang="es-PE" sz="2000" dirty="0">
                <a:solidFill>
                  <a:srgbClr val="FF0000"/>
                </a:solidFill>
              </a:rPr>
              <a:t> de cada cual, según la ley) en la persona del juez.</a:t>
            </a:r>
            <a:r>
              <a:rPr lang="es-PE" sz="2000" dirty="0"/>
              <a:t>” </a:t>
            </a:r>
            <a:r>
              <a:rPr lang="es-ES" sz="2000" dirty="0"/>
              <a:t>(2008; p. 167)</a:t>
            </a:r>
            <a:endParaRPr lang="es-PE" sz="2000" dirty="0"/>
          </a:p>
          <a:p>
            <a:pPr marL="0" indent="0">
              <a:buNone/>
            </a:pPr>
            <a:r>
              <a:rPr lang="es-ES" sz="2000" dirty="0"/>
              <a:t> “(…) Lo cual corresponde a las tres proposiciones de un razonamiento práctico: a la mayor, o principios, que con tiene la Ley de una voluntad; a la menor, que contiene el precepto de conducta en consecuencia de la ley, es decir, el principio de la subordinación a la ley; y, en fin, a la conclusión que contiene la sentencia, o lo que es de derecho en los diferentes casos.” (2008; p. 167)</a:t>
            </a:r>
            <a:endParaRPr lang="es-PE" sz="2000" dirty="0"/>
          </a:p>
          <a:p>
            <a:pPr marL="0" indent="0">
              <a:buNone/>
            </a:pPr>
            <a:r>
              <a:rPr lang="es-PE" sz="2000" dirty="0"/>
              <a:t> “</a:t>
            </a:r>
            <a:r>
              <a:rPr lang="es-PE" sz="2000" dirty="0">
                <a:solidFill>
                  <a:srgbClr val="FF0000"/>
                </a:solidFill>
              </a:rPr>
              <a:t>El poder legislativo no puede pertenecer más que a la voluntad colectiva del pueblo</a:t>
            </a:r>
            <a:r>
              <a:rPr lang="es-PE" sz="2000" dirty="0"/>
              <a:t>.” </a:t>
            </a:r>
            <a:r>
              <a:rPr lang="es-ES" sz="2000" dirty="0"/>
              <a:t>(2008; p. 167)</a:t>
            </a:r>
            <a:endParaRPr lang="es-PE" sz="2000" dirty="0"/>
          </a:p>
          <a:p>
            <a:pPr marL="0" indent="0">
              <a:buNone/>
            </a:pPr>
            <a:r>
              <a:rPr lang="es-PE" sz="2000" dirty="0"/>
              <a:t> “El poder legislativo no puede pertenecer más que a la voluntad colectiva del pueblo. Y puesto que de él debe proceder todo derecho, no debe absolutamente poder hacer injusticia a nadie por sus leyes. (…) Por consiguiente, la voluntad concordante y conjunta de todos, en cuanto cada uno decide para todos y todos para cada uno, eso es, la voluntad colectiva del pueblo, puede únicamente ser legisladora.” (2008; p. 167)</a:t>
            </a:r>
          </a:p>
          <a:p>
            <a:pPr marL="0" indent="0">
              <a:buNone/>
            </a:pPr>
            <a:r>
              <a:rPr lang="es-PE" sz="2000" dirty="0"/>
              <a:t> “</a:t>
            </a:r>
            <a:r>
              <a:rPr lang="es-PE" sz="2000" dirty="0">
                <a:solidFill>
                  <a:srgbClr val="FF0000"/>
                </a:solidFill>
              </a:rPr>
              <a:t>Los miembros reunidos de tal sociedad civil, es decir, de una ciudad para la legislación, se llaman ciudadanos y sus atributos jurídicos inseparables de su naturaleza de ciudadano son: primero, la Libertad legal de no obedecer a ninguna otra ley que más que a aquellas a que hayan dado su sufragio; segundo, la Igualdad civil, que tiene por objeto el no reconocer entre el pueblo ningún superior más que aquel que tiene la facultad moral de obligar jurídicamente de la misma manera que a su vez puede ser obligado; tercero, el atributo de la Independencia civil, que consiste en ser deudor de su existencia y de su conservación, como miembro de la república, no al arbitrio de otro en el pueblo sino a sus propios derechos y facultades</a:t>
            </a:r>
            <a:r>
              <a:rPr lang="es-PE" sz="2000" dirty="0"/>
              <a:t>; y por consiguiente en que la personalidad civil, no pueda ser representada por ningún otro en los asuntos de derecho.” </a:t>
            </a:r>
            <a:r>
              <a:rPr lang="en-US" sz="2000" dirty="0"/>
              <a:t>(2008, p. 168)</a:t>
            </a:r>
            <a:endParaRPr lang="es-PE" sz="2000" dirty="0"/>
          </a:p>
          <a:p>
            <a:pPr marL="0" indent="0">
              <a:buNone/>
            </a:pPr>
            <a:r>
              <a:rPr lang="en-US" sz="2000" dirty="0"/>
              <a:t> </a:t>
            </a:r>
            <a:endParaRPr lang="es-PE" sz="2000" dirty="0"/>
          </a:p>
        </p:txBody>
      </p:sp>
      <p:sp>
        <p:nvSpPr>
          <p:cNvPr id="2" name="Rectángulo 1"/>
          <p:cNvSpPr/>
          <p:nvPr/>
        </p:nvSpPr>
        <p:spPr>
          <a:xfrm>
            <a:off x="0" y="3801291"/>
            <a:ext cx="12192000" cy="227293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28033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7567" y="0"/>
            <a:ext cx="11900262" cy="4351338"/>
          </a:xfrm>
        </p:spPr>
        <p:txBody>
          <a:bodyPr>
            <a:noAutofit/>
          </a:bodyPr>
          <a:lstStyle/>
          <a:p>
            <a:pPr marL="0" indent="0">
              <a:buNone/>
            </a:pPr>
            <a:r>
              <a:rPr lang="en-US" sz="2000" dirty="0"/>
              <a:t> </a:t>
            </a:r>
            <a:r>
              <a:rPr lang="es-PE" sz="2000" dirty="0"/>
              <a:t>“</a:t>
            </a:r>
            <a:r>
              <a:rPr lang="es-PE" sz="2000" dirty="0">
                <a:solidFill>
                  <a:srgbClr val="FF0000"/>
                </a:solidFill>
              </a:rPr>
              <a:t>La sola facultad del sufragio constituye al ciudadano</a:t>
            </a:r>
            <a:r>
              <a:rPr lang="es-PE" sz="2000" dirty="0"/>
              <a:t>.” </a:t>
            </a:r>
            <a:r>
              <a:rPr lang="en-US" sz="2000" dirty="0"/>
              <a:t>(2008, p. 168)</a:t>
            </a:r>
            <a:endParaRPr lang="es-PE" sz="2000" dirty="0"/>
          </a:p>
          <a:p>
            <a:pPr marL="0" indent="0">
              <a:buNone/>
            </a:pPr>
            <a:r>
              <a:rPr lang="en-US" sz="2000" dirty="0"/>
              <a:t> </a:t>
            </a:r>
            <a:r>
              <a:rPr lang="es-PE" sz="2000" dirty="0"/>
              <a:t>“La sola facultad del sufragio constituye al ciudadano. Esta facultad supone en el pueblo la independencia de aquel que quiere no solamente hacer parte de la república, sino también ser miembro activo, es decir, tomar parte en la comunidad, no dependiendo más que de su propia voluntad. Esta última cualidad hace necesaria la distinción entre el ciudadano activo y el ciudadano pasivo, aunque la noción de este último parece contradecir a la definición de la noción del ciudadano en general.” (2008, p. 168)</a:t>
            </a:r>
          </a:p>
          <a:p>
            <a:pPr marL="0" indent="0">
              <a:buNone/>
            </a:pPr>
            <a:r>
              <a:rPr lang="es-PE" sz="2000" dirty="0"/>
              <a:t> “Estos tres poderes en la ciudad son dignidades, y, como derivan necesariamente de la Idea de una ciudad en general, como esenciales a su establecimiento (constitución), son dignidades políticas. Comprenden la relación de un superior universal (que, según las leyes de la libertad, no puede ser más que el pueblo reunido) con los elementos de la multitud de ese mismo pueblo como sujeto, es decir, </a:t>
            </a:r>
            <a:r>
              <a:rPr lang="es-PE" sz="2000" dirty="0">
                <a:solidFill>
                  <a:srgbClr val="FF0000"/>
                </a:solidFill>
              </a:rPr>
              <a:t>la relación del jefe al subordinado</a:t>
            </a:r>
            <a:r>
              <a:rPr lang="es-PE" sz="2000" dirty="0"/>
              <a:t>.” (2008, p. 170)</a:t>
            </a:r>
          </a:p>
          <a:p>
            <a:pPr marL="0" indent="0">
              <a:buNone/>
            </a:pPr>
            <a:r>
              <a:rPr lang="es-PE" sz="2000" dirty="0"/>
              <a:t> “El acto por el cual el pueblo se constituye en una ciudad, y propiamente la simple Idea de este acto, según la cual únicamente se puede concebir la legitimidad del acto mismo, es el contrato primitivo, según el cual todos se desprenden de su libertad exterior ante el pueblo, para volverla a recobrar al instante de nuevo como miembros de una república, es decir, en cualidad de miembros de una comunidad o del pueblo como ciudad. Y no puede decirse que la ciudad, que el hombre en sociedad haya sacrificado a un fin una parte de su libertad exterior, natural; sino que ha dejado enteramente su libertad salvaje y sin freno, para encontrar toda su libertad en la dependencia legal, es decir, en el estado jurídico; porque esta dependencia es el hecho de su voluntad legislativa propia.” (2008, p. 170)</a:t>
            </a:r>
          </a:p>
          <a:p>
            <a:pPr marL="0" indent="0">
              <a:buNone/>
            </a:pPr>
            <a:endParaRPr lang="es-PE" sz="2000" dirty="0"/>
          </a:p>
        </p:txBody>
      </p:sp>
    </p:spTree>
    <p:extLst>
      <p:ext uri="{BB962C8B-B14F-4D97-AF65-F5344CB8AC3E}">
        <p14:creationId xmlns:p14="http://schemas.microsoft.com/office/powerpoint/2010/main" val="715366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4351338"/>
          </a:xfrm>
        </p:spPr>
        <p:txBody>
          <a:bodyPr>
            <a:noAutofit/>
          </a:bodyPr>
          <a:lstStyle/>
          <a:p>
            <a:pPr marL="0" indent="0">
              <a:buNone/>
            </a:pPr>
            <a:r>
              <a:rPr lang="es-PE" sz="1800" dirty="0"/>
              <a:t> </a:t>
            </a:r>
          </a:p>
          <a:p>
            <a:pPr marL="0" indent="0">
              <a:buNone/>
            </a:pPr>
            <a:r>
              <a:rPr lang="es-ES" sz="1800" dirty="0"/>
              <a:t>“Los tres poderes en la ciudad son (…) </a:t>
            </a:r>
            <a:r>
              <a:rPr lang="es-ES" sz="1800" dirty="0">
                <a:solidFill>
                  <a:srgbClr val="FF0000"/>
                </a:solidFill>
              </a:rPr>
              <a:t>coordinadas</a:t>
            </a:r>
            <a:r>
              <a:rPr lang="es-ES" sz="1800" dirty="0"/>
              <a:t> entre sí, es decir, que la una es complemento de la otra para la organización perfecta del estado (…) </a:t>
            </a:r>
            <a:r>
              <a:rPr lang="es-ES" sz="1800" dirty="0">
                <a:solidFill>
                  <a:srgbClr val="FF0000"/>
                </a:solidFill>
              </a:rPr>
              <a:t>subordinadas</a:t>
            </a:r>
            <a:r>
              <a:rPr lang="es-ES" sz="1800" dirty="0"/>
              <a:t> entre sí, de suerte que, el uno no puede al mismo tiempo usurpar la función del otro al cual presta su concurso (…) el derecho de cada sujeto le resulta de la reunión de estas dos cosas, la coordinación y la subordinación de los poderes.” (2008, p. 171) Y luego caracteriza para enfatizar a estos poderes en cuanto: el legislador es irreprensible, el ejecutivo es irresistible y la sentencia del juez supremo no admite apelación. (Ib.)</a:t>
            </a:r>
            <a:endParaRPr lang="es-PE" sz="1800" dirty="0"/>
          </a:p>
          <a:p>
            <a:pPr marL="0" indent="0">
              <a:buNone/>
            </a:pPr>
            <a:r>
              <a:rPr lang="es-ES" sz="1800" dirty="0"/>
              <a:t>“El origen del poder supremo es inescrutable, bajo el punto de vista práctico, para el pueblo que está sometido a él; es decir, que el súbdito no debe razonar prácticamente sobre este origen (…) con respecto a la obediencia que le debe. (…) Si el súbdito que investiga hoy este último origen quisiese resistir a la autoridad existente, debería ser castigado con toda razón, expulsado o desterrado en nombre de las leyes de esta autoridad.” (2008; p.175)</a:t>
            </a:r>
            <a:endParaRPr lang="es-PE" sz="1800" dirty="0"/>
          </a:p>
          <a:p>
            <a:pPr marL="0" indent="0">
              <a:buNone/>
            </a:pPr>
            <a:r>
              <a:rPr lang="es-ES" sz="1800" dirty="0"/>
              <a:t> “En virtud de la forma social únicamente, el gobierno tiene el derecho de obligar a los ricos a facilitar medios de subsistencia a aquellos que carecen de lo indispensable para satisfacer las más imperiosas necesidades de la naturaleza, porque los ricos han puesto su existencia bajo la protección del Estado, porque se han comprometido a proveer a las necesidades de la cosa pública, y porque en esta obligación funda el Estado su derecho de hacer servir sus bienes para la conservación de sus conciudadanos.” (2008, p. 186)</a:t>
            </a:r>
            <a:endParaRPr lang="es-PE" sz="1800" dirty="0"/>
          </a:p>
          <a:p>
            <a:pPr marL="0" indent="0">
              <a:buNone/>
            </a:pPr>
            <a:r>
              <a:rPr lang="es-ES" sz="1800" dirty="0"/>
              <a:t>Derecho de castigar y de perdonar (Cfr. 2008, p. 194)</a:t>
            </a:r>
            <a:endParaRPr lang="es-PE" sz="1800" dirty="0"/>
          </a:p>
          <a:p>
            <a:pPr marL="0" indent="0">
              <a:buNone/>
            </a:pPr>
            <a:r>
              <a:rPr lang="es-ES" sz="1800" dirty="0"/>
              <a:t>“Los (…) poderes del Estado (…) derivan de la noción de república (…) son las relaciones de la voluntad colectiva del pueblo. Estas relaciones (…) constituyen la Idea pura de un soberano en general, idea que tiene una realidad objetiva, práctica. Pero este jefe (el soberano) no es todavía más que un ser de razón (que representa al pueblo entero) mientras no es una persona física investida del poder público superior y que da a esta idea su eficacia sobre la voluntad del pueblo de tres maneras diferentes:</a:t>
            </a:r>
            <a:r>
              <a:rPr lang="es-ES" sz="1800" dirty="0">
                <a:solidFill>
                  <a:srgbClr val="FF0000"/>
                </a:solidFill>
              </a:rPr>
              <a:t> según que uno solo manda a todos, o que algunos iguales entre sí mandan reunidos a todos los demás, o que todos juntos mandan a cada uno; y por consiguiente cada uno a sí mismo. Es decir que hay tres formas de gobierno; la autocracia, la aristocracia y la democracia</a:t>
            </a:r>
            <a:r>
              <a:rPr lang="es-ES" sz="1800" dirty="0"/>
              <a:t>.” (2008, p. 206)</a:t>
            </a:r>
            <a:endParaRPr lang="es-PE" sz="1800" dirty="0"/>
          </a:p>
        </p:txBody>
      </p:sp>
    </p:spTree>
    <p:extLst>
      <p:ext uri="{BB962C8B-B14F-4D97-AF65-F5344CB8AC3E}">
        <p14:creationId xmlns:p14="http://schemas.microsoft.com/office/powerpoint/2010/main" val="523728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9818" y="175730"/>
            <a:ext cx="11900262" cy="4351338"/>
          </a:xfrm>
        </p:spPr>
        <p:txBody>
          <a:bodyPr>
            <a:noAutofit/>
          </a:bodyPr>
          <a:lstStyle/>
          <a:p>
            <a:pPr marL="0" indent="0">
              <a:buNone/>
            </a:pPr>
            <a:r>
              <a:rPr lang="es-PE" sz="1800" dirty="0"/>
              <a:t> </a:t>
            </a:r>
          </a:p>
          <a:p>
            <a:pPr marL="0" indent="0">
              <a:buNone/>
            </a:pPr>
            <a:r>
              <a:rPr lang="es-ES" sz="1800" dirty="0"/>
              <a:t>Segunda sección del derecho público</a:t>
            </a:r>
            <a:endParaRPr lang="es-PE" sz="1800" dirty="0"/>
          </a:p>
          <a:p>
            <a:pPr marL="0" indent="0">
              <a:buNone/>
            </a:pPr>
            <a:r>
              <a:rPr lang="es-ES" sz="1800" dirty="0"/>
              <a:t>“(…) Derecho de </a:t>
            </a:r>
            <a:r>
              <a:rPr lang="es-ES" sz="1800" dirty="0">
                <a:solidFill>
                  <a:srgbClr val="FF0000"/>
                </a:solidFill>
              </a:rPr>
              <a:t>gentes</a:t>
            </a:r>
            <a:r>
              <a:rPr lang="es-ES" sz="1800" dirty="0"/>
              <a:t>. Se trata aquí de una nación considerada como una persona moral respecto de otra nación en el estado de libertad natural, por consiguiente, también en el estado de guerra continuo; y entonces el problema por resolver se refiere: 1º al derecho antes de la guerra; 2º al derecho durante la guerra; 3º al derecho de obligarse mutuamente a salir de este estado de guerra, y por consiguiente a establecer una constitución que funde una paz perpetua, es decir, el derecho </a:t>
            </a:r>
            <a:r>
              <a:rPr lang="es-ES" sz="1800" i="1" dirty="0"/>
              <a:t>después</a:t>
            </a:r>
            <a:r>
              <a:rPr lang="es-ES" sz="1800" dirty="0"/>
              <a:t> de la guerra. (2008; p. 214)</a:t>
            </a:r>
            <a:endParaRPr lang="es-PE" sz="1800" dirty="0"/>
          </a:p>
          <a:p>
            <a:pPr marL="0" indent="0">
              <a:buNone/>
            </a:pPr>
            <a:r>
              <a:rPr lang="es-ES" sz="1800" dirty="0"/>
              <a:t>“Esta Idea racional de una comunidad pacifica perpetua de todos los pueblos de la tierra (aun cuando todavía no sean amigos), entre los cuales pueden establecerse relaciones, no es un principio filantrópico (moral), sino un principio de derecho. La naturaleza ha encerrado a todos los hombres juntos por medio de la forma redonda que ha dado a su domicilio común en un espacio determinado. Y , como la posesión del suelo, sobre el cual está llamado a vivir el habitante de la tierra, no puede concebirse más que como la posesión de una parte de un todo determinado, por consiguiente, de una parte sobre la cual cada uno de ellos tiene un derecho primitivo, todos los pueblos están originariamente en comunidad del suelo; no en comunidad jurídica de la posesión, y por tanto de uso o de propiedad de este suelo; sino en reciprocidad de acción física posible, es decir, en una relación universal de uno solo con todos los demás (relación que consiste en prestarse a un comercio reciproco); y tienen el derecho de hacer el ensayo, sin que por ello pueda un extranjero tratarlos como á enemigos. Este derecho, como la unión posible de todos los pueblos, con relación a ciertas leyes universales de su comercio posible, puede llamarse derecho </a:t>
            </a:r>
            <a:r>
              <a:rPr lang="es-ES" sz="1800" dirty="0" err="1">
                <a:solidFill>
                  <a:srgbClr val="FF0000"/>
                </a:solidFill>
              </a:rPr>
              <a:t>cosmopolítico</a:t>
            </a:r>
            <a:r>
              <a:rPr lang="es-ES" sz="1800" dirty="0">
                <a:solidFill>
                  <a:srgbClr val="FF0000"/>
                </a:solidFill>
              </a:rPr>
              <a:t>.</a:t>
            </a:r>
            <a:r>
              <a:rPr lang="es-ES" sz="1800" dirty="0"/>
              <a:t>” (2008; p. 226)</a:t>
            </a:r>
            <a:endParaRPr lang="es-PE" sz="1800" dirty="0"/>
          </a:p>
          <a:p>
            <a:pPr marL="0" indent="0">
              <a:buNone/>
            </a:pPr>
            <a:r>
              <a:rPr lang="es-ES" sz="1800" dirty="0"/>
              <a:t>“</a:t>
            </a:r>
            <a:r>
              <a:rPr lang="es-ES" sz="1800" dirty="0">
                <a:solidFill>
                  <a:srgbClr val="FF0000"/>
                </a:solidFill>
              </a:rPr>
              <a:t>No debe haber ninguna guerra. (…) el derecho no debe buscarse por medio de la guerra.” (2008; p. 229)</a:t>
            </a:r>
            <a:endParaRPr lang="es-PE" sz="1800" dirty="0">
              <a:solidFill>
                <a:srgbClr val="FF0000"/>
              </a:solidFill>
            </a:endParaRPr>
          </a:p>
          <a:p>
            <a:pPr marL="0" indent="0">
              <a:buNone/>
            </a:pPr>
            <a:r>
              <a:rPr lang="es-ES" sz="1800" dirty="0">
                <a:solidFill>
                  <a:srgbClr val="FF0000"/>
                </a:solidFill>
              </a:rPr>
              <a:t>“El tratado de una paz universal y duradero es, no solamente una parte, sino todo el fin del derecho.” (2008; p. 230)</a:t>
            </a:r>
            <a:endParaRPr lang="es-PE" sz="1800" dirty="0">
              <a:solidFill>
                <a:srgbClr val="FF0000"/>
              </a:solidFill>
            </a:endParaRPr>
          </a:p>
          <a:p>
            <a:pPr marL="0" indent="0">
              <a:buNone/>
            </a:pPr>
            <a:r>
              <a:rPr lang="es-ES" sz="1800" dirty="0">
                <a:solidFill>
                  <a:srgbClr val="FF0000"/>
                </a:solidFill>
              </a:rPr>
              <a:t>“La mejor constitución es aquella en que las leyes, y no los hombres, ejercen el poder.” (2008; p. 231)</a:t>
            </a:r>
            <a:endParaRPr lang="es-PE" sz="1800" dirty="0">
              <a:solidFill>
                <a:srgbClr val="FF0000"/>
              </a:solidFill>
            </a:endParaRPr>
          </a:p>
          <a:p>
            <a:pPr marL="0" indent="0">
              <a:buNone/>
            </a:pPr>
            <a:endParaRPr lang="es-PE" sz="1800" dirty="0"/>
          </a:p>
        </p:txBody>
      </p:sp>
      <p:sp>
        <p:nvSpPr>
          <p:cNvPr id="2" name="Rectángulo 1"/>
          <p:cNvSpPr/>
          <p:nvPr/>
        </p:nvSpPr>
        <p:spPr>
          <a:xfrm>
            <a:off x="130629" y="5094514"/>
            <a:ext cx="11430000" cy="138466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32989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8650"/>
            <a:ext cx="11506200" cy="6038850"/>
          </a:xfrm>
        </p:spPr>
        <p:txBody>
          <a:bodyPr>
            <a:normAutofit/>
          </a:bodyPr>
          <a:lstStyle/>
          <a:p>
            <a:pPr marL="0" indent="0">
              <a:buNone/>
            </a:pPr>
            <a:r>
              <a:rPr lang="es-PE" dirty="0"/>
              <a:t>En el texto </a:t>
            </a:r>
            <a:r>
              <a:rPr lang="es-PE" i="1" dirty="0"/>
              <a:t>Acerca de la relación entre la teoría y la práctica en el derecho político</a:t>
            </a:r>
            <a:r>
              <a:rPr lang="es-PE" dirty="0"/>
              <a:t> nos refiere Kant que:</a:t>
            </a:r>
          </a:p>
          <a:p>
            <a:pPr marL="0" indent="0">
              <a:buNone/>
            </a:pPr>
            <a:endParaRPr lang="es-PE" dirty="0"/>
          </a:p>
          <a:p>
            <a:pPr marL="0" indent="0">
              <a:buNone/>
            </a:pPr>
            <a:r>
              <a:rPr lang="es-PE" dirty="0"/>
              <a:t>La </a:t>
            </a:r>
            <a:r>
              <a:rPr lang="es-PE" dirty="0">
                <a:solidFill>
                  <a:srgbClr val="FF0000"/>
                </a:solidFill>
              </a:rPr>
              <a:t>condición civil</a:t>
            </a:r>
            <a:r>
              <a:rPr lang="es-PE" dirty="0"/>
              <a:t>, considerada como mero estado jurídico, se basa, a priori, en los siguientes principios: </a:t>
            </a:r>
          </a:p>
          <a:p>
            <a:pPr marL="0" indent="0">
              <a:buNone/>
            </a:pPr>
            <a:endParaRPr lang="es-PE" dirty="0"/>
          </a:p>
          <a:p>
            <a:pPr lvl="1"/>
            <a:r>
              <a:rPr lang="es-PE" dirty="0">
                <a:solidFill>
                  <a:srgbClr val="FF0000"/>
                </a:solidFill>
              </a:rPr>
              <a:t>Libertad</a:t>
            </a:r>
            <a:r>
              <a:rPr lang="es-PE" dirty="0"/>
              <a:t> de cada miembro de la sociedad en cuanto hombre.</a:t>
            </a:r>
          </a:p>
          <a:p>
            <a:pPr lvl="1"/>
            <a:r>
              <a:rPr lang="es-PE" dirty="0"/>
              <a:t>La </a:t>
            </a:r>
            <a:r>
              <a:rPr lang="es-PE" dirty="0">
                <a:solidFill>
                  <a:srgbClr val="FF0000"/>
                </a:solidFill>
              </a:rPr>
              <a:t>igualdad</a:t>
            </a:r>
            <a:r>
              <a:rPr lang="es-PE" dirty="0"/>
              <a:t> entre los mismos y los demás, en cuanto súbditos.</a:t>
            </a:r>
          </a:p>
          <a:p>
            <a:pPr lvl="1"/>
            <a:r>
              <a:rPr lang="es-PE" dirty="0"/>
              <a:t>La </a:t>
            </a:r>
            <a:r>
              <a:rPr lang="es-PE" dirty="0">
                <a:solidFill>
                  <a:srgbClr val="FF0000"/>
                </a:solidFill>
              </a:rPr>
              <a:t>autonomía</a:t>
            </a:r>
            <a:r>
              <a:rPr lang="es-PE" dirty="0"/>
              <a:t> de cada miembro de una comunidad, en cuanto ciudadano.</a:t>
            </a:r>
          </a:p>
          <a:p>
            <a:pPr marL="0" indent="0">
              <a:buNone/>
            </a:pPr>
            <a:endParaRPr lang="es-PE" dirty="0"/>
          </a:p>
          <a:p>
            <a:pPr marL="0" indent="0">
              <a:buNone/>
            </a:pPr>
            <a:r>
              <a:rPr lang="es-PE" dirty="0"/>
              <a:t>Estos principios </a:t>
            </a:r>
            <a:r>
              <a:rPr lang="es-PE" dirty="0">
                <a:solidFill>
                  <a:srgbClr val="FF0000"/>
                </a:solidFill>
              </a:rPr>
              <a:t>no son leyes dadas por el estado ya constituido</a:t>
            </a:r>
            <a:r>
              <a:rPr lang="es-PE" dirty="0"/>
              <a:t>, sino principios según los cuales únicamente es posible una constitución estatal, conforme a </a:t>
            </a:r>
            <a:r>
              <a:rPr lang="es-PE" dirty="0">
                <a:solidFill>
                  <a:srgbClr val="FF0000"/>
                </a:solidFill>
              </a:rPr>
              <a:t>principios puros de la razón</a:t>
            </a:r>
            <a:r>
              <a:rPr lang="es-PE" dirty="0"/>
              <a:t>. (1964, p.159)</a:t>
            </a:r>
          </a:p>
          <a:p>
            <a:endParaRPr lang="es-PE" dirty="0"/>
          </a:p>
        </p:txBody>
      </p:sp>
    </p:spTree>
    <p:extLst>
      <p:ext uri="{BB962C8B-B14F-4D97-AF65-F5344CB8AC3E}">
        <p14:creationId xmlns:p14="http://schemas.microsoft.com/office/powerpoint/2010/main" val="152705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D507A-4082-7BEA-FE7A-1744549E41BE}"/>
              </a:ext>
            </a:extLst>
          </p:cNvPr>
          <p:cNvSpPr>
            <a:spLocks noGrp="1"/>
          </p:cNvSpPr>
          <p:nvPr>
            <p:ph idx="1"/>
          </p:nvPr>
        </p:nvSpPr>
        <p:spPr>
          <a:xfrm>
            <a:off x="838200" y="437322"/>
            <a:ext cx="10515600" cy="5739641"/>
          </a:xfrm>
        </p:spPr>
        <p:txBody>
          <a:bodyPr>
            <a:normAutofit fontScale="92500" lnSpcReduction="10000"/>
          </a:bodyPr>
          <a:lstStyle/>
          <a:p>
            <a:pPr marL="0" indent="0">
              <a:buNone/>
            </a:pPr>
            <a:r>
              <a:rPr lang="es-PE" sz="2000" kern="100" dirty="0">
                <a:effectLst/>
                <a:latin typeface="Calibri" panose="020F0502020204030204" pitchFamily="34" charset="0"/>
                <a:ea typeface="Calibri" panose="020F0502020204030204" pitchFamily="34" charset="0"/>
                <a:cs typeface="Times New Roman" panose="02020603050405020304" pitchFamily="18" charset="0"/>
              </a:rPr>
              <a:t>El panorama del proyecto crítico: el lugar de la metafísica crítica; </a:t>
            </a:r>
          </a:p>
          <a:p>
            <a:pPr marL="0" indent="0">
              <a:buNone/>
            </a:pPr>
            <a:endParaRPr lang="es-PE"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PE"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PE"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PE"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PE"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PE"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PE"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PE"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PE"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PE"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PE"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PE"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PE"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PE"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s-PE" sz="2000" kern="100" dirty="0">
                <a:latin typeface="Calibri" panose="020F0502020204030204" pitchFamily="34" charset="0"/>
                <a:ea typeface="Calibri" panose="020F0502020204030204" pitchFamily="34" charset="0"/>
                <a:cs typeface="Times New Roman" panose="02020603050405020304" pitchFamily="18" charset="0"/>
              </a:rPr>
              <a:t>L</a:t>
            </a:r>
            <a:r>
              <a:rPr lang="es-PE" sz="2000" kern="100" dirty="0">
                <a:effectLst/>
                <a:latin typeface="Calibri" panose="020F0502020204030204" pitchFamily="34" charset="0"/>
                <a:ea typeface="Calibri" panose="020F0502020204030204" pitchFamily="34" charset="0"/>
                <a:cs typeface="Times New Roman" panose="02020603050405020304" pitchFamily="18" charset="0"/>
              </a:rPr>
              <a:t>a razón práctica produce principios para la acción humana. </a:t>
            </a:r>
          </a:p>
          <a:p>
            <a:endParaRPr lang="es-PE" sz="3200" dirty="0"/>
          </a:p>
        </p:txBody>
      </p:sp>
      <p:pic>
        <p:nvPicPr>
          <p:cNvPr id="5" name="Picture 4">
            <a:extLst>
              <a:ext uri="{FF2B5EF4-FFF2-40B4-BE49-F238E27FC236}">
                <a16:creationId xmlns:a16="http://schemas.microsoft.com/office/drawing/2014/main" id="{18827F96-45B5-5A13-7568-CABDB21D5EFC}"/>
              </a:ext>
            </a:extLst>
          </p:cNvPr>
          <p:cNvPicPr>
            <a:picLocks noChangeAspect="1"/>
          </p:cNvPicPr>
          <p:nvPr/>
        </p:nvPicPr>
        <p:blipFill>
          <a:blip r:embed="rId2"/>
          <a:stretch>
            <a:fillRect/>
          </a:stretch>
        </p:blipFill>
        <p:spPr>
          <a:xfrm>
            <a:off x="4322797" y="1283597"/>
            <a:ext cx="3546406" cy="3483638"/>
          </a:xfrm>
          <a:prstGeom prst="rect">
            <a:avLst/>
          </a:prstGeom>
        </p:spPr>
      </p:pic>
    </p:spTree>
    <p:extLst>
      <p:ext uri="{BB962C8B-B14F-4D97-AF65-F5344CB8AC3E}">
        <p14:creationId xmlns:p14="http://schemas.microsoft.com/office/powerpoint/2010/main" val="3487585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6760" y="483326"/>
            <a:ext cx="10515600" cy="5419317"/>
          </a:xfrm>
        </p:spPr>
        <p:txBody>
          <a:bodyPr>
            <a:noAutofit/>
          </a:bodyPr>
          <a:lstStyle/>
          <a:p>
            <a:pPr marL="0" indent="0" algn="just">
              <a:buNone/>
            </a:pPr>
            <a:r>
              <a:rPr lang="es-PE" sz="3200" dirty="0"/>
              <a:t>En </a:t>
            </a:r>
            <a:r>
              <a:rPr lang="es-PE" sz="3200" i="1" dirty="0"/>
              <a:t>Replanteamiento de la cuestión sobre si el género humano se halla en continuo progreso hacia lo mejor</a:t>
            </a:r>
            <a:r>
              <a:rPr lang="es-PE" sz="3200" dirty="0"/>
              <a:t> Kant señala en el punto 7 que la inspiración de la revolución francesa sugiere: </a:t>
            </a:r>
          </a:p>
          <a:p>
            <a:pPr marL="0" indent="0" algn="just">
              <a:buNone/>
            </a:pPr>
            <a:endParaRPr lang="es-PE" sz="3200" dirty="0"/>
          </a:p>
          <a:p>
            <a:pPr marL="0" indent="0" algn="just">
              <a:buNone/>
            </a:pPr>
            <a:r>
              <a:rPr lang="es-PE" sz="3200" dirty="0"/>
              <a:t>“La evolución de una constitución </a:t>
            </a:r>
            <a:r>
              <a:rPr lang="es-PE" sz="3200" dirty="0">
                <a:solidFill>
                  <a:srgbClr val="FF0000"/>
                </a:solidFill>
              </a:rPr>
              <a:t>iusnaturalista</a:t>
            </a:r>
            <a:r>
              <a:rPr lang="es-PE" sz="3200" dirty="0"/>
              <a:t> (…) nos hace aspirar a una constitución que pueda </a:t>
            </a:r>
            <a:r>
              <a:rPr lang="es-PE" sz="3200" dirty="0">
                <a:solidFill>
                  <a:srgbClr val="FF0000"/>
                </a:solidFill>
              </a:rPr>
              <a:t>no ser bélica</a:t>
            </a:r>
            <a:r>
              <a:rPr lang="es-PE" sz="3200" dirty="0"/>
              <a:t>, es decir, la </a:t>
            </a:r>
            <a:r>
              <a:rPr lang="es-PE" sz="3200" dirty="0">
                <a:solidFill>
                  <a:srgbClr val="FF0000"/>
                </a:solidFill>
              </a:rPr>
              <a:t>republicana</a:t>
            </a:r>
            <a:r>
              <a:rPr lang="es-PE" sz="3200" dirty="0"/>
              <a:t>, y esta constitución republicana puede ser tal, bien en virtud de la forma política, o también sólo merced al modo de gobernar, siendo administrado en este caso el estado bajo la unidad de su jefe (el monarca) </a:t>
            </a:r>
            <a:r>
              <a:rPr lang="es-PE" sz="3200" dirty="0">
                <a:solidFill>
                  <a:srgbClr val="FF0000"/>
                </a:solidFill>
              </a:rPr>
              <a:t>según leyes análogas a las que el pueblo se hubiera dado a sí mismo conforme a principios jurídicos universales</a:t>
            </a:r>
            <a:r>
              <a:rPr lang="es-PE" sz="3200" dirty="0"/>
              <a:t>” (1964, p.117) </a:t>
            </a:r>
          </a:p>
          <a:p>
            <a:pPr algn="just"/>
            <a:endParaRPr lang="es-PE" sz="3200" dirty="0"/>
          </a:p>
          <a:p>
            <a:pPr algn="just"/>
            <a:endParaRPr lang="es-PE" sz="3200" dirty="0"/>
          </a:p>
          <a:p>
            <a:pPr algn="just"/>
            <a:endParaRPr lang="es-PE" sz="3200" dirty="0"/>
          </a:p>
        </p:txBody>
      </p:sp>
    </p:spTree>
    <p:extLst>
      <p:ext uri="{BB962C8B-B14F-4D97-AF65-F5344CB8AC3E}">
        <p14:creationId xmlns:p14="http://schemas.microsoft.com/office/powerpoint/2010/main" val="2139999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i="1" dirty="0"/>
              <a:t>Paz Perpetua</a:t>
            </a:r>
            <a:endParaRPr lang="es-PE" dirty="0"/>
          </a:p>
        </p:txBody>
      </p:sp>
      <p:sp>
        <p:nvSpPr>
          <p:cNvPr id="3" name="Marcador de contenido 2"/>
          <p:cNvSpPr>
            <a:spLocks noGrp="1"/>
          </p:cNvSpPr>
          <p:nvPr>
            <p:ph idx="1"/>
          </p:nvPr>
        </p:nvSpPr>
        <p:spPr/>
        <p:txBody>
          <a:bodyPr/>
          <a:lstStyle/>
          <a:p>
            <a:pPr marL="0" indent="0" algn="just">
              <a:buNone/>
            </a:pPr>
            <a:r>
              <a:rPr lang="es-PE" dirty="0"/>
              <a:t>“Es la </a:t>
            </a:r>
            <a:r>
              <a:rPr lang="es-PE" dirty="0">
                <a:solidFill>
                  <a:srgbClr val="FF0000"/>
                </a:solidFill>
              </a:rPr>
              <a:t>democracia</a:t>
            </a:r>
            <a:r>
              <a:rPr lang="es-PE" dirty="0"/>
              <a:t>, en el estricto sentido de la palabra, necesariamente </a:t>
            </a:r>
            <a:r>
              <a:rPr lang="es-PE" dirty="0">
                <a:solidFill>
                  <a:srgbClr val="FF0000"/>
                </a:solidFill>
              </a:rPr>
              <a:t>despotismo</a:t>
            </a:r>
            <a:r>
              <a:rPr lang="es-PE" dirty="0"/>
              <a:t>, porque funda un poder ejecutivo en el que todos deciden sobre uno y hasta veces contra uno, si no da su consentimiento; todos, por tanto, deciden sin ser en realidad todos, lo cual es una contradicción de la voluntad general consigo misma y la libertad. Una forma de gobierno que no sea </a:t>
            </a:r>
            <a:r>
              <a:rPr lang="es-PE" dirty="0">
                <a:solidFill>
                  <a:srgbClr val="FF0000"/>
                </a:solidFill>
              </a:rPr>
              <a:t>representativa</a:t>
            </a:r>
            <a:r>
              <a:rPr lang="es-PE" dirty="0"/>
              <a:t> no es una forma de gobierno.” (1980, p. 223) </a:t>
            </a:r>
          </a:p>
        </p:txBody>
      </p:sp>
    </p:spTree>
    <p:extLst>
      <p:ext uri="{BB962C8B-B14F-4D97-AF65-F5344CB8AC3E}">
        <p14:creationId xmlns:p14="http://schemas.microsoft.com/office/powerpoint/2010/main" val="3016114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44583"/>
            <a:ext cx="10515600" cy="5432380"/>
          </a:xfrm>
        </p:spPr>
        <p:txBody>
          <a:bodyPr>
            <a:normAutofit fontScale="85000" lnSpcReduction="10000"/>
          </a:bodyPr>
          <a:lstStyle/>
          <a:p>
            <a:pPr marL="0" indent="0">
              <a:buNone/>
            </a:pPr>
            <a:r>
              <a:rPr lang="es-PE" dirty="0"/>
              <a:t>Kant, I. Acerca de la relación entre la teoría y la práctica en el derecho político. (Contra Hobbes) (En: Kant, I. Filosofía de la historia. Ed. Nova. Bs. As., 1964)</a:t>
            </a:r>
          </a:p>
          <a:p>
            <a:pPr marL="0" indent="0">
              <a:buNone/>
            </a:pPr>
            <a:endParaRPr lang="es-PE" dirty="0"/>
          </a:p>
          <a:p>
            <a:pPr marL="0" indent="0">
              <a:buNone/>
            </a:pPr>
            <a:r>
              <a:rPr lang="es-PE" dirty="0"/>
              <a:t>“El único </a:t>
            </a:r>
            <a:r>
              <a:rPr lang="es-PE" dirty="0">
                <a:solidFill>
                  <a:srgbClr val="FF0000"/>
                </a:solidFill>
              </a:rPr>
              <a:t>gobierno</a:t>
            </a:r>
            <a:r>
              <a:rPr lang="es-PE" dirty="0"/>
              <a:t> pensable para hombres capaces de </a:t>
            </a:r>
            <a:r>
              <a:rPr lang="es-PE" dirty="0">
                <a:solidFill>
                  <a:srgbClr val="FF0000"/>
                </a:solidFill>
              </a:rPr>
              <a:t>derecho</a:t>
            </a:r>
            <a:r>
              <a:rPr lang="es-PE" dirty="0"/>
              <a:t> y referido, al mismo tiempo, a la benevolencia del gobernante, no es el </a:t>
            </a:r>
            <a:r>
              <a:rPr lang="es-PE" dirty="0">
                <a:solidFill>
                  <a:srgbClr val="FF0000"/>
                </a:solidFill>
              </a:rPr>
              <a:t>paternal</a:t>
            </a:r>
            <a:r>
              <a:rPr lang="es-PE" dirty="0"/>
              <a:t>, sino el </a:t>
            </a:r>
            <a:r>
              <a:rPr lang="es-PE" dirty="0">
                <a:solidFill>
                  <a:srgbClr val="FF0000"/>
                </a:solidFill>
              </a:rPr>
              <a:t>patriótico</a:t>
            </a:r>
            <a:r>
              <a:rPr lang="es-PE" dirty="0"/>
              <a:t>.” (1964, p.159) </a:t>
            </a:r>
          </a:p>
          <a:p>
            <a:pPr marL="0" indent="0">
              <a:buNone/>
            </a:pPr>
            <a:endParaRPr lang="es-PE" dirty="0"/>
          </a:p>
          <a:p>
            <a:pPr marL="0" indent="0">
              <a:buNone/>
            </a:pPr>
            <a:r>
              <a:rPr lang="es-PE" dirty="0"/>
              <a:t>En este sentido, el Dr. Alessandro Caviglia refiere en su escrito del 2005 lo siguiente: </a:t>
            </a:r>
          </a:p>
          <a:p>
            <a:pPr marL="0" indent="0">
              <a:buNone/>
            </a:pPr>
            <a:r>
              <a:rPr lang="es-PE" dirty="0"/>
              <a:t>“El rechazo a la tiranía media entre la libertad y la paz. Se señala así, que el gobierno puede, en nombre de la paz (o el desarrollo de la felicidad de la ciudadanía) no puede limitar la libertad de los ciudadanos. Cuando así lo hace se puede convertir en un gobierno despótico o un gobierno paternalista. </a:t>
            </a:r>
            <a:r>
              <a:rPr lang="es-PE" dirty="0">
                <a:solidFill>
                  <a:srgbClr val="FF0000"/>
                </a:solidFill>
              </a:rPr>
              <a:t>Este último es el peor de todos, pues su dominio es sutil y sus intenciones aparentemente santas. De tal manera que la paz debe fundarse </a:t>
            </a:r>
            <a:r>
              <a:rPr lang="es-PE" dirty="0">
                <a:solidFill>
                  <a:srgbClr val="92D050"/>
                </a:solidFill>
              </a:rPr>
              <a:t>no en el despotismo</a:t>
            </a:r>
            <a:r>
              <a:rPr lang="es-PE" dirty="0">
                <a:solidFill>
                  <a:srgbClr val="FF0000"/>
                </a:solidFill>
              </a:rPr>
              <a:t>, sino en la libertad</a:t>
            </a:r>
            <a:r>
              <a:rPr lang="es-PE" dirty="0"/>
              <a:t>.” (2005, II)</a:t>
            </a:r>
          </a:p>
          <a:p>
            <a:endParaRPr lang="es-PE" dirty="0"/>
          </a:p>
        </p:txBody>
      </p:sp>
    </p:spTree>
    <p:extLst>
      <p:ext uri="{BB962C8B-B14F-4D97-AF65-F5344CB8AC3E}">
        <p14:creationId xmlns:p14="http://schemas.microsoft.com/office/powerpoint/2010/main" val="1147213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2332" y="313509"/>
            <a:ext cx="10972800" cy="4088674"/>
          </a:xfrm>
        </p:spPr>
        <p:txBody>
          <a:bodyPr>
            <a:noAutofit/>
          </a:bodyPr>
          <a:lstStyle/>
          <a:p>
            <a:pPr marL="0" indent="0" algn="just">
              <a:buNone/>
            </a:pPr>
            <a:r>
              <a:rPr lang="es-PE" sz="2400" dirty="0"/>
              <a:t>El Dr. Alessandro Caviglia refiere que: “Sólo es posible la paz, no allí donde el gobierno indica cuáles son las pautas que harán felices a los ciudadanos, sino allí donde el gobierno </a:t>
            </a:r>
            <a:r>
              <a:rPr lang="es-PE" sz="2400" dirty="0">
                <a:solidFill>
                  <a:srgbClr val="FF0000"/>
                </a:solidFill>
              </a:rPr>
              <a:t>crea las condiciones políticas para que los ciudadanos tengan la libertad</a:t>
            </a:r>
            <a:r>
              <a:rPr lang="es-PE" sz="2400" dirty="0"/>
              <a:t> de perseguir sus anhelos de felicidad particulares.” (2005, II) </a:t>
            </a:r>
          </a:p>
          <a:p>
            <a:pPr marL="0" indent="0" algn="just">
              <a:buNone/>
            </a:pPr>
            <a:endParaRPr lang="es-PE" sz="2400" dirty="0"/>
          </a:p>
          <a:p>
            <a:pPr marL="0" indent="0" algn="just">
              <a:buNone/>
            </a:pPr>
            <a:r>
              <a:rPr lang="es-PE" sz="2400" dirty="0"/>
              <a:t>En su mismo texto del 2005, escribe: “La </a:t>
            </a:r>
            <a:r>
              <a:rPr lang="es-PE" sz="2400" dirty="0">
                <a:solidFill>
                  <a:srgbClr val="FF0000"/>
                </a:solidFill>
              </a:rPr>
              <a:t>fuente última del derecho es la ciudadanía</a:t>
            </a:r>
            <a:r>
              <a:rPr lang="es-PE" sz="2400" dirty="0"/>
              <a:t>, bajo la figura del ciudadano como legislador, aquello que Kant denomina </a:t>
            </a:r>
            <a:r>
              <a:rPr lang="es-PE" sz="2400" dirty="0">
                <a:solidFill>
                  <a:srgbClr val="FF0000"/>
                </a:solidFill>
              </a:rPr>
              <a:t>libertad jurídica</a:t>
            </a:r>
            <a:r>
              <a:rPr lang="es-PE" sz="2400" dirty="0"/>
              <a:t>.” (2005. IV)</a:t>
            </a:r>
          </a:p>
          <a:p>
            <a:pPr marL="0" indent="0" algn="just">
              <a:buNone/>
            </a:pPr>
            <a:endParaRPr lang="es-PE" sz="2400" dirty="0">
              <a:solidFill>
                <a:srgbClr val="FF0000"/>
              </a:solidFill>
            </a:endParaRPr>
          </a:p>
          <a:p>
            <a:pPr marL="0" indent="0" algn="just">
              <a:buNone/>
            </a:pPr>
            <a:endParaRPr lang="es-PE" sz="2400" dirty="0"/>
          </a:p>
        </p:txBody>
      </p:sp>
      <p:pic>
        <p:nvPicPr>
          <p:cNvPr id="2" name="Imagen 1"/>
          <p:cNvPicPr>
            <a:picLocks noChangeAspect="1"/>
          </p:cNvPicPr>
          <p:nvPr/>
        </p:nvPicPr>
        <p:blipFill>
          <a:blip r:embed="rId2"/>
          <a:stretch>
            <a:fillRect/>
          </a:stretch>
        </p:blipFill>
        <p:spPr>
          <a:xfrm>
            <a:off x="1853464" y="3875484"/>
            <a:ext cx="1714636" cy="2266301"/>
          </a:xfrm>
          <a:prstGeom prst="rect">
            <a:avLst/>
          </a:prstGeom>
        </p:spPr>
      </p:pic>
      <p:pic>
        <p:nvPicPr>
          <p:cNvPr id="4" name="Imagen 3"/>
          <p:cNvPicPr>
            <a:picLocks noChangeAspect="1"/>
          </p:cNvPicPr>
          <p:nvPr/>
        </p:nvPicPr>
        <p:blipFill>
          <a:blip r:embed="rId3"/>
          <a:stretch>
            <a:fillRect/>
          </a:stretch>
        </p:blipFill>
        <p:spPr>
          <a:xfrm>
            <a:off x="8131248" y="3925504"/>
            <a:ext cx="2087383" cy="2027743"/>
          </a:xfrm>
          <a:prstGeom prst="rect">
            <a:avLst/>
          </a:prstGeom>
        </p:spPr>
      </p:pic>
      <p:pic>
        <p:nvPicPr>
          <p:cNvPr id="5" name="Imagen 4"/>
          <p:cNvPicPr>
            <a:picLocks noChangeAspect="1"/>
          </p:cNvPicPr>
          <p:nvPr/>
        </p:nvPicPr>
        <p:blipFill>
          <a:blip r:embed="rId4"/>
          <a:stretch>
            <a:fillRect/>
          </a:stretch>
        </p:blipFill>
        <p:spPr>
          <a:xfrm>
            <a:off x="4821013" y="4059693"/>
            <a:ext cx="1863735" cy="1759366"/>
          </a:xfrm>
          <a:prstGeom prst="rect">
            <a:avLst/>
          </a:prstGeom>
        </p:spPr>
      </p:pic>
      <p:sp>
        <p:nvSpPr>
          <p:cNvPr id="6" name="CuadroTexto 5"/>
          <p:cNvSpPr txBox="1"/>
          <p:nvPr/>
        </p:nvSpPr>
        <p:spPr>
          <a:xfrm>
            <a:off x="1997155" y="6257109"/>
            <a:ext cx="2052330" cy="369332"/>
          </a:xfrm>
          <a:prstGeom prst="rect">
            <a:avLst/>
          </a:prstGeom>
          <a:noFill/>
        </p:spPr>
        <p:txBody>
          <a:bodyPr wrap="square" rtlCol="0">
            <a:spAutoFit/>
          </a:bodyPr>
          <a:lstStyle/>
          <a:p>
            <a:r>
              <a:rPr lang="es-PE" dirty="0"/>
              <a:t>O. O’Neill</a:t>
            </a:r>
          </a:p>
        </p:txBody>
      </p:sp>
      <p:sp>
        <p:nvSpPr>
          <p:cNvPr id="7" name="CuadroTexto 6"/>
          <p:cNvSpPr txBox="1"/>
          <p:nvPr/>
        </p:nvSpPr>
        <p:spPr>
          <a:xfrm>
            <a:off x="5152567" y="6072443"/>
            <a:ext cx="2052330" cy="369332"/>
          </a:xfrm>
          <a:prstGeom prst="rect">
            <a:avLst/>
          </a:prstGeom>
          <a:noFill/>
        </p:spPr>
        <p:txBody>
          <a:bodyPr wrap="square" rtlCol="0">
            <a:spAutoFit/>
          </a:bodyPr>
          <a:lstStyle/>
          <a:p>
            <a:r>
              <a:rPr lang="es-PE" dirty="0"/>
              <a:t>J. </a:t>
            </a:r>
            <a:r>
              <a:rPr lang="es-PE" dirty="0" err="1"/>
              <a:t>Habermas</a:t>
            </a:r>
            <a:endParaRPr lang="es-PE" dirty="0"/>
          </a:p>
        </p:txBody>
      </p:sp>
      <p:sp>
        <p:nvSpPr>
          <p:cNvPr id="8" name="CuadroTexto 7"/>
          <p:cNvSpPr txBox="1"/>
          <p:nvPr/>
        </p:nvSpPr>
        <p:spPr>
          <a:xfrm>
            <a:off x="8615669" y="6072443"/>
            <a:ext cx="2052330" cy="369332"/>
          </a:xfrm>
          <a:prstGeom prst="rect">
            <a:avLst/>
          </a:prstGeom>
          <a:noFill/>
        </p:spPr>
        <p:txBody>
          <a:bodyPr wrap="square" rtlCol="0">
            <a:spAutoFit/>
          </a:bodyPr>
          <a:lstStyle/>
          <a:p>
            <a:r>
              <a:rPr lang="es-PE" dirty="0"/>
              <a:t>R. </a:t>
            </a:r>
            <a:r>
              <a:rPr lang="es-PE" dirty="0" err="1"/>
              <a:t>Forst</a:t>
            </a:r>
            <a:endParaRPr lang="es-PE" dirty="0"/>
          </a:p>
        </p:txBody>
      </p:sp>
    </p:spTree>
    <p:extLst>
      <p:ext uri="{BB962C8B-B14F-4D97-AF65-F5344CB8AC3E}">
        <p14:creationId xmlns:p14="http://schemas.microsoft.com/office/powerpoint/2010/main" val="596493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503817" y="1067884"/>
            <a:ext cx="6096000" cy="4585871"/>
          </a:xfrm>
          <a:prstGeom prst="rect">
            <a:avLst/>
          </a:prstGeom>
        </p:spPr>
        <p:txBody>
          <a:bodyPr>
            <a:spAutoFit/>
          </a:bodyPr>
          <a:lstStyle/>
          <a:p>
            <a:pPr algn="just"/>
            <a:r>
              <a:rPr lang="es-PE" sz="2000" dirty="0"/>
              <a:t>Escribe a favor del uso público de la razón:</a:t>
            </a:r>
          </a:p>
          <a:p>
            <a:pPr algn="just"/>
            <a:endParaRPr lang="es-PE" sz="2000" dirty="0"/>
          </a:p>
          <a:p>
            <a:pPr algn="just"/>
            <a:r>
              <a:rPr lang="es-PE" dirty="0"/>
              <a:t>“Si la desobediencia civil en tanto que intento de destruir el estado, se encuentra proscrita al interior de la doctrina de derecho de Kant, </a:t>
            </a:r>
            <a:r>
              <a:rPr lang="es-PE" dirty="0">
                <a:solidFill>
                  <a:srgbClr val="FF0000"/>
                </a:solidFill>
              </a:rPr>
              <a:t>no sucede lo mismo con la reflexión y crítica que los ciudadanos pueden hacer frente a la ley dada</a:t>
            </a:r>
            <a:r>
              <a:rPr lang="es-PE" dirty="0"/>
              <a:t>. La crítica en vistas del mejoramiento de la ley es, más bien, incitada por Kant, puesto que se trata de la manera de conducir el estado hacia la adquisición de </a:t>
            </a:r>
            <a:r>
              <a:rPr lang="es-PE" dirty="0">
                <a:solidFill>
                  <a:srgbClr val="FF0000"/>
                </a:solidFill>
              </a:rPr>
              <a:t>un sistema de derechos más republicano y racional</a:t>
            </a:r>
            <a:r>
              <a:rPr lang="es-PE" dirty="0"/>
              <a:t>. De esta manera, en los textos de </a:t>
            </a:r>
            <a:r>
              <a:rPr lang="es-PE" i="1" dirty="0"/>
              <a:t>Respuesta a la pregunta ¿qué es la ilustración? </a:t>
            </a:r>
            <a:r>
              <a:rPr lang="es-PE" dirty="0"/>
              <a:t>y en </a:t>
            </a:r>
            <a:r>
              <a:rPr lang="es-PE" i="1" dirty="0"/>
              <a:t>Para la Paz Perpetua</a:t>
            </a:r>
            <a:r>
              <a:rPr lang="es-PE" dirty="0"/>
              <a:t>, Kant señala que uno de los requisitos </a:t>
            </a:r>
            <a:r>
              <a:rPr lang="es-PE" dirty="0">
                <a:solidFill>
                  <a:srgbClr val="FF0000"/>
                </a:solidFill>
              </a:rPr>
              <a:t>fundamentales para que una ley dada pueda adquirir legitimidad consiste en su publicidad. Dicha publicidad no sólo tiene como fin hacerla de conocimiento público, sino ofrecerla a la reflexión pública sometiéndola a la crítica de la ciudadanía</a:t>
            </a:r>
            <a:r>
              <a:rPr lang="es-PE" dirty="0"/>
              <a:t>.” (2005, p. 101)</a:t>
            </a:r>
          </a:p>
        </p:txBody>
      </p:sp>
      <p:pic>
        <p:nvPicPr>
          <p:cNvPr id="6" name="Imagen 5"/>
          <p:cNvPicPr>
            <a:picLocks noChangeAspect="1"/>
          </p:cNvPicPr>
          <p:nvPr/>
        </p:nvPicPr>
        <p:blipFill>
          <a:blip r:embed="rId2"/>
          <a:stretch>
            <a:fillRect/>
          </a:stretch>
        </p:blipFill>
        <p:spPr>
          <a:xfrm>
            <a:off x="203427" y="1067884"/>
            <a:ext cx="5175007" cy="4412797"/>
          </a:xfrm>
          <a:prstGeom prst="rect">
            <a:avLst/>
          </a:prstGeom>
        </p:spPr>
      </p:pic>
    </p:spTree>
    <p:extLst>
      <p:ext uri="{BB962C8B-B14F-4D97-AF65-F5344CB8AC3E}">
        <p14:creationId xmlns:p14="http://schemas.microsoft.com/office/powerpoint/2010/main" val="688688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967948"/>
            <a:ext cx="4447197" cy="3081130"/>
          </a:xfrm>
          <a:prstGeom prst="rect">
            <a:avLst/>
          </a:prstGeom>
        </p:spPr>
      </p:pic>
      <p:sp>
        <p:nvSpPr>
          <p:cNvPr id="5" name="Rectángulo 4"/>
          <p:cNvSpPr/>
          <p:nvPr/>
        </p:nvSpPr>
        <p:spPr>
          <a:xfrm>
            <a:off x="4075043" y="231205"/>
            <a:ext cx="7692887" cy="6554615"/>
          </a:xfrm>
          <a:prstGeom prst="rect">
            <a:avLst/>
          </a:prstGeom>
        </p:spPr>
        <p:txBody>
          <a:bodyPr wrap="square">
            <a:spAutoFit/>
          </a:bodyPr>
          <a:lstStyle/>
          <a:p>
            <a:pPr algn="just">
              <a:lnSpc>
                <a:spcPct val="107000"/>
              </a:lnSpc>
              <a:spcAft>
                <a:spcPts val="800"/>
              </a:spcAft>
            </a:pPr>
            <a:r>
              <a:rPr lang="es-PE" sz="2000" dirty="0">
                <a:latin typeface="Calibri" panose="020F0502020204030204" pitchFamily="34" charset="0"/>
                <a:ea typeface="Calibri" panose="020F0502020204030204" pitchFamily="34" charset="0"/>
                <a:cs typeface="Times New Roman" panose="02020603050405020304" pitchFamily="18" charset="0"/>
              </a:rPr>
              <a:t>“Esta Idea racional de una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comunidad pacifica perpetua de todos los pueblos de la tierra </a:t>
            </a:r>
            <a:r>
              <a:rPr lang="es-PE" sz="2000" dirty="0">
                <a:latin typeface="Calibri" panose="020F0502020204030204" pitchFamily="34" charset="0"/>
                <a:ea typeface="Calibri" panose="020F0502020204030204" pitchFamily="34" charset="0"/>
                <a:cs typeface="Times New Roman" panose="02020603050405020304" pitchFamily="18" charset="0"/>
              </a:rPr>
              <a:t>(aun cuando todavía no sean amigos), entre los cuales pueden establecerse relaciones, no es un principio filantrópico (moral), sino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un principio de derecho</a:t>
            </a:r>
            <a:r>
              <a:rPr lang="es-PE" sz="2000"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s-PE" sz="2000" dirty="0">
                <a:latin typeface="Calibri" panose="020F0502020204030204" pitchFamily="34" charset="0"/>
                <a:ea typeface="Calibri" panose="020F0502020204030204" pitchFamily="34" charset="0"/>
                <a:cs typeface="Times New Roman" panose="02020603050405020304" pitchFamily="18" charset="0"/>
              </a:rPr>
              <a:t>La naturaleza ha encerrado a todos los hombres juntos por medio de la forma redonda que ha dado a su domicilio común en un espacio determinado. Y , como la posesión del suelo, sobre el cual está llamado a vivir el habitante de la tierra, no puede concebirse más que como la posesión de una parte de un todo determinado, por consiguiente, de una parte sobre la cual cada uno de ellos tiene un derecho primitivo, todos los pueblos están originariamente en comunidad del suelo; no en comunidad jurídica de la posesión, y por tanto de uso o de propiedad de este suelo; sino en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reciprocidad de acción</a:t>
            </a:r>
            <a:r>
              <a:rPr lang="es-PE" sz="2000" dirty="0">
                <a:latin typeface="Calibri" panose="020F0502020204030204" pitchFamily="34" charset="0"/>
                <a:ea typeface="Calibri" panose="020F0502020204030204" pitchFamily="34" charset="0"/>
                <a:cs typeface="Times New Roman" panose="02020603050405020304" pitchFamily="18" charset="0"/>
              </a:rPr>
              <a:t>, es decir, en una relación universal de uno solo con todos los demás; y tienen el derecho de hacer el ensayo, sin que por ello pueda un extranjero tratarlos como a enemigos.</a:t>
            </a:r>
          </a:p>
          <a:p>
            <a:pPr algn="just">
              <a:lnSpc>
                <a:spcPct val="107000"/>
              </a:lnSpc>
              <a:spcAft>
                <a:spcPts val="800"/>
              </a:spcAft>
            </a:pPr>
            <a:r>
              <a:rPr lang="es-PE" sz="2000" dirty="0">
                <a:latin typeface="Calibri" panose="020F0502020204030204" pitchFamily="34" charset="0"/>
                <a:ea typeface="Calibri" panose="020F0502020204030204" pitchFamily="34" charset="0"/>
                <a:cs typeface="Times New Roman" panose="02020603050405020304" pitchFamily="18" charset="0"/>
              </a:rPr>
              <a:t>Este derecho, como la unión posible de todos los pueblos, con relación a ciertas leyes universales de su comercio posible, puede llamarse </a:t>
            </a:r>
            <a:r>
              <a:rPr lang="es-PE" sz="2000" dirty="0">
                <a:solidFill>
                  <a:srgbClr val="FF0000"/>
                </a:solidFill>
                <a:latin typeface="Calibri" panose="020F0502020204030204" pitchFamily="34" charset="0"/>
                <a:ea typeface="Calibri" panose="020F0502020204030204" pitchFamily="34" charset="0"/>
                <a:cs typeface="Times New Roman" panose="02020603050405020304" pitchFamily="18" charset="0"/>
              </a:rPr>
              <a:t>derecho </a:t>
            </a:r>
            <a:r>
              <a:rPr lang="es-PE" sz="2000" dirty="0" err="1">
                <a:solidFill>
                  <a:srgbClr val="FF0000"/>
                </a:solidFill>
                <a:latin typeface="Calibri" panose="020F0502020204030204" pitchFamily="34" charset="0"/>
                <a:ea typeface="Calibri" panose="020F0502020204030204" pitchFamily="34" charset="0"/>
                <a:cs typeface="Times New Roman" panose="02020603050405020304" pitchFamily="18" charset="0"/>
              </a:rPr>
              <a:t>cosmopolítico</a:t>
            </a:r>
            <a:r>
              <a:rPr lang="es-PE" sz="2000" dirty="0">
                <a:latin typeface="Calibri" panose="020F0502020204030204" pitchFamily="34" charset="0"/>
                <a:ea typeface="Calibri" panose="020F0502020204030204" pitchFamily="34" charset="0"/>
                <a:cs typeface="Times New Roman" panose="02020603050405020304" pitchFamily="18" charset="0"/>
              </a:rPr>
              <a:t>.” (2008, p. 226)</a:t>
            </a:r>
          </a:p>
        </p:txBody>
      </p:sp>
    </p:spTree>
    <p:extLst>
      <p:ext uri="{BB962C8B-B14F-4D97-AF65-F5344CB8AC3E}">
        <p14:creationId xmlns:p14="http://schemas.microsoft.com/office/powerpoint/2010/main" val="280965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a:t>2008, p. 229</a:t>
            </a:r>
          </a:p>
        </p:txBody>
      </p:sp>
      <p:pic>
        <p:nvPicPr>
          <p:cNvPr id="3" name="Imagen 2"/>
          <p:cNvPicPr>
            <a:picLocks noChangeAspect="1"/>
          </p:cNvPicPr>
          <p:nvPr/>
        </p:nvPicPr>
        <p:blipFill>
          <a:blip r:embed="rId2"/>
          <a:stretch>
            <a:fillRect/>
          </a:stretch>
        </p:blipFill>
        <p:spPr>
          <a:xfrm>
            <a:off x="1002174" y="914400"/>
            <a:ext cx="6929252" cy="1688218"/>
          </a:xfrm>
          <a:prstGeom prst="rect">
            <a:avLst/>
          </a:prstGeom>
        </p:spPr>
      </p:pic>
      <p:pic>
        <p:nvPicPr>
          <p:cNvPr id="6" name="Imagen 5"/>
          <p:cNvPicPr>
            <a:picLocks noChangeAspect="1"/>
          </p:cNvPicPr>
          <p:nvPr/>
        </p:nvPicPr>
        <p:blipFill>
          <a:blip r:embed="rId3"/>
          <a:stretch>
            <a:fillRect/>
          </a:stretch>
        </p:blipFill>
        <p:spPr>
          <a:xfrm>
            <a:off x="1124571" y="2774086"/>
            <a:ext cx="6806855" cy="3848443"/>
          </a:xfrm>
          <a:prstGeom prst="rect">
            <a:avLst/>
          </a:prstGeom>
        </p:spPr>
      </p:pic>
      <p:cxnSp>
        <p:nvCxnSpPr>
          <p:cNvPr id="8" name="Conector recto 7"/>
          <p:cNvCxnSpPr/>
          <p:nvPr/>
        </p:nvCxnSpPr>
        <p:spPr>
          <a:xfrm>
            <a:off x="4794069" y="1580606"/>
            <a:ext cx="286076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124571" y="1920240"/>
            <a:ext cx="139656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6113417" y="3383280"/>
            <a:ext cx="181800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1124571" y="3762103"/>
            <a:ext cx="508028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ángulo 3"/>
          <p:cNvSpPr/>
          <p:nvPr/>
        </p:nvSpPr>
        <p:spPr>
          <a:xfrm>
            <a:off x="888274" y="1018903"/>
            <a:ext cx="7380515" cy="90133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4"/>
          <p:cNvSpPr/>
          <p:nvPr/>
        </p:nvSpPr>
        <p:spPr>
          <a:xfrm>
            <a:off x="718457" y="2939143"/>
            <a:ext cx="7981406" cy="101890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4"/>
          <a:stretch>
            <a:fillRect/>
          </a:stretch>
        </p:blipFill>
        <p:spPr>
          <a:xfrm>
            <a:off x="8922579" y="1061201"/>
            <a:ext cx="2666944" cy="2767965"/>
          </a:xfrm>
          <a:prstGeom prst="rect">
            <a:avLst/>
          </a:prstGeom>
        </p:spPr>
      </p:pic>
    </p:spTree>
    <p:extLst>
      <p:ext uri="{BB962C8B-B14F-4D97-AF65-F5344CB8AC3E}">
        <p14:creationId xmlns:p14="http://schemas.microsoft.com/office/powerpoint/2010/main" val="2026569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a:t>2008, p. 230</a:t>
            </a:r>
          </a:p>
        </p:txBody>
      </p:sp>
      <p:pic>
        <p:nvPicPr>
          <p:cNvPr id="4" name="Imagen 3"/>
          <p:cNvPicPr>
            <a:picLocks noChangeAspect="1"/>
          </p:cNvPicPr>
          <p:nvPr/>
        </p:nvPicPr>
        <p:blipFill>
          <a:blip r:embed="rId2"/>
          <a:stretch>
            <a:fillRect/>
          </a:stretch>
        </p:blipFill>
        <p:spPr>
          <a:xfrm>
            <a:off x="493436" y="296724"/>
            <a:ext cx="7795799" cy="3533546"/>
          </a:xfrm>
          <a:prstGeom prst="rect">
            <a:avLst/>
          </a:prstGeom>
        </p:spPr>
      </p:pic>
      <p:pic>
        <p:nvPicPr>
          <p:cNvPr id="5" name="Imagen 4"/>
          <p:cNvPicPr>
            <a:picLocks noChangeAspect="1"/>
          </p:cNvPicPr>
          <p:nvPr/>
        </p:nvPicPr>
        <p:blipFill>
          <a:blip r:embed="rId3"/>
          <a:stretch>
            <a:fillRect/>
          </a:stretch>
        </p:blipFill>
        <p:spPr>
          <a:xfrm>
            <a:off x="700949" y="3830270"/>
            <a:ext cx="7588286" cy="1702167"/>
          </a:xfrm>
          <a:prstGeom prst="rect">
            <a:avLst/>
          </a:prstGeom>
        </p:spPr>
      </p:pic>
      <p:cxnSp>
        <p:nvCxnSpPr>
          <p:cNvPr id="8" name="Conector recto 7"/>
          <p:cNvCxnSpPr/>
          <p:nvPr/>
        </p:nvCxnSpPr>
        <p:spPr>
          <a:xfrm>
            <a:off x="4075611" y="679269"/>
            <a:ext cx="37098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836023" y="1410789"/>
            <a:ext cx="222068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2860766" y="4715691"/>
            <a:ext cx="450668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589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4730" y="5532437"/>
            <a:ext cx="3167270" cy="1325563"/>
          </a:xfrm>
        </p:spPr>
        <p:txBody>
          <a:bodyPr>
            <a:normAutofit/>
          </a:bodyPr>
          <a:lstStyle/>
          <a:p>
            <a:pPr algn="r"/>
            <a:r>
              <a:rPr lang="es-PE" sz="3600" dirty="0"/>
              <a:t>2008, p. 231</a:t>
            </a:r>
          </a:p>
        </p:txBody>
      </p:sp>
      <p:pic>
        <p:nvPicPr>
          <p:cNvPr id="3" name="Imagen 2"/>
          <p:cNvPicPr>
            <a:picLocks noChangeAspect="1"/>
          </p:cNvPicPr>
          <p:nvPr/>
        </p:nvPicPr>
        <p:blipFill>
          <a:blip r:embed="rId2"/>
          <a:stretch>
            <a:fillRect/>
          </a:stretch>
        </p:blipFill>
        <p:spPr>
          <a:xfrm>
            <a:off x="276432" y="1208845"/>
            <a:ext cx="11508007" cy="3482423"/>
          </a:xfrm>
          <a:prstGeom prst="rect">
            <a:avLst/>
          </a:prstGeom>
        </p:spPr>
      </p:pic>
      <p:cxnSp>
        <p:nvCxnSpPr>
          <p:cNvPr id="7" name="Conector recto 6"/>
          <p:cNvCxnSpPr/>
          <p:nvPr/>
        </p:nvCxnSpPr>
        <p:spPr>
          <a:xfrm>
            <a:off x="9914709" y="1737360"/>
            <a:ext cx="152835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587829" y="2468880"/>
            <a:ext cx="107768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574766" y="3004457"/>
            <a:ext cx="629629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290457" y="4101737"/>
            <a:ext cx="86214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100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
            <a:ext cx="10515600" cy="313508"/>
          </a:xfrm>
        </p:spPr>
        <p:txBody>
          <a:bodyPr>
            <a:normAutofit fontScale="90000"/>
          </a:bodyPr>
          <a:lstStyle/>
          <a:p>
            <a:pPr algn="ctr"/>
            <a:r>
              <a:rPr lang="es-PE" sz="2000" dirty="0"/>
              <a:t>Bibliografía</a:t>
            </a:r>
            <a:endParaRPr lang="es-PE" dirty="0"/>
          </a:p>
        </p:txBody>
      </p:sp>
      <p:sp>
        <p:nvSpPr>
          <p:cNvPr id="3" name="Marcador de contenido 2"/>
          <p:cNvSpPr>
            <a:spLocks noGrp="1"/>
          </p:cNvSpPr>
          <p:nvPr>
            <p:ph idx="1"/>
          </p:nvPr>
        </p:nvSpPr>
        <p:spPr>
          <a:xfrm>
            <a:off x="0" y="590550"/>
            <a:ext cx="12192000" cy="6115049"/>
          </a:xfrm>
        </p:spPr>
        <p:txBody>
          <a:bodyPr>
            <a:normAutofit fontScale="62500" lnSpcReduction="20000"/>
          </a:bodyPr>
          <a:lstStyle/>
          <a:p>
            <a:r>
              <a:rPr lang="es-PE" b="1" dirty="0"/>
              <a:t>Kant, I.</a:t>
            </a:r>
            <a:r>
              <a:rPr lang="es-PE" dirty="0"/>
              <a:t> (2008) </a:t>
            </a:r>
            <a:r>
              <a:rPr lang="es-PE" i="1" dirty="0"/>
              <a:t>Fundamentación de la metafísica de las costumbres</a:t>
            </a:r>
            <a:r>
              <a:rPr lang="es-PE" dirty="0"/>
              <a:t>. Ed. Austral, Madrid.</a:t>
            </a:r>
          </a:p>
          <a:p>
            <a:r>
              <a:rPr lang="es-PE" b="1" dirty="0">
                <a:solidFill>
                  <a:srgbClr val="FF0000"/>
                </a:solidFill>
              </a:rPr>
              <a:t>Kant, I</a:t>
            </a:r>
            <a:r>
              <a:rPr lang="es-PE" dirty="0">
                <a:solidFill>
                  <a:srgbClr val="FF0000"/>
                </a:solidFill>
              </a:rPr>
              <a:t>. (2008) </a:t>
            </a:r>
            <a:r>
              <a:rPr lang="es-PE" i="1" dirty="0">
                <a:solidFill>
                  <a:srgbClr val="FF0000"/>
                </a:solidFill>
              </a:rPr>
              <a:t>Principios metafísicos del derecho</a:t>
            </a:r>
            <a:r>
              <a:rPr lang="es-PE" dirty="0">
                <a:solidFill>
                  <a:srgbClr val="FF0000"/>
                </a:solidFill>
              </a:rPr>
              <a:t>. Trad. G. </a:t>
            </a:r>
            <a:r>
              <a:rPr lang="es-PE" dirty="0" err="1">
                <a:solidFill>
                  <a:srgbClr val="FF0000"/>
                </a:solidFill>
              </a:rPr>
              <a:t>Lizarraga</a:t>
            </a:r>
            <a:r>
              <a:rPr lang="es-PE" dirty="0">
                <a:solidFill>
                  <a:srgbClr val="FF0000"/>
                </a:solidFill>
              </a:rPr>
              <a:t>. Ed. Renacimiento, Madrid</a:t>
            </a:r>
            <a:r>
              <a:rPr lang="es-PE" dirty="0"/>
              <a:t> </a:t>
            </a:r>
          </a:p>
          <a:p>
            <a:r>
              <a:rPr lang="es-PE" b="1" dirty="0"/>
              <a:t>Kant, I</a:t>
            </a:r>
            <a:r>
              <a:rPr lang="es-PE" dirty="0"/>
              <a:t>. (1964) </a:t>
            </a:r>
            <a:r>
              <a:rPr lang="es-PE" i="1" dirty="0"/>
              <a:t>Acerca de la relación entre la teoría y la práctica en el derecho político</a:t>
            </a:r>
            <a:r>
              <a:rPr lang="es-PE" dirty="0"/>
              <a:t>. </a:t>
            </a:r>
            <a:r>
              <a:rPr lang="es-PE" i="1" dirty="0"/>
              <a:t>(Contra Hobbes)</a:t>
            </a:r>
            <a:r>
              <a:rPr lang="es-PE" dirty="0"/>
              <a:t> (En: Kant, I. Filosofía de la historia. Ed. Nova. Bs. As.)</a:t>
            </a:r>
          </a:p>
          <a:p>
            <a:r>
              <a:rPr lang="es-PE" b="1" dirty="0"/>
              <a:t>Kant, I. </a:t>
            </a:r>
            <a:r>
              <a:rPr lang="es-PE" dirty="0"/>
              <a:t>(1964) </a:t>
            </a:r>
            <a:r>
              <a:rPr lang="es-PE" i="1" dirty="0"/>
              <a:t>Acerca de la relación entre la teoría y la práctica en la moral y en general</a:t>
            </a:r>
            <a:r>
              <a:rPr lang="es-PE" dirty="0"/>
              <a:t>. (En: Kant, I</a:t>
            </a:r>
            <a:r>
              <a:rPr lang="es-PE" b="1" dirty="0"/>
              <a:t>.</a:t>
            </a:r>
            <a:r>
              <a:rPr lang="es-PE" dirty="0"/>
              <a:t> Filosofía de la historia. Ed. Nova. Bs. As.)</a:t>
            </a:r>
          </a:p>
          <a:p>
            <a:r>
              <a:rPr lang="es-PE" b="1" dirty="0"/>
              <a:t>Kant, I</a:t>
            </a:r>
            <a:r>
              <a:rPr lang="es-PE" dirty="0"/>
              <a:t>. (1964) </a:t>
            </a:r>
            <a:r>
              <a:rPr lang="es-PE" i="1" dirty="0"/>
              <a:t>Definición de la raza humana</a:t>
            </a:r>
            <a:r>
              <a:rPr lang="es-PE" dirty="0"/>
              <a:t> (En: Kant, I. Filosofía de la historia. Ed. Nova. Bs. As.)</a:t>
            </a:r>
          </a:p>
          <a:p>
            <a:r>
              <a:rPr lang="es-PE" b="1" dirty="0"/>
              <a:t>Kant, I. </a:t>
            </a:r>
            <a:r>
              <a:rPr lang="es-PE" dirty="0"/>
              <a:t>(1964) </a:t>
            </a:r>
            <a:r>
              <a:rPr lang="es-PE" i="1" dirty="0"/>
              <a:t>Filosofía de la historia</a:t>
            </a:r>
            <a:r>
              <a:rPr lang="es-PE" dirty="0"/>
              <a:t>. Ed. Nova. Bs. As.</a:t>
            </a:r>
          </a:p>
          <a:p>
            <a:r>
              <a:rPr lang="es-PE" b="1" dirty="0"/>
              <a:t>Kant, I</a:t>
            </a:r>
            <a:r>
              <a:rPr lang="es-PE" dirty="0"/>
              <a:t>. (1964) </a:t>
            </a:r>
            <a:r>
              <a:rPr lang="es-PE" i="1" dirty="0"/>
              <a:t>Ideas para una historia universal en sentido cosmopolita </a:t>
            </a:r>
            <a:r>
              <a:rPr lang="es-PE" dirty="0"/>
              <a:t>(En: Filosofía de la historia. Ed. Nova. Bs. As.)</a:t>
            </a:r>
          </a:p>
          <a:p>
            <a:r>
              <a:rPr lang="es-PE" b="1" dirty="0"/>
              <a:t>Kant, I</a:t>
            </a:r>
            <a:r>
              <a:rPr lang="es-PE" dirty="0"/>
              <a:t>. (1964) </a:t>
            </a:r>
            <a:r>
              <a:rPr lang="es-PE" i="1" dirty="0"/>
              <a:t>Replanteamiento de la cuestión sobre si el género humano se halla en continuo progreso hacia lo mejor</a:t>
            </a:r>
            <a:r>
              <a:rPr lang="es-PE" dirty="0"/>
              <a:t>. (En: Filosofía de la historia. Ed. Nova. Bs. As.)</a:t>
            </a:r>
          </a:p>
          <a:p>
            <a:r>
              <a:rPr lang="es-PE" b="1" dirty="0"/>
              <a:t>Kant, I. </a:t>
            </a:r>
            <a:r>
              <a:rPr lang="es-PE" dirty="0"/>
              <a:t>(1964) </a:t>
            </a:r>
            <a:r>
              <a:rPr lang="es-PE" i="1" dirty="0"/>
              <a:t>Respuesta a la pregunta: ¿qué es la ilustración?</a:t>
            </a:r>
            <a:r>
              <a:rPr lang="es-PE" dirty="0"/>
              <a:t> (En: Kant, I. Filosofía de la historia. Ed. Nova. Bs. As.)</a:t>
            </a:r>
          </a:p>
          <a:p>
            <a:r>
              <a:rPr lang="es-PE" b="1" dirty="0"/>
              <a:t>Kant, I</a:t>
            </a:r>
            <a:r>
              <a:rPr lang="es-PE" dirty="0"/>
              <a:t>. (1980) </a:t>
            </a:r>
            <a:r>
              <a:rPr lang="es-PE" i="1" dirty="0"/>
              <a:t>La paz perpetua</a:t>
            </a:r>
            <a:r>
              <a:rPr lang="es-PE" dirty="0"/>
              <a:t>. (En: Kant, I. Fundamentación de la metafísica de las costumbres, Crítica de la razón práctica y la Paz perpetua. Ed. Porrúa, México D.F.)</a:t>
            </a:r>
          </a:p>
          <a:p>
            <a:r>
              <a:rPr lang="es-PE" b="1" dirty="0"/>
              <a:t>Kant, I</a:t>
            </a:r>
            <a:r>
              <a:rPr lang="es-PE" dirty="0"/>
              <a:t>. (1988) </a:t>
            </a:r>
            <a:r>
              <a:rPr lang="es-PE" i="1" dirty="0"/>
              <a:t>Lecciones de ética</a:t>
            </a:r>
            <a:r>
              <a:rPr lang="es-PE" dirty="0"/>
              <a:t>. Editorial Crítica, Barcelona.</a:t>
            </a:r>
          </a:p>
          <a:p>
            <a:r>
              <a:rPr lang="es-PE" b="1" dirty="0"/>
              <a:t>Kant, I</a:t>
            </a:r>
            <a:r>
              <a:rPr lang="es-PE" dirty="0"/>
              <a:t>. (2000) </a:t>
            </a:r>
            <a:r>
              <a:rPr lang="es-PE" i="1" dirty="0"/>
              <a:t>Crítica de la razón práctica</a:t>
            </a:r>
            <a:r>
              <a:rPr lang="es-PE" dirty="0"/>
              <a:t>. Alianza Editorial, Madrid.</a:t>
            </a:r>
          </a:p>
          <a:p>
            <a:r>
              <a:rPr lang="es-PE" b="1" dirty="0"/>
              <a:t>Kant, I. </a:t>
            </a:r>
            <a:r>
              <a:rPr lang="es-PE" dirty="0"/>
              <a:t>(2005) </a:t>
            </a:r>
            <a:r>
              <a:rPr lang="es-PE" i="1" dirty="0"/>
              <a:t>Cómo orientarse en el pensamiento</a:t>
            </a:r>
            <a:r>
              <a:rPr lang="es-PE" dirty="0"/>
              <a:t>. Ed. </a:t>
            </a:r>
            <a:r>
              <a:rPr lang="es-PE" dirty="0" err="1"/>
              <a:t>Quadrata</a:t>
            </a:r>
            <a:r>
              <a:rPr lang="es-PE" dirty="0"/>
              <a:t>, Bs. As.</a:t>
            </a:r>
          </a:p>
          <a:p>
            <a:r>
              <a:rPr lang="es-PE" b="1" dirty="0"/>
              <a:t>Kant, I</a:t>
            </a:r>
            <a:r>
              <a:rPr lang="es-PE" dirty="0"/>
              <a:t>. (2009) </a:t>
            </a:r>
            <a:r>
              <a:rPr lang="es-PE" i="1" dirty="0"/>
              <a:t>Sobre Pedagogía</a:t>
            </a:r>
            <a:r>
              <a:rPr lang="es-PE" dirty="0"/>
              <a:t>. Universidad Nacional de Córdoba. Encuentro Grupo Editor. </a:t>
            </a:r>
          </a:p>
          <a:p>
            <a:r>
              <a:rPr lang="es-PE" b="1" dirty="0"/>
              <a:t>Caviglia, Alessandro</a:t>
            </a:r>
            <a:r>
              <a:rPr lang="es-PE" dirty="0"/>
              <a:t> (2005) </a:t>
            </a:r>
            <a:r>
              <a:rPr lang="es-PE" i="1" dirty="0"/>
              <a:t>Soberanía de la voluntad unificada del pueblo sobre el gobierno en la filosofía política de Kant</a:t>
            </a:r>
            <a:r>
              <a:rPr lang="es-PE" dirty="0"/>
              <a:t>. PUCP, Lima. </a:t>
            </a:r>
          </a:p>
          <a:p>
            <a:endParaRPr lang="es-PE" dirty="0"/>
          </a:p>
        </p:txBody>
      </p:sp>
    </p:spTree>
    <p:extLst>
      <p:ext uri="{BB962C8B-B14F-4D97-AF65-F5344CB8AC3E}">
        <p14:creationId xmlns:p14="http://schemas.microsoft.com/office/powerpoint/2010/main" val="278744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017026" y="0"/>
            <a:ext cx="5174974" cy="6858000"/>
          </a:xfrm>
          <a:prstGeom prst="rect">
            <a:avLst/>
          </a:prstGeom>
        </p:spPr>
      </p:pic>
      <p:pic>
        <p:nvPicPr>
          <p:cNvPr id="5" name="Imagen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41278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6725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6029739" y="1173986"/>
            <a:ext cx="5486400" cy="4524315"/>
          </a:xfrm>
          <a:prstGeom prst="rect">
            <a:avLst/>
          </a:prstGeom>
          <a:noFill/>
        </p:spPr>
        <p:txBody>
          <a:bodyPr wrap="square" rtlCol="0">
            <a:spAutoFit/>
          </a:bodyPr>
          <a:lstStyle/>
          <a:p>
            <a:pPr algn="r"/>
            <a:r>
              <a:rPr lang="es-PE" sz="3200" dirty="0"/>
              <a:t>Moral Universal</a:t>
            </a:r>
          </a:p>
          <a:p>
            <a:pPr algn="r"/>
            <a:endParaRPr lang="es-PE" sz="3200" dirty="0"/>
          </a:p>
          <a:p>
            <a:pPr algn="r"/>
            <a:r>
              <a:rPr lang="es-PE" sz="3200" dirty="0"/>
              <a:t>Deontología (ética del deber)</a:t>
            </a:r>
          </a:p>
          <a:p>
            <a:pPr algn="r"/>
            <a:endParaRPr lang="es-PE" sz="3200" dirty="0"/>
          </a:p>
          <a:p>
            <a:pPr algn="r"/>
            <a:r>
              <a:rPr lang="es-PE" sz="3200" dirty="0"/>
              <a:t>Buena Voluntad</a:t>
            </a:r>
          </a:p>
          <a:p>
            <a:pPr algn="r"/>
            <a:endParaRPr lang="es-PE" sz="3200" dirty="0"/>
          </a:p>
          <a:p>
            <a:pPr algn="r"/>
            <a:r>
              <a:rPr lang="es-PE" sz="3200" dirty="0"/>
              <a:t>Libertad – Autonomía</a:t>
            </a:r>
          </a:p>
          <a:p>
            <a:pPr algn="r"/>
            <a:endParaRPr lang="es-PE" sz="3200" dirty="0"/>
          </a:p>
          <a:p>
            <a:pPr algn="r"/>
            <a:r>
              <a:rPr lang="es-PE" sz="3200" dirty="0"/>
              <a:t>Imperativo Categórico</a:t>
            </a:r>
          </a:p>
        </p:txBody>
      </p:sp>
    </p:spTree>
    <p:extLst>
      <p:ext uri="{BB962C8B-B14F-4D97-AF65-F5344CB8AC3E}">
        <p14:creationId xmlns:p14="http://schemas.microsoft.com/office/powerpoint/2010/main" val="230157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0" y="0"/>
            <a:ext cx="5174974" cy="6858000"/>
          </a:xfrm>
          <a:prstGeom prst="rect">
            <a:avLst/>
          </a:prstGeom>
        </p:spPr>
      </p:pic>
      <p:sp>
        <p:nvSpPr>
          <p:cNvPr id="3" name="Flecha derecha 2"/>
          <p:cNvSpPr/>
          <p:nvPr/>
        </p:nvSpPr>
        <p:spPr>
          <a:xfrm>
            <a:off x="5387009" y="3160643"/>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 name="CuadroTexto 3"/>
          <p:cNvSpPr txBox="1"/>
          <p:nvPr/>
        </p:nvSpPr>
        <p:spPr>
          <a:xfrm>
            <a:off x="7171508" y="2740031"/>
            <a:ext cx="4336869" cy="1477328"/>
          </a:xfrm>
          <a:prstGeom prst="rect">
            <a:avLst/>
          </a:prstGeom>
          <a:noFill/>
        </p:spPr>
        <p:txBody>
          <a:bodyPr wrap="square" rtlCol="0">
            <a:spAutoFit/>
          </a:bodyPr>
          <a:lstStyle/>
          <a:p>
            <a:r>
              <a:rPr lang="es-PE" dirty="0"/>
              <a:t>1 Teoría del derecho y la justicia</a:t>
            </a:r>
          </a:p>
          <a:p>
            <a:endParaRPr lang="es-PE" dirty="0"/>
          </a:p>
          <a:p>
            <a:endParaRPr lang="es-PE" dirty="0"/>
          </a:p>
          <a:p>
            <a:endParaRPr lang="es-PE" dirty="0"/>
          </a:p>
          <a:p>
            <a:r>
              <a:rPr lang="es-PE" dirty="0"/>
              <a:t>2 Teoría de la virtud</a:t>
            </a:r>
          </a:p>
        </p:txBody>
      </p:sp>
      <p:sp>
        <p:nvSpPr>
          <p:cNvPr id="6" name="CuadroTexto 5"/>
          <p:cNvSpPr txBox="1"/>
          <p:nvPr/>
        </p:nvSpPr>
        <p:spPr>
          <a:xfrm>
            <a:off x="6962503" y="561703"/>
            <a:ext cx="4362995" cy="369332"/>
          </a:xfrm>
          <a:prstGeom prst="rect">
            <a:avLst/>
          </a:prstGeom>
          <a:noFill/>
        </p:spPr>
        <p:txBody>
          <a:bodyPr wrap="square" rtlCol="0">
            <a:spAutoFit/>
          </a:bodyPr>
          <a:lstStyle/>
          <a:p>
            <a:r>
              <a:rPr lang="es-PE" dirty="0"/>
              <a:t>Principios metafísicos del derecho</a:t>
            </a:r>
          </a:p>
        </p:txBody>
      </p:sp>
      <p:sp>
        <p:nvSpPr>
          <p:cNvPr id="7" name="Flecha derecha 6"/>
          <p:cNvSpPr/>
          <p:nvPr/>
        </p:nvSpPr>
        <p:spPr>
          <a:xfrm rot="16200000">
            <a:off x="8073603" y="1517480"/>
            <a:ext cx="993913" cy="636105"/>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7067006" y="2638697"/>
            <a:ext cx="3513908" cy="6270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93627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2217" y="1254163"/>
            <a:ext cx="10515600" cy="4351338"/>
          </a:xfrm>
        </p:spPr>
        <p:txBody>
          <a:bodyPr>
            <a:normAutofit/>
          </a:bodyPr>
          <a:lstStyle/>
          <a:p>
            <a:pPr marL="0" indent="0">
              <a:buNone/>
            </a:pPr>
            <a:r>
              <a:rPr lang="es-PE" sz="2000" dirty="0"/>
              <a:t>1 - Teoría del derecho (Derecho)</a:t>
            </a:r>
          </a:p>
          <a:p>
            <a:pPr marL="0" indent="0">
              <a:buNone/>
            </a:pPr>
            <a:endParaRPr lang="es-PE" sz="2000" dirty="0"/>
          </a:p>
          <a:p>
            <a:pPr marL="0" indent="0">
              <a:buNone/>
            </a:pPr>
            <a:r>
              <a:rPr lang="es-PE" sz="2000" dirty="0"/>
              <a:t>	1.1	Derecho privado (natural)</a:t>
            </a:r>
          </a:p>
          <a:p>
            <a:pPr marL="0" indent="0">
              <a:buNone/>
            </a:pPr>
            <a:r>
              <a:rPr lang="es-PE" sz="2000" dirty="0"/>
              <a:t>	1.2	Derecho público (civil)</a:t>
            </a:r>
          </a:p>
          <a:p>
            <a:pPr marL="0" indent="0">
              <a:buNone/>
            </a:pPr>
            <a:r>
              <a:rPr lang="es-PE" sz="2000" dirty="0"/>
              <a:t>		1.2.1	Ciudadanía (Estado civil en ciudad)</a:t>
            </a:r>
          </a:p>
          <a:p>
            <a:pPr marL="0" indent="0">
              <a:buNone/>
            </a:pPr>
            <a:r>
              <a:rPr lang="es-PE" sz="2000" dirty="0"/>
              <a:t>		1.2.2	Derecho de gentes</a:t>
            </a:r>
          </a:p>
          <a:p>
            <a:pPr marL="0" indent="0">
              <a:buNone/>
            </a:pPr>
            <a:r>
              <a:rPr lang="es-PE" sz="2000" dirty="0"/>
              <a:t>		1.2.3 	Derecho cosmopolita</a:t>
            </a:r>
          </a:p>
          <a:p>
            <a:pPr marL="0" indent="0">
              <a:buNone/>
            </a:pPr>
            <a:endParaRPr lang="es-PE" sz="2000" dirty="0"/>
          </a:p>
          <a:p>
            <a:pPr marL="0" indent="0">
              <a:buNone/>
            </a:pPr>
            <a:r>
              <a:rPr lang="es-PE" sz="2000" dirty="0"/>
              <a:t>2 - Derecho positivo (Jurisprudencia, Constitución existente)</a:t>
            </a:r>
          </a:p>
        </p:txBody>
      </p:sp>
      <p:pic>
        <p:nvPicPr>
          <p:cNvPr id="4" name="Imagen 3"/>
          <p:cNvPicPr>
            <a:picLocks noChangeAspect="1"/>
          </p:cNvPicPr>
          <p:nvPr/>
        </p:nvPicPr>
        <p:blipFill>
          <a:blip r:embed="rId2"/>
          <a:stretch>
            <a:fillRect/>
          </a:stretch>
        </p:blipFill>
        <p:spPr>
          <a:xfrm>
            <a:off x="8169965" y="-1"/>
            <a:ext cx="4022035" cy="6859667"/>
          </a:xfrm>
          <a:prstGeom prst="rect">
            <a:avLst/>
          </a:prstGeom>
        </p:spPr>
      </p:pic>
    </p:spTree>
    <p:extLst>
      <p:ext uri="{BB962C8B-B14F-4D97-AF65-F5344CB8AC3E}">
        <p14:creationId xmlns:p14="http://schemas.microsoft.com/office/powerpoint/2010/main" val="306432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2057400" cy="4351338"/>
          </a:xfrm>
        </p:spPr>
        <p:txBody>
          <a:bodyPr/>
          <a:lstStyle/>
          <a:p>
            <a:pPr marL="0" indent="0">
              <a:buNone/>
            </a:pPr>
            <a:r>
              <a:rPr lang="es-PE" dirty="0">
                <a:solidFill>
                  <a:srgbClr val="FF0000"/>
                </a:solidFill>
              </a:rPr>
              <a:t>Moral</a:t>
            </a:r>
          </a:p>
          <a:p>
            <a:pPr marL="0" indent="0">
              <a:buNone/>
            </a:pPr>
            <a:endParaRPr lang="es-PE" dirty="0"/>
          </a:p>
          <a:p>
            <a:pPr marL="0" indent="0">
              <a:buNone/>
            </a:pPr>
            <a:endParaRPr lang="es-PE" dirty="0"/>
          </a:p>
          <a:p>
            <a:pPr marL="0" indent="0">
              <a:buNone/>
            </a:pPr>
            <a:endParaRPr lang="es-PE" dirty="0"/>
          </a:p>
          <a:p>
            <a:pPr marL="0" indent="0">
              <a:buNone/>
            </a:pPr>
            <a:r>
              <a:rPr lang="es-PE" dirty="0"/>
              <a:t>Derecho</a:t>
            </a:r>
          </a:p>
        </p:txBody>
      </p:sp>
      <p:sp>
        <p:nvSpPr>
          <p:cNvPr id="4" name="CuadroTexto 3"/>
          <p:cNvSpPr txBox="1"/>
          <p:nvPr/>
        </p:nvSpPr>
        <p:spPr>
          <a:xfrm>
            <a:off x="10866946" y="2973314"/>
            <a:ext cx="1325054" cy="461665"/>
          </a:xfrm>
          <a:prstGeom prst="rect">
            <a:avLst/>
          </a:prstGeom>
          <a:noFill/>
        </p:spPr>
        <p:txBody>
          <a:bodyPr wrap="square" rtlCol="0">
            <a:spAutoFit/>
          </a:bodyPr>
          <a:lstStyle/>
          <a:p>
            <a:r>
              <a:rPr lang="es-PE" sz="2400" dirty="0"/>
              <a:t>Libertad</a:t>
            </a:r>
            <a:endParaRPr lang="es-PE" sz="2000" dirty="0"/>
          </a:p>
        </p:txBody>
      </p:sp>
      <p:sp>
        <p:nvSpPr>
          <p:cNvPr id="5" name="CuadroTexto 4"/>
          <p:cNvSpPr txBox="1"/>
          <p:nvPr/>
        </p:nvSpPr>
        <p:spPr>
          <a:xfrm>
            <a:off x="8330645" y="2937367"/>
            <a:ext cx="2095500" cy="369332"/>
          </a:xfrm>
          <a:prstGeom prst="rect">
            <a:avLst/>
          </a:prstGeom>
          <a:noFill/>
        </p:spPr>
        <p:txBody>
          <a:bodyPr wrap="square" rtlCol="0">
            <a:spAutoFit/>
          </a:bodyPr>
          <a:lstStyle/>
          <a:p>
            <a:r>
              <a:rPr lang="es-PE" dirty="0">
                <a:solidFill>
                  <a:srgbClr val="FF0000"/>
                </a:solidFill>
              </a:rPr>
              <a:t>Sentido</a:t>
            </a:r>
            <a:r>
              <a:rPr lang="es-PE" dirty="0"/>
              <a:t> </a:t>
            </a:r>
            <a:r>
              <a:rPr lang="es-PE" dirty="0">
                <a:solidFill>
                  <a:srgbClr val="FF0000"/>
                </a:solidFill>
              </a:rPr>
              <a:t>del Deber</a:t>
            </a:r>
          </a:p>
        </p:txBody>
      </p:sp>
      <p:sp>
        <p:nvSpPr>
          <p:cNvPr id="6" name="CuadroTexto 5"/>
          <p:cNvSpPr txBox="1"/>
          <p:nvPr/>
        </p:nvSpPr>
        <p:spPr>
          <a:xfrm>
            <a:off x="2895600" y="1194316"/>
            <a:ext cx="2590800" cy="369332"/>
          </a:xfrm>
          <a:prstGeom prst="rect">
            <a:avLst/>
          </a:prstGeom>
          <a:noFill/>
        </p:spPr>
        <p:txBody>
          <a:bodyPr wrap="square" rtlCol="0">
            <a:spAutoFit/>
          </a:bodyPr>
          <a:lstStyle/>
          <a:p>
            <a:r>
              <a:rPr lang="es-PE" dirty="0">
                <a:solidFill>
                  <a:srgbClr val="FF0000"/>
                </a:solidFill>
              </a:rPr>
              <a:t>Autonomía</a:t>
            </a:r>
          </a:p>
        </p:txBody>
      </p:sp>
      <p:sp>
        <p:nvSpPr>
          <p:cNvPr id="7" name="CuadroTexto 6"/>
          <p:cNvSpPr txBox="1"/>
          <p:nvPr/>
        </p:nvSpPr>
        <p:spPr>
          <a:xfrm>
            <a:off x="2724150" y="4877594"/>
            <a:ext cx="2590800" cy="369332"/>
          </a:xfrm>
          <a:prstGeom prst="rect">
            <a:avLst/>
          </a:prstGeom>
          <a:noFill/>
        </p:spPr>
        <p:txBody>
          <a:bodyPr wrap="square" rtlCol="0">
            <a:spAutoFit/>
          </a:bodyPr>
          <a:lstStyle/>
          <a:p>
            <a:r>
              <a:rPr lang="es-PE" dirty="0">
                <a:solidFill>
                  <a:schemeClr val="accent6"/>
                </a:solidFill>
              </a:rPr>
              <a:t>Heteronomía</a:t>
            </a:r>
          </a:p>
        </p:txBody>
      </p:sp>
      <p:sp>
        <p:nvSpPr>
          <p:cNvPr id="8" name="CuadroTexto 7"/>
          <p:cNvSpPr txBox="1"/>
          <p:nvPr/>
        </p:nvSpPr>
        <p:spPr>
          <a:xfrm>
            <a:off x="5810250" y="1879322"/>
            <a:ext cx="3105150" cy="369332"/>
          </a:xfrm>
          <a:prstGeom prst="rect">
            <a:avLst/>
          </a:prstGeom>
          <a:noFill/>
        </p:spPr>
        <p:txBody>
          <a:bodyPr wrap="square" rtlCol="0">
            <a:spAutoFit/>
          </a:bodyPr>
          <a:lstStyle/>
          <a:p>
            <a:r>
              <a:rPr lang="es-PE" dirty="0">
                <a:solidFill>
                  <a:srgbClr val="FF0000"/>
                </a:solidFill>
              </a:rPr>
              <a:t>Imperativo Categórico</a:t>
            </a:r>
          </a:p>
        </p:txBody>
      </p:sp>
      <p:sp>
        <p:nvSpPr>
          <p:cNvPr id="9" name="CuadroTexto 8"/>
          <p:cNvSpPr txBox="1"/>
          <p:nvPr/>
        </p:nvSpPr>
        <p:spPr>
          <a:xfrm>
            <a:off x="5600700" y="4267994"/>
            <a:ext cx="3105150" cy="369332"/>
          </a:xfrm>
          <a:prstGeom prst="rect">
            <a:avLst/>
          </a:prstGeom>
          <a:noFill/>
        </p:spPr>
        <p:txBody>
          <a:bodyPr wrap="square" rtlCol="0">
            <a:spAutoFit/>
          </a:bodyPr>
          <a:lstStyle/>
          <a:p>
            <a:r>
              <a:rPr lang="es-PE" dirty="0">
                <a:solidFill>
                  <a:schemeClr val="accent6"/>
                </a:solidFill>
              </a:rPr>
              <a:t>Imperativos Civiles (Leyes)</a:t>
            </a:r>
          </a:p>
        </p:txBody>
      </p:sp>
      <p:sp>
        <p:nvSpPr>
          <p:cNvPr id="11" name="Rectángulo 10"/>
          <p:cNvSpPr/>
          <p:nvPr/>
        </p:nvSpPr>
        <p:spPr>
          <a:xfrm>
            <a:off x="609600" y="1563648"/>
            <a:ext cx="1562100" cy="98905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2" name="Rectángulo 11"/>
          <p:cNvSpPr/>
          <p:nvPr/>
        </p:nvSpPr>
        <p:spPr>
          <a:xfrm>
            <a:off x="609600" y="3648274"/>
            <a:ext cx="1885950" cy="989052"/>
          </a:xfrm>
          <a:prstGeom prst="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5" name="Flecha derecha 14"/>
          <p:cNvSpPr/>
          <p:nvPr/>
        </p:nvSpPr>
        <p:spPr>
          <a:xfrm rot="18961679">
            <a:off x="2881853" y="1906639"/>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6" name="Flecha derecha 15"/>
          <p:cNvSpPr/>
          <p:nvPr/>
        </p:nvSpPr>
        <p:spPr>
          <a:xfrm rot="1260029">
            <a:off x="4850822" y="1522827"/>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7" name="Flecha derecha 16"/>
          <p:cNvSpPr/>
          <p:nvPr/>
        </p:nvSpPr>
        <p:spPr>
          <a:xfrm rot="2079779">
            <a:off x="7930102" y="2476876"/>
            <a:ext cx="609600" cy="151646"/>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8" name="Flecha derecha 17"/>
          <p:cNvSpPr/>
          <p:nvPr/>
        </p:nvSpPr>
        <p:spPr>
          <a:xfrm>
            <a:off x="10543096" y="3122033"/>
            <a:ext cx="233902" cy="115999"/>
          </a:xfrm>
          <a:prstGeom prs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9" name="Flecha derecha 18"/>
          <p:cNvSpPr/>
          <p:nvPr/>
        </p:nvSpPr>
        <p:spPr>
          <a:xfrm rot="2627149">
            <a:off x="2887665" y="4192172"/>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0" name="Flecha derecha 19"/>
          <p:cNvSpPr/>
          <p:nvPr/>
        </p:nvSpPr>
        <p:spPr>
          <a:xfrm rot="20429544">
            <a:off x="4751904" y="4813185"/>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1" name="Flecha derecha 20"/>
          <p:cNvSpPr/>
          <p:nvPr/>
        </p:nvSpPr>
        <p:spPr>
          <a:xfrm rot="19354284">
            <a:off x="8322472" y="3953817"/>
            <a:ext cx="609600" cy="151646"/>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2" name="Flecha derecha 21"/>
          <p:cNvSpPr/>
          <p:nvPr/>
        </p:nvSpPr>
        <p:spPr>
          <a:xfrm>
            <a:off x="10543096" y="3226007"/>
            <a:ext cx="233902" cy="115999"/>
          </a:xfrm>
          <a:prstGeom prst="rightArrow">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3" name="CuadroTexto 22"/>
          <p:cNvSpPr txBox="1"/>
          <p:nvPr/>
        </p:nvSpPr>
        <p:spPr>
          <a:xfrm>
            <a:off x="8330644" y="3204147"/>
            <a:ext cx="2305051" cy="369332"/>
          </a:xfrm>
          <a:prstGeom prst="rect">
            <a:avLst/>
          </a:prstGeom>
          <a:noFill/>
        </p:spPr>
        <p:txBody>
          <a:bodyPr wrap="square" rtlCol="0">
            <a:spAutoFit/>
          </a:bodyPr>
          <a:lstStyle/>
          <a:p>
            <a:r>
              <a:rPr lang="es-PE" dirty="0">
                <a:solidFill>
                  <a:schemeClr val="accent6"/>
                </a:solidFill>
              </a:rPr>
              <a:t>Sentido Civil/Jurídico</a:t>
            </a:r>
          </a:p>
        </p:txBody>
      </p:sp>
      <p:pic>
        <p:nvPicPr>
          <p:cNvPr id="24" name="Imagen 23"/>
          <p:cNvPicPr>
            <a:picLocks noChangeAspect="1"/>
          </p:cNvPicPr>
          <p:nvPr/>
        </p:nvPicPr>
        <p:blipFill>
          <a:blip r:embed="rId2"/>
          <a:stretch>
            <a:fillRect/>
          </a:stretch>
        </p:blipFill>
        <p:spPr>
          <a:xfrm>
            <a:off x="0" y="5562600"/>
            <a:ext cx="12192000" cy="1320842"/>
          </a:xfrm>
          <a:prstGeom prst="rect">
            <a:avLst/>
          </a:prstGeom>
        </p:spPr>
      </p:pic>
      <p:pic>
        <p:nvPicPr>
          <p:cNvPr id="25" name="Imagen 24"/>
          <p:cNvPicPr>
            <a:picLocks noChangeAspect="1"/>
          </p:cNvPicPr>
          <p:nvPr/>
        </p:nvPicPr>
        <p:blipFill>
          <a:blip r:embed="rId3">
            <a:extLst>
              <a:ext uri="{BEBA8EAE-BF5A-486C-A8C5-ECC9F3942E4B}">
                <a14:imgProps xmlns:a14="http://schemas.microsoft.com/office/drawing/2010/main">
                  <a14:imgLayer r:embed="rId4">
                    <a14:imgEffect>
                      <a14:colorTemperature colorTemp="6260"/>
                    </a14:imgEffect>
                    <a14:imgEffect>
                      <a14:saturation sat="40000"/>
                    </a14:imgEffect>
                  </a14:imgLayer>
                </a14:imgProps>
              </a:ext>
            </a:extLst>
          </a:blip>
          <a:stretch>
            <a:fillRect/>
          </a:stretch>
        </p:blipFill>
        <p:spPr>
          <a:xfrm>
            <a:off x="0" y="-14632"/>
            <a:ext cx="12191999" cy="1192906"/>
          </a:xfrm>
          <a:prstGeom prst="rect">
            <a:avLst/>
          </a:prstGeom>
        </p:spPr>
      </p:pic>
      <p:sp>
        <p:nvSpPr>
          <p:cNvPr id="26" name="CuadroTexto 25"/>
          <p:cNvSpPr txBox="1"/>
          <p:nvPr/>
        </p:nvSpPr>
        <p:spPr>
          <a:xfrm>
            <a:off x="6005189" y="1148179"/>
            <a:ext cx="2590800" cy="646331"/>
          </a:xfrm>
          <a:prstGeom prst="rect">
            <a:avLst/>
          </a:prstGeom>
          <a:noFill/>
        </p:spPr>
        <p:txBody>
          <a:bodyPr wrap="square" rtlCol="0">
            <a:spAutoFit/>
          </a:bodyPr>
          <a:lstStyle/>
          <a:p>
            <a:r>
              <a:rPr lang="es-PE" dirty="0">
                <a:solidFill>
                  <a:srgbClr val="FF0000"/>
                </a:solidFill>
              </a:rPr>
              <a:t>Teoría General de Deberes internos</a:t>
            </a:r>
          </a:p>
        </p:txBody>
      </p:sp>
      <p:sp>
        <p:nvSpPr>
          <p:cNvPr id="27" name="CuadroTexto 26"/>
          <p:cNvSpPr txBox="1"/>
          <p:nvPr/>
        </p:nvSpPr>
        <p:spPr>
          <a:xfrm>
            <a:off x="5912931" y="3503700"/>
            <a:ext cx="2590800" cy="646331"/>
          </a:xfrm>
          <a:prstGeom prst="rect">
            <a:avLst/>
          </a:prstGeom>
          <a:noFill/>
        </p:spPr>
        <p:txBody>
          <a:bodyPr wrap="square" rtlCol="0">
            <a:spAutoFit/>
          </a:bodyPr>
          <a:lstStyle/>
          <a:p>
            <a:r>
              <a:rPr lang="es-PE" dirty="0">
                <a:solidFill>
                  <a:schemeClr val="accent6"/>
                </a:solidFill>
              </a:rPr>
              <a:t>Teoría General de Deberes Externos</a:t>
            </a:r>
          </a:p>
        </p:txBody>
      </p:sp>
      <p:sp>
        <p:nvSpPr>
          <p:cNvPr id="2" name="Rectángulo 1"/>
          <p:cNvSpPr/>
          <p:nvPr/>
        </p:nvSpPr>
        <p:spPr>
          <a:xfrm>
            <a:off x="407034" y="2868373"/>
            <a:ext cx="5166286" cy="369332"/>
          </a:xfrm>
          <a:prstGeom prst="rect">
            <a:avLst/>
          </a:prstGeom>
        </p:spPr>
        <p:txBody>
          <a:bodyPr wrap="none">
            <a:spAutoFit/>
          </a:bodyPr>
          <a:lstStyle/>
          <a:p>
            <a:r>
              <a:rPr lang="es-PE" dirty="0"/>
              <a:t>“Concordancia” entre actos </a:t>
            </a:r>
            <a:r>
              <a:rPr lang="es-PE" dirty="0">
                <a:solidFill>
                  <a:srgbClr val="00B050"/>
                </a:solidFill>
              </a:rPr>
              <a:t>jurídicos</a:t>
            </a:r>
            <a:r>
              <a:rPr lang="es-PE" dirty="0"/>
              <a:t> y actos </a:t>
            </a:r>
            <a:r>
              <a:rPr lang="es-PE" dirty="0">
                <a:solidFill>
                  <a:srgbClr val="FF0000"/>
                </a:solidFill>
              </a:rPr>
              <a:t>morales</a:t>
            </a:r>
            <a:r>
              <a:rPr lang="es-PE" dirty="0"/>
              <a:t>.</a:t>
            </a:r>
          </a:p>
        </p:txBody>
      </p:sp>
    </p:spTree>
    <p:extLst>
      <p:ext uri="{BB962C8B-B14F-4D97-AF65-F5344CB8AC3E}">
        <p14:creationId xmlns:p14="http://schemas.microsoft.com/office/powerpoint/2010/main" val="199438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397564"/>
            <a:ext cx="12192000" cy="1769164"/>
          </a:xfrm>
        </p:spPr>
        <p:txBody>
          <a:bodyPr>
            <a:normAutofit/>
          </a:bodyPr>
          <a:lstStyle/>
          <a:p>
            <a:pPr marL="0" indent="0">
              <a:buNone/>
            </a:pPr>
            <a:endParaRPr lang="es-PE" dirty="0"/>
          </a:p>
          <a:p>
            <a:pPr marL="0" indent="0" algn="ctr">
              <a:buNone/>
            </a:pPr>
            <a:r>
              <a:rPr lang="es-PE" sz="2400" dirty="0"/>
              <a:t>“</a:t>
            </a:r>
            <a:r>
              <a:rPr lang="es-PE" sz="2400" dirty="0">
                <a:solidFill>
                  <a:srgbClr val="FF0000"/>
                </a:solidFill>
              </a:rPr>
              <a:t>Paz</a:t>
            </a:r>
            <a:r>
              <a:rPr lang="es-PE" sz="2400" dirty="0"/>
              <a:t>, </a:t>
            </a:r>
            <a:r>
              <a:rPr lang="es-PE" sz="2400" dirty="0">
                <a:solidFill>
                  <a:srgbClr val="FF0000"/>
                </a:solidFill>
              </a:rPr>
              <a:t>libertad</a:t>
            </a:r>
            <a:r>
              <a:rPr lang="es-PE" sz="2400" dirty="0"/>
              <a:t> y </a:t>
            </a:r>
            <a:r>
              <a:rPr lang="es-PE" sz="2400" dirty="0">
                <a:solidFill>
                  <a:srgbClr val="FF0000"/>
                </a:solidFill>
              </a:rPr>
              <a:t>rechazo</a:t>
            </a:r>
            <a:r>
              <a:rPr lang="es-PE" sz="2400" dirty="0"/>
              <a:t> a la </a:t>
            </a:r>
            <a:r>
              <a:rPr lang="es-PE" sz="2400" dirty="0">
                <a:solidFill>
                  <a:srgbClr val="FF0000"/>
                </a:solidFill>
              </a:rPr>
              <a:t>tiranía</a:t>
            </a:r>
            <a:r>
              <a:rPr lang="es-PE" sz="2400" dirty="0"/>
              <a:t> atraviesan el pensamiento </a:t>
            </a:r>
            <a:r>
              <a:rPr lang="es-PE" sz="2400" dirty="0">
                <a:solidFill>
                  <a:srgbClr val="FF0000"/>
                </a:solidFill>
              </a:rPr>
              <a:t>político</a:t>
            </a:r>
            <a:r>
              <a:rPr lang="es-PE" sz="2400" dirty="0"/>
              <a:t> de Immanuel </a:t>
            </a:r>
            <a:r>
              <a:rPr lang="es-PE" sz="2400" dirty="0">
                <a:solidFill>
                  <a:srgbClr val="FF0000"/>
                </a:solidFill>
              </a:rPr>
              <a:t>Kant</a:t>
            </a:r>
            <a:r>
              <a:rPr lang="es-PE" sz="2400" dirty="0"/>
              <a:t>” </a:t>
            </a:r>
          </a:p>
          <a:p>
            <a:pPr marL="0" indent="0" algn="ctr">
              <a:buNone/>
            </a:pPr>
            <a:r>
              <a:rPr lang="es-PE" sz="1800" dirty="0"/>
              <a:t>(Alessandro Caviglia, </a:t>
            </a:r>
            <a:r>
              <a:rPr lang="es-PE" sz="1800" i="1" dirty="0"/>
              <a:t>Soberanía de la voluntad unificada del pueblo sobre el gobierno en la filosofía política de Kant</a:t>
            </a:r>
            <a:r>
              <a:rPr lang="es-PE" sz="1800" dirty="0"/>
              <a:t> 2005, I)</a:t>
            </a:r>
          </a:p>
          <a:p>
            <a:pPr marL="0" indent="0" algn="ctr">
              <a:buNone/>
            </a:pPr>
            <a:endParaRPr lang="es-PE" sz="2400"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buNone/>
            </a:pPr>
            <a:endParaRPr lang="es-PE" dirty="0"/>
          </a:p>
          <a:p>
            <a:pPr marL="0" indent="0" algn="ctr">
              <a:buNone/>
            </a:pPr>
            <a:endParaRPr lang="es-PE" sz="1800" dirty="0"/>
          </a:p>
          <a:p>
            <a:endParaRPr lang="es-PE" dirty="0"/>
          </a:p>
        </p:txBody>
      </p:sp>
      <p:pic>
        <p:nvPicPr>
          <p:cNvPr id="4" name="Imagen 3"/>
          <p:cNvPicPr>
            <a:picLocks noChangeAspect="1"/>
          </p:cNvPicPr>
          <p:nvPr/>
        </p:nvPicPr>
        <p:blipFill>
          <a:blip r:embed="rId2"/>
          <a:stretch>
            <a:fillRect/>
          </a:stretch>
        </p:blipFill>
        <p:spPr>
          <a:xfrm>
            <a:off x="-20555" y="1212574"/>
            <a:ext cx="12212556" cy="5645426"/>
          </a:xfrm>
          <a:prstGeom prst="rect">
            <a:avLst/>
          </a:prstGeom>
        </p:spPr>
      </p:pic>
    </p:spTree>
    <p:extLst>
      <p:ext uri="{BB962C8B-B14F-4D97-AF65-F5344CB8AC3E}">
        <p14:creationId xmlns:p14="http://schemas.microsoft.com/office/powerpoint/2010/main" val="303201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276350"/>
            <a:ext cx="12223977" cy="4305300"/>
          </a:xfrm>
          <a:prstGeom prst="rect">
            <a:avLst/>
          </a:prstGeom>
        </p:spPr>
      </p:pic>
    </p:spTree>
    <p:extLst>
      <p:ext uri="{BB962C8B-B14F-4D97-AF65-F5344CB8AC3E}">
        <p14:creationId xmlns:p14="http://schemas.microsoft.com/office/powerpoint/2010/main" val="7629692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762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3064</TotalTime>
  <Words>5089</Words>
  <Application>Microsoft Office PowerPoint</Application>
  <PresentationFormat>Widescreen</PresentationFormat>
  <Paragraphs>175</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Paz Perpetua</vt:lpstr>
      <vt:lpstr>PowerPoint Presentation</vt:lpstr>
      <vt:lpstr>PowerPoint Presentation</vt:lpstr>
      <vt:lpstr>PowerPoint Presentation</vt:lpstr>
      <vt:lpstr>PowerPoint Presentation</vt:lpstr>
      <vt:lpstr>2008, p. 229</vt:lpstr>
      <vt:lpstr>2008, p. 230</vt:lpstr>
      <vt:lpstr>2008, p. 231</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García Alcalá</dc:creator>
  <cp:lastModifiedBy>F. Garcìa Alcalà</cp:lastModifiedBy>
  <cp:revision>92</cp:revision>
  <dcterms:created xsi:type="dcterms:W3CDTF">2023-06-28T01:47:05Z</dcterms:created>
  <dcterms:modified xsi:type="dcterms:W3CDTF">2024-11-29T17:53:25Z</dcterms:modified>
</cp:coreProperties>
</file>