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63" r:id="rId6"/>
    <p:sldId id="264" r:id="rId7"/>
    <p:sldId id="265" r:id="rId8"/>
    <p:sldId id="266" r:id="rId9"/>
    <p:sldId id="267" r:id="rId10"/>
    <p:sldId id="268" r:id="rId11"/>
    <p:sldId id="269" r:id="rId12"/>
    <p:sldId id="270" r:id="rId13"/>
    <p:sldId id="271" r:id="rId14"/>
    <p:sldId id="272" r:id="rId15"/>
    <p:sldId id="273" r:id="rId16"/>
    <p:sldId id="259" r:id="rId17"/>
    <p:sldId id="274" r:id="rId18"/>
    <p:sldId id="275" r:id="rId19"/>
    <p:sldId id="276" r:id="rId20"/>
    <p:sldId id="277" r:id="rId21"/>
    <p:sldId id="278" r:id="rId22"/>
    <p:sldId id="260" r:id="rId23"/>
    <p:sldId id="261" r:id="rId24"/>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2" autoAdjust="0"/>
    <p:restoredTop sz="94660"/>
  </p:normalViewPr>
  <p:slideViewPr>
    <p:cSldViewPr snapToGrid="0">
      <p:cViewPr varScale="1">
        <p:scale>
          <a:sx n="58" d="100"/>
          <a:sy n="58" d="100"/>
        </p:scale>
        <p:origin x="9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CA0E-9FD6-8F3A-6943-9DCEAD9A7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PE"/>
          </a:p>
        </p:txBody>
      </p:sp>
      <p:sp>
        <p:nvSpPr>
          <p:cNvPr id="3" name="Subtitle 2">
            <a:extLst>
              <a:ext uri="{FF2B5EF4-FFF2-40B4-BE49-F238E27FC236}">
                <a16:creationId xmlns:a16="http://schemas.microsoft.com/office/drawing/2014/main" id="{979DD1BE-81F6-0F40-AB18-603F27F78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PE"/>
          </a:p>
        </p:txBody>
      </p:sp>
      <p:sp>
        <p:nvSpPr>
          <p:cNvPr id="4" name="Date Placeholder 3">
            <a:extLst>
              <a:ext uri="{FF2B5EF4-FFF2-40B4-BE49-F238E27FC236}">
                <a16:creationId xmlns:a16="http://schemas.microsoft.com/office/drawing/2014/main" id="{4872DE6C-50A8-7B57-E027-85B061A4AA75}"/>
              </a:ext>
            </a:extLst>
          </p:cNvPr>
          <p:cNvSpPr>
            <a:spLocks noGrp="1"/>
          </p:cNvSpPr>
          <p:nvPr>
            <p:ph type="dt" sz="half" idx="10"/>
          </p:nvPr>
        </p:nvSpPr>
        <p:spPr/>
        <p:txBody>
          <a:bodyPr/>
          <a:lstStyle/>
          <a:p>
            <a:fld id="{8FE0C00A-DAAB-4CA9-9429-D5F41296EE4C}" type="datetimeFigureOut">
              <a:rPr lang="es-PE" smtClean="0"/>
              <a:t>7/08/2025</a:t>
            </a:fld>
            <a:endParaRPr lang="es-PE"/>
          </a:p>
        </p:txBody>
      </p:sp>
      <p:sp>
        <p:nvSpPr>
          <p:cNvPr id="5" name="Footer Placeholder 4">
            <a:extLst>
              <a:ext uri="{FF2B5EF4-FFF2-40B4-BE49-F238E27FC236}">
                <a16:creationId xmlns:a16="http://schemas.microsoft.com/office/drawing/2014/main" id="{7134DE01-B169-ED8B-FC12-045E2A467811}"/>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3F9F745A-BB8C-71DE-1400-9EB4C97D772D}"/>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151386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E3D4-32A8-3524-D005-BEBFA70E3C6C}"/>
              </a:ext>
            </a:extLst>
          </p:cNvPr>
          <p:cNvSpPr>
            <a:spLocks noGrp="1"/>
          </p:cNvSpPr>
          <p:nvPr>
            <p:ph type="title"/>
          </p:nvPr>
        </p:nvSpPr>
        <p:spPr/>
        <p:txBody>
          <a:bodyPr/>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AB49E7AD-8D0C-43D2-D81F-0B33AFC2CC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401FDCAA-FF5D-FF22-6C95-EFA3AB7B58BC}"/>
              </a:ext>
            </a:extLst>
          </p:cNvPr>
          <p:cNvSpPr>
            <a:spLocks noGrp="1"/>
          </p:cNvSpPr>
          <p:nvPr>
            <p:ph type="dt" sz="half" idx="10"/>
          </p:nvPr>
        </p:nvSpPr>
        <p:spPr/>
        <p:txBody>
          <a:bodyPr/>
          <a:lstStyle/>
          <a:p>
            <a:fld id="{8FE0C00A-DAAB-4CA9-9429-D5F41296EE4C}" type="datetimeFigureOut">
              <a:rPr lang="es-PE" smtClean="0"/>
              <a:t>7/08/2025</a:t>
            </a:fld>
            <a:endParaRPr lang="es-PE"/>
          </a:p>
        </p:txBody>
      </p:sp>
      <p:sp>
        <p:nvSpPr>
          <p:cNvPr id="5" name="Footer Placeholder 4">
            <a:extLst>
              <a:ext uri="{FF2B5EF4-FFF2-40B4-BE49-F238E27FC236}">
                <a16:creationId xmlns:a16="http://schemas.microsoft.com/office/drawing/2014/main" id="{68F33B80-B8FA-B997-A55E-ADEF5101E146}"/>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1A5ED99C-1B77-1CA1-1A2D-58D908BA1810}"/>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12686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1C5D97-CB55-632B-B6B9-FEBEBC4C6B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AAE11CE3-D7BA-E348-066A-41DC032789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6CF8CFEA-CD92-EEFE-E1A6-B4CB2B03F96A}"/>
              </a:ext>
            </a:extLst>
          </p:cNvPr>
          <p:cNvSpPr>
            <a:spLocks noGrp="1"/>
          </p:cNvSpPr>
          <p:nvPr>
            <p:ph type="dt" sz="half" idx="10"/>
          </p:nvPr>
        </p:nvSpPr>
        <p:spPr/>
        <p:txBody>
          <a:bodyPr/>
          <a:lstStyle/>
          <a:p>
            <a:fld id="{8FE0C00A-DAAB-4CA9-9429-D5F41296EE4C}" type="datetimeFigureOut">
              <a:rPr lang="es-PE" smtClean="0"/>
              <a:t>7/08/2025</a:t>
            </a:fld>
            <a:endParaRPr lang="es-PE"/>
          </a:p>
        </p:txBody>
      </p:sp>
      <p:sp>
        <p:nvSpPr>
          <p:cNvPr id="5" name="Footer Placeholder 4">
            <a:extLst>
              <a:ext uri="{FF2B5EF4-FFF2-40B4-BE49-F238E27FC236}">
                <a16:creationId xmlns:a16="http://schemas.microsoft.com/office/drawing/2014/main" id="{9DB7A1C2-C3DB-75CA-8662-5058282C9083}"/>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CCF9390D-8597-A68E-2F74-FD612FC2813B}"/>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169373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05F7-9A87-0739-70A9-931339196DB9}"/>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E4E5EE94-DF6D-15DD-87F6-A5F38E4AE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6A90E12E-CA3A-23D6-0C4D-9CFFAA758A48}"/>
              </a:ext>
            </a:extLst>
          </p:cNvPr>
          <p:cNvSpPr>
            <a:spLocks noGrp="1"/>
          </p:cNvSpPr>
          <p:nvPr>
            <p:ph type="dt" sz="half" idx="10"/>
          </p:nvPr>
        </p:nvSpPr>
        <p:spPr/>
        <p:txBody>
          <a:bodyPr/>
          <a:lstStyle/>
          <a:p>
            <a:fld id="{8FE0C00A-DAAB-4CA9-9429-D5F41296EE4C}" type="datetimeFigureOut">
              <a:rPr lang="es-PE" smtClean="0"/>
              <a:t>7/08/2025</a:t>
            </a:fld>
            <a:endParaRPr lang="es-PE"/>
          </a:p>
        </p:txBody>
      </p:sp>
      <p:sp>
        <p:nvSpPr>
          <p:cNvPr id="5" name="Footer Placeholder 4">
            <a:extLst>
              <a:ext uri="{FF2B5EF4-FFF2-40B4-BE49-F238E27FC236}">
                <a16:creationId xmlns:a16="http://schemas.microsoft.com/office/drawing/2014/main" id="{8B465387-E374-9DD8-DFC9-CBD03BD8A7EB}"/>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18FE846B-98D5-C792-FDAD-B4F24D7FC8BC}"/>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423565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23EF-8200-47C0-366B-F5F58F7D19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PE"/>
          </a:p>
        </p:txBody>
      </p:sp>
      <p:sp>
        <p:nvSpPr>
          <p:cNvPr id="3" name="Text Placeholder 2">
            <a:extLst>
              <a:ext uri="{FF2B5EF4-FFF2-40B4-BE49-F238E27FC236}">
                <a16:creationId xmlns:a16="http://schemas.microsoft.com/office/drawing/2014/main" id="{AED40019-F10A-90DC-24DB-4227F00259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E110BB-823C-072E-978E-E1E5D7B300B4}"/>
              </a:ext>
            </a:extLst>
          </p:cNvPr>
          <p:cNvSpPr>
            <a:spLocks noGrp="1"/>
          </p:cNvSpPr>
          <p:nvPr>
            <p:ph type="dt" sz="half" idx="10"/>
          </p:nvPr>
        </p:nvSpPr>
        <p:spPr/>
        <p:txBody>
          <a:bodyPr/>
          <a:lstStyle/>
          <a:p>
            <a:fld id="{8FE0C00A-DAAB-4CA9-9429-D5F41296EE4C}" type="datetimeFigureOut">
              <a:rPr lang="es-PE" smtClean="0"/>
              <a:t>7/08/2025</a:t>
            </a:fld>
            <a:endParaRPr lang="es-PE"/>
          </a:p>
        </p:txBody>
      </p:sp>
      <p:sp>
        <p:nvSpPr>
          <p:cNvPr id="5" name="Footer Placeholder 4">
            <a:extLst>
              <a:ext uri="{FF2B5EF4-FFF2-40B4-BE49-F238E27FC236}">
                <a16:creationId xmlns:a16="http://schemas.microsoft.com/office/drawing/2014/main" id="{FD61AA96-F2FD-6AAC-B339-66E4690FCE29}"/>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23E80587-4622-8F47-9F95-A849A28383E9}"/>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3221582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2581-E00F-5EFD-BE0B-E6062B39D159}"/>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1C6E5DA7-1655-C2A5-CA50-A4B6716666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Content Placeholder 3">
            <a:extLst>
              <a:ext uri="{FF2B5EF4-FFF2-40B4-BE49-F238E27FC236}">
                <a16:creationId xmlns:a16="http://schemas.microsoft.com/office/drawing/2014/main" id="{364C96F3-2145-12DB-1F43-6E238F1A29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Date Placeholder 4">
            <a:extLst>
              <a:ext uri="{FF2B5EF4-FFF2-40B4-BE49-F238E27FC236}">
                <a16:creationId xmlns:a16="http://schemas.microsoft.com/office/drawing/2014/main" id="{F306CFC5-FD96-2AB0-6DCF-A9F66DE41B3C}"/>
              </a:ext>
            </a:extLst>
          </p:cNvPr>
          <p:cNvSpPr>
            <a:spLocks noGrp="1"/>
          </p:cNvSpPr>
          <p:nvPr>
            <p:ph type="dt" sz="half" idx="10"/>
          </p:nvPr>
        </p:nvSpPr>
        <p:spPr/>
        <p:txBody>
          <a:bodyPr/>
          <a:lstStyle/>
          <a:p>
            <a:fld id="{8FE0C00A-DAAB-4CA9-9429-D5F41296EE4C}" type="datetimeFigureOut">
              <a:rPr lang="es-PE" smtClean="0"/>
              <a:t>7/08/2025</a:t>
            </a:fld>
            <a:endParaRPr lang="es-PE"/>
          </a:p>
        </p:txBody>
      </p:sp>
      <p:sp>
        <p:nvSpPr>
          <p:cNvPr id="6" name="Footer Placeholder 5">
            <a:extLst>
              <a:ext uri="{FF2B5EF4-FFF2-40B4-BE49-F238E27FC236}">
                <a16:creationId xmlns:a16="http://schemas.microsoft.com/office/drawing/2014/main" id="{2FCD0B59-FF9A-F495-72B3-1F911358382D}"/>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25C90827-250F-ED09-95BD-9B9F62F6AD92}"/>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3815814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5AC1-BAE5-93C3-8363-0ED2C293333B}"/>
              </a:ext>
            </a:extLst>
          </p:cNvPr>
          <p:cNvSpPr>
            <a:spLocks noGrp="1"/>
          </p:cNvSpPr>
          <p:nvPr>
            <p:ph type="title"/>
          </p:nvPr>
        </p:nvSpPr>
        <p:spPr>
          <a:xfrm>
            <a:off x="839788" y="365125"/>
            <a:ext cx="10515600" cy="1325563"/>
          </a:xfrm>
        </p:spPr>
        <p:txBody>
          <a:bodyPr/>
          <a:lstStyle/>
          <a:p>
            <a:r>
              <a:rPr lang="en-US"/>
              <a:t>Click to edit Master title style</a:t>
            </a:r>
            <a:endParaRPr lang="es-PE"/>
          </a:p>
        </p:txBody>
      </p:sp>
      <p:sp>
        <p:nvSpPr>
          <p:cNvPr id="3" name="Text Placeholder 2">
            <a:extLst>
              <a:ext uri="{FF2B5EF4-FFF2-40B4-BE49-F238E27FC236}">
                <a16:creationId xmlns:a16="http://schemas.microsoft.com/office/drawing/2014/main" id="{33BC7609-AA78-DFBF-AF50-28A48ACE7A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8708AE-4F96-6916-97CB-20EDA7B02F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Text Placeholder 4">
            <a:extLst>
              <a:ext uri="{FF2B5EF4-FFF2-40B4-BE49-F238E27FC236}">
                <a16:creationId xmlns:a16="http://schemas.microsoft.com/office/drawing/2014/main" id="{2E9048DC-9404-F81E-E943-949835E846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6AE6EE-3EC9-B70D-4760-EFDA124AF8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7" name="Date Placeholder 6">
            <a:extLst>
              <a:ext uri="{FF2B5EF4-FFF2-40B4-BE49-F238E27FC236}">
                <a16:creationId xmlns:a16="http://schemas.microsoft.com/office/drawing/2014/main" id="{F03D57FF-E53D-2E6E-2697-547E298CDF1D}"/>
              </a:ext>
            </a:extLst>
          </p:cNvPr>
          <p:cNvSpPr>
            <a:spLocks noGrp="1"/>
          </p:cNvSpPr>
          <p:nvPr>
            <p:ph type="dt" sz="half" idx="10"/>
          </p:nvPr>
        </p:nvSpPr>
        <p:spPr/>
        <p:txBody>
          <a:bodyPr/>
          <a:lstStyle/>
          <a:p>
            <a:fld id="{8FE0C00A-DAAB-4CA9-9429-D5F41296EE4C}" type="datetimeFigureOut">
              <a:rPr lang="es-PE" smtClean="0"/>
              <a:t>7/08/2025</a:t>
            </a:fld>
            <a:endParaRPr lang="es-PE"/>
          </a:p>
        </p:txBody>
      </p:sp>
      <p:sp>
        <p:nvSpPr>
          <p:cNvPr id="8" name="Footer Placeholder 7">
            <a:extLst>
              <a:ext uri="{FF2B5EF4-FFF2-40B4-BE49-F238E27FC236}">
                <a16:creationId xmlns:a16="http://schemas.microsoft.com/office/drawing/2014/main" id="{342FDC54-818C-2426-7100-4611DB4A4397}"/>
              </a:ext>
            </a:extLst>
          </p:cNvPr>
          <p:cNvSpPr>
            <a:spLocks noGrp="1"/>
          </p:cNvSpPr>
          <p:nvPr>
            <p:ph type="ftr" sz="quarter" idx="11"/>
          </p:nvPr>
        </p:nvSpPr>
        <p:spPr/>
        <p:txBody>
          <a:bodyPr/>
          <a:lstStyle/>
          <a:p>
            <a:endParaRPr lang="es-PE"/>
          </a:p>
        </p:txBody>
      </p:sp>
      <p:sp>
        <p:nvSpPr>
          <p:cNvPr id="9" name="Slide Number Placeholder 8">
            <a:extLst>
              <a:ext uri="{FF2B5EF4-FFF2-40B4-BE49-F238E27FC236}">
                <a16:creationId xmlns:a16="http://schemas.microsoft.com/office/drawing/2014/main" id="{E79A1E78-CAD8-555A-4E1D-023CC3B15E67}"/>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46412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7A69-163A-2168-1A87-34F4848BAC35}"/>
              </a:ext>
            </a:extLst>
          </p:cNvPr>
          <p:cNvSpPr>
            <a:spLocks noGrp="1"/>
          </p:cNvSpPr>
          <p:nvPr>
            <p:ph type="title"/>
          </p:nvPr>
        </p:nvSpPr>
        <p:spPr/>
        <p:txBody>
          <a:bodyPr/>
          <a:lstStyle/>
          <a:p>
            <a:r>
              <a:rPr lang="en-US"/>
              <a:t>Click to edit Master title style</a:t>
            </a:r>
            <a:endParaRPr lang="es-PE"/>
          </a:p>
        </p:txBody>
      </p:sp>
      <p:sp>
        <p:nvSpPr>
          <p:cNvPr id="3" name="Date Placeholder 2">
            <a:extLst>
              <a:ext uri="{FF2B5EF4-FFF2-40B4-BE49-F238E27FC236}">
                <a16:creationId xmlns:a16="http://schemas.microsoft.com/office/drawing/2014/main" id="{E64D64A8-CD41-BD5D-056D-A44844FF8E77}"/>
              </a:ext>
            </a:extLst>
          </p:cNvPr>
          <p:cNvSpPr>
            <a:spLocks noGrp="1"/>
          </p:cNvSpPr>
          <p:nvPr>
            <p:ph type="dt" sz="half" idx="10"/>
          </p:nvPr>
        </p:nvSpPr>
        <p:spPr/>
        <p:txBody>
          <a:bodyPr/>
          <a:lstStyle/>
          <a:p>
            <a:fld id="{8FE0C00A-DAAB-4CA9-9429-D5F41296EE4C}" type="datetimeFigureOut">
              <a:rPr lang="es-PE" smtClean="0"/>
              <a:t>7/08/2025</a:t>
            </a:fld>
            <a:endParaRPr lang="es-PE"/>
          </a:p>
        </p:txBody>
      </p:sp>
      <p:sp>
        <p:nvSpPr>
          <p:cNvPr id="4" name="Footer Placeholder 3">
            <a:extLst>
              <a:ext uri="{FF2B5EF4-FFF2-40B4-BE49-F238E27FC236}">
                <a16:creationId xmlns:a16="http://schemas.microsoft.com/office/drawing/2014/main" id="{68E2D23A-B79E-C72B-59A9-2ECD78B7DD6D}"/>
              </a:ext>
            </a:extLst>
          </p:cNvPr>
          <p:cNvSpPr>
            <a:spLocks noGrp="1"/>
          </p:cNvSpPr>
          <p:nvPr>
            <p:ph type="ftr" sz="quarter" idx="11"/>
          </p:nvPr>
        </p:nvSpPr>
        <p:spPr/>
        <p:txBody>
          <a:bodyPr/>
          <a:lstStyle/>
          <a:p>
            <a:endParaRPr lang="es-PE"/>
          </a:p>
        </p:txBody>
      </p:sp>
      <p:sp>
        <p:nvSpPr>
          <p:cNvPr id="5" name="Slide Number Placeholder 4">
            <a:extLst>
              <a:ext uri="{FF2B5EF4-FFF2-40B4-BE49-F238E27FC236}">
                <a16:creationId xmlns:a16="http://schemas.microsoft.com/office/drawing/2014/main" id="{B3CC7FBA-732A-5DEF-9276-BE2D06532D87}"/>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68965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AD339C-4523-FBDE-0585-1A973E3B03A8}"/>
              </a:ext>
            </a:extLst>
          </p:cNvPr>
          <p:cNvSpPr>
            <a:spLocks noGrp="1"/>
          </p:cNvSpPr>
          <p:nvPr>
            <p:ph type="dt" sz="half" idx="10"/>
          </p:nvPr>
        </p:nvSpPr>
        <p:spPr/>
        <p:txBody>
          <a:bodyPr/>
          <a:lstStyle/>
          <a:p>
            <a:fld id="{8FE0C00A-DAAB-4CA9-9429-D5F41296EE4C}" type="datetimeFigureOut">
              <a:rPr lang="es-PE" smtClean="0"/>
              <a:t>7/08/2025</a:t>
            </a:fld>
            <a:endParaRPr lang="es-PE"/>
          </a:p>
        </p:txBody>
      </p:sp>
      <p:sp>
        <p:nvSpPr>
          <p:cNvPr id="3" name="Footer Placeholder 2">
            <a:extLst>
              <a:ext uri="{FF2B5EF4-FFF2-40B4-BE49-F238E27FC236}">
                <a16:creationId xmlns:a16="http://schemas.microsoft.com/office/drawing/2014/main" id="{B4DCE76F-FA18-8778-EAF5-88C807333FF1}"/>
              </a:ext>
            </a:extLst>
          </p:cNvPr>
          <p:cNvSpPr>
            <a:spLocks noGrp="1"/>
          </p:cNvSpPr>
          <p:nvPr>
            <p:ph type="ftr" sz="quarter" idx="11"/>
          </p:nvPr>
        </p:nvSpPr>
        <p:spPr/>
        <p:txBody>
          <a:bodyPr/>
          <a:lstStyle/>
          <a:p>
            <a:endParaRPr lang="es-PE"/>
          </a:p>
        </p:txBody>
      </p:sp>
      <p:sp>
        <p:nvSpPr>
          <p:cNvPr id="4" name="Slide Number Placeholder 3">
            <a:extLst>
              <a:ext uri="{FF2B5EF4-FFF2-40B4-BE49-F238E27FC236}">
                <a16:creationId xmlns:a16="http://schemas.microsoft.com/office/drawing/2014/main" id="{25E2B46E-4540-FC63-96F4-FA812D5C49E7}"/>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248389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B1AC-E3AF-E9FF-295F-D9E726BA0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Content Placeholder 2">
            <a:extLst>
              <a:ext uri="{FF2B5EF4-FFF2-40B4-BE49-F238E27FC236}">
                <a16:creationId xmlns:a16="http://schemas.microsoft.com/office/drawing/2014/main" id="{6B20F694-2B79-CFE3-C45A-4AFBBC9B9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Text Placeholder 3">
            <a:extLst>
              <a:ext uri="{FF2B5EF4-FFF2-40B4-BE49-F238E27FC236}">
                <a16:creationId xmlns:a16="http://schemas.microsoft.com/office/drawing/2014/main" id="{963485BE-9A1B-EDA7-242B-9D7E70BD6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A4CD8-DD7E-4D6E-05ED-FB908C78C29B}"/>
              </a:ext>
            </a:extLst>
          </p:cNvPr>
          <p:cNvSpPr>
            <a:spLocks noGrp="1"/>
          </p:cNvSpPr>
          <p:nvPr>
            <p:ph type="dt" sz="half" idx="10"/>
          </p:nvPr>
        </p:nvSpPr>
        <p:spPr/>
        <p:txBody>
          <a:bodyPr/>
          <a:lstStyle/>
          <a:p>
            <a:fld id="{8FE0C00A-DAAB-4CA9-9429-D5F41296EE4C}" type="datetimeFigureOut">
              <a:rPr lang="es-PE" smtClean="0"/>
              <a:t>7/08/2025</a:t>
            </a:fld>
            <a:endParaRPr lang="es-PE"/>
          </a:p>
        </p:txBody>
      </p:sp>
      <p:sp>
        <p:nvSpPr>
          <p:cNvPr id="6" name="Footer Placeholder 5">
            <a:extLst>
              <a:ext uri="{FF2B5EF4-FFF2-40B4-BE49-F238E27FC236}">
                <a16:creationId xmlns:a16="http://schemas.microsoft.com/office/drawing/2014/main" id="{8732D05C-C962-98C6-0E6F-E04E507F6C0B}"/>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CB22D711-F76C-AE83-255E-D148655E0E18}"/>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355794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E5FF7-32AF-0CAF-49CB-FD15515B7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Picture Placeholder 2">
            <a:extLst>
              <a:ext uri="{FF2B5EF4-FFF2-40B4-BE49-F238E27FC236}">
                <a16:creationId xmlns:a16="http://schemas.microsoft.com/office/drawing/2014/main" id="{DFEE89C4-EDB4-2036-336E-1EFF3C639A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Text Placeholder 3">
            <a:extLst>
              <a:ext uri="{FF2B5EF4-FFF2-40B4-BE49-F238E27FC236}">
                <a16:creationId xmlns:a16="http://schemas.microsoft.com/office/drawing/2014/main" id="{6744DB7E-5F2D-70A3-0C5F-1EF5E204A6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521F98-A06E-A05C-C4D1-3B849382EBD3}"/>
              </a:ext>
            </a:extLst>
          </p:cNvPr>
          <p:cNvSpPr>
            <a:spLocks noGrp="1"/>
          </p:cNvSpPr>
          <p:nvPr>
            <p:ph type="dt" sz="half" idx="10"/>
          </p:nvPr>
        </p:nvSpPr>
        <p:spPr/>
        <p:txBody>
          <a:bodyPr/>
          <a:lstStyle/>
          <a:p>
            <a:fld id="{8FE0C00A-DAAB-4CA9-9429-D5F41296EE4C}" type="datetimeFigureOut">
              <a:rPr lang="es-PE" smtClean="0"/>
              <a:t>7/08/2025</a:t>
            </a:fld>
            <a:endParaRPr lang="es-PE"/>
          </a:p>
        </p:txBody>
      </p:sp>
      <p:sp>
        <p:nvSpPr>
          <p:cNvPr id="6" name="Footer Placeholder 5">
            <a:extLst>
              <a:ext uri="{FF2B5EF4-FFF2-40B4-BE49-F238E27FC236}">
                <a16:creationId xmlns:a16="http://schemas.microsoft.com/office/drawing/2014/main" id="{FF9573DE-2DE5-F180-C059-AE588A680FDB}"/>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A8E3C92A-A6FA-3441-4AAB-41606D1EA2E5}"/>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179400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80405F-954B-A4D6-ED65-BFA208BEE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PE"/>
          </a:p>
        </p:txBody>
      </p:sp>
      <p:sp>
        <p:nvSpPr>
          <p:cNvPr id="3" name="Text Placeholder 2">
            <a:extLst>
              <a:ext uri="{FF2B5EF4-FFF2-40B4-BE49-F238E27FC236}">
                <a16:creationId xmlns:a16="http://schemas.microsoft.com/office/drawing/2014/main" id="{F69C1945-9B0A-A272-F3D8-5254CD1CD4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05B08026-AA79-7538-0338-476B6C877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0C00A-DAAB-4CA9-9429-D5F41296EE4C}" type="datetimeFigureOut">
              <a:rPr lang="es-PE" smtClean="0"/>
              <a:t>7/08/2025</a:t>
            </a:fld>
            <a:endParaRPr lang="es-PE"/>
          </a:p>
        </p:txBody>
      </p:sp>
      <p:sp>
        <p:nvSpPr>
          <p:cNvPr id="5" name="Footer Placeholder 4">
            <a:extLst>
              <a:ext uri="{FF2B5EF4-FFF2-40B4-BE49-F238E27FC236}">
                <a16:creationId xmlns:a16="http://schemas.microsoft.com/office/drawing/2014/main" id="{A8DE02F0-7C26-3CC7-D437-250A9D2EC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a:extLst>
              <a:ext uri="{FF2B5EF4-FFF2-40B4-BE49-F238E27FC236}">
                <a16:creationId xmlns:a16="http://schemas.microsoft.com/office/drawing/2014/main" id="{80DBAE2C-9161-FB76-519B-3FC9B56CBA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09E13-BE4E-4CFB-B374-8E6B7A5E582B}" type="slidenum">
              <a:rPr lang="es-PE" smtClean="0"/>
              <a:t>‹#›</a:t>
            </a:fld>
            <a:endParaRPr lang="es-PE"/>
          </a:p>
        </p:txBody>
      </p:sp>
    </p:spTree>
    <p:extLst>
      <p:ext uri="{BB962C8B-B14F-4D97-AF65-F5344CB8AC3E}">
        <p14:creationId xmlns:p14="http://schemas.microsoft.com/office/powerpoint/2010/main" val="2493549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D9A1-BF3A-499D-E098-B6112CAF0EDE}"/>
              </a:ext>
            </a:extLst>
          </p:cNvPr>
          <p:cNvSpPr>
            <a:spLocks noGrp="1"/>
          </p:cNvSpPr>
          <p:nvPr>
            <p:ph type="ctrTitle"/>
          </p:nvPr>
        </p:nvSpPr>
        <p:spPr/>
        <p:txBody>
          <a:bodyPr>
            <a:normAutofit/>
          </a:bodyPr>
          <a:lstStyle/>
          <a:p>
            <a:r>
              <a:rPr lang="es-MX" sz="16600" dirty="0"/>
              <a:t>Kant</a:t>
            </a:r>
            <a:endParaRPr lang="es-PE" sz="16600" dirty="0"/>
          </a:p>
        </p:txBody>
      </p:sp>
      <p:sp>
        <p:nvSpPr>
          <p:cNvPr id="3" name="Subtitle 2">
            <a:extLst>
              <a:ext uri="{FF2B5EF4-FFF2-40B4-BE49-F238E27FC236}">
                <a16:creationId xmlns:a16="http://schemas.microsoft.com/office/drawing/2014/main" id="{35545EC5-C806-BCAC-3F58-EC8ED4BC7A76}"/>
              </a:ext>
            </a:extLst>
          </p:cNvPr>
          <p:cNvSpPr>
            <a:spLocks noGrp="1"/>
          </p:cNvSpPr>
          <p:nvPr>
            <p:ph type="subTitle" idx="1"/>
          </p:nvPr>
        </p:nvSpPr>
        <p:spPr/>
        <p:txBody>
          <a:bodyPr>
            <a:normAutofit lnSpcReduction="10000"/>
          </a:bodyPr>
          <a:lstStyle/>
          <a:p>
            <a:r>
              <a:rPr lang="es-MX" sz="6000" dirty="0"/>
              <a:t>Republicanismo y Ciudadanía</a:t>
            </a:r>
            <a:endParaRPr lang="es-PE" sz="6000" dirty="0"/>
          </a:p>
        </p:txBody>
      </p:sp>
    </p:spTree>
    <p:extLst>
      <p:ext uri="{BB962C8B-B14F-4D97-AF65-F5344CB8AC3E}">
        <p14:creationId xmlns:p14="http://schemas.microsoft.com/office/powerpoint/2010/main" val="113446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BDC17-CBA3-D5E6-7F8A-F6E89A03B0E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961DED-497E-6464-1F93-7F660224E3EA}"/>
              </a:ext>
            </a:extLst>
          </p:cNvPr>
          <p:cNvSpPr>
            <a:spLocks noGrp="1"/>
          </p:cNvSpPr>
          <p:nvPr>
            <p:ph idx="1"/>
          </p:nvPr>
        </p:nvSpPr>
        <p:spPr>
          <a:xfrm>
            <a:off x="838200" y="1"/>
            <a:ext cx="10515600" cy="1581149"/>
          </a:xfrm>
        </p:spPr>
        <p:txBody>
          <a:bodyPr>
            <a:normAutofit fontScale="77500" lnSpcReduction="20000"/>
          </a:bodyPr>
          <a:lstStyle/>
          <a:p>
            <a:pPr marL="0" indent="0">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buNone/>
            </a:pPr>
            <a:endParaRPr lang="de-DE" dirty="0"/>
          </a:p>
          <a:p>
            <a:pPr marL="0" indent="0">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buNone/>
            </a:pPr>
            <a:endParaRPr lang="de-DE" dirty="0"/>
          </a:p>
        </p:txBody>
      </p:sp>
      <p:sp>
        <p:nvSpPr>
          <p:cNvPr id="6" name="Content Placeholder 2">
            <a:extLst>
              <a:ext uri="{FF2B5EF4-FFF2-40B4-BE49-F238E27FC236}">
                <a16:creationId xmlns:a16="http://schemas.microsoft.com/office/drawing/2014/main" id="{63B57D95-B362-35E5-1AF2-1404428234E1}"/>
              </a:ext>
            </a:extLst>
          </p:cNvPr>
          <p:cNvSpPr txBox="1">
            <a:spLocks/>
          </p:cNvSpPr>
          <p:nvPr/>
        </p:nvSpPr>
        <p:spPr>
          <a:xfrm>
            <a:off x="838200" y="1866900"/>
            <a:ext cx="10515600" cy="4629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“Salir del estado sin ley del salvaje y entrar en una unión de pueblos, en que cada Estado, aun el menor, no pudiera esperar su seguridad y derecho de su propio poder ni de su propio criterio jurídico, sino sólo de esta gran unión de pueblos, de un poder asociado y de la decisión según las leyes de la voluntad asociada.“ (1999, p. 83)</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“Hasta que, por fin, en parte mediante el mejor ordenamiento posible de la constitución civil interior, en parte mediante un convenio común y una legislación exterior, se alcance un estado que, semejante a una república civil, pueda mantenerse a sí mismo como un autómata.“ (1999, p. 83)</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2812078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BD3AB-A606-7C5E-B312-16A4EE54307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D992C4-BA41-C8CD-1718-34A7538EB05A}"/>
              </a:ext>
            </a:extLst>
          </p:cNvPr>
          <p:cNvSpPr>
            <a:spLocks noGrp="1"/>
          </p:cNvSpPr>
          <p:nvPr>
            <p:ph idx="1"/>
          </p:nvPr>
        </p:nvSpPr>
        <p:spPr>
          <a:xfrm>
            <a:off x="838200" y="1"/>
            <a:ext cx="10515600" cy="1581149"/>
          </a:xfrm>
        </p:spPr>
        <p:txBody>
          <a:bodyPr>
            <a:normAutofit fontScale="77500" lnSpcReduction="20000"/>
          </a:bodyPr>
          <a:lstStyle/>
          <a:p>
            <a:pPr marL="0" indent="0">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buNone/>
            </a:pPr>
            <a:endParaRPr lang="de-DE" dirty="0"/>
          </a:p>
          <a:p>
            <a:pPr marL="0" indent="0">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buNone/>
            </a:pPr>
            <a:endParaRPr lang="de-DE" dirty="0"/>
          </a:p>
        </p:txBody>
      </p:sp>
      <p:sp>
        <p:nvSpPr>
          <p:cNvPr id="6" name="Content Placeholder 2">
            <a:extLst>
              <a:ext uri="{FF2B5EF4-FFF2-40B4-BE49-F238E27FC236}">
                <a16:creationId xmlns:a16="http://schemas.microsoft.com/office/drawing/2014/main" id="{946B81A9-42C4-09C1-1BF1-62D8EFF4D80D}"/>
              </a:ext>
            </a:extLst>
          </p:cNvPr>
          <p:cNvSpPr txBox="1">
            <a:spLocks/>
          </p:cNvSpPr>
          <p:nvPr/>
        </p:nvSpPr>
        <p:spPr>
          <a:xfrm>
            <a:off x="838200" y="1866900"/>
            <a:ext cx="10515600" cy="4629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 Una ley de equilibrio y un poder asociado que le hagan insistir e introducir un estado cosmopolita de la seguridad estatal pública, que no carece de peligro, para que las fuerzas de la humanidad no se duerman, ni de un principio de igualdad de sus recíprocas acciones y reacciones, para que no se de destrocen mutuamente. Antes de avanzar este último paso (es decir, la unión de Estados), casi la mitad de su construcción, soporta la naturaleza humana los males más duros, bajo la engañosa apariencia del bienestar exterior. (...) Nos hemos cultivado (...) Nos hemos civilizado (...) pero falta mucho todavía mucho para tenernos por moralizados.“ (1999, p. 85)</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8616185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11D2A-7C7A-0CAB-A671-D3117A1A01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934549-F503-2624-2A47-D769772EFE93}"/>
              </a:ext>
            </a:extLst>
          </p:cNvPr>
          <p:cNvSpPr>
            <a:spLocks noGrp="1"/>
          </p:cNvSpPr>
          <p:nvPr>
            <p:ph idx="1"/>
          </p:nvPr>
        </p:nvSpPr>
        <p:spPr>
          <a:xfrm>
            <a:off x="838200" y="1"/>
            <a:ext cx="10515600" cy="1581149"/>
          </a:xfrm>
        </p:spPr>
        <p:txBody>
          <a:bodyPr>
            <a:normAutofit fontScale="77500" lnSpcReduction="20000"/>
          </a:bodyPr>
          <a:lstStyle/>
          <a:p>
            <a:pPr marL="0" indent="0">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buNone/>
            </a:pPr>
            <a:endParaRPr lang="de-DE" dirty="0"/>
          </a:p>
          <a:p>
            <a:pPr marL="0" indent="0">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buNone/>
            </a:pPr>
            <a:endParaRPr lang="de-DE" dirty="0"/>
          </a:p>
        </p:txBody>
      </p:sp>
      <p:sp>
        <p:nvSpPr>
          <p:cNvPr id="6" name="Content Placeholder 2">
            <a:extLst>
              <a:ext uri="{FF2B5EF4-FFF2-40B4-BE49-F238E27FC236}">
                <a16:creationId xmlns:a16="http://schemas.microsoft.com/office/drawing/2014/main" id="{6829997C-7C37-0625-2646-4A9342A0A5AC}"/>
              </a:ext>
            </a:extLst>
          </p:cNvPr>
          <p:cNvSpPr txBox="1">
            <a:spLocks/>
          </p:cNvSpPr>
          <p:nvPr/>
        </p:nvSpPr>
        <p:spPr>
          <a:xfrm>
            <a:off x="838200" y="1866900"/>
            <a:ext cx="10515600" cy="4629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“En tanto que los Estados empleen todas sus fuerzas en sus vanos y violentos propósitos de expansión, impidiendo así, de continuo, el lento esfuerzo de la formación interior de sus ciudadanos, quitándoles todo apoyo con este propósito, nada hay que esperar al respecto: porque se requiere una larga elaboración interior de cada república para la formación de sus ciudadanos.“ (1999, p. 86)</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1705293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F7416-6F91-D5B8-68EF-98F08F1373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7162C-565F-536C-D069-0D43B749D2D3}"/>
              </a:ext>
            </a:extLst>
          </p:cNvPr>
          <p:cNvSpPr>
            <a:spLocks noGrp="1"/>
          </p:cNvSpPr>
          <p:nvPr>
            <p:ph idx="1"/>
          </p:nvPr>
        </p:nvSpPr>
        <p:spPr>
          <a:xfrm>
            <a:off x="838200" y="1"/>
            <a:ext cx="10515600" cy="1581149"/>
          </a:xfrm>
        </p:spPr>
        <p:txBody>
          <a:bodyPr>
            <a:normAutofit fontScale="77500" lnSpcReduction="20000"/>
          </a:bodyPr>
          <a:lstStyle/>
          <a:p>
            <a:pPr marL="0" indent="0">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buNone/>
            </a:pPr>
            <a:endParaRPr lang="de-DE" dirty="0"/>
          </a:p>
          <a:p>
            <a:pPr marL="0" indent="0">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buNone/>
            </a:pPr>
            <a:endParaRPr lang="de-DE" dirty="0"/>
          </a:p>
        </p:txBody>
      </p:sp>
      <p:sp>
        <p:nvSpPr>
          <p:cNvPr id="6" name="Content Placeholder 2">
            <a:extLst>
              <a:ext uri="{FF2B5EF4-FFF2-40B4-BE49-F238E27FC236}">
                <a16:creationId xmlns:a16="http://schemas.microsoft.com/office/drawing/2014/main" id="{29631AF5-75BC-A9C6-2AED-A2673FC8A41F}"/>
              </a:ext>
            </a:extLst>
          </p:cNvPr>
          <p:cNvSpPr txBox="1">
            <a:spLocks/>
          </p:cNvSpPr>
          <p:nvPr/>
        </p:nvSpPr>
        <p:spPr>
          <a:xfrm>
            <a:off x="838200" y="1866899"/>
            <a:ext cx="10515600" cy="481653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Octava frase</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“Se puede considerar la historia de la especie humana en grande como la ejecución de un plan escondido de la naturaleza para llegar al estado de una constitución perfecta del Estado en el interior y, respecto a este fin, también en el exterior, como única situación en que la naturaleza puede desarrollar por completo sus planes respecto a la humanidad.“  (1999, p. 86)</a:t>
            </a:r>
          </a:p>
          <a:p>
            <a:pPr marL="0" indent="0">
              <a:buFont typeface="Arial" panose="020B0604020202020204" pitchFamily="34" charset="0"/>
              <a:buNone/>
            </a:pPr>
            <a:endParaRPr lang="de-DE" dirty="0"/>
          </a:p>
          <a:p>
            <a:pPr marL="0" indent="0">
              <a:buNone/>
            </a:pPr>
            <a:r>
              <a:rPr lang="de-DE" dirty="0"/>
              <a:t>“La libertad civil ya no puede ser más vulnerada sin percibir el inconveniente en todas las industrias.“ (1999, p. 87)</a:t>
            </a:r>
          </a:p>
          <a:p>
            <a:pPr marL="0" indent="0">
              <a:buNone/>
            </a:pPr>
            <a:endParaRPr lang="de-DE" dirty="0"/>
          </a:p>
          <a:p>
            <a:pPr marL="0" indent="0">
              <a:buNone/>
            </a:pPr>
            <a:r>
              <a:rPr lang="de-DE" dirty="0"/>
              <a:t>“Pero esta libertad aumenta paulatinamente. Si se le impide al ciudadano que busque su bienestar del modo que más le plazca, a condición de que sea consistente con la libertad de los demas, se amortigua la vivacidad de todo el movimiento y, en consecuencia, las fuerzas del conjunto. De aquí que se vayan superando las limitaciones personales en lo que se hace o deja de hacer, concedida la libertad general de religión.“(1999, p. 87)</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1634202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C87A5-431C-4E31-CE0A-B40EC38E1B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016D16-AEC6-D2DA-3D3D-E70BE043C48F}"/>
              </a:ext>
            </a:extLst>
          </p:cNvPr>
          <p:cNvSpPr>
            <a:spLocks noGrp="1"/>
          </p:cNvSpPr>
          <p:nvPr>
            <p:ph idx="1"/>
          </p:nvPr>
        </p:nvSpPr>
        <p:spPr>
          <a:xfrm>
            <a:off x="838200" y="1"/>
            <a:ext cx="10515600" cy="1581149"/>
          </a:xfrm>
        </p:spPr>
        <p:txBody>
          <a:bodyPr>
            <a:normAutofit fontScale="77500" lnSpcReduction="20000"/>
          </a:bodyPr>
          <a:lstStyle/>
          <a:p>
            <a:pPr marL="0" indent="0">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buNone/>
            </a:pPr>
            <a:endParaRPr lang="de-DE" dirty="0"/>
          </a:p>
          <a:p>
            <a:pPr marL="0" indent="0">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buNone/>
            </a:pPr>
            <a:endParaRPr lang="de-DE" dirty="0"/>
          </a:p>
        </p:txBody>
      </p:sp>
      <p:sp>
        <p:nvSpPr>
          <p:cNvPr id="6" name="Content Placeholder 2">
            <a:extLst>
              <a:ext uri="{FF2B5EF4-FFF2-40B4-BE49-F238E27FC236}">
                <a16:creationId xmlns:a16="http://schemas.microsoft.com/office/drawing/2014/main" id="{ACA0D105-B6EE-5F36-13EF-2741AC431728}"/>
              </a:ext>
            </a:extLst>
          </p:cNvPr>
          <p:cNvSpPr txBox="1">
            <a:spLocks/>
          </p:cNvSpPr>
          <p:nvPr/>
        </p:nvSpPr>
        <p:spPr>
          <a:xfrm>
            <a:off x="838200" y="1866899"/>
            <a:ext cx="10515600" cy="481653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“La ilustración, como un gran bien que el género humano debe extender, en lugar de los egoístas propósitos de engrandecimiento de sus dominadores, con sólo que comprenda su propio provecho. Pero esta ilustración, y con ella, también cierta participación cordial en lo bueno que el hombre ilustrado, que lo concibe perfectamente, no puede evitar, debe ascender poco a poco hasta el trono e influir en sus principios fundamentales de gobierno.“ (1999, p. 88)</a:t>
            </a:r>
          </a:p>
          <a:p>
            <a:pPr marL="0" indent="0">
              <a:buFont typeface="Arial" panose="020B0604020202020204" pitchFamily="34" charset="0"/>
              <a:buNone/>
            </a:pPr>
            <a:endParaRPr lang="de-DE" dirty="0"/>
          </a:p>
          <a:p>
            <a:pPr marL="0" indent="0">
              <a:buNone/>
            </a:pPr>
            <a:r>
              <a:rPr lang="de-DE" dirty="0"/>
              <a:t>“Por ejemplo, a nuestros gobernantes del mundo no les sobre en la actualidad dinero alguno para establecimientos públicos de enseñanza ni, en general, para cuanto concierna a mejorar el mundo, porque todo está calculado con antelación para la próxima guerra, no se pueden impedir los esfuerzos, aunque débiles y lentos, de sus pueblos en este empeño, de modo que, al menos, encuentren en ello su propio provecho.“ (1999, p. 88)</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568624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D3D6-A445-FEAA-A5EF-9AFE58FE521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F846F1-954A-68F0-1F3E-A33FC5EC9EC6}"/>
              </a:ext>
            </a:extLst>
          </p:cNvPr>
          <p:cNvSpPr>
            <a:spLocks noGrp="1"/>
          </p:cNvSpPr>
          <p:nvPr>
            <p:ph idx="1"/>
          </p:nvPr>
        </p:nvSpPr>
        <p:spPr>
          <a:xfrm>
            <a:off x="838200" y="1"/>
            <a:ext cx="10515600" cy="1581149"/>
          </a:xfrm>
        </p:spPr>
        <p:txBody>
          <a:bodyPr>
            <a:normAutofit fontScale="77500" lnSpcReduction="20000"/>
          </a:bodyPr>
          <a:lstStyle/>
          <a:p>
            <a:pPr marL="0" indent="0">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buNone/>
            </a:pPr>
            <a:endParaRPr lang="de-DE" dirty="0"/>
          </a:p>
          <a:p>
            <a:pPr marL="0" indent="0">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buNone/>
            </a:pPr>
            <a:endParaRPr lang="de-DE" dirty="0"/>
          </a:p>
        </p:txBody>
      </p:sp>
      <p:sp>
        <p:nvSpPr>
          <p:cNvPr id="6" name="Content Placeholder 2">
            <a:extLst>
              <a:ext uri="{FF2B5EF4-FFF2-40B4-BE49-F238E27FC236}">
                <a16:creationId xmlns:a16="http://schemas.microsoft.com/office/drawing/2014/main" id="{E4A4898B-448B-765A-9BBE-A851C6A9B6F6}"/>
              </a:ext>
            </a:extLst>
          </p:cNvPr>
          <p:cNvSpPr txBox="1">
            <a:spLocks/>
          </p:cNvSpPr>
          <p:nvPr/>
        </p:nvSpPr>
        <p:spPr>
          <a:xfrm>
            <a:off x="838200" y="1866899"/>
            <a:ext cx="10515600" cy="4816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Novena frase</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“Un ensayo filosófico para elaborar la historia universal del mundo según un plan de la naturaleza, que aspira a la plena asociación civil en la especie humana, debe considerarse posible e incluso propulsor de este propósito de la naturaleza.“ (1999, p. 89)</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3618547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60F71-0971-D80E-E220-7C6D40DCED4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AE71A-131F-2142-CD2F-0D0A05E5F81C}"/>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D321868F-44D3-ED26-235D-983E68FF444F}"/>
              </a:ext>
            </a:extLst>
          </p:cNvPr>
          <p:cNvSpPr txBox="1">
            <a:spLocks/>
          </p:cNvSpPr>
          <p:nvPr/>
        </p:nvSpPr>
        <p:spPr>
          <a:xfrm>
            <a:off x="838200" y="1866899"/>
            <a:ext cx="10515600" cy="481653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“Entre todos los contratos por los que una multitud de hombres se une en una sociedad, el contrato que establece entre ellos una constitución civil es de índole tan peculiar, que, aunque respecto a la ejecución tenga mucho en común con los demás (que asimismo están orientados a procurar colectivamente un fin cualquiera), se diferencia de todos ellos esencialmente en el principio de su institución.“ (1999, p. 258)</a:t>
            </a:r>
          </a:p>
          <a:p>
            <a:pPr marL="0" indent="0">
              <a:buNone/>
            </a:pPr>
            <a:endParaRPr lang="de-DE" dirty="0"/>
          </a:p>
          <a:p>
            <a:pPr marL="0" indent="0">
              <a:buNone/>
            </a:pPr>
            <a:r>
              <a:rPr lang="de-DE" dirty="0"/>
              <a:t>“La unión de muchos con vistas a un fin común (que todos tienen) se halla en todo contrato social; pero aquella unión que es un fin en sí (que cada uno debe tener), por tanto, la de los hombres en todas sus relaciones externas, en general, que no pueden evitar el llegar a un influjo recíproco, es un deber primordial e incondicionado: tal unión sólo puede encontrarse en una sociedad en la medida en que ésta se halle en el estado civil, es decir, en que constituya una república.“ (1999, p. 258)</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2551854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C046F-0958-D2DB-7375-478BECBF3A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9ED5C1-A9A6-8CB6-9F56-2B1C5FAFDF11}"/>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2540E119-9D66-DD05-DC7F-326FCDFF58FD}"/>
              </a:ext>
            </a:extLst>
          </p:cNvPr>
          <p:cNvSpPr txBox="1">
            <a:spLocks/>
          </p:cNvSpPr>
          <p:nvPr/>
        </p:nvSpPr>
        <p:spPr>
          <a:xfrm>
            <a:off x="838200" y="1866899"/>
            <a:ext cx="10515600" cy="48165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t>“El fin que en tal relación externa es en sí mismo un deber, y aun la suprema condición formal de los demás deberes externos, es el derecho de los hombres bajo leyes coactivas públicas, mediante las que se puede estipular a cada uno lo suyo y asegurárselo frente a la usurpación de cualquier otro.“ (1999, p. 259)</a:t>
            </a:r>
          </a:p>
          <a:p>
            <a:pPr marL="0" indent="0">
              <a:buNone/>
            </a:pPr>
            <a:endParaRPr lang="de-DE" dirty="0"/>
          </a:p>
          <a:p>
            <a:pPr marL="0" indent="0">
              <a:buNone/>
            </a:pPr>
            <a:r>
              <a:rPr lang="de-DE" dirty="0"/>
              <a:t>“El concepto de un derecho externo en general procede por completo del concepto de libertad en las relaciones externas de los hombres entre sí, y nada tiene que ver con el fin que persiguen los hombres de manera natural (el propósito de la felicidad) ni con la prescripción de los medios para alcanzarlo: de suerte que este fin no debe mezclarse en manera alguna con aquella ley como fundamento de determinación de la misma.“ (1999, p. 259)</a:t>
            </a:r>
          </a:p>
          <a:p>
            <a:pPr marL="0" indent="0">
              <a:buNone/>
            </a:pPr>
            <a:endParaRPr lang="de-DE" dirty="0"/>
          </a:p>
          <a:p>
            <a:pPr marL="0" inden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3937089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84073-05FE-59B2-B89F-DBA1AE1547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24243-7477-97B9-D929-0631BFD8830B}"/>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39BE179D-AE09-7B6E-79F1-798B9F17A65C}"/>
              </a:ext>
            </a:extLst>
          </p:cNvPr>
          <p:cNvSpPr txBox="1">
            <a:spLocks/>
          </p:cNvSpPr>
          <p:nvPr/>
        </p:nvSpPr>
        <p:spPr>
          <a:xfrm>
            <a:off x="838200" y="1866899"/>
            <a:ext cx="10515600" cy="48165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t>“El derecho es la limitación de la libertad de cada uno a la condición de su concordancia con la libertad de todos, en cuanto sea posible según una ley universal.“ (1999, p. 259)</a:t>
            </a:r>
          </a:p>
          <a:p>
            <a:pPr marL="0" indent="0">
              <a:buNone/>
            </a:pPr>
            <a:endParaRPr lang="de-DE" dirty="0"/>
          </a:p>
          <a:p>
            <a:pPr marL="0" indent="0">
              <a:buNone/>
            </a:pPr>
            <a:r>
              <a:rPr lang="de-DE" dirty="0"/>
              <a:t>“El derecho público es el conjunto de las leyes externas que hacen posible tal concordancia sin excepción. Sin embargo, puesto que toda coacción de la libertad por el arbitrio de otro se llama coacción, resulta que la constitución civil es una relación de hombres libres, los cuales (sin perjuicio de su libertad en el conjunto de su unión con otros), con todo, se hallan bajo leyes coactivas: así lo quiere la razón misma, y, por cierto, la razón pura, legisladora a priori, que no atiende a fin empírico alguno.“ (1999, p. 259)</a:t>
            </a:r>
          </a:p>
          <a:p>
            <a:pPr marL="0" indent="0">
              <a:buNone/>
            </a:pPr>
            <a:endParaRPr lang="de-DE" dirty="0"/>
          </a:p>
          <a:p>
            <a:pPr marL="0" inden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2754099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87870-A589-F488-A304-B2FF1995B72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3A73D0-1BF9-4284-50BB-E94278CA5E77}"/>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15D24A1B-7074-3DB4-AABE-795077038CEA}"/>
              </a:ext>
            </a:extLst>
          </p:cNvPr>
          <p:cNvSpPr txBox="1">
            <a:spLocks/>
          </p:cNvSpPr>
          <p:nvPr/>
        </p:nvSpPr>
        <p:spPr>
          <a:xfrm>
            <a:off x="838200" y="1833649"/>
            <a:ext cx="10515600" cy="4816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t>“El estado civil, por tanto, considerado meramente como estado jurídico, se funda en los siguientes principios a priori:</a:t>
            </a:r>
          </a:p>
          <a:p>
            <a:pPr marL="0" indent="0">
              <a:buNone/>
            </a:pPr>
            <a:endParaRPr lang="de-DE" dirty="0"/>
          </a:p>
          <a:p>
            <a:pPr marL="971550" lvl="1" indent="-514350">
              <a:buAutoNum type="arabicPeriod"/>
            </a:pPr>
            <a:r>
              <a:rPr lang="de-DE" dirty="0"/>
              <a:t>La libertad de cada miembro de la sociedad, en cuanto hombre.</a:t>
            </a:r>
          </a:p>
          <a:p>
            <a:pPr marL="971550" lvl="1" indent="-514350">
              <a:buAutoNum type="arabicPeriod"/>
            </a:pPr>
            <a:r>
              <a:rPr lang="de-DE" dirty="0"/>
              <a:t>Su igualdad con los demás, en cuanto súbdito.</a:t>
            </a:r>
          </a:p>
          <a:p>
            <a:pPr marL="971550" lvl="1" indent="-514350">
              <a:buAutoNum type="arabicPeriod"/>
            </a:pPr>
            <a:r>
              <a:rPr lang="de-DE" dirty="0"/>
              <a:t>La independencia de cada miembro de una república, en cuanto ciudadano. </a:t>
            </a:r>
          </a:p>
          <a:p>
            <a:pPr marL="0" indent="0">
              <a:buNone/>
            </a:pPr>
            <a:endParaRPr lang="de-DE" dirty="0"/>
          </a:p>
          <a:p>
            <a:pPr marL="0" indent="0">
              <a:buNone/>
            </a:pPr>
            <a:r>
              <a:rPr lang="de-DE" dirty="0"/>
              <a:t>Estos principios no son leyes que dicta el Estado ya establecido, sino son las únicas conforme a las cuales es posible el establecimiento de un Estado según los puros principios racionales del derecho humano externo en general.“ (1999, p. 260)</a:t>
            </a:r>
          </a:p>
          <a:p>
            <a:pPr marL="0" indent="0">
              <a:buNone/>
            </a:pPr>
            <a:endParaRPr lang="de-DE" dirty="0"/>
          </a:p>
        </p:txBody>
      </p:sp>
    </p:spTree>
    <p:extLst>
      <p:ext uri="{BB962C8B-B14F-4D97-AF65-F5344CB8AC3E}">
        <p14:creationId xmlns:p14="http://schemas.microsoft.com/office/powerpoint/2010/main" val="66177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DBC8D-DB03-7895-7967-26F1CE843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A044FB-D894-7760-1D11-E141DD974273}"/>
              </a:ext>
            </a:extLst>
          </p:cNvPr>
          <p:cNvSpPr>
            <a:spLocks noGrp="1"/>
          </p:cNvSpPr>
          <p:nvPr>
            <p:ph type="ctrTitle"/>
          </p:nvPr>
        </p:nvSpPr>
        <p:spPr>
          <a:xfrm>
            <a:off x="1524000" y="1"/>
            <a:ext cx="9144000" cy="876300"/>
          </a:xfrm>
        </p:spPr>
        <p:txBody>
          <a:bodyPr>
            <a:normAutofit fontScale="90000"/>
          </a:bodyPr>
          <a:lstStyle/>
          <a:p>
            <a:r>
              <a:rPr lang="es-MX" dirty="0"/>
              <a:t>Kant</a:t>
            </a:r>
            <a:endParaRPr lang="es-PE" dirty="0"/>
          </a:p>
        </p:txBody>
      </p:sp>
      <p:sp>
        <p:nvSpPr>
          <p:cNvPr id="3" name="Subtitle 2">
            <a:extLst>
              <a:ext uri="{FF2B5EF4-FFF2-40B4-BE49-F238E27FC236}">
                <a16:creationId xmlns:a16="http://schemas.microsoft.com/office/drawing/2014/main" id="{ED24C9E1-3F7B-4CF1-B7E8-4E17E2256D56}"/>
              </a:ext>
            </a:extLst>
          </p:cNvPr>
          <p:cNvSpPr>
            <a:spLocks noGrp="1"/>
          </p:cNvSpPr>
          <p:nvPr>
            <p:ph type="subTitle" idx="1"/>
          </p:nvPr>
        </p:nvSpPr>
        <p:spPr>
          <a:xfrm>
            <a:off x="1524000" y="647700"/>
            <a:ext cx="9144000" cy="400050"/>
          </a:xfrm>
        </p:spPr>
        <p:txBody>
          <a:bodyPr>
            <a:normAutofit lnSpcReduction="10000"/>
          </a:bodyPr>
          <a:lstStyle/>
          <a:p>
            <a:r>
              <a:rPr lang="es-MX" dirty="0"/>
              <a:t>Republicanismo y Ciudadanía</a:t>
            </a:r>
            <a:endParaRPr lang="es-PE" dirty="0"/>
          </a:p>
        </p:txBody>
      </p:sp>
      <p:sp>
        <p:nvSpPr>
          <p:cNvPr id="4" name="Subtitle 2">
            <a:extLst>
              <a:ext uri="{FF2B5EF4-FFF2-40B4-BE49-F238E27FC236}">
                <a16:creationId xmlns:a16="http://schemas.microsoft.com/office/drawing/2014/main" id="{FDC4AB48-7347-D068-10CA-6623812F2B82}"/>
              </a:ext>
            </a:extLst>
          </p:cNvPr>
          <p:cNvSpPr txBox="1">
            <a:spLocks/>
          </p:cNvSpPr>
          <p:nvPr/>
        </p:nvSpPr>
        <p:spPr>
          <a:xfrm>
            <a:off x="1524000" y="1495424"/>
            <a:ext cx="9144000" cy="4714876"/>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MX" dirty="0"/>
              <a:t>El republicanismo de Kant supone:</a:t>
            </a:r>
          </a:p>
          <a:p>
            <a:pPr algn="l"/>
            <a:endParaRPr lang="es-MX" dirty="0"/>
          </a:p>
          <a:p>
            <a:pPr marL="342900" indent="-342900" algn="l">
              <a:buFont typeface="Arial" panose="020B0604020202020204" pitchFamily="34" charset="0"/>
              <a:buChar char="•"/>
            </a:pPr>
            <a:r>
              <a:rPr lang="es-MX" dirty="0"/>
              <a:t>Rechazo al despotismo</a:t>
            </a:r>
          </a:p>
          <a:p>
            <a:pPr marL="342900" indent="-342900" algn="l">
              <a:buFont typeface="Arial" panose="020B0604020202020204" pitchFamily="34" charset="0"/>
              <a:buChar char="•"/>
            </a:pPr>
            <a:r>
              <a:rPr lang="es-MX" dirty="0"/>
              <a:t>Legalidad</a:t>
            </a:r>
          </a:p>
          <a:p>
            <a:pPr marL="342900" indent="-342900" algn="l">
              <a:buFont typeface="Arial" panose="020B0604020202020204" pitchFamily="34" charset="0"/>
              <a:buChar char="•"/>
            </a:pPr>
            <a:r>
              <a:rPr lang="es-MX" dirty="0"/>
              <a:t>Libertad externa (civil)</a:t>
            </a:r>
          </a:p>
          <a:p>
            <a:pPr marL="342900" indent="-342900" algn="l">
              <a:buFont typeface="Arial" panose="020B0604020202020204" pitchFamily="34" charset="0"/>
              <a:buChar char="•"/>
            </a:pPr>
            <a:r>
              <a:rPr lang="es-MX" dirty="0"/>
              <a:t>Separación de poderes</a:t>
            </a:r>
          </a:p>
          <a:p>
            <a:pPr marL="342900" indent="-342900" algn="l">
              <a:buFont typeface="Arial" panose="020B0604020202020204" pitchFamily="34" charset="0"/>
              <a:buChar char="•"/>
            </a:pPr>
            <a:r>
              <a:rPr lang="es-MX" dirty="0"/>
              <a:t>Voluntad unificada del pueblo</a:t>
            </a:r>
          </a:p>
          <a:p>
            <a:pPr marL="342900" indent="-342900" algn="l">
              <a:buFont typeface="Arial" panose="020B0604020202020204" pitchFamily="34" charset="0"/>
              <a:buChar char="•"/>
            </a:pPr>
            <a:r>
              <a:rPr lang="es-MX" dirty="0"/>
              <a:t>Uso de la razón pública</a:t>
            </a:r>
          </a:p>
          <a:p>
            <a:pPr marL="342900" indent="-342900" algn="l">
              <a:buFont typeface="Arial" panose="020B0604020202020204" pitchFamily="34" charset="0"/>
              <a:buChar char="•"/>
            </a:pPr>
            <a:r>
              <a:rPr lang="es-MX" dirty="0"/>
              <a:t>Rechazo a la guerra: paz perpetua</a:t>
            </a:r>
          </a:p>
          <a:p>
            <a:pPr marL="342900" indent="-342900" algn="l">
              <a:buFont typeface="Arial" panose="020B0604020202020204" pitchFamily="34" charset="0"/>
              <a:buChar char="•"/>
            </a:pPr>
            <a:r>
              <a:rPr lang="es-MX" dirty="0"/>
              <a:t>Cosmopolitismo</a:t>
            </a:r>
          </a:p>
          <a:p>
            <a:pPr marL="342900" indent="-342900" algn="l">
              <a:buFont typeface="Arial" panose="020B0604020202020204" pitchFamily="34" charset="0"/>
              <a:buChar char="•"/>
            </a:pPr>
            <a:r>
              <a:rPr lang="es-MX" dirty="0"/>
              <a:t>Estado civil: Libertad, Igualdad, Independencia</a:t>
            </a:r>
          </a:p>
          <a:p>
            <a:pPr marL="342900" indent="-342900" algn="l">
              <a:buFont typeface="Arial" panose="020B0604020202020204" pitchFamily="34" charset="0"/>
              <a:buChar char="•"/>
            </a:pPr>
            <a:r>
              <a:rPr lang="es-PE" dirty="0"/>
              <a:t>Ciudadanía: Sufragio</a:t>
            </a:r>
          </a:p>
          <a:p>
            <a:pPr marL="342900" indent="-342900" algn="l">
              <a:buFont typeface="Arial" panose="020B0604020202020204" pitchFamily="34" charset="0"/>
              <a:buChar char="•"/>
            </a:pPr>
            <a:r>
              <a:rPr lang="es-PE" dirty="0"/>
              <a:t>Ilustración</a:t>
            </a:r>
          </a:p>
        </p:txBody>
      </p:sp>
    </p:spTree>
    <p:extLst>
      <p:ext uri="{BB962C8B-B14F-4D97-AF65-F5344CB8AC3E}">
        <p14:creationId xmlns:p14="http://schemas.microsoft.com/office/powerpoint/2010/main" val="3413932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1DDD3-EBF9-12AA-7750-FB27B24432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43A8D-759C-C8BC-035F-B282E5F462E1}"/>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A56E838F-C3B0-98B6-91D2-D04350208310}"/>
              </a:ext>
            </a:extLst>
          </p:cNvPr>
          <p:cNvSpPr txBox="1">
            <a:spLocks/>
          </p:cNvSpPr>
          <p:nvPr/>
        </p:nvSpPr>
        <p:spPr>
          <a:xfrm>
            <a:off x="838200" y="1833649"/>
            <a:ext cx="10515600" cy="481653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t>“La libertad en cuanto hombre, cuyo principio para la constitución de una república expreso en la fórmula: &lt;&lt;Nadie puede obligarme a ser feliz a su manera&gt;&gt; (como se figure el bienestar de otros hombres), sino que cada uno puede buscar su felicidad por el camino que prefiera, siempre que no cause perjuicio alguno a la libertad de los demás para perseguir un fin semejante, la cual puede coexistir con la libertad de todos según una posible ley universal (es decir, según el derecho del otro).“ (1999, p. 260)</a:t>
            </a:r>
          </a:p>
          <a:p>
            <a:pPr marL="0" indent="0">
              <a:buNone/>
            </a:pPr>
            <a:endParaRPr lang="de-DE" dirty="0"/>
          </a:p>
          <a:p>
            <a:pPr marL="0" indent="0">
              <a:buNone/>
            </a:pPr>
            <a:r>
              <a:rPr lang="de-DE" dirty="0"/>
              <a:t>“Un gobierno que se estableciera según el principio de la benevolencia para con el pueblo, como un padre para con sus hijos, es decir, un gobierno paternalista, en que los súbditos, como niños menores de edad, que no pueden distinguir lo que es útil o nocivo, se ven forzados a comportarse de manera meramente pasiva, para aguardar del juicio del jefe del Estado el modo enque deban ser felices, y de su bondad el que éste también quiera que lo sean, tal gobierno es el mayor despotismo imaginable (una constitución que suprime toda libertad de los súbditos, que carecen, por tanto, de derecho en absoluto).“ (1999, p. 260)</a:t>
            </a:r>
          </a:p>
          <a:p>
            <a:pPr marL="0" indent="0">
              <a:buNone/>
            </a:pPr>
            <a:endParaRPr lang="de-DE" dirty="0"/>
          </a:p>
        </p:txBody>
      </p:sp>
    </p:spTree>
    <p:extLst>
      <p:ext uri="{BB962C8B-B14F-4D97-AF65-F5344CB8AC3E}">
        <p14:creationId xmlns:p14="http://schemas.microsoft.com/office/powerpoint/2010/main" val="4125294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57ABB-F1BE-0310-BA9B-1A55AD38A1E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A5F9ED-B641-2938-9F5F-16F0B070A7B7}"/>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08FD7C6F-32BE-1E38-81BD-EA1C68DFDF77}"/>
              </a:ext>
            </a:extLst>
          </p:cNvPr>
          <p:cNvSpPr txBox="1">
            <a:spLocks/>
          </p:cNvSpPr>
          <p:nvPr/>
        </p:nvSpPr>
        <p:spPr>
          <a:xfrm>
            <a:off x="838200" y="1833649"/>
            <a:ext cx="10515600" cy="4816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dirty="0"/>
              <a:t>“No un gobierno paternalista, sino uno patríotico es aquel que puede pensarse para hombres capaces de tener derechos.“ (1999, p. 261)</a:t>
            </a:r>
          </a:p>
          <a:p>
            <a:pPr marL="0" indent="0">
              <a:buNone/>
            </a:pPr>
            <a:endParaRPr lang="de-DE" dirty="0"/>
          </a:p>
        </p:txBody>
      </p:sp>
    </p:spTree>
    <p:extLst>
      <p:ext uri="{BB962C8B-B14F-4D97-AF65-F5344CB8AC3E}">
        <p14:creationId xmlns:p14="http://schemas.microsoft.com/office/powerpoint/2010/main" val="1414843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4F3F6-F34D-FAE9-0514-6C674A5A84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19764-AE35-B168-CB4C-24E511E5EF68}"/>
              </a:ext>
            </a:extLst>
          </p:cNvPr>
          <p:cNvSpPr>
            <a:spLocks noGrp="1"/>
          </p:cNvSpPr>
          <p:nvPr>
            <p:ph idx="1"/>
          </p:nvPr>
        </p:nvSpPr>
        <p:spPr>
          <a:xfrm>
            <a:off x="838200" y="1"/>
            <a:ext cx="10515600" cy="857250"/>
          </a:xfrm>
        </p:spPr>
        <p:txBody>
          <a:bodyPr>
            <a:normAutofit lnSpcReduction="10000"/>
          </a:bodyPr>
          <a:lstStyle/>
          <a:p>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endParaRPr lang="de-DE" dirty="0"/>
          </a:p>
        </p:txBody>
      </p:sp>
    </p:spTree>
    <p:extLst>
      <p:ext uri="{BB962C8B-B14F-4D97-AF65-F5344CB8AC3E}">
        <p14:creationId xmlns:p14="http://schemas.microsoft.com/office/powerpoint/2010/main" val="3953682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09E0F-79A8-205F-7A66-ABE86C332DA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3CB5D-B4AE-0AB4-39FE-D989BC9CEBFF}"/>
              </a:ext>
            </a:extLst>
          </p:cNvPr>
          <p:cNvSpPr>
            <a:spLocks noGrp="1"/>
          </p:cNvSpPr>
          <p:nvPr>
            <p:ph idx="1"/>
          </p:nvPr>
        </p:nvSpPr>
        <p:spPr>
          <a:xfrm>
            <a:off x="838200" y="1"/>
            <a:ext cx="10515600" cy="1104899"/>
          </a:xfrm>
        </p:spPr>
        <p:txBody>
          <a:bodyPr>
            <a:normAutofit fontScale="92500" lnSpcReduction="10000"/>
          </a:bodyPr>
          <a:lstStyle/>
          <a:p>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endParaRPr lang="de-DE" dirty="0"/>
          </a:p>
        </p:txBody>
      </p:sp>
    </p:spTree>
    <p:extLst>
      <p:ext uri="{BB962C8B-B14F-4D97-AF65-F5344CB8AC3E}">
        <p14:creationId xmlns:p14="http://schemas.microsoft.com/office/powerpoint/2010/main" val="3672551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54FC-9C69-5A20-3BDA-DE1582769ECA}"/>
              </a:ext>
            </a:extLst>
          </p:cNvPr>
          <p:cNvSpPr>
            <a:spLocks noGrp="1"/>
          </p:cNvSpPr>
          <p:nvPr>
            <p:ph type="title"/>
          </p:nvPr>
        </p:nvSpPr>
        <p:spPr/>
        <p:txBody>
          <a:bodyPr/>
          <a:lstStyle/>
          <a:p>
            <a:r>
              <a:rPr lang="es-MX" dirty="0"/>
              <a:t>Cuatro fuentes:</a:t>
            </a:r>
            <a:endParaRPr lang="es-PE" dirty="0"/>
          </a:p>
        </p:txBody>
      </p:sp>
      <p:sp>
        <p:nvSpPr>
          <p:cNvPr id="3" name="Content Placeholder 2">
            <a:extLst>
              <a:ext uri="{FF2B5EF4-FFF2-40B4-BE49-F238E27FC236}">
                <a16:creationId xmlns:a16="http://schemas.microsoft.com/office/drawing/2014/main" id="{6B6B8B25-8CB1-26F5-DC1F-A9B3309F3158}"/>
              </a:ext>
            </a:extLst>
          </p:cNvPr>
          <p:cNvSpPr>
            <a:spLocks noGrp="1"/>
          </p:cNvSpPr>
          <p:nvPr>
            <p:ph idx="1"/>
          </p:nvPr>
        </p:nvSpPr>
        <p:spPr/>
        <p:txBody>
          <a:bodyPr>
            <a:normAutofit lnSpcReduction="10000"/>
          </a:bodyPr>
          <a:lstStyle/>
          <a:p>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endParaRPr lang="es-PE" dirty="0"/>
          </a:p>
          <a:p>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endParaRPr lang="de-DE" dirty="0"/>
          </a:p>
        </p:txBody>
      </p:sp>
    </p:spTree>
    <p:extLst>
      <p:ext uri="{BB962C8B-B14F-4D97-AF65-F5344CB8AC3E}">
        <p14:creationId xmlns:p14="http://schemas.microsoft.com/office/powerpoint/2010/main" val="195597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4D336-E6A7-8B70-7E24-1468720A52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153F49-536F-85F0-613F-8ACD56C83A9E}"/>
              </a:ext>
            </a:extLst>
          </p:cNvPr>
          <p:cNvSpPr>
            <a:spLocks noGrp="1"/>
          </p:cNvSpPr>
          <p:nvPr>
            <p:ph idx="1"/>
          </p:nvPr>
        </p:nvSpPr>
        <p:spPr>
          <a:xfrm>
            <a:off x="838200" y="1"/>
            <a:ext cx="10515600" cy="1581149"/>
          </a:xfrm>
        </p:spPr>
        <p:txBody>
          <a:bodyPr>
            <a:normAutofit fontScale="77500" lnSpcReduction="20000"/>
          </a:bodyPr>
          <a:lstStyle/>
          <a:p>
            <a:pPr marL="0" indent="0">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buNone/>
            </a:pPr>
            <a:endParaRPr lang="de-DE" dirty="0"/>
          </a:p>
          <a:p>
            <a:pPr marL="0" indent="0">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buNone/>
            </a:pPr>
            <a:endParaRPr lang="de-DE" dirty="0"/>
          </a:p>
        </p:txBody>
      </p:sp>
      <p:sp>
        <p:nvSpPr>
          <p:cNvPr id="2" name="Content Placeholder 2">
            <a:extLst>
              <a:ext uri="{FF2B5EF4-FFF2-40B4-BE49-F238E27FC236}">
                <a16:creationId xmlns:a16="http://schemas.microsoft.com/office/drawing/2014/main" id="{54F3A78E-9AAE-C83A-4F2C-2430486A9F04}"/>
              </a:ext>
            </a:extLst>
          </p:cNvPr>
          <p:cNvSpPr txBox="1">
            <a:spLocks/>
          </p:cNvSpPr>
          <p:nvPr/>
        </p:nvSpPr>
        <p:spPr>
          <a:xfrm>
            <a:off x="685800" y="2362198"/>
            <a:ext cx="10515600" cy="158114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Cuarta frase</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“El medio del que se sirve la naturaleza para lograr el desarrollo de todas sus disposiciones es el antagonismo de las mismas en la sociedad, hasta el extremo de que éste se convierte en la causa de un orden legal de aquellas.“ (1999, p. 78)</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
        <p:nvSpPr>
          <p:cNvPr id="4" name="Content Placeholder 2">
            <a:extLst>
              <a:ext uri="{FF2B5EF4-FFF2-40B4-BE49-F238E27FC236}">
                <a16:creationId xmlns:a16="http://schemas.microsoft.com/office/drawing/2014/main" id="{4EE82073-A139-6A8F-4B09-5D5198C4E5DD}"/>
              </a:ext>
            </a:extLst>
          </p:cNvPr>
          <p:cNvSpPr txBox="1">
            <a:spLocks/>
          </p:cNvSpPr>
          <p:nvPr/>
        </p:nvSpPr>
        <p:spPr>
          <a:xfrm>
            <a:off x="685800" y="4495802"/>
            <a:ext cx="10515600" cy="15811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“Entiendo aquí por antagonismo la insociable sociabilidad del hombre; es decir, la misma inclinación a caminar hacia la sociedad está vinculada con una resistencia opuesta, que amenaza continuamente con romper esta sociedad.“ (1999, p. 78)</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2558991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A1BE1-6E48-10A7-5999-031F7BC11D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79A32F-A597-127C-F6FE-F79CADA4455D}"/>
              </a:ext>
            </a:extLst>
          </p:cNvPr>
          <p:cNvSpPr>
            <a:spLocks noGrp="1"/>
          </p:cNvSpPr>
          <p:nvPr>
            <p:ph idx="1"/>
          </p:nvPr>
        </p:nvSpPr>
        <p:spPr>
          <a:xfrm>
            <a:off x="838200" y="1"/>
            <a:ext cx="10515600" cy="1581149"/>
          </a:xfrm>
        </p:spPr>
        <p:txBody>
          <a:bodyPr>
            <a:normAutofit fontScale="77500" lnSpcReduction="20000"/>
          </a:bodyPr>
          <a:lstStyle/>
          <a:p>
            <a:pPr marL="0" indent="0">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buNone/>
            </a:pPr>
            <a:endParaRPr lang="de-DE" dirty="0"/>
          </a:p>
          <a:p>
            <a:pPr marL="0" indent="0">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buNone/>
            </a:pPr>
            <a:endParaRPr lang="de-DE" dirty="0"/>
          </a:p>
        </p:txBody>
      </p:sp>
      <p:sp>
        <p:nvSpPr>
          <p:cNvPr id="2" name="Content Placeholder 2">
            <a:extLst>
              <a:ext uri="{FF2B5EF4-FFF2-40B4-BE49-F238E27FC236}">
                <a16:creationId xmlns:a16="http://schemas.microsoft.com/office/drawing/2014/main" id="{E41BD686-7650-CB4B-8AFA-F8A5CBEEBDCA}"/>
              </a:ext>
            </a:extLst>
          </p:cNvPr>
          <p:cNvSpPr txBox="1">
            <a:spLocks/>
          </p:cNvSpPr>
          <p:nvPr/>
        </p:nvSpPr>
        <p:spPr>
          <a:xfrm>
            <a:off x="685800" y="2362198"/>
            <a:ext cx="10515600" cy="15811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“El hombre posee una propensión a entrar en sociedad, porque en tal estado se siente más como hombre, es decir, siente el desarrollo de sus disposiciones naturales. Pero también tiene una inclinación mayor a individualizarse (aislarse).“ (1999, p. 78)</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
        <p:nvSpPr>
          <p:cNvPr id="5" name="Content Placeholder 2">
            <a:extLst>
              <a:ext uri="{FF2B5EF4-FFF2-40B4-BE49-F238E27FC236}">
                <a16:creationId xmlns:a16="http://schemas.microsoft.com/office/drawing/2014/main" id="{1B0ECC07-B04E-C6D2-CC83-C79AE902127C}"/>
              </a:ext>
            </a:extLst>
          </p:cNvPr>
          <p:cNvSpPr txBox="1">
            <a:spLocks/>
          </p:cNvSpPr>
          <p:nvPr/>
        </p:nvSpPr>
        <p:spPr>
          <a:xfrm>
            <a:off x="685800" y="4190998"/>
            <a:ext cx="10515600" cy="158114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“El hombre quiere concordia; pero la naturaleza sabe mejor lo que para su especie es bueno: ella quiere discordia. Él quiere vivir tranquilo y divertido; pero la naturaleza quere que deba salir de la indolencia y del inactivo contento, que se arroje al trabajo y las penalidades para encontrar, por contraste, el medio de zafarse con sagacidad de ellos.“ (1999, p. 79)</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1802733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6762B-BA16-03FA-BC3D-086B0D79C55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0BCC7-2BF5-E449-A916-9807E41CC0B8}"/>
              </a:ext>
            </a:extLst>
          </p:cNvPr>
          <p:cNvSpPr>
            <a:spLocks noGrp="1"/>
          </p:cNvSpPr>
          <p:nvPr>
            <p:ph idx="1"/>
          </p:nvPr>
        </p:nvSpPr>
        <p:spPr>
          <a:xfrm>
            <a:off x="838200" y="1"/>
            <a:ext cx="10515600" cy="1581149"/>
          </a:xfrm>
        </p:spPr>
        <p:txBody>
          <a:bodyPr>
            <a:normAutofit fontScale="77500" lnSpcReduction="20000"/>
          </a:bodyPr>
          <a:lstStyle/>
          <a:p>
            <a:pPr marL="0" indent="0">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buNone/>
            </a:pPr>
            <a:endParaRPr lang="de-DE" dirty="0"/>
          </a:p>
          <a:p>
            <a:pPr marL="0" indent="0">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buNone/>
            </a:pPr>
            <a:endParaRPr lang="de-DE" dirty="0"/>
          </a:p>
        </p:txBody>
      </p:sp>
      <p:sp>
        <p:nvSpPr>
          <p:cNvPr id="5" name="Content Placeholder 2">
            <a:extLst>
              <a:ext uri="{FF2B5EF4-FFF2-40B4-BE49-F238E27FC236}">
                <a16:creationId xmlns:a16="http://schemas.microsoft.com/office/drawing/2014/main" id="{6047AA1F-6A02-B83F-41D3-2939CD65A929}"/>
              </a:ext>
            </a:extLst>
          </p:cNvPr>
          <p:cNvSpPr txBox="1">
            <a:spLocks/>
          </p:cNvSpPr>
          <p:nvPr/>
        </p:nvSpPr>
        <p:spPr>
          <a:xfrm>
            <a:off x="838200" y="2076451"/>
            <a:ext cx="10515600" cy="20859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Quinta frase</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“El mayor problema de la especie humana, a cuya solución la naturaleza la apremia, es la instauración de una sociedad civil que administre el derecho en general.“ (1999, p. 80)</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
        <p:nvSpPr>
          <p:cNvPr id="6" name="Content Placeholder 2">
            <a:extLst>
              <a:ext uri="{FF2B5EF4-FFF2-40B4-BE49-F238E27FC236}">
                <a16:creationId xmlns:a16="http://schemas.microsoft.com/office/drawing/2014/main" id="{FB68C786-4BA4-0548-357D-84E9E2F1CEC8}"/>
              </a:ext>
            </a:extLst>
          </p:cNvPr>
          <p:cNvSpPr txBox="1">
            <a:spLocks/>
          </p:cNvSpPr>
          <p:nvPr/>
        </p:nvSpPr>
        <p:spPr>
          <a:xfrm>
            <a:off x="838200" y="3933824"/>
            <a:ext cx="10515600" cy="2152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marL="0" indent="0">
              <a:buFont typeface="Arial" panose="020B0604020202020204" pitchFamily="34" charset="0"/>
              <a:buNone/>
            </a:pPr>
            <a:r>
              <a:rPr lang="de-DE" dirty="0"/>
              <a:t>“Sólo en sociedad y, por cierto, en aquella que albergue, con la mayor libertad, por tanto, con un antagonismo en general de sus miembros, la más precisa determinación y seguridad de los límites de esta libertad, para que pueda coexistir con la libertad de otros.“ (1999, p. 80)</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4208902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BB80F-9AE2-7964-606C-ECD9337B808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751333-A5C9-2695-99EC-3BDC676B02DA}"/>
              </a:ext>
            </a:extLst>
          </p:cNvPr>
          <p:cNvSpPr>
            <a:spLocks noGrp="1"/>
          </p:cNvSpPr>
          <p:nvPr>
            <p:ph idx="1"/>
          </p:nvPr>
        </p:nvSpPr>
        <p:spPr>
          <a:xfrm>
            <a:off x="838200" y="1"/>
            <a:ext cx="10515600" cy="1581149"/>
          </a:xfrm>
        </p:spPr>
        <p:txBody>
          <a:bodyPr>
            <a:normAutofit fontScale="77500" lnSpcReduction="20000"/>
          </a:bodyPr>
          <a:lstStyle/>
          <a:p>
            <a:pPr marL="0" indent="0">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buNone/>
            </a:pPr>
            <a:endParaRPr lang="de-DE" dirty="0"/>
          </a:p>
          <a:p>
            <a:pPr marL="0" indent="0">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buNone/>
            </a:pPr>
            <a:endParaRPr lang="de-DE" dirty="0"/>
          </a:p>
        </p:txBody>
      </p:sp>
      <p:sp>
        <p:nvSpPr>
          <p:cNvPr id="6" name="Content Placeholder 2">
            <a:extLst>
              <a:ext uri="{FF2B5EF4-FFF2-40B4-BE49-F238E27FC236}">
                <a16:creationId xmlns:a16="http://schemas.microsoft.com/office/drawing/2014/main" id="{F1C0F349-6F73-C6F7-A1F7-F95D12256E04}"/>
              </a:ext>
            </a:extLst>
          </p:cNvPr>
          <p:cNvSpPr txBox="1">
            <a:spLocks/>
          </p:cNvSpPr>
          <p:nvPr/>
        </p:nvSpPr>
        <p:spPr>
          <a:xfrm>
            <a:off x="838200" y="2705100"/>
            <a:ext cx="10515600" cy="2152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marL="0" indent="0">
              <a:buFont typeface="Arial" panose="020B0604020202020204" pitchFamily="34" charset="0"/>
              <a:buNone/>
            </a:pPr>
            <a:r>
              <a:rPr lang="de-DE" dirty="0"/>
              <a:t>“Una sociedad, en que la libertad bajo leyes exteriores se encuentre vinculada en el mayor grado posible con el poder irresistible, es decir, una constitución civil plenamente justa, debe ser la tarea suprema de la naturaleza para la especie humana.“ (1999, p. 80)</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4162448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555A0-D5DC-8ACD-F90D-005390A1150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E729FD-4CBE-9A3C-7405-07F373E3222B}"/>
              </a:ext>
            </a:extLst>
          </p:cNvPr>
          <p:cNvSpPr>
            <a:spLocks noGrp="1"/>
          </p:cNvSpPr>
          <p:nvPr>
            <p:ph idx="1"/>
          </p:nvPr>
        </p:nvSpPr>
        <p:spPr>
          <a:xfrm>
            <a:off x="838200" y="1"/>
            <a:ext cx="10515600" cy="1581149"/>
          </a:xfrm>
        </p:spPr>
        <p:txBody>
          <a:bodyPr>
            <a:normAutofit fontScale="77500" lnSpcReduction="20000"/>
          </a:bodyPr>
          <a:lstStyle/>
          <a:p>
            <a:pPr marL="0" indent="0">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buNone/>
            </a:pPr>
            <a:endParaRPr lang="de-DE" dirty="0"/>
          </a:p>
          <a:p>
            <a:pPr marL="0" indent="0">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buNone/>
            </a:pPr>
            <a:endParaRPr lang="de-DE" dirty="0"/>
          </a:p>
        </p:txBody>
      </p:sp>
      <p:sp>
        <p:nvSpPr>
          <p:cNvPr id="6" name="Content Placeholder 2">
            <a:extLst>
              <a:ext uri="{FF2B5EF4-FFF2-40B4-BE49-F238E27FC236}">
                <a16:creationId xmlns:a16="http://schemas.microsoft.com/office/drawing/2014/main" id="{A3F920E4-4975-AA58-E5ED-15CB69D48809}"/>
              </a:ext>
            </a:extLst>
          </p:cNvPr>
          <p:cNvSpPr txBox="1">
            <a:spLocks/>
          </p:cNvSpPr>
          <p:nvPr/>
        </p:nvSpPr>
        <p:spPr>
          <a:xfrm>
            <a:off x="838200" y="1866900"/>
            <a:ext cx="10515600" cy="46291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Sexta frase</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“Este problema es, a su vez, el más dificil y el que la especie humana resolverá más tarde.“ (1999, p. 81)</a:t>
            </a:r>
          </a:p>
          <a:p>
            <a:pPr marL="0" indent="0">
              <a:buFont typeface="Arial" panose="020B0604020202020204" pitchFamily="34" charset="0"/>
              <a:buNone/>
            </a:pPr>
            <a:endParaRPr lang="de-DE" dirty="0"/>
          </a:p>
          <a:p>
            <a:pPr marL="0" indent="0">
              <a:buNone/>
            </a:pPr>
            <a:r>
              <a:rPr lang="de-DE" dirty="0"/>
              <a:t>“El hombre es un animal que, cuando vive entre otros de su especie, necesaita un señor. Pues es cierto que abusa de su libertad respecto a sus iguales; y, aunque también, como criatura racional, desea una ley que ponga límites a la libertad de todos.“ (1999, p. 81)</a:t>
            </a:r>
          </a:p>
          <a:p>
            <a:pPr marL="0" indent="0">
              <a:buNone/>
            </a:pPr>
            <a:endParaRPr lang="de-DE" dirty="0"/>
          </a:p>
          <a:p>
            <a:pPr marL="0" indent="0">
              <a:buNone/>
            </a:pPr>
            <a:r>
              <a:rPr lang="de-DE" dirty="0"/>
              <a:t>“También necesita un señor, que rompa su propia voluntad y le fuerce a obeceder una voluntad válida en general, por la que cada uno pueda ser libre.“(1999, p. 81)</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2606843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AAFC-6454-9C70-82A2-5E58F037E5A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809C56-CD70-2580-F443-B1DD80570251}"/>
              </a:ext>
            </a:extLst>
          </p:cNvPr>
          <p:cNvSpPr>
            <a:spLocks noGrp="1"/>
          </p:cNvSpPr>
          <p:nvPr>
            <p:ph idx="1"/>
          </p:nvPr>
        </p:nvSpPr>
        <p:spPr>
          <a:xfrm>
            <a:off x="838200" y="1"/>
            <a:ext cx="10515600" cy="1581149"/>
          </a:xfrm>
        </p:spPr>
        <p:txBody>
          <a:bodyPr>
            <a:normAutofit fontScale="77500" lnSpcReduction="20000"/>
          </a:bodyPr>
          <a:lstStyle/>
          <a:p>
            <a:pPr marL="0" indent="0">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buNone/>
            </a:pPr>
            <a:endParaRPr lang="de-DE" dirty="0"/>
          </a:p>
          <a:p>
            <a:pPr marL="0" indent="0">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buNone/>
            </a:pPr>
            <a:endParaRPr lang="de-DE" dirty="0"/>
          </a:p>
        </p:txBody>
      </p:sp>
      <p:sp>
        <p:nvSpPr>
          <p:cNvPr id="6" name="Content Placeholder 2">
            <a:extLst>
              <a:ext uri="{FF2B5EF4-FFF2-40B4-BE49-F238E27FC236}">
                <a16:creationId xmlns:a16="http://schemas.microsoft.com/office/drawing/2014/main" id="{17AA699F-930F-AF8B-9ED2-18A05EE53EC8}"/>
              </a:ext>
            </a:extLst>
          </p:cNvPr>
          <p:cNvSpPr txBox="1">
            <a:spLocks/>
          </p:cNvSpPr>
          <p:nvPr/>
        </p:nvSpPr>
        <p:spPr>
          <a:xfrm>
            <a:off x="838200" y="1866900"/>
            <a:ext cx="10515600" cy="46291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Séptima frase</a:t>
            </a:r>
          </a:p>
          <a:p>
            <a:pPr marL="0" indent="0">
              <a:buFont typeface="Arial" panose="020B0604020202020204" pitchFamily="34" charset="0"/>
              <a:buNone/>
            </a:pPr>
            <a:endParaRPr lang="de-DE" dirty="0"/>
          </a:p>
          <a:p>
            <a:pPr marL="0" indent="0">
              <a:buFont typeface="Arial" panose="020B0604020202020204" pitchFamily="34" charset="0"/>
              <a:buNone/>
            </a:pPr>
            <a:r>
              <a:rPr lang="de-DE" dirty="0"/>
              <a:t>“El problema de la instauración de una constitución civil perfecta depende del problema de una relación exterior legal entre los Estados, y no se puede resolver sin este último.“ (1999, p. 82)</a:t>
            </a:r>
          </a:p>
          <a:p>
            <a:pPr marL="0" indent="0">
              <a:buFont typeface="Arial" panose="020B0604020202020204" pitchFamily="34" charset="0"/>
              <a:buNone/>
            </a:pPr>
            <a:endParaRPr lang="de-DE" dirty="0"/>
          </a:p>
          <a:p>
            <a:pPr marL="0" indent="0">
              <a:buNone/>
            </a:pPr>
            <a:r>
              <a:rPr lang="de-DE" dirty="0"/>
              <a:t>“¿De qué sirve trabajar por una constitución civil legal para los hombres como individuos, es decir, por el ordenamiento de una república? La misma insociabilidad que obligaba a los hombres es, de nuevo, la causa de que toda república se encuentre, en las relaciones exteriores, es decir, como Estado vinculado con otros Estados, con una libertad sin ataduras, y, en consecuencia, uno ha de esperar del otro el mismo mal que empujó y obligó a los hombres como individuos a entrar en un estado civil legal. “ (1999, p. 82)</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1678786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11780</TotalTime>
  <Words>3577</Words>
  <Application>Microsoft Office PowerPoint</Application>
  <PresentationFormat>Widescreen</PresentationFormat>
  <Paragraphs>166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Kant</vt:lpstr>
      <vt:lpstr>Kant</vt:lpstr>
      <vt:lpstr>Cuatro fuentes: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 Garcìa Alcalà</dc:creator>
  <cp:lastModifiedBy>F. Garcìa Alcalà</cp:lastModifiedBy>
  <cp:revision>20</cp:revision>
  <dcterms:created xsi:type="dcterms:W3CDTF">2025-08-02T09:12:47Z</dcterms:created>
  <dcterms:modified xsi:type="dcterms:W3CDTF">2025-08-15T15:50:19Z</dcterms:modified>
</cp:coreProperties>
</file>