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1" r:id="rId3"/>
    <p:sldId id="257" r:id="rId4"/>
    <p:sldId id="261" r:id="rId5"/>
    <p:sldId id="258" r:id="rId6"/>
    <p:sldId id="259" r:id="rId7"/>
    <p:sldId id="263" r:id="rId8"/>
    <p:sldId id="266" r:id="rId9"/>
    <p:sldId id="267" r:id="rId10"/>
    <p:sldId id="280" r:id="rId11"/>
    <p:sldId id="279" r:id="rId12"/>
    <p:sldId id="260" r:id="rId13"/>
    <p:sldId id="262" r:id="rId14"/>
    <p:sldId id="264" r:id="rId15"/>
    <p:sldId id="265" r:id="rId16"/>
    <p:sldId id="269" r:id="rId17"/>
    <p:sldId id="270" r:id="rId18"/>
    <p:sldId id="271" r:id="rId19"/>
    <p:sldId id="272" r:id="rId20"/>
    <p:sldId id="268" r:id="rId21"/>
    <p:sldId id="273" r:id="rId22"/>
    <p:sldId id="274" r:id="rId23"/>
    <p:sldId id="275" r:id="rId24"/>
    <p:sldId id="276" r:id="rId25"/>
    <p:sldId id="277" r:id="rId2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26/08/2025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32437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26/08/2025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946444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26/08/2025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3505239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DAC58044-E052-42DB-91E5-C68269DDD0FF}" type="datetimeFigureOut">
              <a:rPr lang="es-PE" smtClean="0"/>
              <a:t>26/08/2025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602260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AC58044-E052-42DB-91E5-C68269DDD0FF}" type="datetimeFigureOut">
              <a:rPr lang="es-PE" smtClean="0"/>
              <a:t>26/08/2025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4238031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DAC58044-E052-42DB-91E5-C68269DDD0FF}" type="datetimeFigureOut">
              <a:rPr lang="es-PE" smtClean="0"/>
              <a:t>26/08/2025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99241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DAC58044-E052-42DB-91E5-C68269DDD0FF}" type="datetimeFigureOut">
              <a:rPr lang="es-PE" smtClean="0"/>
              <a:t>26/08/2025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95857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DAC58044-E052-42DB-91E5-C68269DDD0FF}" type="datetimeFigureOut">
              <a:rPr lang="es-PE" smtClean="0"/>
              <a:t>26/08/2025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2844583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AC58044-E052-42DB-91E5-C68269DDD0FF}" type="datetimeFigureOut">
              <a:rPr lang="es-PE" smtClean="0"/>
              <a:t>26/08/2025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3923576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26/08/2025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296738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AC58044-E052-42DB-91E5-C68269DDD0FF}" type="datetimeFigureOut">
              <a:rPr lang="es-PE" smtClean="0"/>
              <a:t>26/08/2025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EF2C5F4A-B2D3-46E7-BEEC-67E0CA415BF3}" type="slidenum">
              <a:rPr lang="es-PE" smtClean="0"/>
              <a:t>‹#›</a:t>
            </a:fld>
            <a:endParaRPr lang="es-PE"/>
          </a:p>
        </p:txBody>
      </p:sp>
    </p:spTree>
    <p:extLst>
      <p:ext uri="{BB962C8B-B14F-4D97-AF65-F5344CB8AC3E}">
        <p14:creationId xmlns:p14="http://schemas.microsoft.com/office/powerpoint/2010/main" val="1857979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C58044-E052-42DB-91E5-C68269DDD0FF}" type="datetimeFigureOut">
              <a:rPr lang="es-PE" smtClean="0"/>
              <a:t>26/08/2025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2C5F4A-B2D3-46E7-BEEC-67E0CA415BF3}" type="slidenum">
              <a:rPr lang="es-PE" smtClean="0"/>
              <a:t>‹#›</a:t>
            </a:fld>
            <a:endParaRPr lang="es-PE"/>
          </a:p>
        </p:txBody>
      </p:sp>
    </p:spTree>
    <p:extLst>
      <p:ext uri="{BB962C8B-B14F-4D97-AF65-F5344CB8AC3E}">
        <p14:creationId xmlns:p14="http://schemas.microsoft.com/office/powerpoint/2010/main" val="3595558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oWjI9WmuIk4&amp;ab_channel=EmoryUniversity"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1122362"/>
            <a:ext cx="12192000" cy="3266757"/>
          </a:xfrm>
        </p:spPr>
        <p:txBody>
          <a:bodyPr>
            <a:normAutofit/>
          </a:bodyPr>
          <a:lstStyle/>
          <a:p>
            <a:r>
              <a:rPr lang="es-PE" sz="8000" i="1" dirty="0" err="1"/>
              <a:t>Eichmann</a:t>
            </a:r>
            <a:r>
              <a:rPr lang="es-PE" sz="8000" i="1" dirty="0"/>
              <a:t> en Jerusalén</a:t>
            </a:r>
            <a:br>
              <a:rPr lang="es-PE" sz="8000" i="1" dirty="0"/>
            </a:br>
            <a:br>
              <a:rPr lang="es-PE" sz="8000" dirty="0"/>
            </a:br>
            <a:r>
              <a:rPr lang="es-PE" dirty="0">
                <a:solidFill>
                  <a:srgbClr val="FF0000"/>
                </a:solidFill>
              </a:rPr>
              <a:t>Un estudio sobre la banalidad del mal</a:t>
            </a:r>
          </a:p>
        </p:txBody>
      </p:sp>
      <p:sp>
        <p:nvSpPr>
          <p:cNvPr id="3" name="Subtítulo 2"/>
          <p:cNvSpPr>
            <a:spLocks noGrp="1"/>
          </p:cNvSpPr>
          <p:nvPr>
            <p:ph type="subTitle" idx="1"/>
          </p:nvPr>
        </p:nvSpPr>
        <p:spPr>
          <a:xfrm>
            <a:off x="1628503" y="5202238"/>
            <a:ext cx="9144000" cy="1655762"/>
          </a:xfrm>
        </p:spPr>
        <p:txBody>
          <a:bodyPr/>
          <a:lstStyle/>
          <a:p>
            <a:r>
              <a:rPr lang="es-PE" dirty="0"/>
              <a:t>Hannah </a:t>
            </a:r>
            <a:r>
              <a:rPr lang="es-PE" dirty="0" err="1"/>
              <a:t>Arendt</a:t>
            </a:r>
            <a:endParaRPr lang="es-PE" dirty="0"/>
          </a:p>
        </p:txBody>
      </p:sp>
    </p:spTree>
    <p:extLst>
      <p:ext uri="{BB962C8B-B14F-4D97-AF65-F5344CB8AC3E}">
        <p14:creationId xmlns:p14="http://schemas.microsoft.com/office/powerpoint/2010/main" val="2478495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omanticismo: características del arte y la literatura - Cultura Gen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00800"/>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n 3"/>
          <p:cNvPicPr>
            <a:picLocks noChangeAspect="1"/>
          </p:cNvPicPr>
          <p:nvPr/>
        </p:nvPicPr>
        <p:blipFill>
          <a:blip r:embed="rId3"/>
          <a:stretch>
            <a:fillRect/>
          </a:stretch>
        </p:blipFill>
        <p:spPr>
          <a:xfrm>
            <a:off x="3630114" y="6400800"/>
            <a:ext cx="5924550" cy="552450"/>
          </a:xfrm>
          <a:prstGeom prst="rect">
            <a:avLst/>
          </a:prstGeom>
        </p:spPr>
      </p:pic>
    </p:spTree>
    <p:extLst>
      <p:ext uri="{BB962C8B-B14F-4D97-AF65-F5344CB8AC3E}">
        <p14:creationId xmlns:p14="http://schemas.microsoft.com/office/powerpoint/2010/main" val="3505593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416855" y="409438"/>
            <a:ext cx="4529819" cy="5989427"/>
          </a:xfrm>
          <a:prstGeom prst="rect">
            <a:avLst/>
          </a:prstGeom>
        </p:spPr>
      </p:pic>
      <p:sp>
        <p:nvSpPr>
          <p:cNvPr id="5" name="CuadroTexto 4"/>
          <p:cNvSpPr txBox="1"/>
          <p:nvPr/>
        </p:nvSpPr>
        <p:spPr>
          <a:xfrm>
            <a:off x="838201" y="1645920"/>
            <a:ext cx="4687389" cy="2246769"/>
          </a:xfrm>
          <a:prstGeom prst="rect">
            <a:avLst/>
          </a:prstGeom>
          <a:noFill/>
        </p:spPr>
        <p:txBody>
          <a:bodyPr wrap="square" rtlCol="0">
            <a:spAutoFit/>
          </a:bodyPr>
          <a:lstStyle/>
          <a:p>
            <a:endParaRPr lang="es-PE" sz="2000" dirty="0">
              <a:solidFill>
                <a:srgbClr val="FF0000"/>
              </a:solidFill>
            </a:endParaRPr>
          </a:p>
          <a:p>
            <a:pPr marL="285750" indent="-285750">
              <a:buFontTx/>
              <a:buChar char="-"/>
            </a:pPr>
            <a:r>
              <a:rPr lang="es-PE" sz="2000" dirty="0" err="1">
                <a:solidFill>
                  <a:srgbClr val="FF0000"/>
                </a:solidFill>
              </a:rPr>
              <a:t>Eichmann</a:t>
            </a:r>
            <a:r>
              <a:rPr lang="es-PE" sz="2000" dirty="0">
                <a:solidFill>
                  <a:srgbClr val="FF0000"/>
                </a:solidFill>
              </a:rPr>
              <a:t> como mal estudiante</a:t>
            </a:r>
            <a:endParaRPr lang="es-PE" sz="2000" dirty="0">
              <a:solidFill>
                <a:schemeClr val="accent5"/>
              </a:solidFill>
            </a:endParaRPr>
          </a:p>
          <a:p>
            <a:pPr marL="285750" indent="-285750">
              <a:buFontTx/>
              <a:buChar char="-"/>
            </a:pPr>
            <a:r>
              <a:rPr lang="es-PE" sz="2000" dirty="0" err="1">
                <a:solidFill>
                  <a:srgbClr val="FF0000"/>
                </a:solidFill>
              </a:rPr>
              <a:t>Eichmann</a:t>
            </a:r>
            <a:r>
              <a:rPr lang="es-PE" sz="2000" dirty="0">
                <a:solidFill>
                  <a:srgbClr val="FF0000"/>
                </a:solidFill>
              </a:rPr>
              <a:t> como burócrata</a:t>
            </a:r>
          </a:p>
          <a:p>
            <a:pPr marL="285750" indent="-285750">
              <a:buFontTx/>
              <a:buChar char="-"/>
            </a:pPr>
            <a:r>
              <a:rPr lang="es-PE" sz="2000" dirty="0" err="1">
                <a:solidFill>
                  <a:srgbClr val="FF0000"/>
                </a:solidFill>
              </a:rPr>
              <a:t>Eichmann</a:t>
            </a:r>
            <a:r>
              <a:rPr lang="es-PE" sz="2000" dirty="0">
                <a:solidFill>
                  <a:srgbClr val="FF0000"/>
                </a:solidFill>
              </a:rPr>
              <a:t> como kantiano</a:t>
            </a:r>
          </a:p>
          <a:p>
            <a:pPr marL="285750" indent="-285750">
              <a:buFontTx/>
              <a:buChar char="-"/>
            </a:pPr>
            <a:r>
              <a:rPr lang="es-PE" sz="2000" dirty="0" err="1">
                <a:solidFill>
                  <a:srgbClr val="FF0000"/>
                </a:solidFill>
              </a:rPr>
              <a:t>Eichmann</a:t>
            </a:r>
            <a:r>
              <a:rPr lang="es-PE" sz="2000" dirty="0">
                <a:solidFill>
                  <a:srgbClr val="FF0000"/>
                </a:solidFill>
              </a:rPr>
              <a:t> como mediocre</a:t>
            </a:r>
          </a:p>
          <a:p>
            <a:pPr marL="285750" indent="-285750">
              <a:buFontTx/>
              <a:buChar char="-"/>
            </a:pPr>
            <a:r>
              <a:rPr lang="es-PE" sz="2000" dirty="0" err="1">
                <a:solidFill>
                  <a:srgbClr val="00B050"/>
                </a:solidFill>
              </a:rPr>
              <a:t>Eichmann</a:t>
            </a:r>
            <a:r>
              <a:rPr lang="es-PE" sz="2000" dirty="0">
                <a:solidFill>
                  <a:srgbClr val="00B050"/>
                </a:solidFill>
              </a:rPr>
              <a:t> como monstruo</a:t>
            </a:r>
          </a:p>
          <a:p>
            <a:endParaRPr lang="es-PE" sz="2000" dirty="0"/>
          </a:p>
        </p:txBody>
      </p:sp>
    </p:spTree>
    <p:extLst>
      <p:ext uri="{BB962C8B-B14F-4D97-AF65-F5344CB8AC3E}">
        <p14:creationId xmlns:p14="http://schemas.microsoft.com/office/powerpoint/2010/main" val="857756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252527" y="669335"/>
            <a:ext cx="7791450" cy="2619375"/>
          </a:xfrm>
          <a:prstGeom prst="rect">
            <a:avLst/>
          </a:prstGeom>
        </p:spPr>
      </p:pic>
      <p:pic>
        <p:nvPicPr>
          <p:cNvPr id="5" name="Imagen 4"/>
          <p:cNvPicPr>
            <a:picLocks noChangeAspect="1"/>
          </p:cNvPicPr>
          <p:nvPr/>
        </p:nvPicPr>
        <p:blipFill>
          <a:blip r:embed="rId3"/>
          <a:stretch>
            <a:fillRect/>
          </a:stretch>
        </p:blipFill>
        <p:spPr>
          <a:xfrm>
            <a:off x="2162039" y="4029891"/>
            <a:ext cx="7972425" cy="1828800"/>
          </a:xfrm>
          <a:prstGeom prst="rect">
            <a:avLst/>
          </a:prstGeom>
        </p:spPr>
      </p:pic>
    </p:spTree>
    <p:extLst>
      <p:ext uri="{BB962C8B-B14F-4D97-AF65-F5344CB8AC3E}">
        <p14:creationId xmlns:p14="http://schemas.microsoft.com/office/powerpoint/2010/main" val="410058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711178" y="1246278"/>
            <a:ext cx="4549004" cy="3112476"/>
          </a:xfrm>
          <a:prstGeom prst="rect">
            <a:avLst/>
          </a:prstGeom>
        </p:spPr>
      </p:pic>
      <p:sp>
        <p:nvSpPr>
          <p:cNvPr id="5" name="CuadroTexto 4"/>
          <p:cNvSpPr txBox="1"/>
          <p:nvPr/>
        </p:nvSpPr>
        <p:spPr>
          <a:xfrm>
            <a:off x="1045029" y="1246278"/>
            <a:ext cx="3605348" cy="2031325"/>
          </a:xfrm>
          <a:prstGeom prst="rect">
            <a:avLst/>
          </a:prstGeom>
          <a:noFill/>
        </p:spPr>
        <p:txBody>
          <a:bodyPr wrap="square" rtlCol="0">
            <a:spAutoFit/>
          </a:bodyPr>
          <a:lstStyle/>
          <a:p>
            <a:r>
              <a:rPr lang="es-PE" dirty="0" err="1"/>
              <a:t>Cap</a:t>
            </a:r>
            <a:r>
              <a:rPr lang="es-PE" dirty="0"/>
              <a:t> 1- El juicio.</a:t>
            </a:r>
          </a:p>
          <a:p>
            <a:endParaRPr lang="es-PE" dirty="0"/>
          </a:p>
          <a:p>
            <a:endParaRPr lang="es-PE" dirty="0"/>
          </a:p>
          <a:p>
            <a:r>
              <a:rPr lang="es-PE" dirty="0"/>
              <a:t> ¿Se juzga el pecado o al pecador?</a:t>
            </a:r>
          </a:p>
          <a:p>
            <a:endParaRPr lang="es-PE" dirty="0"/>
          </a:p>
          <a:p>
            <a:r>
              <a:rPr lang="es-PE" dirty="0"/>
              <a:t>¿crimen contra la humanidad o contra los judíos? </a:t>
            </a:r>
          </a:p>
        </p:txBody>
      </p:sp>
    </p:spTree>
    <p:extLst>
      <p:ext uri="{BB962C8B-B14F-4D97-AF65-F5344CB8AC3E}">
        <p14:creationId xmlns:p14="http://schemas.microsoft.com/office/powerpoint/2010/main" val="3305069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2119312" y="2343150"/>
            <a:ext cx="7953375" cy="2171700"/>
          </a:xfrm>
          <a:prstGeom prst="rect">
            <a:avLst/>
          </a:prstGeom>
        </p:spPr>
      </p:pic>
    </p:spTree>
    <p:extLst>
      <p:ext uri="{BB962C8B-B14F-4D97-AF65-F5344CB8AC3E}">
        <p14:creationId xmlns:p14="http://schemas.microsoft.com/office/powerpoint/2010/main" val="1307895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5" name="Imagen 4"/>
          <p:cNvPicPr>
            <a:picLocks noChangeAspect="1"/>
          </p:cNvPicPr>
          <p:nvPr/>
        </p:nvPicPr>
        <p:blipFill>
          <a:blip r:embed="rId2"/>
          <a:stretch>
            <a:fillRect/>
          </a:stretch>
        </p:blipFill>
        <p:spPr>
          <a:xfrm>
            <a:off x="1228395" y="3018232"/>
            <a:ext cx="9316325" cy="2376728"/>
          </a:xfrm>
          <a:prstGeom prst="rect">
            <a:avLst/>
          </a:prstGeom>
        </p:spPr>
      </p:pic>
      <p:pic>
        <p:nvPicPr>
          <p:cNvPr id="6" name="Imagen 5"/>
          <p:cNvPicPr>
            <a:picLocks noChangeAspect="1"/>
          </p:cNvPicPr>
          <p:nvPr/>
        </p:nvPicPr>
        <p:blipFill>
          <a:blip r:embed="rId3"/>
          <a:stretch>
            <a:fillRect/>
          </a:stretch>
        </p:blipFill>
        <p:spPr>
          <a:xfrm>
            <a:off x="1229270" y="1950039"/>
            <a:ext cx="9315450" cy="1285875"/>
          </a:xfrm>
          <a:prstGeom prst="rect">
            <a:avLst/>
          </a:prstGeom>
        </p:spPr>
      </p:pic>
    </p:spTree>
    <p:extLst>
      <p:ext uri="{BB962C8B-B14F-4D97-AF65-F5344CB8AC3E}">
        <p14:creationId xmlns:p14="http://schemas.microsoft.com/office/powerpoint/2010/main" val="1255984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2" name="Imagen 1"/>
          <p:cNvPicPr>
            <a:picLocks noChangeAspect="1"/>
          </p:cNvPicPr>
          <p:nvPr/>
        </p:nvPicPr>
        <p:blipFill>
          <a:blip r:embed="rId2"/>
          <a:stretch>
            <a:fillRect/>
          </a:stretch>
        </p:blipFill>
        <p:spPr>
          <a:xfrm>
            <a:off x="1438138" y="1832337"/>
            <a:ext cx="9420225" cy="1390650"/>
          </a:xfrm>
          <a:prstGeom prst="rect">
            <a:avLst/>
          </a:prstGeom>
        </p:spPr>
      </p:pic>
      <p:pic>
        <p:nvPicPr>
          <p:cNvPr id="3" name="Imagen 2"/>
          <p:cNvPicPr>
            <a:picLocks noChangeAspect="1"/>
          </p:cNvPicPr>
          <p:nvPr/>
        </p:nvPicPr>
        <p:blipFill>
          <a:blip r:embed="rId3"/>
          <a:stretch>
            <a:fillRect/>
          </a:stretch>
        </p:blipFill>
        <p:spPr>
          <a:xfrm>
            <a:off x="1428613" y="3580039"/>
            <a:ext cx="9429750" cy="742950"/>
          </a:xfrm>
          <a:prstGeom prst="rect">
            <a:avLst/>
          </a:prstGeom>
        </p:spPr>
      </p:pic>
      <p:pic>
        <p:nvPicPr>
          <p:cNvPr id="7" name="Imagen 6"/>
          <p:cNvPicPr>
            <a:picLocks noChangeAspect="1"/>
          </p:cNvPicPr>
          <p:nvPr/>
        </p:nvPicPr>
        <p:blipFill>
          <a:blip r:embed="rId4"/>
          <a:stretch>
            <a:fillRect/>
          </a:stretch>
        </p:blipFill>
        <p:spPr>
          <a:xfrm>
            <a:off x="1438138" y="4511720"/>
            <a:ext cx="9439275" cy="2066925"/>
          </a:xfrm>
          <a:prstGeom prst="rect">
            <a:avLst/>
          </a:prstGeom>
        </p:spPr>
      </p:pic>
    </p:spTree>
    <p:extLst>
      <p:ext uri="{BB962C8B-B14F-4D97-AF65-F5344CB8AC3E}">
        <p14:creationId xmlns:p14="http://schemas.microsoft.com/office/powerpoint/2010/main" val="313573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3605348" cy="369332"/>
          </a:xfrm>
          <a:prstGeom prst="rect">
            <a:avLst/>
          </a:prstGeom>
          <a:noFill/>
        </p:spPr>
        <p:txBody>
          <a:bodyPr wrap="square" rtlCol="0">
            <a:spAutoFit/>
          </a:bodyPr>
          <a:lstStyle/>
          <a:p>
            <a:r>
              <a:rPr lang="es-PE" dirty="0" err="1"/>
              <a:t>Cap</a:t>
            </a:r>
            <a:r>
              <a:rPr lang="es-PE" dirty="0"/>
              <a:t> 2- El acusado. </a:t>
            </a:r>
          </a:p>
        </p:txBody>
      </p:sp>
      <p:pic>
        <p:nvPicPr>
          <p:cNvPr id="5" name="Imagen 4"/>
          <p:cNvPicPr>
            <a:picLocks noChangeAspect="1"/>
          </p:cNvPicPr>
          <p:nvPr/>
        </p:nvPicPr>
        <p:blipFill>
          <a:blip r:embed="rId2"/>
          <a:stretch>
            <a:fillRect/>
          </a:stretch>
        </p:blipFill>
        <p:spPr>
          <a:xfrm>
            <a:off x="1469163" y="1955074"/>
            <a:ext cx="9305925" cy="1066800"/>
          </a:xfrm>
          <a:prstGeom prst="rect">
            <a:avLst/>
          </a:prstGeom>
        </p:spPr>
      </p:pic>
      <p:pic>
        <p:nvPicPr>
          <p:cNvPr id="6" name="Imagen 5"/>
          <p:cNvPicPr>
            <a:picLocks noChangeAspect="1"/>
          </p:cNvPicPr>
          <p:nvPr/>
        </p:nvPicPr>
        <p:blipFill>
          <a:blip r:embed="rId3"/>
          <a:stretch>
            <a:fillRect/>
          </a:stretch>
        </p:blipFill>
        <p:spPr>
          <a:xfrm>
            <a:off x="1459638" y="3174546"/>
            <a:ext cx="9315450" cy="2076450"/>
          </a:xfrm>
          <a:prstGeom prst="rect">
            <a:avLst/>
          </a:prstGeom>
        </p:spPr>
      </p:pic>
      <p:pic>
        <p:nvPicPr>
          <p:cNvPr id="8" name="Imagen 7"/>
          <p:cNvPicPr>
            <a:picLocks noChangeAspect="1"/>
          </p:cNvPicPr>
          <p:nvPr/>
        </p:nvPicPr>
        <p:blipFill>
          <a:blip r:embed="rId4"/>
          <a:stretch>
            <a:fillRect/>
          </a:stretch>
        </p:blipFill>
        <p:spPr>
          <a:xfrm>
            <a:off x="1354863" y="5403668"/>
            <a:ext cx="9420225" cy="819150"/>
          </a:xfrm>
          <a:prstGeom prst="rect">
            <a:avLst/>
          </a:prstGeom>
        </p:spPr>
      </p:pic>
      <p:pic>
        <p:nvPicPr>
          <p:cNvPr id="9" name="Imagen 8"/>
          <p:cNvPicPr>
            <a:picLocks noChangeAspect="1"/>
          </p:cNvPicPr>
          <p:nvPr/>
        </p:nvPicPr>
        <p:blipFill>
          <a:blip r:embed="rId5"/>
          <a:stretch>
            <a:fillRect/>
          </a:stretch>
        </p:blipFill>
        <p:spPr>
          <a:xfrm>
            <a:off x="227398" y="3174546"/>
            <a:ext cx="1127465" cy="1672317"/>
          </a:xfrm>
          <a:prstGeom prst="rect">
            <a:avLst/>
          </a:prstGeom>
        </p:spPr>
      </p:pic>
    </p:spTree>
    <p:extLst>
      <p:ext uri="{BB962C8B-B14F-4D97-AF65-F5344CB8AC3E}">
        <p14:creationId xmlns:p14="http://schemas.microsoft.com/office/powerpoint/2010/main" val="2658884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111704" y="464820"/>
            <a:ext cx="9391650" cy="495300"/>
          </a:xfrm>
          <a:prstGeom prst="rect">
            <a:avLst/>
          </a:prstGeom>
        </p:spPr>
      </p:pic>
      <p:pic>
        <p:nvPicPr>
          <p:cNvPr id="3" name="Imagen 2"/>
          <p:cNvPicPr>
            <a:picLocks noChangeAspect="1"/>
          </p:cNvPicPr>
          <p:nvPr/>
        </p:nvPicPr>
        <p:blipFill>
          <a:blip r:embed="rId3"/>
          <a:stretch>
            <a:fillRect/>
          </a:stretch>
        </p:blipFill>
        <p:spPr>
          <a:xfrm>
            <a:off x="1111704" y="1214320"/>
            <a:ext cx="9420225" cy="1885950"/>
          </a:xfrm>
          <a:prstGeom prst="rect">
            <a:avLst/>
          </a:prstGeom>
        </p:spPr>
      </p:pic>
      <p:pic>
        <p:nvPicPr>
          <p:cNvPr id="7" name="Imagen 6"/>
          <p:cNvPicPr>
            <a:picLocks noChangeAspect="1"/>
          </p:cNvPicPr>
          <p:nvPr/>
        </p:nvPicPr>
        <p:blipFill>
          <a:blip r:embed="rId4"/>
          <a:stretch>
            <a:fillRect/>
          </a:stretch>
        </p:blipFill>
        <p:spPr>
          <a:xfrm>
            <a:off x="1206954" y="3547316"/>
            <a:ext cx="9324975" cy="1000125"/>
          </a:xfrm>
          <a:prstGeom prst="rect">
            <a:avLst/>
          </a:prstGeom>
        </p:spPr>
      </p:pic>
      <p:pic>
        <p:nvPicPr>
          <p:cNvPr id="9" name="Imagen 8"/>
          <p:cNvPicPr>
            <a:picLocks noChangeAspect="1"/>
          </p:cNvPicPr>
          <p:nvPr/>
        </p:nvPicPr>
        <p:blipFill>
          <a:blip r:embed="rId5"/>
          <a:stretch>
            <a:fillRect/>
          </a:stretch>
        </p:blipFill>
        <p:spPr>
          <a:xfrm>
            <a:off x="1149804" y="4854523"/>
            <a:ext cx="9353550" cy="1571625"/>
          </a:xfrm>
          <a:prstGeom prst="rect">
            <a:avLst/>
          </a:prstGeom>
        </p:spPr>
      </p:pic>
    </p:spTree>
    <p:extLst>
      <p:ext uri="{BB962C8B-B14F-4D97-AF65-F5344CB8AC3E}">
        <p14:creationId xmlns:p14="http://schemas.microsoft.com/office/powerpoint/2010/main" val="27269285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397725" y="512445"/>
            <a:ext cx="9448800" cy="1809750"/>
          </a:xfrm>
          <a:prstGeom prst="rect">
            <a:avLst/>
          </a:prstGeom>
        </p:spPr>
      </p:pic>
      <p:pic>
        <p:nvPicPr>
          <p:cNvPr id="6" name="Imagen 5"/>
          <p:cNvPicPr>
            <a:picLocks noChangeAspect="1"/>
          </p:cNvPicPr>
          <p:nvPr/>
        </p:nvPicPr>
        <p:blipFill>
          <a:blip r:embed="rId3"/>
          <a:stretch>
            <a:fillRect/>
          </a:stretch>
        </p:blipFill>
        <p:spPr>
          <a:xfrm>
            <a:off x="1512025" y="4117793"/>
            <a:ext cx="9334500" cy="819150"/>
          </a:xfrm>
          <a:prstGeom prst="rect">
            <a:avLst/>
          </a:prstGeom>
        </p:spPr>
      </p:pic>
      <p:pic>
        <p:nvPicPr>
          <p:cNvPr id="7" name="Imagen 6"/>
          <p:cNvPicPr>
            <a:picLocks noChangeAspect="1"/>
          </p:cNvPicPr>
          <p:nvPr/>
        </p:nvPicPr>
        <p:blipFill>
          <a:blip r:embed="rId4"/>
          <a:stretch>
            <a:fillRect/>
          </a:stretch>
        </p:blipFill>
        <p:spPr>
          <a:xfrm>
            <a:off x="1521550" y="5443673"/>
            <a:ext cx="9324975" cy="800100"/>
          </a:xfrm>
          <a:prstGeom prst="rect">
            <a:avLst/>
          </a:prstGeom>
        </p:spPr>
      </p:pic>
      <p:sp>
        <p:nvSpPr>
          <p:cNvPr id="8" name="CuadroTexto 7"/>
          <p:cNvSpPr txBox="1"/>
          <p:nvPr/>
        </p:nvSpPr>
        <p:spPr>
          <a:xfrm>
            <a:off x="3788228" y="5005642"/>
            <a:ext cx="6453051" cy="369332"/>
          </a:xfrm>
          <a:prstGeom prst="rect">
            <a:avLst/>
          </a:prstGeom>
          <a:noFill/>
        </p:spPr>
        <p:txBody>
          <a:bodyPr wrap="square" rtlCol="0">
            <a:spAutoFit/>
          </a:bodyPr>
          <a:lstStyle/>
          <a:p>
            <a:r>
              <a:rPr lang="es-PE" dirty="0"/>
              <a:t>Mitos de </a:t>
            </a:r>
            <a:r>
              <a:rPr lang="es-PE" dirty="0" err="1"/>
              <a:t>Thule</a:t>
            </a:r>
            <a:r>
              <a:rPr lang="es-PE" dirty="0"/>
              <a:t>: el edén nórdico, el sol negro, la tierra hueca</a:t>
            </a:r>
          </a:p>
        </p:txBody>
      </p:sp>
    </p:spTree>
    <p:extLst>
      <p:ext uri="{BB962C8B-B14F-4D97-AF65-F5344CB8AC3E}">
        <p14:creationId xmlns:p14="http://schemas.microsoft.com/office/powerpoint/2010/main" val="1280226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AC71559-5262-23EA-2E89-11EFE099A031}"/>
              </a:ext>
            </a:extLst>
          </p:cNvPr>
          <p:cNvPicPr>
            <a:picLocks noChangeAspect="1"/>
          </p:cNvPicPr>
          <p:nvPr/>
        </p:nvPicPr>
        <p:blipFill>
          <a:blip r:embed="rId2"/>
          <a:stretch>
            <a:fillRect/>
          </a:stretch>
        </p:blipFill>
        <p:spPr>
          <a:xfrm>
            <a:off x="-1" y="-1"/>
            <a:ext cx="12192001" cy="6858001"/>
          </a:xfrm>
          <a:prstGeom prst="rect">
            <a:avLst/>
          </a:prstGeom>
        </p:spPr>
      </p:pic>
      <p:pic>
        <p:nvPicPr>
          <p:cNvPr id="8" name="Picture 7">
            <a:extLst>
              <a:ext uri="{FF2B5EF4-FFF2-40B4-BE49-F238E27FC236}">
                <a16:creationId xmlns:a16="http://schemas.microsoft.com/office/drawing/2014/main" id="{5BD0CF01-363B-C5D1-8DC8-F156464AE1FC}"/>
              </a:ext>
            </a:extLst>
          </p:cNvPr>
          <p:cNvPicPr>
            <a:picLocks noChangeAspect="1"/>
          </p:cNvPicPr>
          <p:nvPr/>
        </p:nvPicPr>
        <p:blipFill>
          <a:blip r:embed="rId3"/>
          <a:stretch>
            <a:fillRect/>
          </a:stretch>
        </p:blipFill>
        <p:spPr>
          <a:xfrm>
            <a:off x="2783163" y="3429000"/>
            <a:ext cx="6824663" cy="2101398"/>
          </a:xfrm>
          <a:prstGeom prst="rect">
            <a:avLst/>
          </a:prstGeom>
        </p:spPr>
      </p:pic>
      <p:pic>
        <p:nvPicPr>
          <p:cNvPr id="12" name="Picture 11">
            <a:extLst>
              <a:ext uri="{FF2B5EF4-FFF2-40B4-BE49-F238E27FC236}">
                <a16:creationId xmlns:a16="http://schemas.microsoft.com/office/drawing/2014/main" id="{E5EC3223-8C2E-68F0-E289-8E0108574252}"/>
              </a:ext>
            </a:extLst>
          </p:cNvPr>
          <p:cNvPicPr>
            <a:picLocks noChangeAspect="1"/>
          </p:cNvPicPr>
          <p:nvPr/>
        </p:nvPicPr>
        <p:blipFill>
          <a:blip r:embed="rId4"/>
          <a:stretch>
            <a:fillRect/>
          </a:stretch>
        </p:blipFill>
        <p:spPr>
          <a:xfrm>
            <a:off x="2165902" y="377373"/>
            <a:ext cx="1790700" cy="1724025"/>
          </a:xfrm>
          <a:prstGeom prst="rect">
            <a:avLst/>
          </a:prstGeom>
        </p:spPr>
      </p:pic>
    </p:spTree>
    <p:extLst>
      <p:ext uri="{BB962C8B-B14F-4D97-AF65-F5344CB8AC3E}">
        <p14:creationId xmlns:p14="http://schemas.microsoft.com/office/powerpoint/2010/main" val="1924012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a:t>Cap</a:t>
            </a:r>
            <a:r>
              <a:rPr lang="es-PE" dirty="0"/>
              <a:t> 3- Especialista en asuntos judíos. </a:t>
            </a:r>
          </a:p>
        </p:txBody>
      </p:sp>
      <p:pic>
        <p:nvPicPr>
          <p:cNvPr id="5" name="Imagen 4"/>
          <p:cNvPicPr>
            <a:picLocks noChangeAspect="1"/>
          </p:cNvPicPr>
          <p:nvPr/>
        </p:nvPicPr>
        <p:blipFill>
          <a:blip r:embed="rId2"/>
          <a:stretch>
            <a:fillRect/>
          </a:stretch>
        </p:blipFill>
        <p:spPr>
          <a:xfrm>
            <a:off x="1529715" y="1822948"/>
            <a:ext cx="9315450" cy="1304925"/>
          </a:xfrm>
          <a:prstGeom prst="rect">
            <a:avLst/>
          </a:prstGeom>
        </p:spPr>
      </p:pic>
      <p:pic>
        <p:nvPicPr>
          <p:cNvPr id="6" name="Imagen 5"/>
          <p:cNvPicPr>
            <a:picLocks noChangeAspect="1"/>
          </p:cNvPicPr>
          <p:nvPr/>
        </p:nvPicPr>
        <p:blipFill>
          <a:blip r:embed="rId3"/>
          <a:stretch>
            <a:fillRect/>
          </a:stretch>
        </p:blipFill>
        <p:spPr>
          <a:xfrm>
            <a:off x="1501140" y="3335211"/>
            <a:ext cx="9372600" cy="466725"/>
          </a:xfrm>
          <a:prstGeom prst="rect">
            <a:avLst/>
          </a:prstGeom>
        </p:spPr>
      </p:pic>
      <p:pic>
        <p:nvPicPr>
          <p:cNvPr id="7" name="Imagen 6"/>
          <p:cNvPicPr>
            <a:picLocks noChangeAspect="1"/>
          </p:cNvPicPr>
          <p:nvPr/>
        </p:nvPicPr>
        <p:blipFill>
          <a:blip r:embed="rId4"/>
          <a:stretch>
            <a:fillRect/>
          </a:stretch>
        </p:blipFill>
        <p:spPr>
          <a:xfrm>
            <a:off x="1529715" y="4075949"/>
            <a:ext cx="9382125" cy="771525"/>
          </a:xfrm>
          <a:prstGeom prst="rect">
            <a:avLst/>
          </a:prstGeom>
        </p:spPr>
      </p:pic>
      <p:pic>
        <p:nvPicPr>
          <p:cNvPr id="8" name="Imagen 7"/>
          <p:cNvPicPr>
            <a:picLocks noChangeAspect="1"/>
          </p:cNvPicPr>
          <p:nvPr/>
        </p:nvPicPr>
        <p:blipFill>
          <a:blip r:embed="rId5"/>
          <a:stretch>
            <a:fillRect/>
          </a:stretch>
        </p:blipFill>
        <p:spPr>
          <a:xfrm>
            <a:off x="1524952" y="5127337"/>
            <a:ext cx="9324975" cy="1009650"/>
          </a:xfrm>
          <a:prstGeom prst="rect">
            <a:avLst/>
          </a:prstGeom>
        </p:spPr>
      </p:pic>
    </p:spTree>
    <p:extLst>
      <p:ext uri="{BB962C8B-B14F-4D97-AF65-F5344CB8AC3E}">
        <p14:creationId xmlns:p14="http://schemas.microsoft.com/office/powerpoint/2010/main" val="3543318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4362994" cy="369332"/>
          </a:xfrm>
          <a:prstGeom prst="rect">
            <a:avLst/>
          </a:prstGeom>
          <a:noFill/>
        </p:spPr>
        <p:txBody>
          <a:bodyPr wrap="square" rtlCol="0">
            <a:spAutoFit/>
          </a:bodyPr>
          <a:lstStyle/>
          <a:p>
            <a:r>
              <a:rPr lang="es-PE" dirty="0" err="1"/>
              <a:t>Cap</a:t>
            </a:r>
            <a:r>
              <a:rPr lang="es-PE" dirty="0"/>
              <a:t> 3- Especialista en asuntos judíos. </a:t>
            </a:r>
          </a:p>
        </p:txBody>
      </p:sp>
      <p:pic>
        <p:nvPicPr>
          <p:cNvPr id="2" name="Imagen 1"/>
          <p:cNvPicPr>
            <a:picLocks noChangeAspect="1"/>
          </p:cNvPicPr>
          <p:nvPr/>
        </p:nvPicPr>
        <p:blipFill>
          <a:blip r:embed="rId2"/>
          <a:stretch>
            <a:fillRect/>
          </a:stretch>
        </p:blipFill>
        <p:spPr>
          <a:xfrm>
            <a:off x="1274309" y="1763621"/>
            <a:ext cx="9382125" cy="1266825"/>
          </a:xfrm>
          <a:prstGeom prst="rect">
            <a:avLst/>
          </a:prstGeom>
        </p:spPr>
      </p:pic>
      <p:pic>
        <p:nvPicPr>
          <p:cNvPr id="3" name="Imagen 2"/>
          <p:cNvPicPr>
            <a:picLocks noChangeAspect="1"/>
          </p:cNvPicPr>
          <p:nvPr/>
        </p:nvPicPr>
        <p:blipFill>
          <a:blip r:embed="rId3"/>
          <a:stretch>
            <a:fillRect/>
          </a:stretch>
        </p:blipFill>
        <p:spPr>
          <a:xfrm>
            <a:off x="1274309" y="3567520"/>
            <a:ext cx="9467850" cy="2152650"/>
          </a:xfrm>
          <a:prstGeom prst="rect">
            <a:avLst/>
          </a:prstGeom>
        </p:spPr>
      </p:pic>
    </p:spTree>
    <p:extLst>
      <p:ext uri="{BB962C8B-B14F-4D97-AF65-F5344CB8AC3E}">
        <p14:creationId xmlns:p14="http://schemas.microsoft.com/office/powerpoint/2010/main" val="3367890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608092" y="454614"/>
            <a:ext cx="9315450" cy="1533525"/>
          </a:xfrm>
          <a:prstGeom prst="rect">
            <a:avLst/>
          </a:prstGeom>
        </p:spPr>
      </p:pic>
      <p:pic>
        <p:nvPicPr>
          <p:cNvPr id="5" name="Imagen 4"/>
          <p:cNvPicPr>
            <a:picLocks noChangeAspect="1"/>
          </p:cNvPicPr>
          <p:nvPr/>
        </p:nvPicPr>
        <p:blipFill>
          <a:blip r:embed="rId3"/>
          <a:stretch>
            <a:fillRect/>
          </a:stretch>
        </p:blipFill>
        <p:spPr>
          <a:xfrm>
            <a:off x="1608092" y="2151834"/>
            <a:ext cx="9277350" cy="1352550"/>
          </a:xfrm>
          <a:prstGeom prst="rect">
            <a:avLst/>
          </a:prstGeom>
        </p:spPr>
      </p:pic>
      <p:pic>
        <p:nvPicPr>
          <p:cNvPr id="6" name="Imagen 5"/>
          <p:cNvPicPr>
            <a:picLocks noChangeAspect="1"/>
          </p:cNvPicPr>
          <p:nvPr/>
        </p:nvPicPr>
        <p:blipFill>
          <a:blip r:embed="rId4"/>
          <a:stretch>
            <a:fillRect/>
          </a:stretch>
        </p:blipFill>
        <p:spPr>
          <a:xfrm>
            <a:off x="1589042" y="3668079"/>
            <a:ext cx="9353550" cy="1304925"/>
          </a:xfrm>
          <a:prstGeom prst="rect">
            <a:avLst/>
          </a:prstGeom>
        </p:spPr>
      </p:pic>
      <p:pic>
        <p:nvPicPr>
          <p:cNvPr id="7" name="Imagen 6"/>
          <p:cNvPicPr>
            <a:picLocks noChangeAspect="1"/>
          </p:cNvPicPr>
          <p:nvPr/>
        </p:nvPicPr>
        <p:blipFill>
          <a:blip r:embed="rId5"/>
          <a:stretch>
            <a:fillRect/>
          </a:stretch>
        </p:blipFill>
        <p:spPr>
          <a:xfrm>
            <a:off x="1441404" y="5184324"/>
            <a:ext cx="9610725" cy="1362075"/>
          </a:xfrm>
          <a:prstGeom prst="rect">
            <a:avLst/>
          </a:prstGeom>
        </p:spPr>
      </p:pic>
    </p:spTree>
    <p:extLst>
      <p:ext uri="{BB962C8B-B14F-4D97-AF65-F5344CB8AC3E}">
        <p14:creationId xmlns:p14="http://schemas.microsoft.com/office/powerpoint/2010/main" val="2229427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5" name="Imagen 4"/>
          <p:cNvPicPr>
            <a:picLocks noChangeAspect="1"/>
          </p:cNvPicPr>
          <p:nvPr/>
        </p:nvPicPr>
        <p:blipFill>
          <a:blip r:embed="rId2"/>
          <a:stretch>
            <a:fillRect/>
          </a:stretch>
        </p:blipFill>
        <p:spPr>
          <a:xfrm>
            <a:off x="2295253" y="1949087"/>
            <a:ext cx="7810500" cy="1104900"/>
          </a:xfrm>
          <a:prstGeom prst="rect">
            <a:avLst/>
          </a:prstGeom>
        </p:spPr>
      </p:pic>
      <p:pic>
        <p:nvPicPr>
          <p:cNvPr id="6" name="Imagen 5"/>
          <p:cNvPicPr>
            <a:picLocks noChangeAspect="1"/>
          </p:cNvPicPr>
          <p:nvPr/>
        </p:nvPicPr>
        <p:blipFill>
          <a:blip r:embed="rId3"/>
          <a:stretch>
            <a:fillRect/>
          </a:stretch>
        </p:blipFill>
        <p:spPr>
          <a:xfrm>
            <a:off x="2133328" y="3352459"/>
            <a:ext cx="7972425" cy="1543050"/>
          </a:xfrm>
          <a:prstGeom prst="rect">
            <a:avLst/>
          </a:prstGeom>
        </p:spPr>
      </p:pic>
      <p:pic>
        <p:nvPicPr>
          <p:cNvPr id="7" name="Imagen 6"/>
          <p:cNvPicPr>
            <a:picLocks noChangeAspect="1"/>
          </p:cNvPicPr>
          <p:nvPr/>
        </p:nvPicPr>
        <p:blipFill>
          <a:blip r:embed="rId4"/>
          <a:stretch>
            <a:fillRect/>
          </a:stretch>
        </p:blipFill>
        <p:spPr>
          <a:xfrm>
            <a:off x="2317025" y="5193981"/>
            <a:ext cx="7810500" cy="885825"/>
          </a:xfrm>
          <a:prstGeom prst="rect">
            <a:avLst/>
          </a:prstGeom>
        </p:spPr>
      </p:pic>
    </p:spTree>
    <p:extLst>
      <p:ext uri="{BB962C8B-B14F-4D97-AF65-F5344CB8AC3E}">
        <p14:creationId xmlns:p14="http://schemas.microsoft.com/office/powerpoint/2010/main" val="148625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2" name="Imagen 1"/>
          <p:cNvPicPr>
            <a:picLocks noChangeAspect="1"/>
          </p:cNvPicPr>
          <p:nvPr/>
        </p:nvPicPr>
        <p:blipFill>
          <a:blip r:embed="rId2"/>
          <a:stretch>
            <a:fillRect/>
          </a:stretch>
        </p:blipFill>
        <p:spPr>
          <a:xfrm>
            <a:off x="2190750" y="1865267"/>
            <a:ext cx="7810500" cy="723900"/>
          </a:xfrm>
          <a:prstGeom prst="rect">
            <a:avLst/>
          </a:prstGeom>
        </p:spPr>
      </p:pic>
      <p:pic>
        <p:nvPicPr>
          <p:cNvPr id="3" name="Imagen 2"/>
          <p:cNvPicPr>
            <a:picLocks noChangeAspect="1"/>
          </p:cNvPicPr>
          <p:nvPr/>
        </p:nvPicPr>
        <p:blipFill>
          <a:blip r:embed="rId3"/>
          <a:stretch>
            <a:fillRect/>
          </a:stretch>
        </p:blipFill>
        <p:spPr>
          <a:xfrm>
            <a:off x="2209800" y="2736396"/>
            <a:ext cx="7791450" cy="1123950"/>
          </a:xfrm>
          <a:prstGeom prst="rect">
            <a:avLst/>
          </a:prstGeom>
        </p:spPr>
      </p:pic>
      <p:pic>
        <p:nvPicPr>
          <p:cNvPr id="8" name="Imagen 7"/>
          <p:cNvPicPr>
            <a:picLocks noChangeAspect="1"/>
          </p:cNvPicPr>
          <p:nvPr/>
        </p:nvPicPr>
        <p:blipFill>
          <a:blip r:embed="rId4"/>
          <a:stretch>
            <a:fillRect/>
          </a:stretch>
        </p:blipFill>
        <p:spPr>
          <a:xfrm>
            <a:off x="2190750" y="4191136"/>
            <a:ext cx="7791450" cy="1114425"/>
          </a:xfrm>
          <a:prstGeom prst="rect">
            <a:avLst/>
          </a:prstGeom>
        </p:spPr>
      </p:pic>
      <p:pic>
        <p:nvPicPr>
          <p:cNvPr id="9" name="Imagen 8"/>
          <p:cNvPicPr>
            <a:picLocks noChangeAspect="1"/>
          </p:cNvPicPr>
          <p:nvPr/>
        </p:nvPicPr>
        <p:blipFill>
          <a:blip r:embed="rId5"/>
          <a:stretch>
            <a:fillRect/>
          </a:stretch>
        </p:blipFill>
        <p:spPr>
          <a:xfrm>
            <a:off x="2152650" y="5565118"/>
            <a:ext cx="7829550" cy="904875"/>
          </a:xfrm>
          <a:prstGeom prst="rect">
            <a:avLst/>
          </a:prstGeom>
        </p:spPr>
      </p:pic>
    </p:spTree>
    <p:extLst>
      <p:ext uri="{BB962C8B-B14F-4D97-AF65-F5344CB8AC3E}">
        <p14:creationId xmlns:p14="http://schemas.microsoft.com/office/powerpoint/2010/main" val="1442034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045029" y="1246278"/>
            <a:ext cx="6283234" cy="369332"/>
          </a:xfrm>
          <a:prstGeom prst="rect">
            <a:avLst/>
          </a:prstGeom>
          <a:noFill/>
        </p:spPr>
        <p:txBody>
          <a:bodyPr wrap="square" rtlCol="0">
            <a:spAutoFit/>
          </a:bodyPr>
          <a:lstStyle/>
          <a:p>
            <a:r>
              <a:rPr lang="es-PE" dirty="0" err="1"/>
              <a:t>Cap</a:t>
            </a:r>
            <a:r>
              <a:rPr lang="es-PE" dirty="0"/>
              <a:t> 8- Los deberes de un ciudadano cumplidor de la ley </a:t>
            </a:r>
          </a:p>
        </p:txBody>
      </p:sp>
      <p:pic>
        <p:nvPicPr>
          <p:cNvPr id="5" name="Imagen 4"/>
          <p:cNvPicPr>
            <a:picLocks noChangeAspect="1"/>
          </p:cNvPicPr>
          <p:nvPr/>
        </p:nvPicPr>
        <p:blipFill>
          <a:blip r:embed="rId2"/>
          <a:stretch>
            <a:fillRect/>
          </a:stretch>
        </p:blipFill>
        <p:spPr>
          <a:xfrm>
            <a:off x="2120673" y="1963374"/>
            <a:ext cx="7820025" cy="1076325"/>
          </a:xfrm>
          <a:prstGeom prst="rect">
            <a:avLst/>
          </a:prstGeom>
        </p:spPr>
      </p:pic>
    </p:spTree>
    <p:extLst>
      <p:ext uri="{BB962C8B-B14F-4D97-AF65-F5344CB8AC3E}">
        <p14:creationId xmlns:p14="http://schemas.microsoft.com/office/powerpoint/2010/main" val="282881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339160" y="518432"/>
            <a:ext cx="4751206" cy="5774778"/>
          </a:xfrm>
          <a:prstGeom prst="rect">
            <a:avLst/>
          </a:prstGeom>
        </p:spPr>
      </p:pic>
      <p:sp>
        <p:nvSpPr>
          <p:cNvPr id="2" name="CuadroTexto 1"/>
          <p:cNvSpPr txBox="1"/>
          <p:nvPr/>
        </p:nvSpPr>
        <p:spPr>
          <a:xfrm>
            <a:off x="707572" y="2113159"/>
            <a:ext cx="4687389" cy="2585323"/>
          </a:xfrm>
          <a:prstGeom prst="rect">
            <a:avLst/>
          </a:prstGeom>
          <a:noFill/>
        </p:spPr>
        <p:txBody>
          <a:bodyPr wrap="square" rtlCol="0">
            <a:spAutoFit/>
          </a:bodyPr>
          <a:lstStyle/>
          <a:p>
            <a:pPr marL="285750" indent="-285750">
              <a:buFontTx/>
              <a:buChar char="-"/>
            </a:pPr>
            <a:r>
              <a:rPr lang="es-PE" dirty="0"/>
              <a:t>Los orígenes del totalitarismo: El mal radical: </a:t>
            </a:r>
          </a:p>
          <a:p>
            <a:pPr marL="742950" lvl="1" indent="-285750">
              <a:buFontTx/>
              <a:buChar char="-"/>
            </a:pPr>
            <a:r>
              <a:rPr lang="es-PE" dirty="0"/>
              <a:t>Imperialismo</a:t>
            </a:r>
          </a:p>
          <a:p>
            <a:pPr marL="742950" lvl="1" indent="-285750">
              <a:buFontTx/>
              <a:buChar char="-"/>
            </a:pPr>
            <a:r>
              <a:rPr lang="es-PE" dirty="0"/>
              <a:t>Antisemitismo</a:t>
            </a:r>
          </a:p>
          <a:p>
            <a:pPr marL="742950" lvl="1" indent="-285750">
              <a:buFontTx/>
              <a:buChar char="-"/>
            </a:pPr>
            <a:r>
              <a:rPr lang="es-PE" dirty="0"/>
              <a:t>totalitarismo.</a:t>
            </a:r>
          </a:p>
          <a:p>
            <a:pPr marL="742950" lvl="1" indent="-285750">
              <a:buFontTx/>
              <a:buChar char="-"/>
            </a:pPr>
            <a:endParaRPr lang="es-PE" dirty="0"/>
          </a:p>
          <a:p>
            <a:pPr marL="285750" indent="-285750">
              <a:buFontTx/>
              <a:buChar char="-"/>
            </a:pPr>
            <a:r>
              <a:rPr lang="es-PE" dirty="0"/>
              <a:t>El mal </a:t>
            </a:r>
            <a:r>
              <a:rPr lang="es-PE" dirty="0">
                <a:solidFill>
                  <a:srgbClr val="FF0000"/>
                </a:solidFill>
              </a:rPr>
              <a:t>banal</a:t>
            </a:r>
          </a:p>
          <a:p>
            <a:pPr marL="285750" indent="-285750">
              <a:buFontTx/>
              <a:buChar char="-"/>
            </a:pPr>
            <a:endParaRPr lang="es-PE" dirty="0">
              <a:solidFill>
                <a:srgbClr val="FF0000"/>
              </a:solidFill>
            </a:endParaRPr>
          </a:p>
          <a:p>
            <a:pPr marL="742950" lvl="1" indent="-285750">
              <a:buFontTx/>
              <a:buChar char="-"/>
            </a:pPr>
            <a:r>
              <a:rPr lang="es-PE" dirty="0">
                <a:solidFill>
                  <a:srgbClr val="FF0000"/>
                </a:solidFill>
              </a:rPr>
              <a:t>Caso de Eichmann</a:t>
            </a:r>
          </a:p>
          <a:p>
            <a:endParaRPr lang="es-PE" dirty="0"/>
          </a:p>
        </p:txBody>
      </p:sp>
    </p:spTree>
    <p:extLst>
      <p:ext uri="{BB962C8B-B14F-4D97-AF65-F5344CB8AC3E}">
        <p14:creationId xmlns:p14="http://schemas.microsoft.com/office/powerpoint/2010/main" val="500928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8908869" y="126546"/>
            <a:ext cx="2063932" cy="2508573"/>
          </a:xfrm>
          <a:prstGeom prst="rect">
            <a:avLst/>
          </a:prstGeom>
        </p:spPr>
      </p:pic>
      <p:pic>
        <p:nvPicPr>
          <p:cNvPr id="2" name="Imagen 1"/>
          <p:cNvPicPr>
            <a:picLocks noChangeAspect="1"/>
          </p:cNvPicPr>
          <p:nvPr/>
        </p:nvPicPr>
        <p:blipFill>
          <a:blip r:embed="rId3"/>
          <a:stretch>
            <a:fillRect/>
          </a:stretch>
        </p:blipFill>
        <p:spPr>
          <a:xfrm>
            <a:off x="668791" y="1881522"/>
            <a:ext cx="10617517" cy="4976478"/>
          </a:xfrm>
          <a:prstGeom prst="rect">
            <a:avLst/>
          </a:prstGeom>
        </p:spPr>
      </p:pic>
    </p:spTree>
    <p:extLst>
      <p:ext uri="{BB962C8B-B14F-4D97-AF65-F5344CB8AC3E}">
        <p14:creationId xmlns:p14="http://schemas.microsoft.com/office/powerpoint/2010/main" val="2521688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7535668" cy="6858000"/>
          </a:xfrm>
          <a:prstGeom prst="rect">
            <a:avLst/>
          </a:prstGeom>
        </p:spPr>
      </p:pic>
      <p:pic>
        <p:nvPicPr>
          <p:cNvPr id="5" name="Imagen 4"/>
          <p:cNvPicPr>
            <a:picLocks noChangeAspect="1"/>
          </p:cNvPicPr>
          <p:nvPr/>
        </p:nvPicPr>
        <p:blipFill>
          <a:blip r:embed="rId3"/>
          <a:stretch>
            <a:fillRect/>
          </a:stretch>
        </p:blipFill>
        <p:spPr>
          <a:xfrm>
            <a:off x="7535668" y="0"/>
            <a:ext cx="4656332" cy="6858000"/>
          </a:xfrm>
          <a:prstGeom prst="rect">
            <a:avLst/>
          </a:prstGeom>
        </p:spPr>
      </p:pic>
      <p:sp>
        <p:nvSpPr>
          <p:cNvPr id="3" name="Rectángulo 2"/>
          <p:cNvSpPr/>
          <p:nvPr/>
        </p:nvSpPr>
        <p:spPr>
          <a:xfrm>
            <a:off x="731520" y="483325"/>
            <a:ext cx="1828800" cy="177654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98516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a:stretch>
            <a:fillRect/>
          </a:stretch>
        </p:blipFill>
        <p:spPr>
          <a:xfrm>
            <a:off x="7535668" y="0"/>
            <a:ext cx="4656332" cy="6858000"/>
          </a:xfrm>
          <a:prstGeom prst="rect">
            <a:avLst/>
          </a:prstGeom>
        </p:spPr>
      </p:pic>
      <p:sp>
        <p:nvSpPr>
          <p:cNvPr id="2" name="CuadroTexto 1"/>
          <p:cNvSpPr txBox="1"/>
          <p:nvPr/>
        </p:nvSpPr>
        <p:spPr>
          <a:xfrm>
            <a:off x="522514" y="418011"/>
            <a:ext cx="6544492" cy="6186309"/>
          </a:xfrm>
          <a:prstGeom prst="rect">
            <a:avLst/>
          </a:prstGeom>
          <a:noFill/>
        </p:spPr>
        <p:txBody>
          <a:bodyPr wrap="square" rtlCol="0">
            <a:spAutoFit/>
          </a:bodyPr>
          <a:lstStyle/>
          <a:p>
            <a:pPr algn="just"/>
            <a:r>
              <a:rPr lang="es-PE" dirty="0"/>
              <a:t>Otto Adolf </a:t>
            </a:r>
            <a:r>
              <a:rPr lang="es-PE" dirty="0" err="1"/>
              <a:t>Eichmann</a:t>
            </a:r>
            <a:endParaRPr lang="es-PE" dirty="0"/>
          </a:p>
          <a:p>
            <a:pPr algn="just"/>
            <a:endParaRPr lang="es-PE" dirty="0"/>
          </a:p>
          <a:p>
            <a:pPr marL="285750" indent="-285750" algn="just">
              <a:buFont typeface="Arial" panose="020B0604020202020204" pitchFamily="34" charset="0"/>
              <a:buChar char="•"/>
            </a:pPr>
            <a:r>
              <a:rPr lang="es-PE" dirty="0"/>
              <a:t>Germano-Austríaco con el rango de “</a:t>
            </a:r>
            <a:r>
              <a:rPr lang="es-PE" dirty="0" err="1"/>
              <a:t>Obersturmbannführer</a:t>
            </a:r>
            <a:r>
              <a:rPr lang="es-PE" dirty="0"/>
              <a:t>” (un rango del partido nazi, miembro de un grupo paramilitar)</a:t>
            </a:r>
          </a:p>
          <a:p>
            <a:pPr marL="285750" indent="-285750" algn="just">
              <a:buFont typeface="Arial" panose="020B0604020202020204" pitchFamily="34" charset="0"/>
              <a:buChar char="•"/>
            </a:pPr>
            <a:r>
              <a:rPr lang="es-PE" dirty="0"/>
              <a:t>Responsable de ser uno de los mayores organizadores del holocausto o según su perspectiva: “la solución final al problema judío”</a:t>
            </a:r>
          </a:p>
          <a:p>
            <a:pPr marL="285750" indent="-285750" algn="just">
              <a:buFont typeface="Arial" panose="020B0604020202020204" pitchFamily="34" charset="0"/>
              <a:buChar char="•"/>
            </a:pPr>
            <a:r>
              <a:rPr lang="es-PE" dirty="0"/>
              <a:t>Se le comandó administrar la logística para deportar a judíos de sus </a:t>
            </a:r>
            <a:r>
              <a:rPr lang="es-PE" dirty="0" err="1"/>
              <a:t>ghettos</a:t>
            </a:r>
            <a:r>
              <a:rPr lang="es-PE" dirty="0"/>
              <a:t>, para exterminarlos luego, en los campos de concentración. </a:t>
            </a:r>
          </a:p>
          <a:p>
            <a:pPr marL="285750" indent="-285750" algn="just">
              <a:buFont typeface="Arial" panose="020B0604020202020204" pitchFamily="34" charset="0"/>
              <a:buChar char="•"/>
            </a:pPr>
            <a:r>
              <a:rPr lang="es-PE" dirty="0"/>
              <a:t>El servicio de inteligencia israelí (</a:t>
            </a:r>
            <a:r>
              <a:rPr lang="es-PE" dirty="0" err="1"/>
              <a:t>Mossad</a:t>
            </a:r>
            <a:r>
              <a:rPr lang="es-PE" dirty="0"/>
              <a:t>) lo capturó en Argentina en 1960 y lo llevó a juicio a Jerusalén. (</a:t>
            </a:r>
            <a:r>
              <a:rPr lang="es-PE" dirty="0" err="1"/>
              <a:t>Pasándo</a:t>
            </a:r>
            <a:r>
              <a:rPr lang="es-PE" dirty="0"/>
              <a:t> por encima de la diplomacia y el gobierno argentino) Se lo llevaron encapuchado y secuestrado. </a:t>
            </a:r>
          </a:p>
          <a:p>
            <a:pPr marL="285750" indent="-285750" algn="just">
              <a:buFont typeface="Arial" panose="020B0604020202020204" pitchFamily="34" charset="0"/>
              <a:buChar char="•"/>
            </a:pPr>
            <a:r>
              <a:rPr lang="es-PE" dirty="0"/>
              <a:t>Su juicio representó uno que tuvo mayor atención mediática que los juicios de </a:t>
            </a:r>
            <a:r>
              <a:rPr lang="es-PE" dirty="0" err="1"/>
              <a:t>Nuremberg</a:t>
            </a:r>
            <a:r>
              <a:rPr lang="es-PE" dirty="0"/>
              <a:t>, por cuanto estaba organizado directamente por las víctimas más afectadas de la guerra. </a:t>
            </a:r>
          </a:p>
          <a:p>
            <a:pPr marL="285750" indent="-285750" algn="just">
              <a:buFont typeface="Arial" panose="020B0604020202020204" pitchFamily="34" charset="0"/>
              <a:buChar char="•"/>
            </a:pPr>
            <a:r>
              <a:rPr lang="es-PE" dirty="0"/>
              <a:t>Fue ejecutado en 1962, cuando se ordenó colgarle.  Acusado de 15 cargos criminales, incluyendo crímenes de guerra, en contra de la humanidad y en contra del pueblo judío. No negó los hechos del holocausto, pero justificó que “</a:t>
            </a:r>
            <a:r>
              <a:rPr lang="es-PE" dirty="0">
                <a:solidFill>
                  <a:srgbClr val="FF0000"/>
                </a:solidFill>
              </a:rPr>
              <a:t>sólo seguía ordenes</a:t>
            </a:r>
            <a:r>
              <a:rPr lang="es-PE" dirty="0"/>
              <a:t>”.</a:t>
            </a:r>
          </a:p>
          <a:p>
            <a:pPr marL="285750" indent="-285750" algn="just">
              <a:buFont typeface="Arial" panose="020B0604020202020204" pitchFamily="34" charset="0"/>
              <a:buChar char="•"/>
            </a:pPr>
            <a:endParaRPr lang="es-PE" dirty="0"/>
          </a:p>
        </p:txBody>
      </p:sp>
    </p:spTree>
    <p:extLst>
      <p:ext uri="{BB962C8B-B14F-4D97-AF65-F5344CB8AC3E}">
        <p14:creationId xmlns:p14="http://schemas.microsoft.com/office/powerpoint/2010/main" val="2907990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0" y="0"/>
            <a:ext cx="4715692" cy="3147645"/>
          </a:xfrm>
          <a:prstGeom prst="rect">
            <a:avLst/>
          </a:prstGeom>
        </p:spPr>
      </p:pic>
      <p:sp>
        <p:nvSpPr>
          <p:cNvPr id="5" name="CuadroTexto 4"/>
          <p:cNvSpPr txBox="1"/>
          <p:nvPr/>
        </p:nvSpPr>
        <p:spPr>
          <a:xfrm>
            <a:off x="5196936" y="193432"/>
            <a:ext cx="6775675" cy="3139321"/>
          </a:xfrm>
          <a:prstGeom prst="rect">
            <a:avLst/>
          </a:prstGeom>
          <a:noFill/>
        </p:spPr>
        <p:txBody>
          <a:bodyPr wrap="square" rtlCol="0">
            <a:spAutoFit/>
          </a:bodyPr>
          <a:lstStyle/>
          <a:p>
            <a:pPr algn="just"/>
            <a:r>
              <a:rPr lang="es-PE" dirty="0">
                <a:hlinkClick r:id="rId3"/>
              </a:rPr>
              <a:t>https://www.youtube.com/watch?v=oWjI9WmuIk4&amp;ab_channel=EmoryUniversity</a:t>
            </a:r>
            <a:endParaRPr lang="es-PE" dirty="0"/>
          </a:p>
          <a:p>
            <a:pPr algn="just"/>
            <a:endParaRPr lang="es-PE" dirty="0"/>
          </a:p>
          <a:p>
            <a:pPr algn="just"/>
            <a:r>
              <a:rPr lang="es-PE" dirty="0">
                <a:solidFill>
                  <a:srgbClr val="FF0000"/>
                </a:solidFill>
              </a:rPr>
              <a:t>¿Porqué fue importante el juicio de </a:t>
            </a:r>
            <a:r>
              <a:rPr lang="es-PE" dirty="0" err="1">
                <a:solidFill>
                  <a:srgbClr val="FF0000"/>
                </a:solidFill>
              </a:rPr>
              <a:t>Eichmann</a:t>
            </a:r>
            <a:r>
              <a:rPr lang="es-PE" dirty="0">
                <a:solidFill>
                  <a:srgbClr val="FF0000"/>
                </a:solidFill>
              </a:rPr>
              <a:t>?</a:t>
            </a:r>
          </a:p>
          <a:p>
            <a:pPr algn="just"/>
            <a:endParaRPr lang="es-PE" dirty="0"/>
          </a:p>
          <a:p>
            <a:pPr algn="just"/>
            <a:r>
              <a:rPr lang="es-PE" dirty="0"/>
              <a:t>Hay una serie de cosas que fueron importantes de este juicio. Ante todo, el hecho de “cómo” </a:t>
            </a:r>
            <a:r>
              <a:rPr lang="es-PE" dirty="0" err="1"/>
              <a:t>Eichmann</a:t>
            </a:r>
            <a:r>
              <a:rPr lang="es-PE" dirty="0"/>
              <a:t> llegó a las manos de los Israelís. Fue secuestrado en Argentina, lo abdujeron y lo llevaron hasta Israel, lo cuál causó un gran alboroto en la comunidad internacional. Algunos sostuvieron que estuvo bien, otros muchos criticaron a Israel severamente. </a:t>
            </a:r>
          </a:p>
        </p:txBody>
      </p:sp>
      <p:sp>
        <p:nvSpPr>
          <p:cNvPr id="13" name="CuadroTexto 12"/>
          <p:cNvSpPr txBox="1"/>
          <p:nvPr/>
        </p:nvSpPr>
        <p:spPr>
          <a:xfrm>
            <a:off x="281354" y="3516923"/>
            <a:ext cx="11691257" cy="2585323"/>
          </a:xfrm>
          <a:prstGeom prst="rect">
            <a:avLst/>
          </a:prstGeom>
          <a:noFill/>
        </p:spPr>
        <p:txBody>
          <a:bodyPr wrap="square" rtlCol="0">
            <a:spAutoFit/>
          </a:bodyPr>
          <a:lstStyle/>
          <a:p>
            <a:r>
              <a:rPr lang="es-PE" dirty="0">
                <a:solidFill>
                  <a:srgbClr val="FF0000"/>
                </a:solidFill>
              </a:rPr>
              <a:t>¿Cómo reaccionó el mundo al juicio?</a:t>
            </a:r>
          </a:p>
          <a:p>
            <a:endParaRPr lang="es-PE" dirty="0"/>
          </a:p>
          <a:p>
            <a:r>
              <a:rPr lang="es-PE" dirty="0"/>
              <a:t>El juicio realmente atrajo la atención del mundo. De acuerdo a reportes y periodistas presentes, se decía que hubo congregada más gente para la inauguración del juicio de </a:t>
            </a:r>
            <a:r>
              <a:rPr lang="es-PE" dirty="0" err="1"/>
              <a:t>Eichmann</a:t>
            </a:r>
            <a:r>
              <a:rPr lang="es-PE" dirty="0"/>
              <a:t> que en los juicios de </a:t>
            </a:r>
            <a:r>
              <a:rPr lang="es-PE" dirty="0" err="1"/>
              <a:t>Nüremberg</a:t>
            </a:r>
            <a:r>
              <a:rPr lang="es-PE" dirty="0"/>
              <a:t>, después de la guerra. </a:t>
            </a:r>
          </a:p>
          <a:p>
            <a:endParaRPr lang="es-PE" dirty="0"/>
          </a:p>
          <a:p>
            <a:r>
              <a:rPr lang="es-PE" dirty="0">
                <a:solidFill>
                  <a:srgbClr val="FF0000"/>
                </a:solidFill>
              </a:rPr>
              <a:t>¿Porqué este juicio fue mas atendido que los juicios de </a:t>
            </a:r>
            <a:r>
              <a:rPr lang="es-PE" dirty="0" err="1">
                <a:solidFill>
                  <a:srgbClr val="FF0000"/>
                </a:solidFill>
              </a:rPr>
              <a:t>Nüremberg</a:t>
            </a:r>
            <a:r>
              <a:rPr lang="es-PE" dirty="0">
                <a:solidFill>
                  <a:srgbClr val="FF0000"/>
                </a:solidFill>
              </a:rPr>
              <a:t>?</a:t>
            </a:r>
          </a:p>
          <a:p>
            <a:endParaRPr lang="es-PE" dirty="0"/>
          </a:p>
          <a:p>
            <a:r>
              <a:rPr lang="es-PE" dirty="0"/>
              <a:t>Este era el juicio que organizaban las víctimas de uno de sus perpetradores y eso le otorgó gran importancia y gravedad ante los ojos del mundo. </a:t>
            </a:r>
          </a:p>
        </p:txBody>
      </p:sp>
    </p:spTree>
    <p:extLst>
      <p:ext uri="{BB962C8B-B14F-4D97-AF65-F5344CB8AC3E}">
        <p14:creationId xmlns:p14="http://schemas.microsoft.com/office/powerpoint/2010/main" val="3371337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909310"/>
          </a:xfrm>
          <a:prstGeom prst="rect">
            <a:avLst/>
          </a:prstGeom>
          <a:noFill/>
        </p:spPr>
        <p:txBody>
          <a:bodyPr wrap="square" rtlCol="0">
            <a:spAutoFit/>
          </a:bodyPr>
          <a:lstStyle/>
          <a:p>
            <a:pPr algn="just"/>
            <a:r>
              <a:rPr lang="es-PE" dirty="0">
                <a:solidFill>
                  <a:srgbClr val="FF0000"/>
                </a:solidFill>
              </a:rPr>
              <a:t>¿Qué nos enseñó el juicio de </a:t>
            </a:r>
            <a:r>
              <a:rPr lang="es-PE" dirty="0" err="1">
                <a:solidFill>
                  <a:srgbClr val="FF0000"/>
                </a:solidFill>
              </a:rPr>
              <a:t>Eichmann</a:t>
            </a:r>
            <a:r>
              <a:rPr lang="es-PE" dirty="0">
                <a:solidFill>
                  <a:srgbClr val="FF0000"/>
                </a:solidFill>
              </a:rPr>
              <a:t> sobre la naturaleza del </a:t>
            </a:r>
            <a:r>
              <a:rPr lang="es-PE" b="1" dirty="0">
                <a:solidFill>
                  <a:srgbClr val="FF0000"/>
                </a:solidFill>
              </a:rPr>
              <a:t>mal</a:t>
            </a:r>
            <a:r>
              <a:rPr lang="es-PE" dirty="0">
                <a:solidFill>
                  <a:srgbClr val="FF0000"/>
                </a:solidFill>
              </a:rPr>
              <a:t>?</a:t>
            </a:r>
          </a:p>
          <a:p>
            <a:pPr algn="just"/>
            <a:endParaRPr lang="es-PE" dirty="0"/>
          </a:p>
          <a:p>
            <a:pPr algn="just"/>
            <a:r>
              <a:rPr lang="es-PE" dirty="0"/>
              <a:t>Sabíamos acerca de la naturaleza del mal antes de los juicios de </a:t>
            </a:r>
            <a:r>
              <a:rPr lang="es-PE" dirty="0" err="1"/>
              <a:t>Eichmann</a:t>
            </a:r>
            <a:r>
              <a:rPr lang="es-PE" dirty="0"/>
              <a:t>, pero éste atrajo mucha atención para este problema. Ahí estaba, aquel hombre que no se veía diferente de usted ni de mi. De hecho, se veía un tanto inocuo cuando lo trajeron al cubículo de vidrio antibalas y causó que la gente se siente y contemplara al perpetrador y entender que uno no podría decir que el perpetrador es otro, el perpetrador pudimos ser nosotros mismos, y luego, tenemos que preguntarnos qué hace posible para una persona aparentemente normal, que se convierta en un hacedor de tal malignidad. </a:t>
            </a:r>
          </a:p>
          <a:p>
            <a:pPr algn="just"/>
            <a:endParaRPr lang="es-PE" dirty="0">
              <a:solidFill>
                <a:srgbClr val="FF0000"/>
              </a:solidFill>
            </a:endParaRPr>
          </a:p>
          <a:p>
            <a:pPr algn="just"/>
            <a:r>
              <a:rPr lang="es-PE" dirty="0">
                <a:solidFill>
                  <a:srgbClr val="FF0000"/>
                </a:solidFill>
              </a:rPr>
              <a:t>¿Luego de que </a:t>
            </a:r>
            <a:r>
              <a:rPr lang="es-PE" dirty="0" err="1">
                <a:solidFill>
                  <a:srgbClr val="FF0000"/>
                </a:solidFill>
              </a:rPr>
              <a:t>Eichmann</a:t>
            </a:r>
            <a:r>
              <a:rPr lang="es-PE" dirty="0">
                <a:solidFill>
                  <a:srgbClr val="FF0000"/>
                </a:solidFill>
              </a:rPr>
              <a:t> fuera encontrado culpable, qué se dijo en su sentencia?</a:t>
            </a:r>
          </a:p>
          <a:p>
            <a:pPr algn="just"/>
            <a:endParaRPr lang="es-PE" dirty="0"/>
          </a:p>
          <a:p>
            <a:pPr algn="just"/>
            <a:r>
              <a:rPr lang="es-PE" dirty="0"/>
              <a:t>De acuerdo a la ley Israelí, los jueces, si encuentran a alguien culpable, no están obligados a dar la sentencia máxima. De modo que en algún momento se pensó en la sala de la corte que tal vez podría escapar de la pena de muerte. Cuando leyeron la sentencia, los jueces refirieron que no se sentían obligados a dar la pena de muerte, sino que elegían darle la pena de muerte. </a:t>
            </a:r>
          </a:p>
        </p:txBody>
      </p:sp>
      <p:pic>
        <p:nvPicPr>
          <p:cNvPr id="5" name="Imagen 4"/>
          <p:cNvPicPr>
            <a:picLocks noChangeAspect="1"/>
          </p:cNvPicPr>
          <p:nvPr/>
        </p:nvPicPr>
        <p:blipFill>
          <a:blip r:embed="rId2"/>
          <a:stretch>
            <a:fillRect/>
          </a:stretch>
        </p:blipFill>
        <p:spPr>
          <a:xfrm>
            <a:off x="7854799" y="574279"/>
            <a:ext cx="4187365" cy="5578354"/>
          </a:xfrm>
          <a:prstGeom prst="rect">
            <a:avLst/>
          </a:prstGeom>
        </p:spPr>
      </p:pic>
    </p:spTree>
    <p:extLst>
      <p:ext uri="{BB962C8B-B14F-4D97-AF65-F5344CB8AC3E}">
        <p14:creationId xmlns:p14="http://schemas.microsoft.com/office/powerpoint/2010/main" val="3633875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650631" y="685800"/>
            <a:ext cx="7033846" cy="5355312"/>
          </a:xfrm>
          <a:prstGeom prst="rect">
            <a:avLst/>
          </a:prstGeom>
          <a:noFill/>
        </p:spPr>
        <p:txBody>
          <a:bodyPr wrap="square" rtlCol="0">
            <a:spAutoFit/>
          </a:bodyPr>
          <a:lstStyle/>
          <a:p>
            <a:r>
              <a:rPr lang="es-PE" dirty="0">
                <a:solidFill>
                  <a:srgbClr val="FF0000"/>
                </a:solidFill>
              </a:rPr>
              <a:t>¿Qué lecciones podemos aprender de este juicio?</a:t>
            </a:r>
          </a:p>
          <a:p>
            <a:endParaRPr lang="es-PE" dirty="0"/>
          </a:p>
          <a:p>
            <a:pPr algn="just"/>
            <a:r>
              <a:rPr lang="es-PE" dirty="0"/>
              <a:t>El todavía existente anti-semitismo es un odio antiguo y ha conducido a muchas personas. En el lugar que se considera un lugar con personas de pensamientos avanzados, logrados, una cultura fría, una de las mejores de Europa, en el corazón del cristianismo, que llegue a poder hacer cosas de este estilo, luego, cualquier cosa es posible. </a:t>
            </a:r>
          </a:p>
          <a:p>
            <a:endParaRPr lang="es-PE" dirty="0"/>
          </a:p>
          <a:p>
            <a:r>
              <a:rPr lang="es-PE" dirty="0">
                <a:solidFill>
                  <a:srgbClr val="FF0000"/>
                </a:solidFill>
              </a:rPr>
              <a:t>¿Porqué es importante revisitar el juicio de </a:t>
            </a:r>
            <a:r>
              <a:rPr lang="es-PE" dirty="0" err="1">
                <a:solidFill>
                  <a:srgbClr val="FF0000"/>
                </a:solidFill>
              </a:rPr>
              <a:t>Eichmann</a:t>
            </a:r>
            <a:r>
              <a:rPr lang="es-PE" dirty="0">
                <a:solidFill>
                  <a:srgbClr val="FF0000"/>
                </a:solidFill>
              </a:rPr>
              <a:t>, 50 años luego de su conclusión?</a:t>
            </a:r>
          </a:p>
          <a:p>
            <a:endParaRPr lang="es-PE" dirty="0"/>
          </a:p>
          <a:p>
            <a:pPr algn="just"/>
            <a:r>
              <a:rPr lang="es-PE" dirty="0"/>
              <a:t>Este 50 aniversario (el video es del 2011) del juicio es de suma importancia, porque nos recuerda que este mismo juicio le puso un rostro humano a la naturaleza del sufrimiento. Este juicio, nos recordó, en virtud de la decisión del juez, que las víctimas paradas en el estrado o en el banquillo de testigos, tenían nombre propio, tenían una cara y una historia y esto le sucedió a personas, no sólo a un gran número de gente, no simplemente a un conjunto grande de entidades, sino que le sucedió a personas particulares, a individuos. </a:t>
            </a:r>
          </a:p>
        </p:txBody>
      </p:sp>
      <p:pic>
        <p:nvPicPr>
          <p:cNvPr id="3" name="Imagen 2"/>
          <p:cNvPicPr>
            <a:picLocks noChangeAspect="1"/>
          </p:cNvPicPr>
          <p:nvPr/>
        </p:nvPicPr>
        <p:blipFill>
          <a:blip r:embed="rId2"/>
          <a:stretch>
            <a:fillRect/>
          </a:stretch>
        </p:blipFill>
        <p:spPr>
          <a:xfrm>
            <a:off x="7850553" y="887871"/>
            <a:ext cx="3850909" cy="4951169"/>
          </a:xfrm>
          <a:prstGeom prst="rect">
            <a:avLst/>
          </a:prstGeom>
        </p:spPr>
      </p:pic>
    </p:spTree>
    <p:extLst>
      <p:ext uri="{BB962C8B-B14F-4D97-AF65-F5344CB8AC3E}">
        <p14:creationId xmlns:p14="http://schemas.microsoft.com/office/powerpoint/2010/main" val="1609201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4654</TotalTime>
  <Words>946</Words>
  <Application>Microsoft Office PowerPoint</Application>
  <PresentationFormat>Widescreen</PresentationFormat>
  <Paragraphs>65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Tema de Office</vt:lpstr>
      <vt:lpstr>Eichmann en Jerusalén  Un estudio sobre la banalidad del mal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Eichmann en Jerusalén</dc:title>
  <dc:creator>Usuario de Windows</dc:creator>
  <cp:lastModifiedBy>F. Garcìa Alcalà</cp:lastModifiedBy>
  <cp:revision>54</cp:revision>
  <dcterms:created xsi:type="dcterms:W3CDTF">2021-03-28T17:56:23Z</dcterms:created>
  <dcterms:modified xsi:type="dcterms:W3CDTF">2025-08-26T15:41:41Z</dcterms:modified>
</cp:coreProperties>
</file>