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1" r:id="rId3"/>
    <p:sldId id="257" r:id="rId4"/>
    <p:sldId id="258" r:id="rId5"/>
    <p:sldId id="307" r:id="rId6"/>
    <p:sldId id="312" r:id="rId7"/>
    <p:sldId id="309" r:id="rId8"/>
    <p:sldId id="313" r:id="rId9"/>
    <p:sldId id="316" r:id="rId10"/>
    <p:sldId id="308" r:id="rId11"/>
    <p:sldId id="317" r:id="rId12"/>
    <p:sldId id="318" r:id="rId13"/>
    <p:sldId id="319" r:id="rId14"/>
    <p:sldId id="314" r:id="rId15"/>
    <p:sldId id="320" r:id="rId16"/>
    <p:sldId id="311" r:id="rId17"/>
    <p:sldId id="315" r:id="rId18"/>
    <p:sldId id="259" r:id="rId19"/>
    <p:sldId id="322"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11" autoAdjust="0"/>
    <p:restoredTop sz="94660"/>
  </p:normalViewPr>
  <p:slideViewPr>
    <p:cSldViewPr snapToGrid="0">
      <p:cViewPr varScale="1">
        <p:scale>
          <a:sx n="60" d="100"/>
          <a:sy n="60" d="100"/>
        </p:scale>
        <p:origin x="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D2A-FADC-D0BB-A19A-47499CE1BF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DD66CAA9-F566-B515-3E19-6109AA3A6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3E40D834-8D5D-3310-9659-0716A8B9FA43}"/>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E8C3273B-F9D9-CB09-56F4-FDF8AA86AB8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58A9B-E6B3-BCF3-5F1B-F320FC3C81A2}"/>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311463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18E6-11A5-656F-30D8-923EB4573CD8}"/>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330B19BC-4189-D66D-72E7-608393F90C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ECA8B864-6802-708A-22B6-A33D8B26149D}"/>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D3CC0455-DF99-E94B-AC22-51E59EA3FF9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846FA0A2-BA20-9ACD-38B4-CA18E9E383DC}"/>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293283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13357-9283-63FF-1D6E-C8824B2655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99950C6A-446B-4C9B-AE7E-DE99FBDBF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80F0B89B-1E59-496B-CCF5-B5746FBBE1D9}"/>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5AB5D9AB-C2F8-2B68-6B4A-A5395D6984A8}"/>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4B1B60BA-3EA1-70A0-F7F0-0028F1F56BC7}"/>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124383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7FCF-ABCC-C674-5899-3110492F01BA}"/>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33BC5DCA-8C3D-ACAD-60EE-5C9E59923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228B597A-2BD6-C749-6294-4D8D79A1AF52}"/>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CEED7BD9-2E96-635A-A670-735FCEDA1580}"/>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0E44355-9BDD-25A2-8B02-75F6A3BBCB7D}"/>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279026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0E93-663B-3099-A654-7487C2021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72F2BBE8-4D64-E1F9-728F-DBFABE68A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5AC80-F6BF-31CC-CA7C-15FA85BF8412}"/>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F8951597-7A4C-3345-976E-6222058ED7E4}"/>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97CFD9F6-B024-8501-61F0-13E23DC46134}"/>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341659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41B2-C856-5CD6-2379-F536E94BCC3D}"/>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729F4ED1-79DC-C6C1-F435-CC5C90C9BB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26BC489C-D8E7-6494-D3AA-C2F065899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E51582E0-378C-0E75-BEB4-DFAA7179C0B7}"/>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6" name="Footer Placeholder 5">
            <a:extLst>
              <a:ext uri="{FF2B5EF4-FFF2-40B4-BE49-F238E27FC236}">
                <a16:creationId xmlns:a16="http://schemas.microsoft.com/office/drawing/2014/main" id="{37AFB591-4B3D-A858-0614-189A2E08F926}"/>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9118A20C-2C8D-DC6B-F277-C0EDC34BE132}"/>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98396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5816-6ED2-67AD-ACB5-345BE0DF83F6}"/>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0E52D6E-623F-FF34-E1F2-CBF6373B61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4BC82-EA4E-ECE5-AE69-E40ADEC3AC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B42E555F-1CE1-B4AE-816E-FBE0D9A5B0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87450-BC29-F1DD-663D-54B3DE935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64F6E929-AD89-C70B-1160-BA3FF71916A6}"/>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8" name="Footer Placeholder 7">
            <a:extLst>
              <a:ext uri="{FF2B5EF4-FFF2-40B4-BE49-F238E27FC236}">
                <a16:creationId xmlns:a16="http://schemas.microsoft.com/office/drawing/2014/main" id="{01B5FDFE-6D41-9DD2-2A22-DEF33D3F39C8}"/>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76BB38BC-BBDE-28A4-7711-1FFC859F8CFC}"/>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218245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0C38-F771-12F6-193F-FA80CCCADC4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BD92EC4E-9740-B2B5-3F5B-4E5438CC8B44}"/>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4" name="Footer Placeholder 3">
            <a:extLst>
              <a:ext uri="{FF2B5EF4-FFF2-40B4-BE49-F238E27FC236}">
                <a16:creationId xmlns:a16="http://schemas.microsoft.com/office/drawing/2014/main" id="{A56F087D-586A-0040-424A-7AC9C944ED28}"/>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F53BD95E-656D-73AD-FF02-31296B7321F3}"/>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3172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84EA4-CC3F-884F-091B-4023E0308050}"/>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3" name="Footer Placeholder 2">
            <a:extLst>
              <a:ext uri="{FF2B5EF4-FFF2-40B4-BE49-F238E27FC236}">
                <a16:creationId xmlns:a16="http://schemas.microsoft.com/office/drawing/2014/main" id="{DF27BB1A-8319-72A6-9F59-10CC2C73CC34}"/>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916E7194-D236-6519-28BB-6956407163A1}"/>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174486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8B3-12E9-EB6D-A079-68C51322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8B263F80-D7E5-2D0F-D378-A5D78C30C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722B386D-B29B-F8D6-EAC6-4AA4C237B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2CA85-ACD9-B0C9-5D32-BCC248AEBB65}"/>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6" name="Footer Placeholder 5">
            <a:extLst>
              <a:ext uri="{FF2B5EF4-FFF2-40B4-BE49-F238E27FC236}">
                <a16:creationId xmlns:a16="http://schemas.microsoft.com/office/drawing/2014/main" id="{E36D08DE-7DDA-E926-5808-1EB5C9C785B1}"/>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8289371D-59D8-DF04-1BC4-FCAE976632C2}"/>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322900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354F-17AC-1448-ED98-CEDEE1AEE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98ADDC3C-6A84-649B-F4B5-8BADC7D2B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33EEA8BA-FC5B-529B-FF96-7EC72D8F3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2B5E1-009A-E97B-C967-28BA9BA1D8E6}"/>
              </a:ext>
            </a:extLst>
          </p:cNvPr>
          <p:cNvSpPr>
            <a:spLocks noGrp="1"/>
          </p:cNvSpPr>
          <p:nvPr>
            <p:ph type="dt" sz="half" idx="10"/>
          </p:nvPr>
        </p:nvSpPr>
        <p:spPr/>
        <p:txBody>
          <a:bodyPr/>
          <a:lstStyle/>
          <a:p>
            <a:fld id="{90864EE4-5F99-40A5-8E30-3F9988CC6C47}" type="datetimeFigureOut">
              <a:rPr lang="es-PE" smtClean="0"/>
              <a:t>19/11/2024</a:t>
            </a:fld>
            <a:endParaRPr lang="es-PE"/>
          </a:p>
        </p:txBody>
      </p:sp>
      <p:sp>
        <p:nvSpPr>
          <p:cNvPr id="6" name="Footer Placeholder 5">
            <a:extLst>
              <a:ext uri="{FF2B5EF4-FFF2-40B4-BE49-F238E27FC236}">
                <a16:creationId xmlns:a16="http://schemas.microsoft.com/office/drawing/2014/main" id="{36D85431-EBDF-DF23-4BCF-8A9C33E7A7AE}"/>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61AC116D-CDE1-9D23-3B50-E95A641CC79F}"/>
              </a:ext>
            </a:extLst>
          </p:cNvPr>
          <p:cNvSpPr>
            <a:spLocks noGrp="1"/>
          </p:cNvSpPr>
          <p:nvPr>
            <p:ph type="sldNum" sz="quarter" idx="12"/>
          </p:nvPr>
        </p:nvSpPr>
        <p:spPr/>
        <p:txBody>
          <a:bodyPr/>
          <a:lstStyle/>
          <a:p>
            <a:fld id="{4DF4D834-8C1B-4FD9-84FD-4FA5F08D0BF8}" type="slidenum">
              <a:rPr lang="es-PE" smtClean="0"/>
              <a:t>‹#›</a:t>
            </a:fld>
            <a:endParaRPr lang="es-PE"/>
          </a:p>
        </p:txBody>
      </p:sp>
    </p:spTree>
    <p:extLst>
      <p:ext uri="{BB962C8B-B14F-4D97-AF65-F5344CB8AC3E}">
        <p14:creationId xmlns:p14="http://schemas.microsoft.com/office/powerpoint/2010/main" val="85920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0371A-2159-FF4B-3E01-8663A1401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7BCE6BA1-B688-6DDF-89C0-F81BF38E5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2CB63156-D708-E339-C5F0-765E248AA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64EE4-5F99-40A5-8E30-3F9988CC6C47}" type="datetimeFigureOut">
              <a:rPr lang="es-PE" smtClean="0"/>
              <a:t>19/11/2024</a:t>
            </a:fld>
            <a:endParaRPr lang="es-PE"/>
          </a:p>
        </p:txBody>
      </p:sp>
      <p:sp>
        <p:nvSpPr>
          <p:cNvPr id="5" name="Footer Placeholder 4">
            <a:extLst>
              <a:ext uri="{FF2B5EF4-FFF2-40B4-BE49-F238E27FC236}">
                <a16:creationId xmlns:a16="http://schemas.microsoft.com/office/drawing/2014/main" id="{4BDCE72C-58B0-136B-3F02-4DB2D15D75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E7CAFA49-F98D-0467-6467-9B1DE2AD1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4D834-8C1B-4FD9-84FD-4FA5F08D0BF8}" type="slidenum">
              <a:rPr lang="es-PE" smtClean="0"/>
              <a:t>‹#›</a:t>
            </a:fld>
            <a:endParaRPr lang="es-PE"/>
          </a:p>
        </p:txBody>
      </p:sp>
    </p:spTree>
    <p:extLst>
      <p:ext uri="{BB962C8B-B14F-4D97-AF65-F5344CB8AC3E}">
        <p14:creationId xmlns:p14="http://schemas.microsoft.com/office/powerpoint/2010/main" val="381349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9C7539-1482-1F9E-ED4D-02A3E36E390C}"/>
              </a:ext>
            </a:extLst>
          </p:cNvPr>
          <p:cNvPicPr>
            <a:picLocks noChangeAspect="1"/>
          </p:cNvPicPr>
          <p:nvPr/>
        </p:nvPicPr>
        <p:blipFill>
          <a:blip r:embed="rId2"/>
          <a:stretch>
            <a:fillRect/>
          </a:stretch>
        </p:blipFill>
        <p:spPr>
          <a:xfrm>
            <a:off x="0" y="0"/>
            <a:ext cx="12192000" cy="6883269"/>
          </a:xfrm>
          <a:prstGeom prst="rect">
            <a:avLst/>
          </a:prstGeom>
        </p:spPr>
      </p:pic>
      <p:sp>
        <p:nvSpPr>
          <p:cNvPr id="2" name="Title 1">
            <a:extLst>
              <a:ext uri="{FF2B5EF4-FFF2-40B4-BE49-F238E27FC236}">
                <a16:creationId xmlns:a16="http://schemas.microsoft.com/office/drawing/2014/main" id="{654AE454-50EE-31F3-292E-2A33805355AE}"/>
              </a:ext>
            </a:extLst>
          </p:cNvPr>
          <p:cNvSpPr>
            <a:spLocks noGrp="1"/>
          </p:cNvSpPr>
          <p:nvPr>
            <p:ph type="ctrTitle"/>
          </p:nvPr>
        </p:nvSpPr>
        <p:spPr>
          <a:xfrm>
            <a:off x="691896" y="3980329"/>
            <a:ext cx="10808208" cy="2671194"/>
          </a:xfrm>
          <a:solidFill>
            <a:schemeClr val="bg1">
              <a:alpha val="55000"/>
            </a:schemeClr>
          </a:solidFill>
        </p:spPr>
        <p:txBody>
          <a:bodyPr>
            <a:normAutofit/>
          </a:bodyPr>
          <a:lstStyle/>
          <a:p>
            <a:r>
              <a:rPr lang="es-MX" dirty="0"/>
              <a:t>El uso de la </a:t>
            </a:r>
            <a:r>
              <a:rPr lang="es-MX" dirty="0">
                <a:solidFill>
                  <a:srgbClr val="FF0000"/>
                </a:solidFill>
              </a:rPr>
              <a:t>razón pública</a:t>
            </a:r>
            <a:br>
              <a:rPr lang="es-MX" dirty="0"/>
            </a:br>
            <a:r>
              <a:rPr lang="es-MX" dirty="0"/>
              <a:t>en el concepto de “</a:t>
            </a:r>
            <a:r>
              <a:rPr lang="es-MX" dirty="0">
                <a:solidFill>
                  <a:srgbClr val="FF0000"/>
                </a:solidFill>
              </a:rPr>
              <a:t>ciudadano</a:t>
            </a:r>
            <a:r>
              <a:rPr lang="es-MX" dirty="0"/>
              <a:t>”</a:t>
            </a:r>
            <a:br>
              <a:rPr lang="es-MX" dirty="0"/>
            </a:br>
            <a:r>
              <a:rPr lang="es-MX" dirty="0"/>
              <a:t>en la filosofía del derecho de </a:t>
            </a:r>
            <a:r>
              <a:rPr lang="es-MX" dirty="0">
                <a:solidFill>
                  <a:srgbClr val="FF0000"/>
                </a:solidFill>
              </a:rPr>
              <a:t>Kant</a:t>
            </a:r>
            <a:endParaRPr lang="es-PE" dirty="0">
              <a:solidFill>
                <a:srgbClr val="FF0000"/>
              </a:solidFill>
            </a:endParaRPr>
          </a:p>
        </p:txBody>
      </p:sp>
    </p:spTree>
    <p:extLst>
      <p:ext uri="{BB962C8B-B14F-4D97-AF65-F5344CB8AC3E}">
        <p14:creationId xmlns:p14="http://schemas.microsoft.com/office/powerpoint/2010/main" val="334992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5468112"/>
          </a:xfrm>
        </p:spPr>
        <p:txBody>
          <a:bodyPr>
            <a:noAutofit/>
          </a:bodyPr>
          <a:lstStyle/>
          <a:p>
            <a:pPr marL="0" indent="0">
              <a:buNone/>
            </a:pPr>
            <a:r>
              <a:rPr lang="es-PE" sz="3200" dirty="0"/>
              <a:t> “</a:t>
            </a:r>
            <a:r>
              <a:rPr lang="es-PE" sz="3200" dirty="0">
                <a:solidFill>
                  <a:srgbClr val="FF0000"/>
                </a:solidFill>
              </a:rPr>
              <a:t>Cada ciudad encierra en sí </a:t>
            </a:r>
            <a:r>
              <a:rPr lang="es-PE" sz="3200" dirty="0">
                <a:solidFill>
                  <a:schemeClr val="accent6"/>
                </a:solidFill>
              </a:rPr>
              <a:t>tres poderes</a:t>
            </a:r>
            <a:r>
              <a:rPr lang="es-PE" sz="3200" dirty="0">
                <a:solidFill>
                  <a:srgbClr val="FF0000"/>
                </a:solidFill>
              </a:rPr>
              <a:t>, es decir</a:t>
            </a:r>
            <a:r>
              <a:rPr lang="es-PE" sz="3200" dirty="0">
                <a:solidFill>
                  <a:schemeClr val="accent6"/>
                </a:solidFill>
              </a:rPr>
              <a:t>, la voluntad universalmente conjunta en una triple persona</a:t>
            </a:r>
            <a:r>
              <a:rPr lang="es-PE" sz="3200" dirty="0">
                <a:solidFill>
                  <a:srgbClr val="FF0000"/>
                </a:solidFill>
              </a:rPr>
              <a:t>: el poder del </a:t>
            </a:r>
            <a:r>
              <a:rPr lang="es-PE" sz="3200" dirty="0">
                <a:solidFill>
                  <a:schemeClr val="accent4"/>
                </a:solidFill>
              </a:rPr>
              <a:t>soberano</a:t>
            </a:r>
            <a:r>
              <a:rPr lang="es-PE" sz="3200" dirty="0">
                <a:solidFill>
                  <a:srgbClr val="FF0000"/>
                </a:solidFill>
              </a:rPr>
              <a:t> en la persona del </a:t>
            </a:r>
            <a:r>
              <a:rPr lang="es-PE" sz="3200" dirty="0">
                <a:solidFill>
                  <a:schemeClr val="accent1"/>
                </a:solidFill>
              </a:rPr>
              <a:t>legislador</a:t>
            </a:r>
            <a:r>
              <a:rPr lang="es-PE" sz="3200" dirty="0">
                <a:solidFill>
                  <a:srgbClr val="FF0000"/>
                </a:solidFill>
              </a:rPr>
              <a:t>, el poder </a:t>
            </a:r>
            <a:r>
              <a:rPr lang="es-PE" sz="3200" dirty="0">
                <a:solidFill>
                  <a:schemeClr val="accent4"/>
                </a:solidFill>
              </a:rPr>
              <a:t>ejecutivo</a:t>
            </a:r>
            <a:r>
              <a:rPr lang="es-PE" sz="3200" dirty="0">
                <a:solidFill>
                  <a:srgbClr val="FF0000"/>
                </a:solidFill>
              </a:rPr>
              <a:t> (según la ley) en la persona del </a:t>
            </a:r>
            <a:r>
              <a:rPr lang="es-PE" sz="3200" dirty="0">
                <a:solidFill>
                  <a:schemeClr val="accent1"/>
                </a:solidFill>
              </a:rPr>
              <a:t>gobierno</a:t>
            </a:r>
            <a:r>
              <a:rPr lang="es-PE" sz="3200" dirty="0">
                <a:solidFill>
                  <a:srgbClr val="FF0000"/>
                </a:solidFill>
              </a:rPr>
              <a:t>, y el poder </a:t>
            </a:r>
            <a:r>
              <a:rPr lang="es-PE" sz="3200" dirty="0">
                <a:solidFill>
                  <a:schemeClr val="accent4"/>
                </a:solidFill>
              </a:rPr>
              <a:t>judicial</a:t>
            </a:r>
            <a:r>
              <a:rPr lang="es-PE" sz="3200" dirty="0">
                <a:solidFill>
                  <a:srgbClr val="FF0000"/>
                </a:solidFill>
              </a:rPr>
              <a:t> (como reconocimiento de lo mío de cada cual, según la ley) en la persona del </a:t>
            </a:r>
            <a:r>
              <a:rPr lang="es-PE" sz="3200" dirty="0">
                <a:solidFill>
                  <a:schemeClr val="accent1"/>
                </a:solidFill>
              </a:rPr>
              <a:t>juez</a:t>
            </a:r>
            <a:r>
              <a:rPr lang="es-PE" sz="3200" dirty="0">
                <a:solidFill>
                  <a:srgbClr val="FF0000"/>
                </a:solidFill>
              </a:rPr>
              <a:t>.</a:t>
            </a:r>
            <a:r>
              <a:rPr lang="es-PE" sz="3200" dirty="0"/>
              <a:t>” </a:t>
            </a:r>
            <a:r>
              <a:rPr lang="es-ES" sz="3200" dirty="0"/>
              <a:t>(2008; p. 167)</a:t>
            </a:r>
          </a:p>
          <a:p>
            <a:pPr marL="0" indent="0">
              <a:buNone/>
            </a:pPr>
            <a:endParaRPr lang="es-PE" sz="3200" dirty="0"/>
          </a:p>
          <a:p>
            <a:pPr marL="0" indent="0">
              <a:buNone/>
            </a:pPr>
            <a:endParaRPr lang="es-PE" sz="3200" dirty="0"/>
          </a:p>
          <a:p>
            <a:pPr marL="0" indent="0" algn="ctr">
              <a:buNone/>
            </a:pPr>
            <a:r>
              <a:rPr lang="es-PE" sz="3200" dirty="0"/>
              <a:t>Poder </a:t>
            </a:r>
            <a:r>
              <a:rPr lang="es-PE" sz="3200" dirty="0">
                <a:solidFill>
                  <a:schemeClr val="accent4"/>
                </a:solidFill>
              </a:rPr>
              <a:t>Soberano</a:t>
            </a:r>
            <a:r>
              <a:rPr lang="es-PE" sz="3200" dirty="0"/>
              <a:t>   </a:t>
            </a:r>
            <a:r>
              <a:rPr lang="es-PE" sz="3200" dirty="0">
                <a:sym typeface="Wingdings" panose="05000000000000000000" pitchFamily="2" charset="2"/>
              </a:rPr>
              <a:t>  </a:t>
            </a:r>
            <a:r>
              <a:rPr lang="es-PE" sz="3200" dirty="0">
                <a:solidFill>
                  <a:schemeClr val="accent1"/>
                </a:solidFill>
                <a:sym typeface="Wingdings" panose="05000000000000000000" pitchFamily="2" charset="2"/>
              </a:rPr>
              <a:t>Legislador</a:t>
            </a:r>
            <a:endParaRPr lang="es-PE" sz="3200" dirty="0">
              <a:solidFill>
                <a:schemeClr val="accent1"/>
              </a:solidFill>
            </a:endParaRPr>
          </a:p>
          <a:p>
            <a:pPr marL="0" indent="0" algn="ctr">
              <a:buNone/>
            </a:pPr>
            <a:r>
              <a:rPr lang="es-PE" sz="3200" dirty="0"/>
              <a:t>Poder </a:t>
            </a:r>
            <a:r>
              <a:rPr lang="es-PE" sz="3200" dirty="0">
                <a:solidFill>
                  <a:schemeClr val="accent4"/>
                </a:solidFill>
              </a:rPr>
              <a:t>Ejecutivo</a:t>
            </a:r>
            <a:r>
              <a:rPr lang="es-PE" sz="3200" dirty="0"/>
              <a:t>    </a:t>
            </a:r>
            <a:r>
              <a:rPr lang="es-PE" sz="3200" dirty="0">
                <a:sym typeface="Wingdings" panose="05000000000000000000" pitchFamily="2" charset="2"/>
              </a:rPr>
              <a:t>  </a:t>
            </a:r>
            <a:r>
              <a:rPr lang="es-PE" sz="3200" dirty="0">
                <a:solidFill>
                  <a:schemeClr val="accent1"/>
                </a:solidFill>
                <a:sym typeface="Wingdings" panose="05000000000000000000" pitchFamily="2" charset="2"/>
              </a:rPr>
              <a:t>Gobierno</a:t>
            </a:r>
            <a:endParaRPr lang="es-PE" sz="3200" dirty="0">
              <a:solidFill>
                <a:schemeClr val="accent1"/>
              </a:solidFill>
            </a:endParaRPr>
          </a:p>
          <a:p>
            <a:pPr marL="0" indent="0" algn="ctr">
              <a:buNone/>
            </a:pPr>
            <a:r>
              <a:rPr lang="es-PE" sz="3200" dirty="0"/>
              <a:t>Poder </a:t>
            </a:r>
            <a:r>
              <a:rPr lang="es-PE" sz="3200" dirty="0">
                <a:solidFill>
                  <a:schemeClr val="accent4"/>
                </a:solidFill>
              </a:rPr>
              <a:t>Judicial</a:t>
            </a:r>
            <a:r>
              <a:rPr lang="es-PE" sz="3200" dirty="0"/>
              <a:t>       </a:t>
            </a:r>
            <a:r>
              <a:rPr lang="es-PE" sz="3200" dirty="0">
                <a:sym typeface="Wingdings" panose="05000000000000000000" pitchFamily="2" charset="2"/>
              </a:rPr>
              <a:t>   </a:t>
            </a:r>
            <a:r>
              <a:rPr lang="es-PE" sz="3200" dirty="0">
                <a:solidFill>
                  <a:schemeClr val="accent1"/>
                </a:solidFill>
                <a:sym typeface="Wingdings" panose="05000000000000000000" pitchFamily="2" charset="2"/>
              </a:rPr>
              <a:t>Juez</a:t>
            </a:r>
            <a:endParaRPr lang="es-PE" sz="3200" dirty="0">
              <a:solidFill>
                <a:schemeClr val="accent1"/>
              </a:solidFill>
            </a:endParaRPr>
          </a:p>
          <a:p>
            <a:pPr marL="0" indent="0">
              <a:buNone/>
            </a:pPr>
            <a:endParaRPr lang="es-PE" sz="3200" dirty="0"/>
          </a:p>
          <a:p>
            <a:pPr marL="0" indent="0">
              <a:buNone/>
            </a:pPr>
            <a:endParaRPr lang="es-PE" sz="2000" dirty="0"/>
          </a:p>
        </p:txBody>
      </p:sp>
    </p:spTree>
    <p:extLst>
      <p:ext uri="{BB962C8B-B14F-4D97-AF65-F5344CB8AC3E}">
        <p14:creationId xmlns:p14="http://schemas.microsoft.com/office/powerpoint/2010/main" val="328033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0EDDE-79E0-58E5-5AEC-9CEA2768CAAE}"/>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34E62F-77FD-49EB-34AA-C9F05DCB227B}"/>
              </a:ext>
            </a:extLst>
          </p:cNvPr>
          <p:cNvSpPr>
            <a:spLocks noGrp="1"/>
          </p:cNvSpPr>
          <p:nvPr>
            <p:ph idx="1"/>
          </p:nvPr>
        </p:nvSpPr>
        <p:spPr>
          <a:xfrm>
            <a:off x="946622" y="357219"/>
            <a:ext cx="10298756" cy="2595690"/>
          </a:xfrm>
        </p:spPr>
        <p:txBody>
          <a:bodyPr>
            <a:noAutofit/>
          </a:bodyPr>
          <a:lstStyle/>
          <a:p>
            <a:pPr marL="0" indent="0">
              <a:buNone/>
            </a:pPr>
            <a:r>
              <a:rPr lang="es-PE" sz="3600" dirty="0"/>
              <a:t> “</a:t>
            </a:r>
            <a:r>
              <a:rPr lang="es-PE" sz="3600" dirty="0">
                <a:solidFill>
                  <a:srgbClr val="FF0000"/>
                </a:solidFill>
              </a:rPr>
              <a:t>El poder legislativo no puede pertenecer más que a la voluntad colectiva del pueblo</a:t>
            </a:r>
            <a:r>
              <a:rPr lang="es-PE" sz="3600" dirty="0"/>
              <a:t>.” </a:t>
            </a:r>
            <a:r>
              <a:rPr lang="es-ES" sz="3600" dirty="0"/>
              <a:t>(2008; p. 167)</a:t>
            </a:r>
            <a:endParaRPr lang="es-PE" sz="3600" dirty="0"/>
          </a:p>
          <a:p>
            <a:pPr marL="0" indent="0">
              <a:buNone/>
            </a:pPr>
            <a:r>
              <a:rPr lang="es-PE" sz="3600" dirty="0"/>
              <a:t> </a:t>
            </a:r>
          </a:p>
          <a:p>
            <a:pPr marL="0" indent="0">
              <a:buNone/>
            </a:pPr>
            <a:endParaRPr lang="es-PE" sz="3600" dirty="0"/>
          </a:p>
          <a:p>
            <a:pPr marL="0" indent="0" algn="just">
              <a:buNone/>
            </a:pPr>
            <a:r>
              <a:rPr lang="es-PE" sz="3600" dirty="0"/>
              <a:t>“El poder </a:t>
            </a:r>
            <a:r>
              <a:rPr lang="es-PE" sz="3600" dirty="0">
                <a:solidFill>
                  <a:srgbClr val="FF0000"/>
                </a:solidFill>
              </a:rPr>
              <a:t>legislativo</a:t>
            </a:r>
            <a:r>
              <a:rPr lang="es-PE" sz="3600" dirty="0"/>
              <a:t> no puede pertenecer más que a la voluntad colectiva del pueblo. Y puesto que de él debe proceder todo derecho, </a:t>
            </a:r>
            <a:r>
              <a:rPr lang="es-PE" sz="5400" dirty="0">
                <a:solidFill>
                  <a:srgbClr val="FF0000"/>
                </a:solidFill>
              </a:rPr>
              <a:t>no debe absolutamente poder hacer injusticia a nadie por sus leyes</a:t>
            </a:r>
            <a:r>
              <a:rPr lang="es-PE" sz="3600" dirty="0"/>
              <a:t>” (2008; p. 167)</a:t>
            </a:r>
          </a:p>
          <a:p>
            <a:pPr marL="0" indent="0">
              <a:buNone/>
            </a:pPr>
            <a:endParaRPr lang="es-PE" sz="3600" dirty="0"/>
          </a:p>
        </p:txBody>
      </p:sp>
    </p:spTree>
    <p:extLst>
      <p:ext uri="{BB962C8B-B14F-4D97-AF65-F5344CB8AC3E}">
        <p14:creationId xmlns:p14="http://schemas.microsoft.com/office/powerpoint/2010/main" val="226369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AB401-6C9D-D792-FDE5-10C96C58234D}"/>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E2016B-28A1-5DD2-C7FD-693D30FD0731}"/>
              </a:ext>
            </a:extLst>
          </p:cNvPr>
          <p:cNvSpPr>
            <a:spLocks noGrp="1"/>
          </p:cNvSpPr>
          <p:nvPr>
            <p:ph idx="1"/>
          </p:nvPr>
        </p:nvSpPr>
        <p:spPr>
          <a:xfrm>
            <a:off x="117567" y="0"/>
            <a:ext cx="11900262" cy="6510528"/>
          </a:xfrm>
        </p:spPr>
        <p:txBody>
          <a:bodyPr>
            <a:noAutofit/>
          </a:bodyPr>
          <a:lstStyle/>
          <a:p>
            <a:pPr marL="0" indent="0">
              <a:buNone/>
            </a:pPr>
            <a:r>
              <a:rPr lang="es-PE" sz="3200" dirty="0"/>
              <a:t> </a:t>
            </a:r>
          </a:p>
          <a:p>
            <a:pPr marL="0" indent="0" algn="just">
              <a:buNone/>
            </a:pPr>
            <a:r>
              <a:rPr lang="es-PE" sz="3200" dirty="0"/>
              <a:t>“</a:t>
            </a:r>
            <a:r>
              <a:rPr lang="es-PE" sz="3200" dirty="0">
                <a:solidFill>
                  <a:srgbClr val="FF0000"/>
                </a:solidFill>
              </a:rPr>
              <a:t>Los </a:t>
            </a:r>
            <a:r>
              <a:rPr lang="es-PE" sz="3200" b="1" u="sng" dirty="0">
                <a:solidFill>
                  <a:srgbClr val="FF0000"/>
                </a:solidFill>
              </a:rPr>
              <a:t>miembros reunidos de tal </a:t>
            </a:r>
            <a:r>
              <a:rPr lang="es-PE" sz="3200" b="1" u="sng" dirty="0">
                <a:solidFill>
                  <a:schemeClr val="accent1"/>
                </a:solidFill>
              </a:rPr>
              <a:t>sociedad civil</a:t>
            </a:r>
            <a:r>
              <a:rPr lang="es-PE" sz="3200" b="1" u="sng" dirty="0">
                <a:solidFill>
                  <a:srgbClr val="FF0000"/>
                </a:solidFill>
              </a:rPr>
              <a:t>, </a:t>
            </a:r>
            <a:r>
              <a:rPr lang="es-PE" sz="3200" dirty="0">
                <a:solidFill>
                  <a:srgbClr val="FF0000"/>
                </a:solidFill>
              </a:rPr>
              <a:t>es decir, de una </a:t>
            </a:r>
            <a:r>
              <a:rPr lang="es-PE" sz="3200" b="1" u="sng" dirty="0">
                <a:solidFill>
                  <a:srgbClr val="FF0000"/>
                </a:solidFill>
              </a:rPr>
              <a:t>ciudad para la legislación, se llaman </a:t>
            </a:r>
            <a:r>
              <a:rPr lang="es-PE" sz="4000" b="1" u="sng" dirty="0">
                <a:solidFill>
                  <a:schemeClr val="accent1"/>
                </a:solidFill>
              </a:rPr>
              <a:t>ciudadanos</a:t>
            </a:r>
            <a:r>
              <a:rPr lang="es-PE" sz="3200" b="1" u="sng" dirty="0">
                <a:solidFill>
                  <a:srgbClr val="FF0000"/>
                </a:solidFill>
              </a:rPr>
              <a:t> </a:t>
            </a:r>
            <a:r>
              <a:rPr lang="es-PE" sz="3200" dirty="0">
                <a:solidFill>
                  <a:srgbClr val="FF0000"/>
                </a:solidFill>
              </a:rPr>
              <a:t>y sus atributos jurídicos inseparables de su naturaleza de ciudadano son: primero, la </a:t>
            </a:r>
            <a:r>
              <a:rPr lang="es-PE" sz="3200" dirty="0">
                <a:solidFill>
                  <a:schemeClr val="accent1"/>
                </a:solidFill>
              </a:rPr>
              <a:t>Libertad</a:t>
            </a:r>
            <a:r>
              <a:rPr lang="es-PE" sz="3200" dirty="0">
                <a:solidFill>
                  <a:srgbClr val="FF0000"/>
                </a:solidFill>
              </a:rPr>
              <a:t> legal de no obedecer a ninguna otra ley que más que a aquellas a que hayan dado su sufragio; segundo, la </a:t>
            </a:r>
            <a:r>
              <a:rPr lang="es-PE" sz="3200" dirty="0">
                <a:solidFill>
                  <a:schemeClr val="accent1"/>
                </a:solidFill>
              </a:rPr>
              <a:t>Igualdad</a:t>
            </a:r>
            <a:r>
              <a:rPr lang="es-PE" sz="3200" dirty="0">
                <a:solidFill>
                  <a:srgbClr val="FF0000"/>
                </a:solidFill>
              </a:rPr>
              <a:t> civil, que tiene por objeto el no reconocer entre el pueblo ningún superior más que aquel que tiene la facultad moral de obligar jurídicamente de la misma manera que a su vez puede ser obligado; tercero, el atributo de la </a:t>
            </a:r>
            <a:r>
              <a:rPr lang="es-PE" sz="3200" dirty="0">
                <a:solidFill>
                  <a:schemeClr val="accent1"/>
                </a:solidFill>
              </a:rPr>
              <a:t>Independencia</a:t>
            </a:r>
            <a:r>
              <a:rPr lang="es-PE" sz="3200" dirty="0">
                <a:solidFill>
                  <a:srgbClr val="FF0000"/>
                </a:solidFill>
              </a:rPr>
              <a:t> civil, que consiste en ser deudor de su existencia y de su conservación, como miembro de la república, no al arbitrio de otro en el pueblo sino a sus propios derechos y facultades</a:t>
            </a:r>
            <a:r>
              <a:rPr lang="es-PE" sz="3200" dirty="0"/>
              <a:t>; y por consiguiente en que la personalidad civil, no pueda ser representada por ningún otro en los asuntos de derecho.” </a:t>
            </a:r>
            <a:r>
              <a:rPr lang="en-US" sz="3200" dirty="0"/>
              <a:t>(2008, p. 168)</a:t>
            </a:r>
            <a:endParaRPr lang="es-PE" sz="3200" dirty="0"/>
          </a:p>
          <a:p>
            <a:pPr marL="0" indent="0">
              <a:buNone/>
            </a:pPr>
            <a:r>
              <a:rPr lang="en-US" sz="3200" dirty="0"/>
              <a:t> </a:t>
            </a:r>
            <a:endParaRPr lang="es-PE" sz="3200" dirty="0"/>
          </a:p>
        </p:txBody>
      </p:sp>
    </p:spTree>
    <p:extLst>
      <p:ext uri="{BB962C8B-B14F-4D97-AF65-F5344CB8AC3E}">
        <p14:creationId xmlns:p14="http://schemas.microsoft.com/office/powerpoint/2010/main" val="320807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FF17CF-89F2-98BB-CF56-B0F006CD2B53}"/>
              </a:ext>
            </a:extLst>
          </p:cNvPr>
          <p:cNvSpPr txBox="1"/>
          <p:nvPr/>
        </p:nvSpPr>
        <p:spPr>
          <a:xfrm>
            <a:off x="402336" y="453699"/>
            <a:ext cx="11430000" cy="5785495"/>
          </a:xfrm>
          <a:prstGeom prst="rect">
            <a:avLst/>
          </a:prstGeom>
          <a:noFill/>
        </p:spPr>
        <p:txBody>
          <a:bodyPr wrap="square">
            <a:spAutoFit/>
          </a:bodyPr>
          <a:lstStyle/>
          <a:p>
            <a:pPr marL="457200" indent="-457200">
              <a:lnSpc>
                <a:spcPct val="107000"/>
              </a:lnSpc>
              <a:spcAft>
                <a:spcPts val="800"/>
              </a:spcAft>
            </a:pPr>
            <a:r>
              <a:rPr lang="es-P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Kant, I. (1964) </a:t>
            </a:r>
            <a:r>
              <a:rPr lang="es-PE"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Acerca de la relación entre la teoría y la práctica en el derecho político</a:t>
            </a:r>
            <a:r>
              <a:rPr lang="es-P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(Contra Hobbes)</a:t>
            </a:r>
            <a:r>
              <a:rPr lang="es-P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 Kant, I. Filosofía de la historia. Ed. Nova).</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s-PE" dirty="0">
              <a:solidFill>
                <a:srgbClr val="70AD47"/>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condición civil</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considerada como mero estado jurídico, se basa, a priori, en los siguientes principios: </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Libertad</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de cada miembro de la sociedad en cuanto hombre.</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igualdad</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entre los mismos y los demás, en cuanto súbditos.</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La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autonomía</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de cada miembro de una comunidad, en cuanto ciudadano.</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Estos principios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 son leyes dadas por el estado</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ya constituido, sino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principios</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según los cuales únicamente es posible una constitución estatal, </a:t>
            </a:r>
            <a:r>
              <a:rPr lang="es-PE"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conforme a principios puros de la razón</a:t>
            </a:r>
            <a:r>
              <a:rPr lang="es-PE" sz="2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(1964; p.159)</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698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1901952"/>
            <a:ext cx="11900262" cy="4389120"/>
          </a:xfrm>
        </p:spPr>
        <p:txBody>
          <a:bodyPr>
            <a:noAutofit/>
          </a:bodyPr>
          <a:lstStyle/>
          <a:p>
            <a:pPr marL="0" indent="0">
              <a:buNone/>
            </a:pPr>
            <a:r>
              <a:rPr lang="en-US" sz="2000" dirty="0"/>
              <a:t> </a:t>
            </a:r>
            <a:r>
              <a:rPr lang="es-PE" sz="2000" dirty="0"/>
              <a:t>“</a:t>
            </a:r>
            <a:r>
              <a:rPr lang="es-PE" sz="2000" dirty="0">
                <a:solidFill>
                  <a:srgbClr val="FF0000"/>
                </a:solidFill>
              </a:rPr>
              <a:t>La sola facultad del sufragio constituye al ciudadano</a:t>
            </a:r>
            <a:r>
              <a:rPr lang="es-PE" sz="2000" dirty="0"/>
              <a:t>.” </a:t>
            </a:r>
            <a:r>
              <a:rPr lang="en-US" sz="2000" dirty="0"/>
              <a:t>(2008, p. 168)</a:t>
            </a:r>
            <a:endParaRPr lang="es-PE" sz="2000" dirty="0"/>
          </a:p>
          <a:p>
            <a:pPr marL="0" indent="0">
              <a:buNone/>
            </a:pPr>
            <a:r>
              <a:rPr lang="en-US" sz="2000" dirty="0"/>
              <a:t> </a:t>
            </a:r>
            <a:r>
              <a:rPr lang="es-PE" sz="2000"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a:t>
            </a:r>
            <a:r>
              <a:rPr lang="es-PE" sz="2000" dirty="0">
                <a:solidFill>
                  <a:srgbClr val="FF0000"/>
                </a:solidFill>
              </a:rPr>
              <a:t>ciudadano activo y el ciudadano pasivo</a:t>
            </a:r>
            <a:r>
              <a:rPr lang="es-PE" sz="2000" dirty="0"/>
              <a:t>, aunque la noción de este último parece contradecir a la definición de la noción del ciudadano en general.” (2008, p. 168)</a:t>
            </a:r>
          </a:p>
          <a:p>
            <a:pPr marL="0" indent="0">
              <a:buNone/>
            </a:pPr>
            <a:r>
              <a:rPr lang="es-PE" sz="2000" dirty="0"/>
              <a:t> “Estos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a:t>
            </a:r>
            <a:r>
              <a:rPr lang="es-PE" sz="2000" dirty="0">
                <a:solidFill>
                  <a:srgbClr val="FF0000"/>
                </a:solidFill>
              </a:rPr>
              <a:t>la relación del jefe al subordinado</a:t>
            </a:r>
            <a:r>
              <a:rPr lang="es-PE" sz="2000" dirty="0"/>
              <a:t>.” (2008, p. 170)</a:t>
            </a:r>
          </a:p>
          <a:p>
            <a:pPr marL="0" indent="0">
              <a:buNone/>
            </a:pPr>
            <a:endParaRPr lang="es-PE" sz="2000" dirty="0"/>
          </a:p>
        </p:txBody>
      </p:sp>
    </p:spTree>
    <p:extLst>
      <p:ext uri="{BB962C8B-B14F-4D97-AF65-F5344CB8AC3E}">
        <p14:creationId xmlns:p14="http://schemas.microsoft.com/office/powerpoint/2010/main" val="71536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E1A95-B8B3-3FCC-615E-D6DF59C7030B}"/>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1DC222-03C5-5A11-BA22-B0CBE38C5120}"/>
              </a:ext>
            </a:extLst>
          </p:cNvPr>
          <p:cNvSpPr>
            <a:spLocks noGrp="1"/>
          </p:cNvSpPr>
          <p:nvPr>
            <p:ph idx="1"/>
          </p:nvPr>
        </p:nvSpPr>
        <p:spPr>
          <a:xfrm>
            <a:off x="117567" y="1243584"/>
            <a:ext cx="11900262" cy="5047488"/>
          </a:xfrm>
        </p:spPr>
        <p:txBody>
          <a:bodyPr>
            <a:noAutofit/>
          </a:bodyPr>
          <a:lstStyle/>
          <a:p>
            <a:pPr marL="0" indent="0">
              <a:buNone/>
            </a:pPr>
            <a:r>
              <a:rPr lang="es-PE" sz="2000" dirty="0"/>
              <a:t> “El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p>
          <a:p>
            <a:pPr marL="0" indent="0">
              <a:buNone/>
            </a:pPr>
            <a:endParaRPr lang="es-PE" sz="2000" dirty="0"/>
          </a:p>
          <a:p>
            <a:pPr marL="0" indent="0">
              <a:buNone/>
            </a:pPr>
            <a:endParaRPr lang="es-PE" sz="2000" dirty="0"/>
          </a:p>
          <a:p>
            <a:pPr marL="0" indent="0">
              <a:buNone/>
            </a:pPr>
            <a:r>
              <a:rPr lang="es-PE" sz="2000" dirty="0"/>
              <a:t>Resumen: Ciudadanía = Pertenencia a una sociedad civil</a:t>
            </a:r>
          </a:p>
        </p:txBody>
      </p:sp>
    </p:spTree>
    <p:extLst>
      <p:ext uri="{BB962C8B-B14F-4D97-AF65-F5344CB8AC3E}">
        <p14:creationId xmlns:p14="http://schemas.microsoft.com/office/powerpoint/2010/main" val="122498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5869" y="1540370"/>
            <a:ext cx="11900262" cy="3777260"/>
          </a:xfrm>
        </p:spPr>
        <p:txBody>
          <a:bodyPr>
            <a:noAutofit/>
          </a:bodyPr>
          <a:lstStyle/>
          <a:p>
            <a:pPr marL="0" indent="0">
              <a:buNone/>
            </a:pPr>
            <a:r>
              <a:rPr lang="es-PE" sz="1800" dirty="0"/>
              <a:t> </a:t>
            </a:r>
          </a:p>
          <a:p>
            <a:pPr marL="0" indent="0">
              <a:buNone/>
            </a:pPr>
            <a:r>
              <a:rPr lang="es-ES" sz="1800" dirty="0"/>
              <a:t>“Los tres poderes en la ciudad son (…) </a:t>
            </a:r>
            <a:r>
              <a:rPr lang="es-ES" sz="1800" dirty="0">
                <a:solidFill>
                  <a:srgbClr val="FF0000"/>
                </a:solidFill>
              </a:rPr>
              <a:t>coordinadas</a:t>
            </a:r>
            <a:r>
              <a:rPr lang="es-ES" sz="1800" dirty="0"/>
              <a:t> entre sí, es decir, que la una es complemento de la otra para la organización perfecta del estado (…) </a:t>
            </a:r>
            <a:r>
              <a:rPr lang="es-ES" sz="1800" dirty="0">
                <a:solidFill>
                  <a:srgbClr val="FF0000"/>
                </a:solidFill>
              </a:rPr>
              <a:t>subordinadas</a:t>
            </a:r>
            <a:r>
              <a:rPr lang="es-ES" sz="1800" dirty="0"/>
              <a:t>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es-PE" sz="1800" dirty="0"/>
          </a:p>
          <a:p>
            <a:pPr marL="0" indent="0">
              <a:buNone/>
            </a:pPr>
            <a:endParaRPr lang="es-ES" sz="1800" dirty="0"/>
          </a:p>
          <a:p>
            <a:pPr marL="0" indent="0">
              <a:buNone/>
            </a:pPr>
            <a:r>
              <a:rPr lang="es-ES" sz="1800"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a:t>
            </a:r>
            <a:r>
              <a:rPr lang="es-ES" sz="1800" dirty="0">
                <a:solidFill>
                  <a:srgbClr val="FF0000"/>
                </a:solidFill>
              </a:rPr>
              <a:t> según que uno solo manda a todos, o que algunos iguales entre sí mandan reunidos a todos los demás, o que todos juntos mandan a cada uno; y por consiguiente cada uno a sí mismo. Es decir que hay tres formas de gobierno; la autocracia, la aristocracia y la democracia</a:t>
            </a:r>
            <a:r>
              <a:rPr lang="es-ES" sz="1800" dirty="0"/>
              <a:t>.” (2008, p. 206)</a:t>
            </a:r>
            <a:endParaRPr lang="es-PE" sz="1800" dirty="0"/>
          </a:p>
        </p:txBody>
      </p:sp>
    </p:spTree>
    <p:extLst>
      <p:ext uri="{BB962C8B-B14F-4D97-AF65-F5344CB8AC3E}">
        <p14:creationId xmlns:p14="http://schemas.microsoft.com/office/powerpoint/2010/main" val="52372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a:t>Segunda sección del derecho público</a:t>
            </a:r>
            <a:endParaRPr lang="es-PE" sz="1800" dirty="0"/>
          </a:p>
          <a:p>
            <a:pPr marL="0" indent="0">
              <a:buNone/>
            </a:pPr>
            <a:r>
              <a:rPr lang="es-ES" sz="1800" dirty="0"/>
              <a:t>“(…) Derecho de </a:t>
            </a:r>
            <a:r>
              <a:rPr lang="es-ES" sz="1800" dirty="0">
                <a:solidFill>
                  <a:srgbClr val="FF0000"/>
                </a:solidFill>
              </a:rPr>
              <a:t>gentes</a:t>
            </a:r>
            <a:r>
              <a:rPr lang="es-ES" sz="1800" dirty="0"/>
              <a:t>.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a:t>
            </a:r>
            <a:r>
              <a:rPr lang="es-ES" sz="1800" i="1" dirty="0"/>
              <a:t>después</a:t>
            </a:r>
            <a:r>
              <a:rPr lang="es-ES" sz="1800" dirty="0"/>
              <a:t> de la guerra. (2008; p. 214)</a:t>
            </a:r>
            <a:endParaRPr lang="es-PE" sz="1800" dirty="0"/>
          </a:p>
          <a:p>
            <a:pPr marL="0" indent="0">
              <a:buNone/>
            </a:pPr>
            <a:r>
              <a:rPr lang="es-ES" sz="1800"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ES" sz="1800" dirty="0" err="1">
                <a:solidFill>
                  <a:srgbClr val="FF0000"/>
                </a:solidFill>
              </a:rPr>
              <a:t>cosmopolítico</a:t>
            </a:r>
            <a:r>
              <a:rPr lang="es-ES" sz="1800" dirty="0">
                <a:solidFill>
                  <a:srgbClr val="FF0000"/>
                </a:solidFill>
              </a:rPr>
              <a:t>.</a:t>
            </a:r>
            <a:r>
              <a:rPr lang="es-ES" sz="1800" dirty="0"/>
              <a:t>” (2008; p. 226)</a:t>
            </a:r>
            <a:endParaRPr lang="es-PE" sz="1800" dirty="0"/>
          </a:p>
          <a:p>
            <a:pPr marL="0" indent="0">
              <a:buNone/>
            </a:pPr>
            <a:r>
              <a:rPr lang="es-ES" sz="1800" dirty="0"/>
              <a:t>“</a:t>
            </a:r>
            <a:r>
              <a:rPr lang="es-ES" sz="1800" dirty="0">
                <a:solidFill>
                  <a:srgbClr val="FF0000"/>
                </a:solidFill>
              </a:rPr>
              <a:t>No debe haber ninguna guerra. (…) el derecho no debe buscarse por medio de la guerra.” (2008; p. 229)</a:t>
            </a:r>
            <a:endParaRPr lang="es-PE" sz="1800" dirty="0">
              <a:solidFill>
                <a:srgbClr val="FF0000"/>
              </a:solidFill>
            </a:endParaRPr>
          </a:p>
          <a:p>
            <a:pPr marL="0" indent="0">
              <a:buNone/>
            </a:pPr>
            <a:r>
              <a:rPr lang="es-ES" sz="1800" dirty="0">
                <a:solidFill>
                  <a:srgbClr val="FF0000"/>
                </a:solidFill>
              </a:rPr>
              <a:t>“El tratado de una paz universal y duradero es, no solamente una parte, sino todo el fin del derecho.” (2008; p. 230)</a:t>
            </a:r>
            <a:endParaRPr lang="es-PE" sz="1800" dirty="0">
              <a:solidFill>
                <a:srgbClr val="FF0000"/>
              </a:solidFill>
            </a:endParaRPr>
          </a:p>
          <a:p>
            <a:pPr marL="0" indent="0">
              <a:buNone/>
            </a:pPr>
            <a:r>
              <a:rPr lang="es-ES" sz="1800" dirty="0">
                <a:solidFill>
                  <a:srgbClr val="FF0000"/>
                </a:solidFill>
              </a:rPr>
              <a:t>“La mejor constitución es aquella en que las leyes, y no los hombres, ejercen el poder.” (2008; p. 231)</a:t>
            </a:r>
            <a:endParaRPr lang="es-PE" sz="1800" dirty="0">
              <a:solidFill>
                <a:srgbClr val="FF0000"/>
              </a:solidFill>
            </a:endParaRPr>
          </a:p>
          <a:p>
            <a:pPr marL="0" indent="0">
              <a:buNone/>
            </a:pPr>
            <a:endParaRPr lang="es-PE" sz="1800" dirty="0"/>
          </a:p>
        </p:txBody>
      </p:sp>
      <p:sp>
        <p:nvSpPr>
          <p:cNvPr id="2" name="Rectángulo 1"/>
          <p:cNvSpPr/>
          <p:nvPr/>
        </p:nvSpPr>
        <p:spPr>
          <a:xfrm>
            <a:off x="130629" y="5094514"/>
            <a:ext cx="11430000" cy="138466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2989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108EA-4E95-C93C-5DC8-CC1CF7528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5199E-D0D4-427E-DD4C-BF1AF38EE337}"/>
              </a:ext>
            </a:extLst>
          </p:cNvPr>
          <p:cNvSpPr>
            <a:spLocks noGrp="1"/>
          </p:cNvSpPr>
          <p:nvPr>
            <p:ph type="ctrTitle"/>
          </p:nvPr>
        </p:nvSpPr>
        <p:spPr>
          <a:xfrm>
            <a:off x="1161288" y="1158938"/>
            <a:ext cx="9869424" cy="2270062"/>
          </a:xfrm>
        </p:spPr>
        <p:txBody>
          <a:bodyPr>
            <a:normAutofit fontScale="90000"/>
          </a:bodyPr>
          <a:lstStyle/>
          <a:p>
            <a:pPr indent="449580">
              <a:lnSpc>
                <a:spcPct val="150000"/>
              </a:lnSpc>
              <a:spcAft>
                <a:spcPts val="1000"/>
              </a:spcAft>
            </a:pP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La razón pública en la filosofía de Kant</a:t>
            </a: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r>
              <a:rPr lang="es-PE" sz="2400" dirty="0">
                <a:latin typeface="Times New Roman" panose="02020603050405020304" pitchFamily="18" charset="0"/>
                <a:ea typeface="Times New Roman" panose="02020603050405020304" pitchFamily="18" charset="0"/>
                <a:cs typeface="Times New Roman" panose="02020603050405020304" pitchFamily="18" charset="0"/>
              </a:rPr>
              <a:t>¿Qué es la ilustración?</a:t>
            </a:r>
            <a:br>
              <a:rPr lang="es-PE" sz="2400" dirty="0">
                <a:latin typeface="Times New Roman" panose="02020603050405020304" pitchFamily="18" charset="0"/>
                <a:ea typeface="Times New Roman" panose="02020603050405020304" pitchFamily="18" charset="0"/>
                <a:cs typeface="Times New Roman" panose="02020603050405020304" pitchFamily="18" charset="0"/>
              </a:rPr>
            </a:br>
            <a:r>
              <a:rPr lang="es-PE" sz="2400" dirty="0">
                <a:latin typeface="Times New Roman" panose="02020603050405020304" pitchFamily="18" charset="0"/>
                <a:ea typeface="Times New Roman" panose="02020603050405020304" pitchFamily="18" charset="0"/>
                <a:cs typeface="Times New Roman" panose="02020603050405020304" pitchFamily="18" charset="0"/>
              </a:rPr>
              <a:t>+</a:t>
            </a: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r>
              <a:rPr lang="es-PE" sz="2400" dirty="0">
                <a:latin typeface="Times New Roman" panose="02020603050405020304" pitchFamily="18" charset="0"/>
                <a:ea typeface="Times New Roman" panose="02020603050405020304" pitchFamily="18" charset="0"/>
                <a:cs typeface="Times New Roman" panose="02020603050405020304" pitchFamily="18" charset="0"/>
              </a:rPr>
              <a:t>Habermas, Apel, </a:t>
            </a:r>
            <a:r>
              <a:rPr lang="es-PE" sz="2400" dirty="0" err="1">
                <a:latin typeface="Times New Roman" panose="02020603050405020304" pitchFamily="18" charset="0"/>
                <a:ea typeface="Times New Roman" panose="02020603050405020304" pitchFamily="18" charset="0"/>
                <a:cs typeface="Times New Roman" panose="02020603050405020304" pitchFamily="18" charset="0"/>
              </a:rPr>
              <a:t>Koorsgard</a:t>
            </a:r>
            <a:r>
              <a:rPr lang="es-PE" sz="2400" dirty="0">
                <a:latin typeface="Times New Roman" panose="02020603050405020304" pitchFamily="18" charset="0"/>
                <a:ea typeface="Times New Roman" panose="02020603050405020304" pitchFamily="18" charset="0"/>
                <a:cs typeface="Times New Roman" panose="02020603050405020304" pitchFamily="18" charset="0"/>
              </a:rPr>
              <a:t>, Forst, </a:t>
            </a:r>
            <a:r>
              <a:rPr lang="es-PE"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O’Neill</a:t>
            </a:r>
            <a:r>
              <a:rPr lang="es-PE" sz="2400" dirty="0">
                <a:latin typeface="Times New Roman" panose="02020603050405020304" pitchFamily="18" charset="0"/>
                <a:ea typeface="Times New Roman" panose="02020603050405020304" pitchFamily="18" charset="0"/>
                <a:cs typeface="Times New Roman" panose="02020603050405020304" pitchFamily="18" charset="0"/>
              </a:rPr>
              <a:t>, </a:t>
            </a:r>
            <a:r>
              <a:rPr lang="es-PE" sz="2400" dirty="0" err="1">
                <a:latin typeface="Times New Roman" panose="02020603050405020304" pitchFamily="18" charset="0"/>
                <a:ea typeface="Times New Roman" panose="02020603050405020304" pitchFamily="18" charset="0"/>
                <a:cs typeface="Times New Roman" panose="02020603050405020304" pitchFamily="18" charset="0"/>
              </a:rPr>
              <a:t>Flikschuh</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77F1579-880E-C143-2D14-C8E01D972057}"/>
              </a:ext>
            </a:extLst>
          </p:cNvPr>
          <p:cNvSpPr txBox="1"/>
          <p:nvPr/>
        </p:nvSpPr>
        <p:spPr>
          <a:xfrm>
            <a:off x="402336" y="2797417"/>
            <a:ext cx="11027664" cy="3148682"/>
          </a:xfrm>
          <a:prstGeom prst="rect">
            <a:avLst/>
          </a:prstGeom>
          <a:noFill/>
        </p:spPr>
        <p:txBody>
          <a:bodyPr wrap="square">
            <a:spAutoFit/>
          </a:bodyPr>
          <a:lstStyle/>
          <a:p>
            <a:pPr algn="just">
              <a:lnSpc>
                <a:spcPct val="107000"/>
              </a:lnSpc>
              <a:spcAft>
                <a:spcPts val="800"/>
              </a:spcAft>
            </a:pPr>
            <a:r>
              <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“Le negaríamos a la razón y recortaríamos su autoridad, si pusiéramos otra autoridad (tal como el estado o la iglesia) por encima. Aceptar y fomentar la autoridad de la razón es someter las disputas al crítico y libre debate.” (1986; p.535)</a:t>
            </a:r>
          </a:p>
          <a:p>
            <a:pPr algn="just">
              <a:lnSpc>
                <a:spcPct val="107000"/>
              </a:lnSpc>
              <a:spcAft>
                <a:spcPts val="800"/>
              </a:spcAft>
            </a:pPr>
            <a:r>
              <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“Si la razón en sí misma es asegurada y disciplinada por prácticas de tolerancia en comunicación, hay razones más profundas para buscar y mantener tales prácticas. (…) prácticas desarrolladas de tolerancia son necesarias si la comunicación con el mundo en extenso fuera a ser posible.”  (1986; p.545)</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“Es solo el uso público de la razón el que puede converger hacia un sistema de </a:t>
            </a:r>
            <a:r>
              <a:rPr lang="es-PE" sz="1800" dirty="0" err="1">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auto-regulación</a:t>
            </a:r>
            <a:r>
              <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y </a:t>
            </a:r>
            <a:r>
              <a:rPr lang="es-PE" sz="1800" dirty="0" err="1">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auto-corrección</a:t>
            </a:r>
            <a:r>
              <a:rPr lang="es-PE" sz="1800" dirty="0">
                <a:solidFill>
                  <a:srgbClr val="70AD47"/>
                </a:solidFill>
                <a:effectLst/>
                <a:latin typeface="Times New Roman" panose="02020603050405020304" pitchFamily="18" charset="0"/>
                <a:ea typeface="Calibri" panose="020F0502020204030204" pitchFamily="34" charset="0"/>
                <a:cs typeface="Times New Roman" panose="02020603050405020304" pitchFamily="18" charset="0"/>
              </a:rPr>
              <a:t>, para de este modo, proveer las condiciones para el desarrollo hacia un gobierno justo.” (1986; p.547)</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1">
            <a:extLst>
              <a:ext uri="{FF2B5EF4-FFF2-40B4-BE49-F238E27FC236}">
                <a16:creationId xmlns:a16="http://schemas.microsoft.com/office/drawing/2014/main" id="{C98636B6-4F81-E8E2-7D39-216EBBD7C84A}"/>
              </a:ext>
            </a:extLst>
          </p:cNvPr>
          <p:cNvSpPr/>
          <p:nvPr/>
        </p:nvSpPr>
        <p:spPr>
          <a:xfrm>
            <a:off x="2775284" y="911901"/>
            <a:ext cx="6625390" cy="167087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2023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1587E-6FEE-6A41-A6A9-2B78A6E9E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03782-782E-6A13-395E-EFBD5BAB144E}"/>
              </a:ext>
            </a:extLst>
          </p:cNvPr>
          <p:cNvSpPr>
            <a:spLocks noGrp="1"/>
          </p:cNvSpPr>
          <p:nvPr>
            <p:ph type="ctrTitle"/>
          </p:nvPr>
        </p:nvSpPr>
        <p:spPr>
          <a:xfrm>
            <a:off x="1267968" y="2493962"/>
            <a:ext cx="9869424" cy="2974150"/>
          </a:xfrm>
        </p:spPr>
        <p:txBody>
          <a:bodyPr>
            <a:normAutofit fontScale="90000"/>
          </a:bodyPr>
          <a:lstStyle/>
          <a:p>
            <a:pPr indent="449580">
              <a:lnSpc>
                <a:spcPct val="150000"/>
              </a:lnSpc>
              <a:spcAft>
                <a:spcPts val="1000"/>
              </a:spcAft>
            </a:pP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PE" sz="2400" u="sng"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PE" sz="2400" u="sng"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proyecto crítico </a:t>
            </a:r>
            <a:r>
              <a:rPr lang="es-PE" sz="2400" u="sng" dirty="0">
                <a:effectLst/>
                <a:latin typeface="Times New Roman" panose="02020603050405020304" pitchFamily="18" charset="0"/>
                <a:ea typeface="Times New Roman" panose="02020603050405020304" pitchFamily="18" charset="0"/>
                <a:cs typeface="Times New Roman" panose="02020603050405020304" pitchFamily="18" charset="0"/>
              </a:rPr>
              <a:t>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El concepto de Ciudadano en la </a:t>
            </a:r>
            <a:r>
              <a:rPr lang="es-PE" sz="2400" u="sng"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filosofía del derecho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La </a:t>
            </a:r>
            <a:r>
              <a:rPr lang="es-PE" sz="2400" u="sng"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razón pública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en la filosofía 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Conclusiones</a:t>
            </a:r>
            <a:r>
              <a:rPr lang="es-PE"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031F725-F50C-DE0F-476C-612B961319C5}"/>
              </a:ext>
            </a:extLst>
          </p:cNvPr>
          <p:cNvSpPr txBox="1">
            <a:spLocks/>
          </p:cNvSpPr>
          <p:nvPr/>
        </p:nvSpPr>
        <p:spPr>
          <a:xfrm>
            <a:off x="798576" y="302799"/>
            <a:ext cx="10808208" cy="1639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2800" dirty="0"/>
              <a:t>El uso de la </a:t>
            </a:r>
            <a:r>
              <a:rPr lang="es-MX" sz="2800" dirty="0">
                <a:solidFill>
                  <a:srgbClr val="FF0000"/>
                </a:solidFill>
              </a:rPr>
              <a:t>razón pública</a:t>
            </a:r>
            <a:br>
              <a:rPr lang="es-MX" sz="2800" dirty="0"/>
            </a:br>
            <a:r>
              <a:rPr lang="es-MX" sz="2800" dirty="0"/>
              <a:t>en el concepto de “</a:t>
            </a:r>
            <a:r>
              <a:rPr lang="es-MX" sz="2800" dirty="0">
                <a:solidFill>
                  <a:srgbClr val="FF0000"/>
                </a:solidFill>
              </a:rPr>
              <a:t>ciudadano</a:t>
            </a:r>
            <a:r>
              <a:rPr lang="es-MX" sz="2800" dirty="0"/>
              <a:t>”</a:t>
            </a:r>
            <a:br>
              <a:rPr lang="es-MX" sz="2800" dirty="0"/>
            </a:br>
            <a:r>
              <a:rPr lang="es-MX" sz="2800" dirty="0"/>
              <a:t>en la filosofía del derecho de </a:t>
            </a:r>
            <a:r>
              <a:rPr lang="es-MX" sz="2800" dirty="0">
                <a:solidFill>
                  <a:srgbClr val="FF0000"/>
                </a:solidFill>
              </a:rPr>
              <a:t>Kant</a:t>
            </a:r>
            <a:endParaRPr lang="es-PE" sz="2800" dirty="0">
              <a:solidFill>
                <a:srgbClr val="FF0000"/>
              </a:solidFill>
            </a:endParaRPr>
          </a:p>
        </p:txBody>
      </p:sp>
    </p:spTree>
    <p:extLst>
      <p:ext uri="{BB962C8B-B14F-4D97-AF65-F5344CB8AC3E}">
        <p14:creationId xmlns:p14="http://schemas.microsoft.com/office/powerpoint/2010/main" val="63952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EC1EE-74EB-5524-9763-4C27A60B1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C780F-7A16-3DA3-E8C1-B3B50249691E}"/>
              </a:ext>
            </a:extLst>
          </p:cNvPr>
          <p:cNvSpPr>
            <a:spLocks noGrp="1"/>
          </p:cNvSpPr>
          <p:nvPr>
            <p:ph type="ctrTitle"/>
          </p:nvPr>
        </p:nvSpPr>
        <p:spPr>
          <a:xfrm>
            <a:off x="1267968" y="2493962"/>
            <a:ext cx="9869424" cy="2974150"/>
          </a:xfrm>
        </p:spPr>
        <p:txBody>
          <a:bodyPr>
            <a:normAutofit fontScale="90000"/>
          </a:bodyPr>
          <a:lstStyle/>
          <a:p>
            <a:pPr indent="449580">
              <a:lnSpc>
                <a:spcPct val="150000"/>
              </a:lnSpc>
              <a:spcAft>
                <a:spcPts val="1000"/>
              </a:spcAft>
            </a:pP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PE" sz="2400" u="sng" dirty="0">
                <a:effectLst/>
                <a:latin typeface="Times New Roman" panose="02020603050405020304" pitchFamily="18" charset="0"/>
                <a:ea typeface="Times New Roman" panose="02020603050405020304" pitchFamily="18" charset="0"/>
                <a:cs typeface="Times New Roman" panose="02020603050405020304" pitchFamily="18" charset="0"/>
              </a:rPr>
              <a:t>El </a:t>
            </a:r>
            <a:r>
              <a:rPr lang="es-PE" sz="2400" u="sng"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proyecto crítico </a:t>
            </a:r>
            <a:r>
              <a:rPr lang="es-PE" sz="2400" u="sng" dirty="0">
                <a:effectLst/>
                <a:latin typeface="Times New Roman" panose="02020603050405020304" pitchFamily="18" charset="0"/>
                <a:ea typeface="Times New Roman" panose="02020603050405020304" pitchFamily="18" charset="0"/>
                <a:cs typeface="Times New Roman" panose="02020603050405020304" pitchFamily="18" charset="0"/>
              </a:rPr>
              <a:t>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El concepto de Ciudadano en la </a:t>
            </a:r>
            <a:r>
              <a:rPr lang="es-PE" sz="2400" u="sng"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filosofía del derecho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La </a:t>
            </a:r>
            <a:r>
              <a:rPr lang="es-PE" sz="2400" u="sng"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razón pública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en la filosofía de Kant</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Conclusiones</a:t>
            </a:r>
            <a:r>
              <a:rPr lang="es-PE"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4DB288B-B1D4-1A0F-93C7-01DD5E39982E}"/>
              </a:ext>
            </a:extLst>
          </p:cNvPr>
          <p:cNvSpPr txBox="1">
            <a:spLocks/>
          </p:cNvSpPr>
          <p:nvPr/>
        </p:nvSpPr>
        <p:spPr>
          <a:xfrm>
            <a:off x="798576" y="302799"/>
            <a:ext cx="10808208" cy="16391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2800" dirty="0"/>
              <a:t>El uso de la </a:t>
            </a:r>
            <a:r>
              <a:rPr lang="es-MX" sz="2800" dirty="0">
                <a:solidFill>
                  <a:srgbClr val="FF0000"/>
                </a:solidFill>
              </a:rPr>
              <a:t>razón pública</a:t>
            </a:r>
            <a:br>
              <a:rPr lang="es-MX" sz="2800" dirty="0"/>
            </a:br>
            <a:r>
              <a:rPr lang="es-MX" sz="2800" dirty="0"/>
              <a:t>en el concepto de “</a:t>
            </a:r>
            <a:r>
              <a:rPr lang="es-MX" sz="2800" dirty="0">
                <a:solidFill>
                  <a:srgbClr val="FF0000"/>
                </a:solidFill>
              </a:rPr>
              <a:t>ciudadano</a:t>
            </a:r>
            <a:r>
              <a:rPr lang="es-MX" sz="2800" dirty="0"/>
              <a:t>”</a:t>
            </a:r>
            <a:br>
              <a:rPr lang="es-MX" sz="2800" dirty="0"/>
            </a:br>
            <a:r>
              <a:rPr lang="es-MX" sz="2800" dirty="0"/>
              <a:t>en la filosofía del derecho de </a:t>
            </a:r>
            <a:r>
              <a:rPr lang="es-MX" sz="2800" dirty="0">
                <a:solidFill>
                  <a:srgbClr val="FF0000"/>
                </a:solidFill>
              </a:rPr>
              <a:t>Kant</a:t>
            </a:r>
            <a:endParaRPr lang="es-PE" sz="2800" dirty="0">
              <a:solidFill>
                <a:srgbClr val="FF0000"/>
              </a:solidFill>
            </a:endParaRPr>
          </a:p>
        </p:txBody>
      </p:sp>
    </p:spTree>
    <p:extLst>
      <p:ext uri="{BB962C8B-B14F-4D97-AF65-F5344CB8AC3E}">
        <p14:creationId xmlns:p14="http://schemas.microsoft.com/office/powerpoint/2010/main" val="348971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E74CF-6731-C273-5AD6-B45562438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38B92B-9659-9199-2A48-05052EDE590E}"/>
              </a:ext>
            </a:extLst>
          </p:cNvPr>
          <p:cNvSpPr>
            <a:spLocks noGrp="1"/>
          </p:cNvSpPr>
          <p:nvPr>
            <p:ph type="ctrTitle"/>
          </p:nvPr>
        </p:nvSpPr>
        <p:spPr>
          <a:xfrm>
            <a:off x="1524000" y="1122362"/>
            <a:ext cx="9144000" cy="4857814"/>
          </a:xfrm>
        </p:spPr>
        <p:txBody>
          <a:bodyPr>
            <a:normAutofit fontScale="90000"/>
          </a:bodyPr>
          <a:lstStyle/>
          <a:p>
            <a:pPr indent="449580" algn="just">
              <a:lnSpc>
                <a:spcPct val="150000"/>
              </a:lnSpc>
              <a:spcAft>
                <a:spcPts val="1000"/>
              </a:spcAft>
            </a:pP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s-PE" sz="2400" u="sng" dirty="0">
                <a:effectLst/>
                <a:latin typeface="Times New Roman" panose="02020603050405020304" pitchFamily="18" charset="0"/>
                <a:ea typeface="Times New Roman" panose="02020603050405020304" pitchFamily="18" charset="0"/>
                <a:cs typeface="Times New Roman" panose="02020603050405020304" pitchFamily="18" charset="0"/>
              </a:rPr>
              <a:t>El proyecto crítico de Kant (desde los prólogos de la CRP)</a:t>
            </a: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En este capítulo se busca estudiar y exponer la naturaleza del proyecto crítico de Kant, especialmente mediante (</a:t>
            </a:r>
            <a:r>
              <a:rPr lang="es-P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 un análisis detallado de los prólogos de la </a:t>
            </a:r>
            <a:r>
              <a:rPr lang="es-PE" sz="2400" i="1" dirty="0">
                <a:effectLst/>
                <a:latin typeface="Times New Roman" panose="02020603050405020304" pitchFamily="18" charset="0"/>
                <a:ea typeface="Times New Roman" panose="02020603050405020304" pitchFamily="18" charset="0"/>
                <a:cs typeface="Times New Roman" panose="02020603050405020304" pitchFamily="18" charset="0"/>
              </a:rPr>
              <a:t>Crítica de la Razón Pura</a:t>
            </a: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 (2005), haciendo luego (</a:t>
            </a:r>
            <a:r>
              <a:rPr lang="es-P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 un complemento hermeneútico con algunos otros textos y (</a:t>
            </a:r>
            <a:r>
              <a:rPr lang="es-PE" sz="2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 otros autores.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r>
              <a:rPr lang="es-PE"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8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6AD9B-1BA2-3DC1-D1B0-D195590AF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E71E0-B384-9400-9AF7-B667C818F76C}"/>
              </a:ext>
            </a:extLst>
          </p:cNvPr>
          <p:cNvSpPr>
            <a:spLocks noGrp="1"/>
          </p:cNvSpPr>
          <p:nvPr>
            <p:ph type="ctrTitle"/>
          </p:nvPr>
        </p:nvSpPr>
        <p:spPr>
          <a:xfrm>
            <a:off x="1524000" y="1122362"/>
            <a:ext cx="9869424" cy="4272598"/>
          </a:xfrm>
        </p:spPr>
        <p:txBody>
          <a:bodyPr>
            <a:normAutofit fontScale="90000"/>
          </a:bodyPr>
          <a:lstStyle/>
          <a:p>
            <a:pPr indent="449580">
              <a:lnSpc>
                <a:spcPct val="150000"/>
              </a:lnSpc>
              <a:spcAft>
                <a:spcPts val="1000"/>
              </a:spcAft>
            </a:pP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s-PE" sz="2400" u="sng" dirty="0">
                <a:latin typeface="Times New Roman" panose="02020603050405020304" pitchFamily="18" charset="0"/>
                <a:ea typeface="Times New Roman" panose="02020603050405020304" pitchFamily="18" charset="0"/>
                <a:cs typeface="Times New Roman" panose="02020603050405020304" pitchFamily="18" charset="0"/>
              </a:rPr>
              <a:t>El concepto de Ciudadano en la filosofía del derecho de Kant</a:t>
            </a: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br>
              <a:rPr lang="es-PE" sz="2400" u="sng" dirty="0">
                <a:latin typeface="Times New Roman" panose="02020603050405020304" pitchFamily="18" charset="0"/>
                <a:ea typeface="Times New Roman" panose="02020603050405020304" pitchFamily="18" charset="0"/>
                <a:cs typeface="Times New Roman" panose="02020603050405020304" pitchFamily="18" charset="0"/>
              </a:rPr>
            </a:br>
            <a:r>
              <a:rPr lang="es-PE" sz="2400" dirty="0"/>
              <a:t>“Una metafísica de las costumbres no puede fundarse en la antropología, pero puede aplicarse a la misma.” (2008, p.22)</a:t>
            </a:r>
            <a:br>
              <a:rPr lang="es-PE" sz="2400" dirty="0"/>
            </a:b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PE"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s-PE"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s-PE"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P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80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lgn="just">
              <a:buNone/>
            </a:pPr>
            <a:r>
              <a:rPr lang="es-PE" sz="1800" dirty="0"/>
              <a:t>“</a:t>
            </a:r>
            <a:r>
              <a:rPr lang="es-PE" sz="1800" dirty="0">
                <a:solidFill>
                  <a:srgbClr val="FF0000"/>
                </a:solidFill>
              </a:rPr>
              <a:t>La conformidad o la no conformidad pura y simple de una acción con la ley, sin tener en cuenta sus motivos, se llama legalidad o ilegalidad</a:t>
            </a:r>
            <a:r>
              <a:rPr lang="es-PE" sz="1800" dirty="0"/>
              <a:t>.” (2008, p.25)</a:t>
            </a:r>
          </a:p>
          <a:p>
            <a:pPr marL="0" indent="0">
              <a:buNone/>
            </a:pPr>
            <a:r>
              <a:rPr lang="es-PE" sz="1800" dirty="0"/>
              <a:t>“</a:t>
            </a:r>
            <a:r>
              <a:rPr lang="es-PE" sz="1800" dirty="0">
                <a:solidFill>
                  <a:srgbClr val="FF0000"/>
                </a:solidFill>
              </a:rPr>
              <a:t>El deber es la acción a que una persona se encuentra obligada</a:t>
            </a:r>
            <a:r>
              <a:rPr lang="es-PE" sz="1800" dirty="0"/>
              <a:t>.” (2008, p.31)</a:t>
            </a:r>
          </a:p>
          <a:p>
            <a:pPr marL="0" indent="0" algn="just">
              <a:buNone/>
            </a:pPr>
            <a:r>
              <a:rPr lang="es-PE" sz="1800" dirty="0"/>
              <a:t>“Un hecho recibe el nombre de acción en cuanto está sometido a las leyes de la obligación, por consiguiente, en cuanto el sujeto en él es considerado según la libertad de su arbitrio. El agente es considerado respecto de este acto como autor del hecho material; y este hecho, y la acción misma, pueden serle imputados, si previamente ha conocido la ley en virtud de la cual ambos entrañan una obligación moral.” (2008, p.32)</a:t>
            </a:r>
          </a:p>
          <a:p>
            <a:pPr marL="0" indent="0" algn="just">
              <a:buNone/>
            </a:pPr>
            <a:r>
              <a:rPr lang="es-PE" sz="3200" dirty="0"/>
              <a:t> “</a:t>
            </a:r>
            <a:r>
              <a:rPr lang="es-PE" sz="3200" dirty="0">
                <a:solidFill>
                  <a:schemeClr val="accent6"/>
                </a:solidFill>
              </a:rPr>
              <a:t>Una persona </a:t>
            </a:r>
            <a:r>
              <a:rPr lang="es-PE" sz="3200" dirty="0"/>
              <a:t>es el sujeto cuyas acciones son susceptibles de imputación. La personalidad moral, pues, no es más que la libertad de un ser racional sometido a leyes morales. La personalidad psicológica no es más que la facultad del ser que tiene consciencia de sí mismo en los diferentes estados de la identidad de su existencia. </a:t>
            </a:r>
            <a:r>
              <a:rPr lang="es-PE" sz="3200" dirty="0">
                <a:solidFill>
                  <a:srgbClr val="FF0000"/>
                </a:solidFill>
              </a:rPr>
              <a:t>De donde se sigue que una persona no puede ser sometida más que a las leyes que ella misma se da (ya a sí sola, ya a sí al mismo tiempo que a otros.</a:t>
            </a:r>
            <a:r>
              <a:rPr lang="es-PE" sz="3200" dirty="0"/>
              <a:t>)” </a:t>
            </a:r>
            <a:r>
              <a:rPr lang="en-US" sz="3200" dirty="0"/>
              <a:t>(2008, p.32)</a:t>
            </a:r>
            <a:endParaRPr lang="es-PE" sz="3200" dirty="0"/>
          </a:p>
        </p:txBody>
      </p:sp>
    </p:spTree>
    <p:extLst>
      <p:ext uri="{BB962C8B-B14F-4D97-AF65-F5344CB8AC3E}">
        <p14:creationId xmlns:p14="http://schemas.microsoft.com/office/powerpoint/2010/main" val="199964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n-US" sz="2400" dirty="0"/>
              <a:t> </a:t>
            </a:r>
            <a:r>
              <a:rPr lang="es-PE" sz="2400" dirty="0"/>
              <a:t>“</a:t>
            </a:r>
            <a:r>
              <a:rPr lang="es-PE" sz="2400" dirty="0">
                <a:solidFill>
                  <a:srgbClr val="FF0000"/>
                </a:solidFill>
              </a:rPr>
              <a:t>Lo justo o lo injusto ese en general un hecho conforme o no conforme con el deber</a:t>
            </a:r>
            <a:r>
              <a:rPr lang="es-PE" sz="2400" dirty="0"/>
              <a:t>.” (2008, p.32)</a:t>
            </a:r>
          </a:p>
          <a:p>
            <a:pPr marL="0" indent="0">
              <a:buNone/>
            </a:pPr>
            <a:r>
              <a:rPr lang="es-PE" sz="2400" dirty="0"/>
              <a:t> “</a:t>
            </a:r>
            <a:r>
              <a:rPr lang="es-PE" sz="2400" dirty="0">
                <a:solidFill>
                  <a:srgbClr val="FF0000"/>
                </a:solidFill>
              </a:rPr>
              <a:t>Un hecho contrario al deber se llama transgresión. La transgresión no premeditada, pero sin embargo imputable, es una simple falta. La transgresión deliberada (es decir la que va acompañada de la consciencia de que hay transgresión) se llama delito</a:t>
            </a:r>
            <a:r>
              <a:rPr lang="es-PE" sz="2400" dirty="0"/>
              <a:t>.” (2008, p.33)</a:t>
            </a:r>
          </a:p>
          <a:p>
            <a:pPr marL="0" indent="0">
              <a:buNone/>
            </a:pPr>
            <a:r>
              <a:rPr lang="es-PE" sz="2400" dirty="0"/>
              <a:t> “El conjunto de las leyes susceptibles de una legislación exterior, se llama teoría del derecho, o simplemente derecho. Cuando esta legislación existe, forma la ciencia del derecho positivo.” (2008, p.40)</a:t>
            </a:r>
          </a:p>
          <a:p>
            <a:pPr marL="0" indent="0">
              <a:buNone/>
            </a:pPr>
            <a:r>
              <a:rPr lang="es-PE" sz="2400" dirty="0"/>
              <a:t> </a:t>
            </a:r>
            <a:r>
              <a:rPr lang="es-PE" sz="4800" u="sng" dirty="0"/>
              <a:t>Principio universal del derecho</a:t>
            </a:r>
            <a:r>
              <a:rPr lang="es-PE" sz="3600" dirty="0"/>
              <a:t>: “</a:t>
            </a:r>
            <a:r>
              <a:rPr lang="es-PE" sz="3600" u="sng" dirty="0">
                <a:solidFill>
                  <a:srgbClr val="FF0000"/>
                </a:solidFill>
              </a:rPr>
              <a:t>Es justa toda acción que, por sí, por su máxima, no es un obstáculo a la conformidad de la libertad del arbitrio de todos con la libertad de cada uno según leyes universales</a:t>
            </a:r>
            <a:r>
              <a:rPr lang="es-PE" sz="3600" dirty="0"/>
              <a:t>.” </a:t>
            </a:r>
            <a:r>
              <a:rPr lang="en-US" sz="3600" dirty="0"/>
              <a:t>(2008, p. 42)</a:t>
            </a:r>
            <a:endParaRPr lang="es-PE" sz="3600" dirty="0"/>
          </a:p>
          <a:p>
            <a:pPr marL="0" indent="0">
              <a:buNone/>
            </a:pPr>
            <a:r>
              <a:rPr lang="en-US" sz="2400" dirty="0"/>
              <a:t> </a:t>
            </a:r>
            <a:r>
              <a:rPr lang="es-PE" sz="2400" dirty="0"/>
              <a:t>Ley universal del derecho: “Obra exteriormente de modo que el libre uso de tu arbitrio pueda conciliarse con la libertad de todos según una ley universal.” (2008, p.43)</a:t>
            </a:r>
          </a:p>
          <a:p>
            <a:pPr marL="0" indent="0">
              <a:buNone/>
            </a:pPr>
            <a:r>
              <a:rPr lang="es-PE" sz="2400" dirty="0"/>
              <a:t>  “</a:t>
            </a:r>
            <a:r>
              <a:rPr lang="es-PE" sz="2400" dirty="0">
                <a:solidFill>
                  <a:srgbClr val="FF0000"/>
                </a:solidFill>
              </a:rPr>
              <a:t>El derecho es inseparable de la facultad de obligar</a:t>
            </a:r>
            <a:r>
              <a:rPr lang="es-PE" sz="2400" dirty="0"/>
              <a:t>” (2008, p.44)</a:t>
            </a:r>
          </a:p>
          <a:p>
            <a:pPr marL="0" indent="0">
              <a:buNone/>
            </a:pPr>
            <a:r>
              <a:rPr lang="es-PE" sz="2400" dirty="0"/>
              <a:t> </a:t>
            </a:r>
          </a:p>
        </p:txBody>
      </p:sp>
    </p:spTree>
    <p:extLst>
      <p:ext uri="{BB962C8B-B14F-4D97-AF65-F5344CB8AC3E}">
        <p14:creationId xmlns:p14="http://schemas.microsoft.com/office/powerpoint/2010/main" val="400242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 “</a:t>
            </a:r>
            <a:r>
              <a:rPr lang="es-PE" sz="2000" dirty="0">
                <a:solidFill>
                  <a:srgbClr val="FF0000"/>
                </a:solidFill>
              </a:rPr>
              <a:t>El derecho determina a cada uno lo suyo (con una precisión matemática); lo cual no puede esperarse de la moral</a:t>
            </a:r>
            <a:r>
              <a:rPr lang="es-PE" sz="2000" dirty="0"/>
              <a:t>.” (2008, p.46)</a:t>
            </a:r>
          </a:p>
          <a:p>
            <a:pPr marL="0" indent="0">
              <a:buNone/>
            </a:pPr>
            <a:r>
              <a:rPr lang="es-PE" sz="2000" dirty="0"/>
              <a:t>Respecto de los deberes del derecho: “Puede admitirse la división de </a:t>
            </a:r>
            <a:r>
              <a:rPr lang="es-PE" sz="2000" dirty="0">
                <a:solidFill>
                  <a:srgbClr val="FF0000"/>
                </a:solidFill>
              </a:rPr>
              <a:t>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a:t>
            </a:r>
            <a:r>
              <a:rPr lang="es-PE" sz="2000" dirty="0"/>
              <a:t> Si esta última fórmula se tradujera diciendo: &lt;Da a cada uno lo suyo&gt;, sería absurda, porque a nadie se le puede dar lo que ya tiene.” (2008, p. 52)</a:t>
            </a:r>
          </a:p>
          <a:p>
            <a:pPr marL="0" indent="0">
              <a:buNone/>
            </a:pPr>
            <a:endParaRPr lang="en-US" sz="2000" dirty="0"/>
          </a:p>
          <a:p>
            <a:pPr marL="0" indent="0">
              <a:buNone/>
            </a:pPr>
            <a:r>
              <a:rPr lang="en-US" sz="3600" dirty="0"/>
              <a:t> </a:t>
            </a:r>
            <a:r>
              <a:rPr lang="es-PE" sz="3600" dirty="0"/>
              <a:t>“No hay más que </a:t>
            </a:r>
            <a:r>
              <a:rPr lang="es-PE" sz="3600" dirty="0">
                <a:solidFill>
                  <a:srgbClr val="FF0000"/>
                </a:solidFill>
              </a:rPr>
              <a:t>un solo derecho natural o innato. La libertad</a:t>
            </a:r>
            <a:r>
              <a:rPr lang="es-PE" sz="3600" dirty="0"/>
              <a:t>.” (2008, p. 54)</a:t>
            </a:r>
          </a:p>
          <a:p>
            <a:pPr marL="0" indent="0">
              <a:buNone/>
            </a:pPr>
            <a:endParaRPr lang="es-PE" sz="3600" dirty="0"/>
          </a:p>
          <a:p>
            <a:pPr marL="0" indent="0">
              <a:buNone/>
            </a:pPr>
            <a:r>
              <a:rPr lang="es-PE" sz="3600" dirty="0"/>
              <a:t> “La división principal (…) debe hacerse en derecho natural y derecho civil; el primero de estos derechos se llama derecho privado, el segundo, derecho público.” (2008, p. 59)</a:t>
            </a:r>
          </a:p>
          <a:p>
            <a:pPr marL="0" indent="0">
              <a:buNone/>
            </a:pPr>
            <a:r>
              <a:rPr lang="es-PE" sz="2000" dirty="0"/>
              <a:t> </a:t>
            </a:r>
          </a:p>
        </p:txBody>
      </p:sp>
    </p:spTree>
    <p:extLst>
      <p:ext uri="{BB962C8B-B14F-4D97-AF65-F5344CB8AC3E}">
        <p14:creationId xmlns:p14="http://schemas.microsoft.com/office/powerpoint/2010/main" val="10747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 Primera parte del derecho público: de la ciudadanía </a:t>
            </a:r>
          </a:p>
          <a:p>
            <a:pPr marL="0" indent="0">
              <a:buNone/>
            </a:pPr>
            <a:r>
              <a:rPr lang="es-PE" sz="3200" dirty="0"/>
              <a:t> </a:t>
            </a:r>
            <a:r>
              <a:rPr lang="es-ES" sz="3200" dirty="0"/>
              <a:t>“</a:t>
            </a:r>
            <a:r>
              <a:rPr lang="es-ES" sz="3200" dirty="0">
                <a:solidFill>
                  <a:srgbClr val="FF0000"/>
                </a:solidFill>
              </a:rPr>
              <a:t>El </a:t>
            </a:r>
            <a:r>
              <a:rPr lang="es-ES" sz="3200" dirty="0">
                <a:solidFill>
                  <a:schemeClr val="accent6"/>
                </a:solidFill>
              </a:rPr>
              <a:t>conjunto de las leyes </a:t>
            </a:r>
            <a:r>
              <a:rPr lang="es-ES" sz="3200" dirty="0">
                <a:solidFill>
                  <a:srgbClr val="FF0000"/>
                </a:solidFill>
              </a:rPr>
              <a:t>que exigen una promulgación general para producir un estado jurídico constituye el </a:t>
            </a:r>
            <a:r>
              <a:rPr lang="es-ES" sz="3200" dirty="0">
                <a:solidFill>
                  <a:schemeClr val="accent6"/>
                </a:solidFill>
              </a:rPr>
              <a:t>derecho público</a:t>
            </a:r>
            <a:r>
              <a:rPr lang="es-ES" sz="3200" dirty="0">
                <a:solidFill>
                  <a:srgbClr val="FF0000"/>
                </a:solidFill>
              </a:rPr>
              <a:t>. El derecho público es, pues, </a:t>
            </a:r>
            <a:r>
              <a:rPr lang="es-ES" sz="3200" dirty="0">
                <a:solidFill>
                  <a:schemeClr val="accent6"/>
                </a:solidFill>
              </a:rPr>
              <a:t>un sistema de leyes para un pueblo</a:t>
            </a:r>
            <a:r>
              <a:rPr lang="es-ES" sz="3200" dirty="0">
                <a:solidFill>
                  <a:srgbClr val="FF0000"/>
                </a:solidFill>
              </a:rPr>
              <a:t>, es decir, para una multitud de hombres, o para una multitud de pueblos que, constituidos de tal manera que </a:t>
            </a:r>
            <a:r>
              <a:rPr lang="es-ES" sz="3200" dirty="0">
                <a:solidFill>
                  <a:schemeClr val="accent6"/>
                </a:solidFill>
              </a:rPr>
              <a:t>ejercen los unos sobre los otros una mutua influencia</a:t>
            </a:r>
            <a:r>
              <a:rPr lang="es-ES" sz="3200" dirty="0">
                <a:solidFill>
                  <a:srgbClr val="FF0000"/>
                </a:solidFill>
              </a:rPr>
              <a:t>, tienen necesidad de </a:t>
            </a:r>
            <a:r>
              <a:rPr lang="es-ES" sz="3200" dirty="0">
                <a:solidFill>
                  <a:schemeClr val="accent6"/>
                </a:solidFill>
              </a:rPr>
              <a:t>un estado jurídico que los reúna bajo una voluntad única</a:t>
            </a:r>
            <a:r>
              <a:rPr lang="es-ES" sz="3200" dirty="0">
                <a:solidFill>
                  <a:srgbClr val="FF0000"/>
                </a:solidFill>
              </a:rPr>
              <a:t>, esto es, de </a:t>
            </a:r>
            <a:r>
              <a:rPr lang="es-ES" sz="3200" dirty="0">
                <a:solidFill>
                  <a:schemeClr val="accent6"/>
                </a:solidFill>
              </a:rPr>
              <a:t>una constitución </a:t>
            </a:r>
            <a:r>
              <a:rPr lang="es-ES" sz="3200" dirty="0">
                <a:solidFill>
                  <a:srgbClr val="FF0000"/>
                </a:solidFill>
              </a:rPr>
              <a:t>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a:t>
            </a:r>
            <a:r>
              <a:rPr lang="es-ES" sz="3200" dirty="0"/>
              <a:t>(2008; p. 163)</a:t>
            </a:r>
            <a:endParaRPr lang="es-PE" sz="3200" dirty="0"/>
          </a:p>
        </p:txBody>
      </p:sp>
    </p:spTree>
    <p:extLst>
      <p:ext uri="{BB962C8B-B14F-4D97-AF65-F5344CB8AC3E}">
        <p14:creationId xmlns:p14="http://schemas.microsoft.com/office/powerpoint/2010/main" val="309357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9CAD-834A-FBAD-C96A-5C9E6D77CD85}"/>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2261DE-61A7-95AB-D80D-6B72979A3BF4}"/>
              </a:ext>
            </a:extLst>
          </p:cNvPr>
          <p:cNvSpPr>
            <a:spLocks noGrp="1"/>
          </p:cNvSpPr>
          <p:nvPr>
            <p:ph idx="1"/>
          </p:nvPr>
        </p:nvSpPr>
        <p:spPr>
          <a:xfrm>
            <a:off x="169818" y="175730"/>
            <a:ext cx="11900262" cy="6342636"/>
          </a:xfrm>
        </p:spPr>
        <p:txBody>
          <a:bodyPr>
            <a:noAutofit/>
          </a:bodyPr>
          <a:lstStyle/>
          <a:p>
            <a:pPr marL="0" indent="0">
              <a:buNone/>
            </a:pPr>
            <a:r>
              <a:rPr lang="es-PE" sz="2000" dirty="0"/>
              <a:t> Primera parte del derecho público: de la ciudadanía </a:t>
            </a:r>
          </a:p>
          <a:p>
            <a:pPr marL="0" indent="0">
              <a:buNone/>
            </a:pPr>
            <a:endParaRPr lang="es-PE" sz="2000" dirty="0"/>
          </a:p>
          <a:p>
            <a:pPr marL="0" indent="0">
              <a:buNone/>
            </a:pPr>
            <a:r>
              <a:rPr lang="es-PE" sz="2400" dirty="0"/>
              <a:t> “</a:t>
            </a:r>
            <a:r>
              <a:rPr lang="es-PE" sz="2400" dirty="0">
                <a:solidFill>
                  <a:schemeClr val="accent6"/>
                </a:solidFill>
              </a:rPr>
              <a:t>Un pueblo con relación a otro se llama también una nación</a:t>
            </a:r>
            <a:r>
              <a:rPr lang="es-PE" sz="2400" dirty="0"/>
              <a:t>. (…) Esto conduce a concebir, por la noción general de derecho público, no pura y simplemente </a:t>
            </a:r>
            <a:r>
              <a:rPr lang="es-PE" sz="2400" dirty="0">
                <a:solidFill>
                  <a:schemeClr val="accent6"/>
                </a:solidFill>
              </a:rPr>
              <a:t>el derecho de la ciudad</a:t>
            </a:r>
            <a:r>
              <a:rPr lang="es-PE" sz="2400" dirty="0"/>
              <a:t>, sino también </a:t>
            </a:r>
            <a:r>
              <a:rPr lang="es-PE" sz="2400" dirty="0">
                <a:solidFill>
                  <a:schemeClr val="accent6"/>
                </a:solidFill>
              </a:rPr>
              <a:t>un derecho de las naciones</a:t>
            </a:r>
            <a:r>
              <a:rPr lang="es-PE" sz="2400" dirty="0"/>
              <a:t>. De aquí dos puntos de vista necesarios, el derecho de </a:t>
            </a:r>
            <a:r>
              <a:rPr lang="es-PE" sz="2400" dirty="0">
                <a:solidFill>
                  <a:srgbClr val="FF0000"/>
                </a:solidFill>
              </a:rPr>
              <a:t>gentes</a:t>
            </a:r>
            <a:r>
              <a:rPr lang="es-PE" sz="2400" dirty="0"/>
              <a:t>, o el derecho </a:t>
            </a:r>
            <a:r>
              <a:rPr lang="es-PE" sz="2400" dirty="0" err="1">
                <a:solidFill>
                  <a:srgbClr val="FF0000"/>
                </a:solidFill>
              </a:rPr>
              <a:t>cosmopolítico</a:t>
            </a:r>
            <a:r>
              <a:rPr lang="es-PE" sz="2400" dirty="0"/>
              <a:t> o de ciudadano del mundo, en razón a que </a:t>
            </a:r>
            <a:r>
              <a:rPr lang="es-PE" sz="2400" dirty="0">
                <a:solidFill>
                  <a:schemeClr val="accent6"/>
                </a:solidFill>
              </a:rPr>
              <a:t>la tierra no es infinita, sino que es una superficie en sí misma limitada.</a:t>
            </a:r>
            <a:r>
              <a:rPr lang="es-PE" sz="2400" dirty="0"/>
              <a:t>” </a:t>
            </a:r>
            <a:r>
              <a:rPr lang="es-ES" sz="2400" dirty="0"/>
              <a:t>(2008; p. 164)</a:t>
            </a:r>
          </a:p>
          <a:p>
            <a:pPr marL="0" indent="0">
              <a:buNone/>
            </a:pPr>
            <a:endParaRPr lang="es-PE" sz="2400" dirty="0"/>
          </a:p>
          <a:p>
            <a:pPr marL="0" indent="0">
              <a:buNone/>
            </a:pPr>
            <a:r>
              <a:rPr lang="es-ES" sz="2400" dirty="0"/>
              <a:t> “</a:t>
            </a:r>
            <a:r>
              <a:rPr lang="es-ES" sz="2400" dirty="0">
                <a:solidFill>
                  <a:schemeClr val="accent6"/>
                </a:solidFill>
              </a:rPr>
              <a:t>Es menester salir del estado natural</a:t>
            </a:r>
            <a:r>
              <a:rPr lang="es-ES" sz="2400" dirty="0"/>
              <a:t>, en el cual cada cual obra a su antojo y </a:t>
            </a:r>
            <a:r>
              <a:rPr lang="es-ES" sz="2400" dirty="0">
                <a:solidFill>
                  <a:schemeClr val="accent6"/>
                </a:solidFill>
              </a:rPr>
              <a:t>convenir con todos los demás</a:t>
            </a:r>
            <a:r>
              <a:rPr lang="es-ES" sz="2400" dirty="0"/>
              <a:t> (…) ante todo </a:t>
            </a:r>
            <a:r>
              <a:rPr lang="es-ES" sz="2400" dirty="0">
                <a:solidFill>
                  <a:srgbClr val="FF0000"/>
                </a:solidFill>
              </a:rPr>
              <a:t>entrar en un estado civil</a:t>
            </a:r>
            <a:r>
              <a:rPr lang="es-ES" sz="2400" dirty="0"/>
              <a:t>.” (2008; p. 165)</a:t>
            </a:r>
          </a:p>
          <a:p>
            <a:pPr marL="0" indent="0">
              <a:buNone/>
            </a:pPr>
            <a:endParaRPr lang="es-PE" sz="2400" dirty="0"/>
          </a:p>
          <a:p>
            <a:pPr marL="0" indent="0">
              <a:buNone/>
            </a:pPr>
            <a:r>
              <a:rPr lang="es-ES" sz="2400" dirty="0"/>
              <a:t> “Una </a:t>
            </a:r>
            <a:r>
              <a:rPr lang="es-ES" sz="3600" u="sng" dirty="0">
                <a:solidFill>
                  <a:srgbClr val="FF0000"/>
                </a:solidFill>
              </a:rPr>
              <a:t>ciudad</a:t>
            </a:r>
            <a:r>
              <a:rPr lang="es-ES" sz="2400" dirty="0"/>
              <a:t> (</a:t>
            </a:r>
            <a:r>
              <a:rPr lang="es-ES" sz="2400" dirty="0" err="1"/>
              <a:t>civitas</a:t>
            </a:r>
            <a:r>
              <a:rPr lang="es-ES" sz="2400" dirty="0"/>
              <a:t>) es la reunión de un número mayor o menor de </a:t>
            </a:r>
            <a:r>
              <a:rPr lang="es-ES" sz="2400" dirty="0">
                <a:solidFill>
                  <a:srgbClr val="FF0000"/>
                </a:solidFill>
              </a:rPr>
              <a:t>hombres bajo leyes de derecho</a:t>
            </a:r>
            <a:r>
              <a:rPr lang="es-ES" sz="2400" dirty="0"/>
              <a:t>. </a:t>
            </a:r>
            <a:r>
              <a:rPr lang="es-PE" sz="2400" dirty="0"/>
              <a:t>(…) La forma de una ciudad es la de una ciudad general, es decir, </a:t>
            </a:r>
            <a:r>
              <a:rPr lang="es-PE" sz="2400" dirty="0">
                <a:solidFill>
                  <a:srgbClr val="FF0000"/>
                </a:solidFill>
              </a:rPr>
              <a:t>la ciudad en Idea</a:t>
            </a:r>
            <a:r>
              <a:rPr lang="es-PE" sz="2400" dirty="0"/>
              <a:t>, como debe ser </a:t>
            </a:r>
            <a:r>
              <a:rPr lang="es-PE" sz="2400" dirty="0">
                <a:solidFill>
                  <a:srgbClr val="FF0000"/>
                </a:solidFill>
              </a:rPr>
              <a:t>según los principios de derecho puro</a:t>
            </a:r>
            <a:r>
              <a:rPr lang="es-PE" sz="2400" dirty="0"/>
              <a:t>. Esta idea sirve de regla a cada reunión efectiva en república.” (2008; p. 166)</a:t>
            </a:r>
          </a:p>
          <a:p>
            <a:pPr marL="0" indent="0">
              <a:buNone/>
            </a:pPr>
            <a:r>
              <a:rPr lang="es-PE" sz="2000" dirty="0"/>
              <a:t> </a:t>
            </a:r>
          </a:p>
        </p:txBody>
      </p:sp>
    </p:spTree>
    <p:extLst>
      <p:ext uri="{BB962C8B-B14F-4D97-AF65-F5344CB8AC3E}">
        <p14:creationId xmlns:p14="http://schemas.microsoft.com/office/powerpoint/2010/main" val="214746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3124</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El uso de la razón pública en el concepto de “ciudadano” en la filosofía del derecho de Kant</vt:lpstr>
      <vt:lpstr> 1. El proyecto crítico de Kant 2. El concepto de Ciudadano en la filosofía del derecho de Kant 3. La razón pública en la filosofía de Kant 4. Conclusiones  </vt:lpstr>
      <vt:lpstr> 1. El proyecto crítico de Kant (desde los prólogos de la CRP)   En este capítulo se busca estudiar y exponer la naturaleza del proyecto crítico de Kant, especialmente mediante (1.1) un análisis detallado de los prólogos de la Crítica de la Razón Pura (2005), haciendo luego (1.2) un complemento hermeneútico con algunos otros textos y (1.3) otros autores.    </vt:lpstr>
      <vt:lpstr> 2. El concepto de Ciudadano en la filosofía del derecho de Kant    “Una metafísica de las costumbres no puede fundarse en la antropología, pero puede aplicarse a la misma.” (2008, p.22)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 La razón pública en la filosofía de Kant  ¿Qué es la ilustración? + Habermas, Apel, Koorsgard, Forst, O’Neill, Flikschuh   </vt:lpstr>
      <vt:lpstr> 1. El proyecto crítico de Kant 2. El concepto de Ciudadano en la filosofía del derecho de Kant 3. La razón pública en la filosofía de Kant 4. 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17</cp:revision>
  <dcterms:created xsi:type="dcterms:W3CDTF">2024-11-13T23:14:17Z</dcterms:created>
  <dcterms:modified xsi:type="dcterms:W3CDTF">2024-11-21T02:23:45Z</dcterms:modified>
</cp:coreProperties>
</file>