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357" r:id="rId3"/>
    <p:sldId id="346" r:id="rId4"/>
    <p:sldId id="265" r:id="rId5"/>
    <p:sldId id="266" r:id="rId6"/>
    <p:sldId id="347" r:id="rId7"/>
    <p:sldId id="267" r:id="rId8"/>
    <p:sldId id="315" r:id="rId9"/>
    <p:sldId id="284" r:id="rId10"/>
    <p:sldId id="308" r:id="rId11"/>
    <p:sldId id="306" r:id="rId12"/>
    <p:sldId id="277" r:id="rId13"/>
    <p:sldId id="312" r:id="rId14"/>
    <p:sldId id="311" r:id="rId15"/>
    <p:sldId id="305" r:id="rId16"/>
    <p:sldId id="268" r:id="rId17"/>
    <p:sldId id="313" r:id="rId18"/>
    <p:sldId id="326" r:id="rId19"/>
    <p:sldId id="327" r:id="rId20"/>
    <p:sldId id="356" r:id="rId21"/>
    <p:sldId id="307" r:id="rId22"/>
    <p:sldId id="270" r:id="rId23"/>
    <p:sldId id="309" r:id="rId24"/>
    <p:sldId id="314" r:id="rId25"/>
    <p:sldId id="259" r:id="rId26"/>
    <p:sldId id="260" r:id="rId27"/>
    <p:sldId id="320" r:id="rId28"/>
    <p:sldId id="275" r:id="rId29"/>
    <p:sldId id="322" r:id="rId30"/>
    <p:sldId id="323" r:id="rId31"/>
    <p:sldId id="324" r:id="rId32"/>
    <p:sldId id="276" r:id="rId33"/>
    <p:sldId id="318" r:id="rId34"/>
    <p:sldId id="274" r:id="rId35"/>
    <p:sldId id="319" r:id="rId36"/>
    <p:sldId id="328" r:id="rId37"/>
    <p:sldId id="257" r:id="rId38"/>
    <p:sldId id="330" r:id="rId39"/>
    <p:sldId id="262" r:id="rId40"/>
    <p:sldId id="287" r:id="rId41"/>
    <p:sldId id="285" r:id="rId42"/>
    <p:sldId id="286" r:id="rId43"/>
    <p:sldId id="348" r:id="rId44"/>
    <p:sldId id="289" r:id="rId45"/>
    <p:sldId id="290" r:id="rId46"/>
    <p:sldId id="337" r:id="rId47"/>
    <p:sldId id="294" r:id="rId48"/>
    <p:sldId id="338" r:id="rId49"/>
    <p:sldId id="291" r:id="rId50"/>
    <p:sldId id="339" r:id="rId51"/>
    <p:sldId id="293" r:id="rId52"/>
    <p:sldId id="340" r:id="rId53"/>
    <p:sldId id="296" r:id="rId54"/>
    <p:sldId id="341" r:id="rId55"/>
    <p:sldId id="295" r:id="rId5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99"/>
    <a:srgbClr val="CCFFFF"/>
    <a:srgbClr val="CCFFCC"/>
    <a:srgbClr val="FFFF99"/>
    <a:srgbClr val="FFFFCC"/>
    <a:srgbClr val="FFCCCC"/>
    <a:srgbClr val="000000"/>
    <a:srgbClr val="FFCC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595" autoAdjust="0"/>
  </p:normalViewPr>
  <p:slideViewPr>
    <p:cSldViewPr>
      <p:cViewPr varScale="1">
        <p:scale>
          <a:sx n="68" d="100"/>
          <a:sy n="68"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PE"/>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C1D4CE08-ED22-4172-AC9A-4BF949297481}" type="datetimeFigureOut">
              <a:rPr lang="es-PE"/>
              <a:pPr>
                <a:defRPr/>
              </a:pPr>
              <a:t>12/11/2024</a:t>
            </a:fld>
            <a:endParaRPr lang="es-PE"/>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PE" noProof="0"/>
              <a:t>Click to edit Master text styles</a:t>
            </a:r>
          </a:p>
          <a:p>
            <a:pPr lvl="1"/>
            <a:r>
              <a:rPr lang="es-PE" noProof="0"/>
              <a:t>Second level</a:t>
            </a:r>
          </a:p>
          <a:p>
            <a:pPr lvl="2"/>
            <a:r>
              <a:rPr lang="es-PE" noProof="0"/>
              <a:t>Third level</a:t>
            </a:r>
          </a:p>
          <a:p>
            <a:pPr lvl="3"/>
            <a:r>
              <a:rPr lang="es-PE" noProof="0"/>
              <a:t>Fourth level</a:t>
            </a:r>
          </a:p>
          <a:p>
            <a:pPr lvl="4"/>
            <a:r>
              <a:rPr lang="es-PE"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PE"/>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14856E0-6961-4ED0-AC5C-5C77A10ADD2F}" type="slidenum">
              <a:rPr lang="es-PE"/>
              <a:pPr>
                <a:defRPr/>
              </a:pPr>
              <a:t>‹#›</a:t>
            </a:fld>
            <a:endParaRPr lang="es-PE"/>
          </a:p>
        </p:txBody>
      </p:sp>
    </p:spTree>
    <p:extLst>
      <p:ext uri="{BB962C8B-B14F-4D97-AF65-F5344CB8AC3E}">
        <p14:creationId xmlns:p14="http://schemas.microsoft.com/office/powerpoint/2010/main" val="8729860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xfrm>
            <a:off x="914400" y="4343400"/>
            <a:ext cx="5029200" cy="4114800"/>
          </a:xfrm>
          <a:noFill/>
          <a:ln/>
        </p:spPr>
        <p:txBody>
          <a:bodyPr/>
          <a:lstStyle/>
          <a:p>
            <a:pPr eaLnBrk="1" hangingPunct="1"/>
            <a:endParaRPr lang="es-P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650987B0-B7E1-488B-988E-7DF31F21F9B4}" type="slidenum">
              <a:rPr lang="es-PE" smtClean="0"/>
              <a:pPr/>
              <a:t>17</a:t>
            </a:fld>
            <a:endParaRPr lang="es-PE"/>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ln/>
        </p:spPr>
      </p:sp>
      <p:sp>
        <p:nvSpPr>
          <p:cNvPr id="41986"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ln/>
        </p:spPr>
      </p:sp>
      <p:sp>
        <p:nvSpPr>
          <p:cNvPr id="33794"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ln/>
        </p:spPr>
      </p:sp>
      <p:sp>
        <p:nvSpPr>
          <p:cNvPr id="5017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9E39FCF-4E50-463A-9306-1E977F3A0D7A}" type="slidenum">
              <a:rPr lang="es-PE" smtClean="0"/>
              <a:pPr/>
              <a:t>29</a:t>
            </a:fld>
            <a:endParaRPr lang="es-PE"/>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ChangeArrowheads="1" noTextEdit="1"/>
          </p:cNvSpPr>
          <p:nvPr>
            <p:ph type="sldImg"/>
          </p:nvPr>
        </p:nvSpPr>
        <p:spPr>
          <a:ln/>
        </p:spPr>
      </p:sp>
      <p:sp>
        <p:nvSpPr>
          <p:cNvPr id="48130"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ln/>
        </p:spPr>
      </p:sp>
      <p:sp>
        <p:nvSpPr>
          <p:cNvPr id="64514"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ln/>
        </p:spPr>
      </p:sp>
      <p:sp>
        <p:nvSpPr>
          <p:cNvPr id="74754"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ln/>
        </p:spPr>
      </p:sp>
      <p:sp>
        <p:nvSpPr>
          <p:cNvPr id="76802"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ln/>
        </p:spPr>
      </p:sp>
      <p:sp>
        <p:nvSpPr>
          <p:cNvPr id="78850"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ln/>
        </p:spPr>
      </p:sp>
      <p:sp>
        <p:nvSpPr>
          <p:cNvPr id="82946"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ln/>
        </p:spPr>
      </p:sp>
      <p:sp>
        <p:nvSpPr>
          <p:cNvPr id="84994"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ln/>
        </p:spPr>
      </p:sp>
      <p:sp>
        <p:nvSpPr>
          <p:cNvPr id="93186"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ln/>
        </p:spPr>
      </p:sp>
      <p:sp>
        <p:nvSpPr>
          <p:cNvPr id="21506"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ln/>
        </p:spPr>
      </p:sp>
      <p:sp>
        <p:nvSpPr>
          <p:cNvPr id="87042"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ln/>
        </p:spPr>
      </p:sp>
      <p:sp>
        <p:nvSpPr>
          <p:cNvPr id="9113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ln/>
        </p:spPr>
      </p:sp>
      <p:sp>
        <p:nvSpPr>
          <p:cNvPr id="97282"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ln/>
        </p:spPr>
      </p:sp>
      <p:sp>
        <p:nvSpPr>
          <p:cNvPr id="95234"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1557452-B46A-4243-9F4A-9C058D2794D7}" type="slidenum">
              <a:rPr lang="es-ES" smtClean="0"/>
              <a:pPr/>
              <a:t>12</a:t>
            </a:fld>
            <a:endParaRPr lang="es-E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p:spPr>
        <p:txBody>
          <a:bodyPr/>
          <a:lstStyle/>
          <a:p>
            <a:pPr eaLnBrk="1" hangingPunct="1"/>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6C29FF0-6B61-4763-9F4C-9188522F5E34}" type="slidenum">
              <a:rPr lang="es-ES"/>
              <a:pPr>
                <a:defRPr/>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7B3E872F-1957-4823-A4F2-270F5EEC362D}" type="slidenum">
              <a:rPr lang="es-ES"/>
              <a:pPr>
                <a:defRPr/>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D91C5718-0584-42B4-97FB-C1A08C13CFF5}" type="slidenum">
              <a:rPr lang="es-ES"/>
              <a:pPr>
                <a:defRPr/>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2B8AFEA-EC7E-4FD7-BFF2-154D9598433F}"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4125489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81DB192-B2AA-4A9D-850D-58312DE1FF25}"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3812990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DFDFEBA-FDE3-4002-8A4D-EC430EF3672A}"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4016144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2D8AA80-1EB9-45F6-B930-4BF1E85A7353}"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3616864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6FD8E977-8FEC-4C61-93B8-54ECB2A1B1DA}"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2813954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072B18D-4DD6-40EA-B595-8FC278B40738}"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2510700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2E35FD6-52D1-45D6-A8EC-379D077B1A50}"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2165893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F68FB72-0673-4ECD-AA2F-F9FB2E1D339A}"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421352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46EB747-4E23-435B-84A4-39525E788DB9}" type="slidenum">
              <a:rPr lang="es-ES"/>
              <a:pPr>
                <a:defRPr/>
              </a:pPr>
              <a:t>‹#›</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4598BDF-713D-40A5-9FFB-73FD1A73E1AE}"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174627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E1009F7-A3A5-4628-9CD5-168AA13DCA56}"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35256952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PE">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PE">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5D6F64D-42B5-4673-81B3-5CDE859B9A93}" type="slidenum">
              <a:rPr lang="es-PE">
                <a:solidFill>
                  <a:srgbClr val="000000"/>
                </a:solidFill>
              </a:rPr>
              <a:pPr>
                <a:defRPr/>
              </a:pPr>
              <a:t>‹#›</a:t>
            </a:fld>
            <a:endParaRPr lang="es-PE">
              <a:solidFill>
                <a:srgbClr val="000000"/>
              </a:solidFill>
            </a:endParaRPr>
          </a:p>
        </p:txBody>
      </p:sp>
    </p:spTree>
    <p:extLst>
      <p:ext uri="{BB962C8B-B14F-4D97-AF65-F5344CB8AC3E}">
        <p14:creationId xmlns:p14="http://schemas.microsoft.com/office/powerpoint/2010/main" val="109623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B50CCA0-85ED-4EEE-9761-9323AFDF0A29}" type="slidenum">
              <a:rPr lang="es-ES"/>
              <a:pPr>
                <a:defRPr/>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DD87E1A-8D3B-418A-8FD3-18D462186FF0}" type="slidenum">
              <a:rPr lang="es-ES"/>
              <a:pPr>
                <a:defRPr/>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B605F770-821C-4BFF-8297-8A7990046C26}" type="slidenum">
              <a:rPr lang="es-ES"/>
              <a:pPr>
                <a:defRPr/>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9C0749DE-1B7E-4529-B909-304F08619766}" type="slidenum">
              <a:rPr lang="es-ES"/>
              <a:pPr>
                <a:defRPr/>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762D1ED7-451E-4437-BA4D-14AE95A68217}" type="slidenum">
              <a:rPr lang="es-ES"/>
              <a:pPr>
                <a:defRPr/>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AF2EEED8-D49F-4ECA-BB60-21750215BCE1}" type="slidenum">
              <a:rPr lang="es-ES"/>
              <a:pPr>
                <a:defRPr/>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6517D3EB-0AE8-4885-B658-452572E35EEF}" type="slidenum">
              <a:rPr lang="es-ES"/>
              <a:pPr>
                <a:defRPr/>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cs typeface="+mn-cs"/>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cs typeface="+mn-cs"/>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cs typeface="+mn-cs"/>
              </a:defRPr>
            </a:lvl1pPr>
          </a:lstStyle>
          <a:p>
            <a:pPr>
              <a:defRPr/>
            </a:pPr>
            <a:fld id="{C38A4E6A-4355-47F2-9CBD-5E03637A6F86}" type="slidenum">
              <a:rPr lang="es-ES"/>
              <a:pPr>
                <a:defRPr/>
              </a:pPr>
              <a:t>‹#›</a:t>
            </a:fld>
            <a:endParaRPr lang="es-E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PE"/>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PE"/>
              <a:t>Click to edit Master text styles</a:t>
            </a:r>
          </a:p>
          <a:p>
            <a:pPr lvl="1"/>
            <a:r>
              <a:rPr lang="es-PE"/>
              <a:t>Second level</a:t>
            </a:r>
          </a:p>
          <a:p>
            <a:pPr lvl="2"/>
            <a:r>
              <a:rPr lang="es-PE"/>
              <a:t>Third level</a:t>
            </a:r>
          </a:p>
          <a:p>
            <a:pPr lvl="3"/>
            <a:r>
              <a:rPr lang="es-PE"/>
              <a:t>Fourth level</a:t>
            </a:r>
          </a:p>
          <a:p>
            <a:pPr lvl="4"/>
            <a:r>
              <a:rPr lang="es-P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defRPr>
            </a:lvl1pPr>
          </a:lstStyle>
          <a:p>
            <a:pPr>
              <a:defRPr/>
            </a:pPr>
            <a:endParaRPr lang="es-PE">
              <a:solidFill>
                <a:srgbClr val="000000"/>
              </a:solidFill>
              <a:cs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1"/>
                </a:solidFill>
              </a:defRPr>
            </a:lvl1pPr>
          </a:lstStyle>
          <a:p>
            <a:pPr>
              <a:defRPr/>
            </a:pPr>
            <a:endParaRPr lang="es-PE">
              <a:solidFill>
                <a:srgbClr val="000000"/>
              </a:solidFill>
              <a:cs typeface="Times New Roman" pitchFamily="18"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1"/>
                </a:solidFill>
              </a:defRPr>
            </a:lvl1pPr>
          </a:lstStyle>
          <a:p>
            <a:pPr>
              <a:defRPr/>
            </a:pPr>
            <a:fld id="{89DC8FA0-E019-4A57-B24B-36E1A4A3F89C}" type="slidenum">
              <a:rPr lang="es-PE">
                <a:solidFill>
                  <a:srgbClr val="000000"/>
                </a:solidFill>
                <a:cs typeface="Times New Roman" pitchFamily="18" charset="0"/>
              </a:rPr>
              <a:pPr>
                <a:defRPr/>
              </a:pPr>
              <a:t>‹#›</a:t>
            </a:fld>
            <a:endParaRPr lang="es-PE">
              <a:solidFill>
                <a:srgbClr val="000000"/>
              </a:solidFill>
              <a:cs typeface="Times New Roman" pitchFamily="18" charset="0"/>
            </a:endParaRPr>
          </a:p>
        </p:txBody>
      </p:sp>
    </p:spTree>
    <p:extLst>
      <p:ext uri="{BB962C8B-B14F-4D97-AF65-F5344CB8AC3E}">
        <p14:creationId xmlns:p14="http://schemas.microsoft.com/office/powerpoint/2010/main" val="299509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CA02C0-325B-4EE8-9361-2DE1DE819CE0}"/>
              </a:ext>
            </a:extLst>
          </p:cNvPr>
          <p:cNvSpPr>
            <a:spLocks noGrp="1"/>
          </p:cNvSpPr>
          <p:nvPr>
            <p:ph idx="1"/>
          </p:nvPr>
        </p:nvSpPr>
        <p:spPr>
          <a:xfrm>
            <a:off x="457200" y="1124744"/>
            <a:ext cx="8229600" cy="5001419"/>
          </a:xfrm>
        </p:spPr>
        <p:txBody>
          <a:bodyPr/>
          <a:lstStyle/>
          <a:p>
            <a:pPr marL="0" indent="0" algn="ctr">
              <a:buNone/>
            </a:pPr>
            <a:r>
              <a:rPr lang="es-PE" sz="6600" b="1" dirty="0">
                <a:solidFill>
                  <a:srgbClr val="FF0000"/>
                </a:solidFill>
                <a:effectLst>
                  <a:outerShdw blurRad="38100" dist="38100" dir="2700000" algn="tl">
                    <a:srgbClr val="000000"/>
                  </a:outerShdw>
                </a:effectLst>
                <a:latin typeface="Times New Roman" pitchFamily="18" charset="0"/>
              </a:rPr>
              <a:t>Falacias</a:t>
            </a:r>
          </a:p>
          <a:p>
            <a:pPr marL="0" indent="0" algn="ctr">
              <a:buNone/>
            </a:pPr>
            <a:endParaRPr lang="es-PE" sz="3600" b="1" dirty="0">
              <a:solidFill>
                <a:schemeClr val="tx2"/>
              </a:solidFill>
              <a:latin typeface="Times New Roman" pitchFamily="18" charset="0"/>
            </a:endParaRPr>
          </a:p>
          <a:p>
            <a:pPr marL="0" indent="0" algn="ctr">
              <a:buNone/>
            </a:pPr>
            <a:r>
              <a:rPr lang="es-PE" sz="3600" b="1" dirty="0">
                <a:solidFill>
                  <a:schemeClr val="tx2"/>
                </a:solidFill>
                <a:latin typeface="Times New Roman" pitchFamily="18" charset="0"/>
              </a:rPr>
              <a:t>Razonamientos que parecen correctos, pero que no lo son</a:t>
            </a:r>
            <a:endParaRPr lang="es-ES" sz="3600" b="1" dirty="0">
              <a:solidFill>
                <a:schemeClr val="tx2"/>
              </a:solidFill>
              <a:latin typeface="Times New Roman" pitchFamily="18" charset="0"/>
            </a:endParaRPr>
          </a:p>
          <a:p>
            <a:pPr marL="0" indent="0" algn="ctr">
              <a:buNone/>
            </a:pPr>
            <a:endParaRPr lang="es-PE" sz="6600" dirty="0"/>
          </a:p>
        </p:txBody>
      </p:sp>
      <p:sp>
        <p:nvSpPr>
          <p:cNvPr id="4" name="Rectángulo 3">
            <a:extLst>
              <a:ext uri="{FF2B5EF4-FFF2-40B4-BE49-F238E27FC236}">
                <a16:creationId xmlns:a16="http://schemas.microsoft.com/office/drawing/2014/main" id="{C4A20AAD-742D-4605-9DB3-E28BDC6E2BD8}"/>
              </a:ext>
            </a:extLst>
          </p:cNvPr>
          <p:cNvSpPr/>
          <p:nvPr/>
        </p:nvSpPr>
        <p:spPr>
          <a:xfrm>
            <a:off x="1835150" y="4724400"/>
            <a:ext cx="5603875" cy="792832"/>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ctr"/>
          <a:lstStyle/>
          <a:p>
            <a:pPr algn="just">
              <a:defRPr/>
            </a:pPr>
            <a:br>
              <a:rPr lang="es-PE" sz="2800" b="1" dirty="0"/>
            </a:br>
            <a:r>
              <a:rPr lang="es-PE" sz="2800" b="1" dirty="0"/>
              <a:t>Docente: Mg. Dino Arturo Hinostroza Rivera</a:t>
            </a:r>
          </a:p>
          <a:p>
            <a:pPr algn="ctr">
              <a:defRPr/>
            </a:pPr>
            <a:endParaRPr lang="es-PE" sz="2800" dirty="0"/>
          </a:p>
        </p:txBody>
      </p:sp>
    </p:spTree>
    <p:extLst>
      <p:ext uri="{BB962C8B-B14F-4D97-AF65-F5344CB8AC3E}">
        <p14:creationId xmlns:p14="http://schemas.microsoft.com/office/powerpoint/2010/main" val="404372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1282154"/>
          </a:xfrm>
          <a:ln w="38100">
            <a:solidFill>
              <a:schemeClr val="tx1"/>
            </a:solidFill>
          </a:ln>
        </p:spPr>
        <p:txBody>
          <a:bodyPr/>
          <a:lstStyle/>
          <a:p>
            <a:r>
              <a:rPr lang="es-ES" b="1" i="1" dirty="0">
                <a:latin typeface="Times New Roman" pitchFamily="18" charset="0"/>
              </a:rPr>
              <a:t>C</a:t>
            </a:r>
            <a:r>
              <a:rPr lang="es-PE" b="1" i="1" dirty="0" err="1">
                <a:latin typeface="Times New Roman" pitchFamily="18" charset="0"/>
              </a:rPr>
              <a:t>ausa</a:t>
            </a:r>
            <a:r>
              <a:rPr lang="es-PE" b="1" i="1" dirty="0">
                <a:latin typeface="Times New Roman" pitchFamily="18" charset="0"/>
              </a:rPr>
              <a:t> falsa</a:t>
            </a:r>
            <a:endParaRPr lang="es-ES" b="1" i="1" dirty="0">
              <a:latin typeface="Times New Roman" pitchFamily="18" charset="0"/>
            </a:endParaRPr>
          </a:p>
        </p:txBody>
      </p:sp>
      <p:sp>
        <p:nvSpPr>
          <p:cNvPr id="28675" name="Rectangle 3"/>
          <p:cNvSpPr>
            <a:spLocks noGrp="1" noChangeArrowheads="1"/>
          </p:cNvSpPr>
          <p:nvPr>
            <p:ph type="body" idx="1"/>
          </p:nvPr>
        </p:nvSpPr>
        <p:spPr>
          <a:xfrm>
            <a:off x="395536" y="1844824"/>
            <a:ext cx="8497887" cy="4536504"/>
          </a:xfrm>
          <a:ln>
            <a:solidFill>
              <a:srgbClr val="FFFF99"/>
            </a:solidFill>
          </a:ln>
        </p:spPr>
        <p:txBody>
          <a:bodyPr/>
          <a:lstStyle/>
          <a:p>
            <a:r>
              <a:rPr lang="es-ES" sz="3600" b="1" dirty="0"/>
              <a:t>Cualquier razonamiento que descansa en tratar como causa de un fenómeno algo que en realidad no es su causa incurre en un serio error.</a:t>
            </a:r>
          </a:p>
          <a:p>
            <a:r>
              <a:rPr lang="es-PE" sz="3600" b="1" i="1" dirty="0">
                <a:solidFill>
                  <a:srgbClr val="C00000"/>
                </a:solidFill>
                <a:latin typeface="Times New Roman" pitchFamily="18" charset="0"/>
              </a:rPr>
              <a:t>post hoc, ergo </a:t>
            </a:r>
            <a:r>
              <a:rPr lang="es-PE" sz="3600" b="1" i="1" dirty="0" err="1">
                <a:solidFill>
                  <a:srgbClr val="C00000"/>
                </a:solidFill>
                <a:latin typeface="Times New Roman" pitchFamily="18" charset="0"/>
              </a:rPr>
              <a:t>propter</a:t>
            </a:r>
            <a:r>
              <a:rPr lang="es-PE" sz="3600" b="1" i="1" dirty="0">
                <a:solidFill>
                  <a:srgbClr val="C00000"/>
                </a:solidFill>
                <a:latin typeface="Times New Roman" pitchFamily="18" charset="0"/>
              </a:rPr>
              <a:t> hoc</a:t>
            </a:r>
            <a:r>
              <a:rPr lang="es-PE" sz="3600" b="1" dirty="0">
                <a:solidFill>
                  <a:srgbClr val="C00000"/>
                </a:solidFill>
                <a:latin typeface="Times New Roman" pitchFamily="18" charset="0"/>
              </a:rPr>
              <a:t>: </a:t>
            </a:r>
            <a:r>
              <a:rPr lang="es-ES" sz="3600" b="1" dirty="0">
                <a:solidFill>
                  <a:srgbClr val="C00000"/>
                </a:solidFill>
              </a:rPr>
              <a:t>el error de concluir que un evento es causado por otro simplemente porque sigue al primero. </a:t>
            </a:r>
            <a:endParaRPr lang="es-ES" sz="3600" b="1" dirty="0">
              <a:solidFill>
                <a:srgbClr val="C00000"/>
              </a:solidFill>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1785937"/>
          </a:xfrm>
        </p:spPr>
        <p:txBody>
          <a:bodyPr/>
          <a:lstStyle/>
          <a:p>
            <a:r>
              <a:rPr lang="es-PE" b="1" dirty="0">
                <a:latin typeface="Times New Roman" pitchFamily="18" charset="0"/>
              </a:rPr>
              <a:t>Argumentación de </a:t>
            </a:r>
            <a:r>
              <a:rPr lang="es-ES" b="1" dirty="0">
                <a:latin typeface="Times New Roman" pitchFamily="18" charset="0"/>
              </a:rPr>
              <a:t>causa falsa</a:t>
            </a:r>
          </a:p>
        </p:txBody>
      </p:sp>
      <p:sp>
        <p:nvSpPr>
          <p:cNvPr id="65539" name="Rectangle 3"/>
          <p:cNvSpPr>
            <a:spLocks noGrp="1" noChangeArrowheads="1"/>
          </p:cNvSpPr>
          <p:nvPr>
            <p:ph type="body" idx="1"/>
          </p:nvPr>
        </p:nvSpPr>
        <p:spPr>
          <a:xfrm>
            <a:off x="251520" y="2276475"/>
            <a:ext cx="8712967" cy="1800225"/>
          </a:xfrm>
          <a:solidFill>
            <a:schemeClr val="accent1"/>
          </a:solidFill>
        </p:spPr>
        <p:txBody>
          <a:bodyPr/>
          <a:lstStyle/>
          <a:p>
            <a:pPr marL="0" indent="0">
              <a:buNone/>
            </a:pPr>
            <a:r>
              <a:rPr lang="es-PE" b="1" dirty="0">
                <a:latin typeface="Times New Roman" pitchFamily="18" charset="0"/>
              </a:rPr>
              <a:t>- Hoy vi unas luces en el cielo de la playa -</a:t>
            </a:r>
          </a:p>
          <a:p>
            <a:pPr marL="0" indent="0">
              <a:buNone/>
            </a:pPr>
            <a:r>
              <a:rPr lang="es-PE" b="1" dirty="0">
                <a:latin typeface="Times New Roman" pitchFamily="18" charset="0"/>
              </a:rPr>
              <a:t>- Y hace tiempo que no hay un temblor, ¿no? -</a:t>
            </a:r>
          </a:p>
          <a:p>
            <a:pPr marL="0" indent="0">
              <a:buNone/>
            </a:pPr>
            <a:r>
              <a:rPr lang="es-PE" b="1" dirty="0">
                <a:latin typeface="Times New Roman" pitchFamily="18" charset="0"/>
              </a:rPr>
              <a:t>- ¡No! Justo hubo temblor en el sur hace poco -</a:t>
            </a:r>
            <a:endParaRPr lang="es-ES" b="1" dirty="0">
              <a:latin typeface="Times New Roman" pitchFamily="18" charset="0"/>
            </a:endParaRPr>
          </a:p>
        </p:txBody>
      </p:sp>
      <p:sp>
        <p:nvSpPr>
          <p:cNvPr id="65540" name="Text Box 4"/>
          <p:cNvSpPr txBox="1">
            <a:spLocks noChangeArrowheads="1"/>
          </p:cNvSpPr>
          <p:nvPr/>
        </p:nvSpPr>
        <p:spPr bwMode="auto">
          <a:xfrm>
            <a:off x="2339975" y="4437063"/>
            <a:ext cx="4032250" cy="2062103"/>
          </a:xfrm>
          <a:prstGeom prst="rect">
            <a:avLst/>
          </a:prstGeom>
          <a:solidFill>
            <a:srgbClr val="FFFFCC"/>
          </a:solidFill>
          <a:ln w="9525">
            <a:noFill/>
            <a:miter lim="800000"/>
            <a:headEnd/>
            <a:tailEnd/>
          </a:ln>
        </p:spPr>
        <p:txBody>
          <a:bodyPr>
            <a:spAutoFit/>
          </a:bodyPr>
          <a:lstStyle/>
          <a:p>
            <a:pPr>
              <a:spcBef>
                <a:spcPct val="50000"/>
              </a:spcBef>
            </a:pPr>
            <a:r>
              <a:rPr lang="es-PE" sz="3200" b="1" dirty="0"/>
              <a:t>¡Seguro que el temblor se debió a esas luces que vi en el cielo!</a:t>
            </a:r>
            <a:endParaRPr lang="es-E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bg/>
                                          </p:spTgt>
                                        </p:tgtEl>
                                        <p:attrNameLst>
                                          <p:attrName>style.visibility</p:attrName>
                                        </p:attrNameLst>
                                      </p:cBhvr>
                                      <p:to>
                                        <p:strVal val="visible"/>
                                      </p:to>
                                    </p:set>
                                    <p:animEffect transition="in" filter="blinds(horizontal)">
                                      <p:cBhvr>
                                        <p:cTn id="7" dur="500"/>
                                        <p:tgtEl>
                                          <p:spTgt spid="65539">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blinds(horizontal)">
                                      <p:cBhvr>
                                        <p:cTn id="12" dur="500"/>
                                        <p:tgtEl>
                                          <p:spTgt spid="65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17" dur="500"/>
                                        <p:tgtEl>
                                          <p:spTgt spid="655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22" dur="500"/>
                                        <p:tgtEl>
                                          <p:spTgt spid="65539">
                                            <p:txEl>
                                              <p:pRg st="2" end="2"/>
                                            </p:txEl>
                                          </p:spTgt>
                                        </p:tgtEl>
                                      </p:cBhvr>
                                    </p:animEffect>
                                  </p:childTnLst>
                                </p:cTn>
                              </p:par>
                            </p:childTnLst>
                          </p:cTn>
                        </p:par>
                        <p:par>
                          <p:cTn id="23" fill="hold">
                            <p:stCondLst>
                              <p:cond delay="500"/>
                            </p:stCondLst>
                            <p:childTnLst>
                              <p:par>
                                <p:cTn id="24" presetID="1" presetClass="entr" presetSubtype="0" fill="hold" grpId="0" nodeType="afterEffect">
                                  <p:stCondLst>
                                    <p:cond delay="1000"/>
                                  </p:stCondLst>
                                  <p:childTnLst>
                                    <p:set>
                                      <p:cBhvr>
                                        <p:cTn id="25" dur="1" fill="hold">
                                          <p:stCondLst>
                                            <p:cond delay="0"/>
                                          </p:stCondLst>
                                        </p:cTn>
                                        <p:tgtEl>
                                          <p:spTgt spid="65540"/>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3"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uiExpand="1" build="p" animBg="1"/>
      <p:bldP spid="655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cxnSp>
        <p:nvCxnSpPr>
          <p:cNvPr id="16" name="15 Conector recto de flecha"/>
          <p:cNvCxnSpPr/>
          <p:nvPr/>
        </p:nvCxnSpPr>
        <p:spPr>
          <a:xfrm>
            <a:off x="6732240" y="3645024"/>
            <a:ext cx="0" cy="1152128"/>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1986" name="Rectangle 2"/>
          <p:cNvSpPr>
            <a:spLocks noGrp="1" noChangeArrowheads="1"/>
          </p:cNvSpPr>
          <p:nvPr>
            <p:ph type="title"/>
          </p:nvPr>
        </p:nvSpPr>
        <p:spPr>
          <a:xfrm>
            <a:off x="685800" y="381000"/>
            <a:ext cx="7772400" cy="850900"/>
          </a:xfrm>
        </p:spPr>
        <p:txBody>
          <a:bodyPr/>
          <a:lstStyle/>
          <a:p>
            <a:pPr>
              <a:defRPr/>
            </a:pPr>
            <a:r>
              <a:rPr lang="es-MX" sz="3600" b="1" dirty="0">
                <a:solidFill>
                  <a:schemeClr val="tx1"/>
                </a:solidFill>
                <a:effectLst>
                  <a:outerShdw blurRad="38100" dist="38100" dir="2700000" algn="tl">
                    <a:srgbClr val="FFFFFF"/>
                  </a:outerShdw>
                </a:effectLst>
              </a:rPr>
              <a:t>Grafico de argumento de causa falsa</a:t>
            </a:r>
          </a:p>
        </p:txBody>
      </p:sp>
      <p:sp>
        <p:nvSpPr>
          <p:cNvPr id="41987" name="Text Box 3"/>
          <p:cNvSpPr txBox="1">
            <a:spLocks noChangeArrowheads="1"/>
          </p:cNvSpPr>
          <p:nvPr/>
        </p:nvSpPr>
        <p:spPr bwMode="auto">
          <a:xfrm>
            <a:off x="990600" y="1752600"/>
            <a:ext cx="2447925" cy="519113"/>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r>
              <a:rPr lang="es-MX" sz="2800" b="1">
                <a:latin typeface="Harrington" pitchFamily="82" charset="0"/>
              </a:rPr>
              <a:t>Premisa 1</a:t>
            </a:r>
          </a:p>
        </p:txBody>
      </p:sp>
      <p:sp>
        <p:nvSpPr>
          <p:cNvPr id="41989" name="Oval 5"/>
          <p:cNvSpPr>
            <a:spLocks noChangeArrowheads="1"/>
          </p:cNvSpPr>
          <p:nvPr/>
        </p:nvSpPr>
        <p:spPr bwMode="auto">
          <a:xfrm>
            <a:off x="4876800" y="4953000"/>
            <a:ext cx="3814763" cy="935038"/>
          </a:xfrm>
          <a:prstGeom prst="ellipse">
            <a:avLst/>
          </a:prstGeom>
          <a:solidFill>
            <a:srgbClr val="FFFF99"/>
          </a:solidFill>
          <a:ln w="9525">
            <a:round/>
            <a:headEnd/>
            <a:tailEnd/>
          </a:ln>
          <a:scene3d>
            <a:camera prst="legacyObliqueTopRight">
              <a:rot lat="20699996" lon="0" rev="0"/>
            </a:camera>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eaLnBrk="1" hangingPunct="1"/>
            <a:r>
              <a:rPr lang="es-MX" sz="3200" b="1"/>
              <a:t>CONCLUSIÓN</a:t>
            </a:r>
            <a:endParaRPr lang="es-PE" sz="3200" b="1"/>
          </a:p>
        </p:txBody>
      </p:sp>
      <p:sp>
        <p:nvSpPr>
          <p:cNvPr id="41990" name="Text Box 6"/>
          <p:cNvSpPr txBox="1">
            <a:spLocks noChangeArrowheads="1"/>
          </p:cNvSpPr>
          <p:nvPr/>
        </p:nvSpPr>
        <p:spPr bwMode="auto">
          <a:xfrm>
            <a:off x="990600" y="2743200"/>
            <a:ext cx="2447925" cy="519113"/>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r>
              <a:rPr lang="es-MX" sz="2800" b="1">
                <a:latin typeface="Harrington" pitchFamily="82" charset="0"/>
              </a:rPr>
              <a:t>Premisa 2</a:t>
            </a:r>
          </a:p>
        </p:txBody>
      </p:sp>
      <p:sp>
        <p:nvSpPr>
          <p:cNvPr id="41991" name="Text Box 7"/>
          <p:cNvSpPr txBox="1">
            <a:spLocks noChangeArrowheads="1"/>
          </p:cNvSpPr>
          <p:nvPr/>
        </p:nvSpPr>
        <p:spPr bwMode="auto">
          <a:xfrm>
            <a:off x="990600" y="5257800"/>
            <a:ext cx="2447925" cy="519113"/>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r>
              <a:rPr lang="es-MX" sz="2800" b="1">
                <a:latin typeface="Harrington" pitchFamily="82" charset="0"/>
              </a:rPr>
              <a:t>Premisa “n”</a:t>
            </a:r>
          </a:p>
        </p:txBody>
      </p:sp>
      <p:sp>
        <p:nvSpPr>
          <p:cNvPr id="41996" name="Text Box 12"/>
          <p:cNvSpPr txBox="1">
            <a:spLocks noChangeArrowheads="1"/>
          </p:cNvSpPr>
          <p:nvPr/>
        </p:nvSpPr>
        <p:spPr bwMode="auto">
          <a:xfrm>
            <a:off x="1905000" y="3505200"/>
            <a:ext cx="304800" cy="336550"/>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endParaRPr lang="es-MX" sz="1600" b="1">
              <a:solidFill>
                <a:srgbClr val="446A9C"/>
              </a:solidFill>
              <a:latin typeface="Harrington" pitchFamily="82" charset="0"/>
            </a:endParaRPr>
          </a:p>
        </p:txBody>
      </p:sp>
      <p:sp>
        <p:nvSpPr>
          <p:cNvPr id="41997" name="Text Box 13"/>
          <p:cNvSpPr txBox="1">
            <a:spLocks noChangeArrowheads="1"/>
          </p:cNvSpPr>
          <p:nvPr/>
        </p:nvSpPr>
        <p:spPr bwMode="auto">
          <a:xfrm>
            <a:off x="1905000" y="4038600"/>
            <a:ext cx="304800" cy="336550"/>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endParaRPr lang="es-MX" sz="1600" b="1">
              <a:solidFill>
                <a:srgbClr val="446A9C"/>
              </a:solidFill>
              <a:latin typeface="Harrington" pitchFamily="82" charset="0"/>
            </a:endParaRPr>
          </a:p>
        </p:txBody>
      </p:sp>
      <p:sp>
        <p:nvSpPr>
          <p:cNvPr id="41998" name="Text Box 14"/>
          <p:cNvSpPr txBox="1">
            <a:spLocks noChangeArrowheads="1"/>
          </p:cNvSpPr>
          <p:nvPr/>
        </p:nvSpPr>
        <p:spPr bwMode="auto">
          <a:xfrm>
            <a:off x="1905000" y="4572000"/>
            <a:ext cx="304800" cy="336550"/>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endParaRPr lang="es-MX" sz="1600" b="1">
              <a:solidFill>
                <a:srgbClr val="446A9C"/>
              </a:solidFill>
              <a:latin typeface="Harrington" pitchFamily="82" charset="0"/>
            </a:endParaRPr>
          </a:p>
        </p:txBody>
      </p:sp>
      <p:sp>
        <p:nvSpPr>
          <p:cNvPr id="41999" name="AutoShape 15"/>
          <p:cNvSpPr>
            <a:spLocks/>
          </p:cNvSpPr>
          <p:nvPr/>
        </p:nvSpPr>
        <p:spPr bwMode="auto">
          <a:xfrm>
            <a:off x="3657600" y="1295400"/>
            <a:ext cx="838200" cy="4724400"/>
          </a:xfrm>
          <a:prstGeom prst="rightBrace">
            <a:avLst>
              <a:gd name="adj1" fmla="val 23093"/>
              <a:gd name="adj2" fmla="val 87287"/>
            </a:avLst>
          </a:prstGeom>
          <a:noFill/>
          <a:ln w="57150">
            <a:solidFill>
              <a:schemeClr val="tx1"/>
            </a:solidFill>
            <a:round/>
            <a:headEnd/>
            <a:tailEnd/>
          </a:ln>
        </p:spPr>
        <p:txBody>
          <a:bodyPr wrap="none" anchor="ctr"/>
          <a:lstStyle/>
          <a:p>
            <a:endParaRPr lang="es-ES"/>
          </a:p>
        </p:txBody>
      </p:sp>
      <p:sp>
        <p:nvSpPr>
          <p:cNvPr id="11" name="10 Elipse"/>
          <p:cNvSpPr/>
          <p:nvPr/>
        </p:nvSpPr>
        <p:spPr>
          <a:xfrm>
            <a:off x="683568" y="2348880"/>
            <a:ext cx="3096344" cy="1224136"/>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12 Conector recto de flecha"/>
          <p:cNvCxnSpPr>
            <a:stCxn id="11" idx="6"/>
          </p:cNvCxnSpPr>
          <p:nvPr/>
        </p:nvCxnSpPr>
        <p:spPr>
          <a:xfrm>
            <a:off x="3779912" y="2960948"/>
            <a:ext cx="1080120" cy="36004"/>
          </a:xfrm>
          <a:prstGeom prst="straightConnector1">
            <a:avLst/>
          </a:prstGeom>
          <a:ln w="762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13 Llamada de nube"/>
          <p:cNvSpPr/>
          <p:nvPr/>
        </p:nvSpPr>
        <p:spPr>
          <a:xfrm>
            <a:off x="4860032" y="1196752"/>
            <a:ext cx="3672408" cy="2736304"/>
          </a:xfrm>
          <a:prstGeom prst="cloudCallout">
            <a:avLst>
              <a:gd name="adj1" fmla="val 38083"/>
              <a:gd name="adj2" fmla="val 314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Un</a:t>
            </a:r>
            <a:r>
              <a:rPr lang="es-ES" sz="2800" b="1" dirty="0">
                <a:solidFill>
                  <a:srgbClr val="C00000"/>
                </a:solidFill>
              </a:rPr>
              <a:t>a o más premisas no llevan a la conclusión.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¿Cuándo es la conclusión y cuándo es el argumento?</a:t>
            </a:r>
          </a:p>
        </p:txBody>
      </p:sp>
      <p:sp>
        <p:nvSpPr>
          <p:cNvPr id="4" name="Text Box 5"/>
          <p:cNvSpPr txBox="1">
            <a:spLocks noChangeArrowheads="1"/>
          </p:cNvSpPr>
          <p:nvPr/>
        </p:nvSpPr>
        <p:spPr bwMode="auto">
          <a:xfrm>
            <a:off x="611560" y="1772816"/>
            <a:ext cx="8136904" cy="1323439"/>
          </a:xfrm>
          <a:prstGeom prst="rect">
            <a:avLst/>
          </a:prstGeom>
          <a:noFill/>
          <a:ln w="9525">
            <a:noFill/>
            <a:miter lim="800000"/>
            <a:headEnd/>
            <a:tailEnd/>
          </a:ln>
        </p:spPr>
        <p:txBody>
          <a:bodyPr wrap="square">
            <a:spAutoFit/>
          </a:bodyPr>
          <a:lstStyle/>
          <a:p>
            <a:pPr>
              <a:spcBef>
                <a:spcPct val="50000"/>
              </a:spcBef>
            </a:pPr>
            <a:r>
              <a:rPr lang="es-ES" sz="4000" b="1" dirty="0">
                <a:solidFill>
                  <a:srgbClr val="008000"/>
                </a:solidFill>
              </a:rPr>
              <a:t>Hoy llovió porque los habitantes de la tribu hicieron sonar sus tambores.</a:t>
            </a:r>
            <a:endParaRPr lang="es-PE" sz="4000" b="1" dirty="0">
              <a:solidFill>
                <a:srgbClr val="008000"/>
              </a:solidFill>
            </a:endParaRPr>
          </a:p>
        </p:txBody>
      </p:sp>
      <p:sp>
        <p:nvSpPr>
          <p:cNvPr id="5" name="4 Llamada de flecha a la derecha"/>
          <p:cNvSpPr/>
          <p:nvPr/>
        </p:nvSpPr>
        <p:spPr>
          <a:xfrm>
            <a:off x="611560" y="3284984"/>
            <a:ext cx="5472608" cy="1584176"/>
          </a:xfrm>
          <a:prstGeom prst="rightArrowCallout">
            <a:avLst>
              <a:gd name="adj1" fmla="val 25000"/>
              <a:gd name="adj2" fmla="val 25000"/>
              <a:gd name="adj3" fmla="val 25000"/>
              <a:gd name="adj4" fmla="val 848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C00000"/>
                </a:solidFill>
              </a:rPr>
              <a:t>El peso de la falacia se halla en alguna parte de la causa</a:t>
            </a:r>
          </a:p>
        </p:txBody>
      </p:sp>
      <p:sp>
        <p:nvSpPr>
          <p:cNvPr id="6" name="5 Rectángulo redondeado"/>
          <p:cNvSpPr/>
          <p:nvPr/>
        </p:nvSpPr>
        <p:spPr>
          <a:xfrm>
            <a:off x="6300192" y="3356992"/>
            <a:ext cx="2304256" cy="1440160"/>
          </a:xfrm>
          <a:prstGeom prst="roundRect">
            <a:avLst>
              <a:gd name="adj" fmla="val 247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La </a:t>
            </a:r>
            <a:r>
              <a:rPr lang="en-US" sz="2800" b="1" dirty="0" err="1">
                <a:solidFill>
                  <a:srgbClr val="C00000"/>
                </a:solidFill>
              </a:rPr>
              <a:t>conclusión</a:t>
            </a:r>
            <a:r>
              <a:rPr lang="en-US" sz="2800" b="1" dirty="0">
                <a:solidFill>
                  <a:srgbClr val="C00000"/>
                </a:solidFill>
              </a:rPr>
              <a:t> es un </a:t>
            </a:r>
            <a:r>
              <a:rPr lang="en-US" sz="2800" b="1" dirty="0" err="1">
                <a:solidFill>
                  <a:srgbClr val="C00000"/>
                </a:solidFill>
              </a:rPr>
              <a:t>hecho</a:t>
            </a:r>
            <a:endParaRPr lang="es-ES" sz="2800" b="1" dirty="0">
              <a:solidFill>
                <a:srgbClr val="C00000"/>
              </a:solidFill>
            </a:endParaRPr>
          </a:p>
        </p:txBody>
      </p:sp>
      <p:sp>
        <p:nvSpPr>
          <p:cNvPr id="7" name="6 Llamada de flecha a la derecha"/>
          <p:cNvSpPr/>
          <p:nvPr/>
        </p:nvSpPr>
        <p:spPr>
          <a:xfrm>
            <a:off x="611560" y="5085184"/>
            <a:ext cx="3240360" cy="1368152"/>
          </a:xfrm>
          <a:prstGeom prst="rightArrowCallout">
            <a:avLst>
              <a:gd name="adj1" fmla="val 25000"/>
              <a:gd name="adj2" fmla="val 25000"/>
              <a:gd name="adj3" fmla="val 25000"/>
              <a:gd name="adj4" fmla="val 80166"/>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7030A0"/>
                </a:solidFill>
              </a:rPr>
              <a:t>El argumento está bien hecho</a:t>
            </a:r>
          </a:p>
        </p:txBody>
      </p:sp>
      <p:sp>
        <p:nvSpPr>
          <p:cNvPr id="8" name="7 Rectángulo redondeado"/>
          <p:cNvSpPr/>
          <p:nvPr/>
        </p:nvSpPr>
        <p:spPr>
          <a:xfrm>
            <a:off x="4067944" y="5157192"/>
            <a:ext cx="4608512" cy="1296144"/>
          </a:xfrm>
          <a:prstGeom prst="roundRect">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7030A0"/>
                </a:solidFill>
              </a:rPr>
              <a:t>La conclusión no es lo que se esperaba “naturalmente”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ln w="38100">
            <a:solidFill>
              <a:schemeClr val="tx1"/>
            </a:solidFill>
          </a:ln>
        </p:spPr>
        <p:txBody>
          <a:bodyPr/>
          <a:lstStyle/>
          <a:p>
            <a:r>
              <a:rPr lang="es-PE" b="1" i="1" dirty="0">
                <a:latin typeface="Times New Roman" pitchFamily="18" charset="0"/>
              </a:rPr>
              <a:t>Falacia Ad </a:t>
            </a:r>
            <a:r>
              <a:rPr lang="es-PE" b="1" i="1" dirty="0" err="1">
                <a:latin typeface="Times New Roman" pitchFamily="18" charset="0"/>
              </a:rPr>
              <a:t>hominen</a:t>
            </a:r>
            <a:endParaRPr lang="es-ES" b="1" dirty="0">
              <a:latin typeface="Times New Roman" pitchFamily="18" charset="0"/>
            </a:endParaRPr>
          </a:p>
        </p:txBody>
      </p:sp>
      <p:sp>
        <p:nvSpPr>
          <p:cNvPr id="28675" name="Rectangle 3"/>
          <p:cNvSpPr>
            <a:spLocks noGrp="1" noChangeArrowheads="1"/>
          </p:cNvSpPr>
          <p:nvPr>
            <p:ph type="body" idx="1"/>
          </p:nvPr>
        </p:nvSpPr>
        <p:spPr>
          <a:xfrm>
            <a:off x="323528" y="1600200"/>
            <a:ext cx="8640960" cy="4637112"/>
          </a:xfrm>
        </p:spPr>
        <p:txBody>
          <a:bodyPr/>
          <a:lstStyle/>
          <a:p>
            <a:r>
              <a:rPr lang="es-ES" sz="3600" b="1" dirty="0"/>
              <a:t>Nombra un ataque falaz dirigido no contra la conclusión que uno desea negar, sino </a:t>
            </a:r>
            <a:r>
              <a:rPr lang="es-ES" sz="3600" b="1" i="1" dirty="0"/>
              <a:t>contra la persona </a:t>
            </a:r>
            <a:r>
              <a:rPr lang="es-ES" sz="3600" b="1" dirty="0"/>
              <a:t>que la afirma o defiende. Esta falacia tiene dos formas principales:</a:t>
            </a:r>
          </a:p>
          <a:p>
            <a:pPr marL="536575" indent="-536575">
              <a:buFont typeface="+mj-lt"/>
              <a:buAutoNum type="arabicPeriod"/>
            </a:pPr>
            <a:r>
              <a:rPr lang="es-ES" sz="3600" b="1" dirty="0"/>
              <a:t>argumento </a:t>
            </a:r>
            <a:r>
              <a:rPr lang="es-ES" sz="3600" b="1" i="1" dirty="0"/>
              <a:t>ad hominem </a:t>
            </a:r>
            <a:r>
              <a:rPr lang="es-ES" sz="3600" b="1" dirty="0"/>
              <a:t>abusivo</a:t>
            </a:r>
          </a:p>
          <a:p>
            <a:pPr marL="536575" indent="-536575">
              <a:buFont typeface="+mj-lt"/>
              <a:buAutoNum type="arabicPeriod"/>
            </a:pPr>
            <a:r>
              <a:rPr lang="es-ES" sz="3600" b="1" dirty="0"/>
              <a:t>argumento </a:t>
            </a:r>
            <a:r>
              <a:rPr lang="es-ES" sz="3600" b="1" i="1" dirty="0"/>
              <a:t>ad hominem </a:t>
            </a:r>
            <a:r>
              <a:rPr lang="es-ES" sz="3600" b="1" dirty="0"/>
              <a:t>circunstancial</a:t>
            </a:r>
            <a:endParaRPr lang="es-ES" sz="3600" b="1" dirty="0">
              <a:latin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PE" b="1">
                <a:latin typeface="Times New Roman" pitchFamily="18" charset="0"/>
              </a:rPr>
              <a:t>Argumento </a:t>
            </a:r>
            <a:r>
              <a:rPr lang="es-PE" b="1" i="1">
                <a:latin typeface="Times New Roman" pitchFamily="18" charset="0"/>
              </a:rPr>
              <a:t>ad hominen</a:t>
            </a:r>
            <a:endParaRPr lang="es-ES" b="1">
              <a:latin typeface="Times New Roman" pitchFamily="18" charset="0"/>
            </a:endParaRPr>
          </a:p>
        </p:txBody>
      </p:sp>
      <p:sp>
        <p:nvSpPr>
          <p:cNvPr id="28675" name="Rectangle 3"/>
          <p:cNvSpPr>
            <a:spLocks noGrp="1" noChangeArrowheads="1"/>
          </p:cNvSpPr>
          <p:nvPr>
            <p:ph type="body" idx="1"/>
          </p:nvPr>
        </p:nvSpPr>
        <p:spPr>
          <a:xfrm>
            <a:off x="395288" y="1600200"/>
            <a:ext cx="8497887" cy="2620963"/>
          </a:xfrm>
        </p:spPr>
        <p:txBody>
          <a:bodyPr/>
          <a:lstStyle/>
          <a:p>
            <a:pPr>
              <a:lnSpc>
                <a:spcPct val="90000"/>
              </a:lnSpc>
            </a:pPr>
            <a:r>
              <a:rPr lang="es-PE" sz="3600" b="1">
                <a:latin typeface="Times New Roman" pitchFamily="18" charset="0"/>
              </a:rPr>
              <a:t>No se puede creer lo que dice la candidata a la contraloría acerca de la contaminación ambiental y la emanación de gases tóxicos porque ella mintió sobre su currículo.</a:t>
            </a:r>
            <a:endParaRPr lang="es-ES" sz="3600" b="1">
              <a:latin typeface="Times New Roman" pitchFamily="18" charset="0"/>
            </a:endParaRPr>
          </a:p>
        </p:txBody>
      </p:sp>
      <p:sp>
        <p:nvSpPr>
          <p:cNvPr id="47108" name="Text Box 4"/>
          <p:cNvSpPr txBox="1">
            <a:spLocks noChangeArrowheads="1"/>
          </p:cNvSpPr>
          <p:nvPr/>
        </p:nvSpPr>
        <p:spPr bwMode="auto">
          <a:xfrm>
            <a:off x="755650" y="4437063"/>
            <a:ext cx="7704138" cy="1569660"/>
          </a:xfrm>
          <a:prstGeom prst="rect">
            <a:avLst/>
          </a:prstGeom>
          <a:solidFill>
            <a:srgbClr val="FFCCCC"/>
          </a:solidFill>
          <a:ln w="9525">
            <a:noFill/>
            <a:miter lim="800000"/>
            <a:headEnd/>
            <a:tailEnd/>
          </a:ln>
        </p:spPr>
        <p:txBody>
          <a:bodyPr>
            <a:spAutoFit/>
          </a:bodyPr>
          <a:lstStyle/>
          <a:p>
            <a:pPr>
              <a:spcBef>
                <a:spcPct val="50000"/>
              </a:spcBef>
            </a:pPr>
            <a:r>
              <a:rPr lang="es-PE" sz="3200" b="1" dirty="0"/>
              <a:t>Los argumentos deben ser verificables o discutibles por sí mismos, y no deben ser juzgados por la fuente de donde provienen</a:t>
            </a:r>
            <a:endParaRPr lang="es-ES" sz="3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texto"/>
          <p:cNvSpPr>
            <a:spLocks noGrp="1"/>
          </p:cNvSpPr>
          <p:nvPr>
            <p:ph type="body" idx="1"/>
          </p:nvPr>
        </p:nvSpPr>
        <p:spPr>
          <a:xfrm>
            <a:off x="395536" y="476672"/>
            <a:ext cx="4040188" cy="639762"/>
          </a:xfrm>
        </p:spPr>
        <p:txBody>
          <a:bodyPr/>
          <a:lstStyle/>
          <a:p>
            <a:pPr algn="ctr"/>
            <a:r>
              <a:rPr lang="es-ES" sz="3200" dirty="0">
                <a:solidFill>
                  <a:srgbClr val="C00000"/>
                </a:solidFill>
              </a:rPr>
              <a:t>abusivo</a:t>
            </a:r>
          </a:p>
        </p:txBody>
      </p:sp>
      <p:sp>
        <p:nvSpPr>
          <p:cNvPr id="7" name="6 Marcador de contenido"/>
          <p:cNvSpPr>
            <a:spLocks noGrp="1"/>
          </p:cNvSpPr>
          <p:nvPr>
            <p:ph sz="half" idx="2"/>
          </p:nvPr>
        </p:nvSpPr>
        <p:spPr>
          <a:xfrm>
            <a:off x="457200" y="1340768"/>
            <a:ext cx="4040188" cy="5040560"/>
          </a:xfrm>
        </p:spPr>
        <p:txBody>
          <a:bodyPr/>
          <a:lstStyle/>
          <a:p>
            <a:r>
              <a:rPr lang="es-ES" sz="2800" b="1" dirty="0"/>
              <a:t>Ahí donde se puede evocar una actitud de  desaprobación sobre una persona, el campo de la desaprobación emocional se puede extender lo suficiente para incluir el desacuerdo con las afirmaciones que la persona hace.</a:t>
            </a:r>
          </a:p>
        </p:txBody>
      </p:sp>
      <p:sp>
        <p:nvSpPr>
          <p:cNvPr id="8" name="7 Marcador de texto"/>
          <p:cNvSpPr>
            <a:spLocks noGrp="1"/>
          </p:cNvSpPr>
          <p:nvPr>
            <p:ph type="body" sz="quarter" idx="3"/>
          </p:nvPr>
        </p:nvSpPr>
        <p:spPr>
          <a:xfrm>
            <a:off x="4572000" y="476672"/>
            <a:ext cx="4041775" cy="639762"/>
          </a:xfrm>
        </p:spPr>
        <p:txBody>
          <a:bodyPr/>
          <a:lstStyle/>
          <a:p>
            <a:pPr algn="ctr"/>
            <a:r>
              <a:rPr lang="es-ES" sz="3600" dirty="0">
                <a:solidFill>
                  <a:srgbClr val="C00000"/>
                </a:solidFill>
              </a:rPr>
              <a:t>circunstancial</a:t>
            </a:r>
          </a:p>
        </p:txBody>
      </p:sp>
      <p:sp>
        <p:nvSpPr>
          <p:cNvPr id="9" name="8 Marcador de contenido"/>
          <p:cNvSpPr>
            <a:spLocks noGrp="1"/>
          </p:cNvSpPr>
          <p:nvPr>
            <p:ph sz="quarter" idx="4"/>
          </p:nvPr>
        </p:nvSpPr>
        <p:spPr>
          <a:xfrm>
            <a:off x="4355976" y="1412776"/>
            <a:ext cx="4464495" cy="4713387"/>
          </a:xfrm>
        </p:spPr>
        <p:txBody>
          <a:bodyPr/>
          <a:lstStyle/>
          <a:p>
            <a:r>
              <a:rPr lang="es-ES" sz="2800" b="1" dirty="0"/>
              <a:t>Se basa en relacionar  las creencias que se defienden y las circunstancias de sus defensores. Un oponente debe aceptar (o rechazar) alguna conclusión, se argumenta falazmente, tan sólo debido a su empleo, nacionalidad o a otras circunstancias.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074" name="Rectangle 5"/>
          <p:cNvSpPr>
            <a:spLocks noChangeArrowheads="1"/>
          </p:cNvSpPr>
          <p:nvPr/>
        </p:nvSpPr>
        <p:spPr bwMode="auto">
          <a:xfrm>
            <a:off x="323850" y="333375"/>
            <a:ext cx="8640763" cy="5688013"/>
          </a:xfrm>
          <a:prstGeom prst="rect">
            <a:avLst/>
          </a:prstGeom>
          <a:noFill/>
          <a:ln w="9525">
            <a:noFill/>
            <a:miter lim="800000"/>
            <a:headEnd/>
            <a:tailEnd/>
          </a:ln>
        </p:spPr>
        <p:txBody>
          <a:bodyPr/>
          <a:lstStyle/>
          <a:p>
            <a:pPr>
              <a:spcBef>
                <a:spcPct val="20000"/>
              </a:spcBef>
            </a:pPr>
            <a:r>
              <a:rPr lang="es-ES_tradnl" sz="4000" b="1" dirty="0">
                <a:solidFill>
                  <a:srgbClr val="003366"/>
                </a:solidFill>
              </a:rPr>
              <a:t>Al final de la segunda guerra mundial, durante la reunión de los “Tres grandes” en Yalta, Churchill informó a los demás que el Papa había sugerido un curso de acción determinado y lo explicó con detalle. Stalin, para sostener su desacuerdo, preguntó: </a:t>
            </a:r>
          </a:p>
          <a:p>
            <a:pPr>
              <a:spcBef>
                <a:spcPct val="20000"/>
              </a:spcBef>
            </a:pPr>
            <a:r>
              <a:rPr lang="es-ES_tradnl" sz="4000" b="1" dirty="0">
                <a:solidFill>
                  <a:srgbClr val="003366"/>
                </a:solidFill>
              </a:rPr>
              <a:t>“¿Y cuántas divisiones dice usted que tiene el Papa para el combate?”</a:t>
            </a:r>
            <a:endParaRPr lang="es-PE" sz="4000" b="1" dirty="0">
              <a:solidFill>
                <a:srgbClr val="003366"/>
              </a:solidFill>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4" name="3 Rectángulo"/>
          <p:cNvSpPr/>
          <p:nvPr/>
        </p:nvSpPr>
        <p:spPr>
          <a:xfrm>
            <a:off x="395536" y="3573016"/>
            <a:ext cx="8496944" cy="2554545"/>
          </a:xfrm>
          <a:prstGeom prst="rect">
            <a:avLst/>
          </a:prstGeom>
        </p:spPr>
        <p:txBody>
          <a:bodyPr wrap="square">
            <a:spAutoFit/>
          </a:bodyPr>
          <a:lstStyle/>
          <a:p>
            <a:r>
              <a:rPr lang="es-ES" sz="3200" b="1" dirty="0">
                <a:solidFill>
                  <a:srgbClr val="002060"/>
                </a:solidFill>
              </a:rPr>
              <a:t>No puede creerse lo que diga el profesor Andrajos acerca de la importancia de los mayores salarios para los maestros. Como maestro, naturalmente estará a favor de aumentar la paga a los maestros</a:t>
            </a:r>
            <a:endParaRPr lang="es-ES" sz="3200" dirty="0">
              <a:solidFill>
                <a:srgbClr val="002060"/>
              </a:solidFill>
            </a:endParaRPr>
          </a:p>
        </p:txBody>
      </p:sp>
      <p:sp>
        <p:nvSpPr>
          <p:cNvPr id="5" name="4 Llamada de flecha hacia abajo"/>
          <p:cNvSpPr/>
          <p:nvPr/>
        </p:nvSpPr>
        <p:spPr>
          <a:xfrm>
            <a:off x="1619672" y="548680"/>
            <a:ext cx="5760640" cy="3024336"/>
          </a:xfrm>
          <a:prstGeom prst="downArrowCallou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800" b="1" dirty="0">
                <a:solidFill>
                  <a:srgbClr val="FFFF00"/>
                </a:solidFill>
              </a:rPr>
              <a:t>¿y esta qué tipo 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31" presetClass="entr" presetSubtype="0" fill="hold" grpId="0" nodeType="afterEffect">
                                  <p:stCondLst>
                                    <p:cond delay="0"/>
                                  </p:stCondLst>
                                  <p:iterate type="lt">
                                    <p:tmPct val="5000"/>
                                  </p:iterate>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fltVal val="0"/>
                                          </p:val>
                                        </p:tav>
                                        <p:tav tm="100000">
                                          <p:val>
                                            <p:strVal val="#ppt_w"/>
                                          </p:val>
                                        </p:tav>
                                      </p:tavLst>
                                    </p:anim>
                                    <p:anim calcmode="lin" valueType="num">
                                      <p:cBhvr>
                                        <p:cTn id="11" dur="1000" fill="hold"/>
                                        <p:tgtEl>
                                          <p:spTgt spid="5"/>
                                        </p:tgtEl>
                                        <p:attrNameLst>
                                          <p:attrName>ppt_h</p:attrName>
                                        </p:attrNameLst>
                                      </p:cBhvr>
                                      <p:tavLst>
                                        <p:tav tm="0">
                                          <p:val>
                                            <p:fltVal val="0"/>
                                          </p:val>
                                        </p:tav>
                                        <p:tav tm="100000">
                                          <p:val>
                                            <p:strVal val="#ppt_h"/>
                                          </p:val>
                                        </p:tav>
                                      </p:tavLst>
                                    </p:anim>
                                    <p:anim calcmode="lin" valueType="num">
                                      <p:cBhvr>
                                        <p:cTn id="12" dur="1000" fill="hold"/>
                                        <p:tgtEl>
                                          <p:spTgt spid="5"/>
                                        </p:tgtEl>
                                        <p:attrNameLst>
                                          <p:attrName>style.rotation</p:attrName>
                                        </p:attrNameLst>
                                      </p:cBhvr>
                                      <p:tavLst>
                                        <p:tav tm="0">
                                          <p:val>
                                            <p:fltVal val="90"/>
                                          </p:val>
                                        </p:tav>
                                        <p:tav tm="100000">
                                          <p:val>
                                            <p:fltVal val="0"/>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solidFill>
                  <a:srgbClr val="C00000"/>
                </a:solidFill>
              </a:rPr>
              <a:t>OJO: NO ES </a:t>
            </a:r>
            <a:r>
              <a:rPr lang="es-ES" sz="5400" b="1" i="1" cap="small" dirty="0">
                <a:solidFill>
                  <a:srgbClr val="C00000"/>
                </a:solidFill>
              </a:rPr>
              <a:t>ad </a:t>
            </a:r>
            <a:r>
              <a:rPr lang="es-ES" sz="5400" b="1" i="1" cap="small" dirty="0" err="1">
                <a:solidFill>
                  <a:srgbClr val="C00000"/>
                </a:solidFill>
              </a:rPr>
              <a:t>hominen</a:t>
            </a:r>
            <a:endParaRPr lang="es-ES" b="1" i="1" cap="small" dirty="0">
              <a:solidFill>
                <a:srgbClr val="C00000"/>
              </a:solidFill>
            </a:endParaRPr>
          </a:p>
        </p:txBody>
      </p:sp>
      <p:sp>
        <p:nvSpPr>
          <p:cNvPr id="3" name="2 Marcador de contenido"/>
          <p:cNvSpPr>
            <a:spLocks noGrp="1"/>
          </p:cNvSpPr>
          <p:nvPr>
            <p:ph idx="1"/>
          </p:nvPr>
        </p:nvSpPr>
        <p:spPr/>
        <p:txBody>
          <a:bodyPr/>
          <a:lstStyle/>
          <a:p>
            <a:r>
              <a:rPr lang="es-ES" sz="3600" b="1" dirty="0"/>
              <a:t>El gobernador es torpe e inepto: Contrató a personal no calificado para construir un puente, gastó una fortuna en un pasaje subterráneo que se desplomó hace poco, y desperdició toneladas de arena en una playa con fuertes corrientes marinas. </a:t>
            </a:r>
          </a:p>
          <a:p>
            <a:pPr marL="0" indent="0">
              <a:buNone/>
            </a:pPr>
            <a:r>
              <a:rPr lang="es-ES" sz="3600" b="1" dirty="0"/>
              <a:t>	¡Es un animal!</a:t>
            </a:r>
          </a:p>
        </p:txBody>
      </p:sp>
    </p:spTree>
    <p:extLst>
      <p:ext uri="{BB962C8B-B14F-4D97-AF65-F5344CB8AC3E}">
        <p14:creationId xmlns:p14="http://schemas.microsoft.com/office/powerpoint/2010/main" val="94897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36712"/>
            <a:ext cx="8229600" cy="706090"/>
          </a:xfrm>
        </p:spPr>
        <p:txBody>
          <a:bodyPr/>
          <a:lstStyle/>
          <a:p>
            <a:r>
              <a:rPr lang="es-ES" b="1" dirty="0"/>
              <a:t>Falacias</a:t>
            </a:r>
          </a:p>
        </p:txBody>
      </p:sp>
      <p:sp>
        <p:nvSpPr>
          <p:cNvPr id="3" name="2 Marcador de contenido"/>
          <p:cNvSpPr>
            <a:spLocks noGrp="1"/>
          </p:cNvSpPr>
          <p:nvPr>
            <p:ph idx="1"/>
          </p:nvPr>
        </p:nvSpPr>
        <p:spPr>
          <a:xfrm>
            <a:off x="395536" y="1700808"/>
            <a:ext cx="8352928" cy="5544616"/>
          </a:xfrm>
        </p:spPr>
        <p:txBody>
          <a:bodyPr/>
          <a:lstStyle/>
          <a:p>
            <a:pPr eaLnBrk="1" hangingPunct="1">
              <a:spcBef>
                <a:spcPts val="1800"/>
              </a:spcBef>
              <a:buFont typeface="Wingdings" panose="05000000000000000000" pitchFamily="2" charset="2"/>
              <a:buChar char="v"/>
            </a:pPr>
            <a:r>
              <a:rPr lang="es-ES" sz="3600" b="1" i="1" dirty="0">
                <a:cs typeface="Times New Roman" pitchFamily="18" charset="0"/>
              </a:rPr>
              <a:t> </a:t>
            </a:r>
            <a:r>
              <a:rPr lang="es-ES" sz="3600" b="1" i="1" dirty="0" err="1">
                <a:cs typeface="Times New Roman" pitchFamily="18" charset="0"/>
              </a:rPr>
              <a:t>Falaci</a:t>
            </a:r>
            <a:r>
              <a:rPr lang="es-MX" sz="3600" b="1" i="1" dirty="0">
                <a:cs typeface="Times New Roman" pitchFamily="18" charset="0"/>
              </a:rPr>
              <a:t>a</a:t>
            </a:r>
            <a:r>
              <a:rPr lang="es-ES" sz="3600" b="1" i="1" dirty="0">
                <a:cs typeface="Times New Roman" pitchFamily="18" charset="0"/>
              </a:rPr>
              <a:t> </a:t>
            </a:r>
            <a:r>
              <a:rPr lang="es-ES" sz="3600" i="1" dirty="0"/>
              <a:t>es un error de razonamiento</a:t>
            </a:r>
            <a:r>
              <a:rPr lang="es-ES" sz="3600" dirty="0"/>
              <a:t>. </a:t>
            </a:r>
            <a:r>
              <a:rPr lang="es-ES" sz="3600" b="1" dirty="0">
                <a:cs typeface="Times New Roman" pitchFamily="18" charset="0"/>
              </a:rPr>
              <a:t>Se usa cuando se pretende que un argumento</a:t>
            </a:r>
            <a:r>
              <a:rPr lang="es-MX" sz="3600" b="1" dirty="0">
                <a:cs typeface="Times New Roman" pitchFamily="18" charset="0"/>
              </a:rPr>
              <a:t> </a:t>
            </a:r>
            <a:r>
              <a:rPr lang="es-ES" sz="3600" b="1" dirty="0">
                <a:cs typeface="Times New Roman" pitchFamily="18" charset="0"/>
              </a:rPr>
              <a:t>tenga validez sin realmente poseerla, pues tiene algún elemento que, si no estamos suficientemente atentos, nos puede llevar a creerlo válido. </a:t>
            </a:r>
          </a:p>
          <a:p>
            <a:pPr marL="0" indent="0">
              <a:buNone/>
            </a:pP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1426170"/>
          </a:xfrm>
          <a:ln w="38100">
            <a:solidFill>
              <a:schemeClr val="tx1"/>
            </a:solidFill>
          </a:ln>
        </p:spPr>
        <p:txBody>
          <a:bodyPr/>
          <a:lstStyle/>
          <a:p>
            <a:r>
              <a:rPr lang="es-PE" b="1" i="1" dirty="0">
                <a:latin typeface="Times New Roman" pitchFamily="18" charset="0"/>
              </a:rPr>
              <a:t>Falacia</a:t>
            </a:r>
            <a:r>
              <a:rPr lang="es-PE" b="1" dirty="0">
                <a:latin typeface="Times New Roman" pitchFamily="18" charset="0"/>
              </a:rPr>
              <a:t> </a:t>
            </a:r>
            <a:r>
              <a:rPr lang="es-PE" b="1" i="1" dirty="0">
                <a:latin typeface="Times New Roman" pitchFamily="18" charset="0"/>
              </a:rPr>
              <a:t>ad verecundiam</a:t>
            </a:r>
            <a:endParaRPr lang="es-ES" b="1" i="1" dirty="0">
              <a:latin typeface="Times New Roman" pitchFamily="18" charset="0"/>
            </a:endParaRPr>
          </a:p>
        </p:txBody>
      </p:sp>
      <p:sp>
        <p:nvSpPr>
          <p:cNvPr id="28675" name="Rectangle 3"/>
          <p:cNvSpPr>
            <a:spLocks noGrp="1" noChangeArrowheads="1"/>
          </p:cNvSpPr>
          <p:nvPr>
            <p:ph type="body" idx="1"/>
          </p:nvPr>
        </p:nvSpPr>
        <p:spPr>
          <a:xfrm>
            <a:off x="395288" y="2060848"/>
            <a:ext cx="8497887" cy="4176464"/>
          </a:xfrm>
        </p:spPr>
        <p:txBody>
          <a:bodyPr/>
          <a:lstStyle/>
          <a:p>
            <a:r>
              <a:rPr lang="es-ES" sz="3600" b="1" dirty="0"/>
              <a:t>Ocurre cuando se hace una apelación a personas que </a:t>
            </a:r>
            <a:r>
              <a:rPr lang="es-ES" sz="3600" i="1" dirty="0"/>
              <a:t>no tienen credenciales legítimas de autoridad </a:t>
            </a:r>
            <a:r>
              <a:rPr lang="es-ES" sz="3600" b="1" dirty="0"/>
              <a:t>en la materia en discusión.</a:t>
            </a:r>
          </a:p>
          <a:p>
            <a:r>
              <a:rPr lang="es-ES" sz="3600" b="1" dirty="0"/>
              <a:t>Se recurre </a:t>
            </a:r>
            <a:r>
              <a:rPr lang="es-ES" sz="3600" b="1" dirty="0">
                <a:solidFill>
                  <a:srgbClr val="002060"/>
                </a:solidFill>
              </a:rPr>
              <a:t>al sentimiento de </a:t>
            </a:r>
            <a:r>
              <a:rPr lang="es-ES" sz="3600" b="1" i="1" dirty="0">
                <a:solidFill>
                  <a:srgbClr val="002060"/>
                </a:solidFill>
              </a:rPr>
              <a:t>respeto </a:t>
            </a:r>
            <a:r>
              <a:rPr lang="es-ES" sz="3600" b="1" dirty="0"/>
              <a:t>que se tiene hacia alguien </a:t>
            </a:r>
            <a:r>
              <a:rPr lang="es-ES" sz="3600" b="1" dirty="0">
                <a:solidFill>
                  <a:srgbClr val="002060"/>
                </a:solidFill>
              </a:rPr>
              <a:t>que se considera una </a:t>
            </a:r>
            <a:r>
              <a:rPr lang="es-ES" sz="3600" b="1" i="1" dirty="0">
                <a:solidFill>
                  <a:srgbClr val="002060"/>
                </a:solidFill>
              </a:rPr>
              <a:t>autoridad</a:t>
            </a:r>
            <a:r>
              <a:rPr lang="es-ES" sz="3600" b="1" dirty="0"/>
              <a:t>, y por ende, </a:t>
            </a:r>
            <a:r>
              <a:rPr lang="es-ES" sz="3600" b="1" dirty="0">
                <a:solidFill>
                  <a:srgbClr val="C00000"/>
                </a:solidFill>
              </a:rPr>
              <a:t>vergüenza</a:t>
            </a:r>
            <a:r>
              <a:rPr lang="es-ES" sz="3600" b="1" i="1" dirty="0"/>
              <a:t>. </a:t>
            </a:r>
            <a:endParaRPr lang="es-ES" sz="3600" b="1" dirty="0">
              <a:latin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PE" sz="3200" b="1">
                <a:latin typeface="Times New Roman" pitchFamily="18" charset="0"/>
              </a:rPr>
              <a:t>Argumento de autoridad o </a:t>
            </a:r>
            <a:r>
              <a:rPr lang="es-PE" sz="3200" b="1" i="1">
                <a:latin typeface="Times New Roman" pitchFamily="18" charset="0"/>
              </a:rPr>
              <a:t>ad verecundiam</a:t>
            </a:r>
            <a:endParaRPr lang="es-ES" sz="3200" b="1" i="1">
              <a:latin typeface="Times New Roman" pitchFamily="18" charset="0"/>
            </a:endParaRPr>
          </a:p>
        </p:txBody>
      </p:sp>
      <p:sp>
        <p:nvSpPr>
          <p:cNvPr id="40963" name="Rectangle 3"/>
          <p:cNvSpPr>
            <a:spLocks noGrp="1" noChangeArrowheads="1"/>
          </p:cNvSpPr>
          <p:nvPr>
            <p:ph type="body" idx="1"/>
          </p:nvPr>
        </p:nvSpPr>
        <p:spPr>
          <a:xfrm>
            <a:off x="468313" y="1341438"/>
            <a:ext cx="8135937" cy="2374900"/>
          </a:xfrm>
          <a:solidFill>
            <a:srgbClr val="FFFF99"/>
          </a:solidFill>
        </p:spPr>
        <p:txBody>
          <a:bodyPr/>
          <a:lstStyle/>
          <a:p>
            <a:pPr>
              <a:lnSpc>
                <a:spcPct val="90000"/>
              </a:lnSpc>
            </a:pPr>
            <a:r>
              <a:rPr lang="es-PE" b="1" dirty="0">
                <a:latin typeface="Times New Roman" pitchFamily="18" charset="0"/>
              </a:rPr>
              <a:t>Según Dawkins, la mayoría de los actuales científicos e intelectuales son ateos que, así como muchos personajes en la historia de la ciencia, no se han atrevido a confesar su ateísmo por miedo a ser censurados </a:t>
            </a:r>
            <a:endParaRPr lang="es-ES" b="1" dirty="0">
              <a:latin typeface="Times New Roman" pitchFamily="18" charset="0"/>
            </a:endParaRPr>
          </a:p>
        </p:txBody>
      </p:sp>
      <p:sp>
        <p:nvSpPr>
          <p:cNvPr id="51204" name="Text Box 4"/>
          <p:cNvSpPr txBox="1">
            <a:spLocks noChangeArrowheads="1"/>
          </p:cNvSpPr>
          <p:nvPr/>
        </p:nvSpPr>
        <p:spPr bwMode="auto">
          <a:xfrm>
            <a:off x="684213" y="3860800"/>
            <a:ext cx="7848600" cy="1569660"/>
          </a:xfrm>
          <a:prstGeom prst="rect">
            <a:avLst/>
          </a:prstGeom>
          <a:noFill/>
          <a:ln w="38100" cmpd="dbl">
            <a:solidFill>
              <a:schemeClr val="tx1"/>
            </a:solidFill>
            <a:miter lim="800000"/>
            <a:headEnd/>
            <a:tailEnd/>
          </a:ln>
        </p:spPr>
        <p:txBody>
          <a:bodyPr>
            <a:spAutoFit/>
          </a:bodyPr>
          <a:lstStyle/>
          <a:p>
            <a:r>
              <a:rPr lang="es-PE" sz="3200" b="1" dirty="0">
                <a:solidFill>
                  <a:srgbClr val="000000"/>
                </a:solidFill>
              </a:rPr>
              <a:t>El prestigioso escritor Jaime Bayly y el periodista César </a:t>
            </a:r>
            <a:r>
              <a:rPr lang="es-PE" sz="3200" b="1" dirty="0" err="1">
                <a:solidFill>
                  <a:srgbClr val="000000"/>
                </a:solidFill>
              </a:rPr>
              <a:t>Hildebrant</a:t>
            </a:r>
            <a:r>
              <a:rPr lang="es-PE" sz="3200" b="1" dirty="0">
                <a:solidFill>
                  <a:srgbClr val="000000"/>
                </a:solidFill>
              </a:rPr>
              <a:t> nos enseñaron que el pisco es una bebida terrible.  </a:t>
            </a:r>
            <a:endParaRPr lang="es-ES" sz="3200" b="1"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s-ES" b="1" dirty="0">
                <a:latin typeface="Times New Roman" pitchFamily="18" charset="0"/>
              </a:rPr>
              <a:t>Argumento de autoridad: </a:t>
            </a:r>
            <a:br>
              <a:rPr lang="es-ES" b="1" dirty="0">
                <a:latin typeface="Times New Roman" pitchFamily="18" charset="0"/>
              </a:rPr>
            </a:br>
            <a:r>
              <a:rPr lang="es-ES" b="1" dirty="0">
                <a:latin typeface="Times New Roman" pitchFamily="18" charset="0"/>
              </a:rPr>
              <a:t>¿cómo se desvirtúa? </a:t>
            </a:r>
          </a:p>
        </p:txBody>
      </p:sp>
      <p:sp>
        <p:nvSpPr>
          <p:cNvPr id="5" name="4 Rectángulo redondeado"/>
          <p:cNvSpPr/>
          <p:nvPr/>
        </p:nvSpPr>
        <p:spPr>
          <a:xfrm>
            <a:off x="179512" y="1772816"/>
            <a:ext cx="8784976" cy="17281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solidFill>
                  <a:srgbClr val="C00000"/>
                </a:solidFill>
              </a:rPr>
              <a:t>Retóricamente, el autor establece una confianza  con el auditorio exponiendo sus credenciales o debido a su </a:t>
            </a:r>
            <a:r>
              <a:rPr lang="es-ES" sz="3200" b="1" i="1" dirty="0">
                <a:solidFill>
                  <a:srgbClr val="C00000"/>
                </a:solidFill>
              </a:rPr>
              <a:t>performance</a:t>
            </a:r>
            <a:r>
              <a:rPr lang="es-ES" sz="3200" b="1" dirty="0">
                <a:solidFill>
                  <a:srgbClr val="C00000"/>
                </a:solidFill>
              </a:rPr>
              <a:t> durante el discurso</a:t>
            </a:r>
          </a:p>
        </p:txBody>
      </p:sp>
      <p:sp>
        <p:nvSpPr>
          <p:cNvPr id="6" name="5 Elipse"/>
          <p:cNvSpPr/>
          <p:nvPr/>
        </p:nvSpPr>
        <p:spPr>
          <a:xfrm>
            <a:off x="467544" y="3789040"/>
            <a:ext cx="3816424" cy="266429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FFFF00"/>
                </a:solidFill>
              </a:rPr>
              <a:t>Se desvirtúa alguna cualidad negativa del autor</a:t>
            </a:r>
          </a:p>
        </p:txBody>
      </p:sp>
      <p:sp>
        <p:nvSpPr>
          <p:cNvPr id="7" name="6 Elipse"/>
          <p:cNvSpPr/>
          <p:nvPr/>
        </p:nvSpPr>
        <p:spPr>
          <a:xfrm>
            <a:off x="4788024" y="3789040"/>
            <a:ext cx="3816424" cy="259228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FFFF00"/>
                </a:solidFill>
              </a:rPr>
              <a:t>Se exagera alguna cualidad positiva del autor y se aplica a otro campo</a:t>
            </a:r>
          </a:p>
        </p:txBody>
      </p:sp>
      <p:cxnSp>
        <p:nvCxnSpPr>
          <p:cNvPr id="9" name="8 Conector recto de flecha"/>
          <p:cNvCxnSpPr/>
          <p:nvPr/>
        </p:nvCxnSpPr>
        <p:spPr>
          <a:xfrm flipH="1">
            <a:off x="3635896" y="3501008"/>
            <a:ext cx="576064" cy="504056"/>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788024" y="3501008"/>
            <a:ext cx="504056" cy="504056"/>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tx1"/>
            </a:solidFill>
          </a:ln>
        </p:spPr>
        <p:txBody>
          <a:bodyPr/>
          <a:lstStyle/>
          <a:p>
            <a:r>
              <a:rPr lang="en-US" b="1" i="1" dirty="0" err="1"/>
              <a:t>Falacia</a:t>
            </a:r>
            <a:r>
              <a:rPr lang="en-US" b="1" dirty="0"/>
              <a:t> </a:t>
            </a:r>
            <a:r>
              <a:rPr lang="en-US" b="1" i="1" dirty="0"/>
              <a:t>ad ignorantiam </a:t>
            </a:r>
            <a:endParaRPr lang="es-ES" b="1" i="1" dirty="0"/>
          </a:p>
        </p:txBody>
      </p:sp>
      <p:sp>
        <p:nvSpPr>
          <p:cNvPr id="3" name="2 Marcador de contenido"/>
          <p:cNvSpPr>
            <a:spLocks noGrp="1"/>
          </p:cNvSpPr>
          <p:nvPr>
            <p:ph idx="1"/>
          </p:nvPr>
        </p:nvSpPr>
        <p:spPr>
          <a:xfrm>
            <a:off x="395536" y="1412776"/>
            <a:ext cx="8352928" cy="2880320"/>
          </a:xfrm>
        </p:spPr>
        <p:txBody>
          <a:bodyPr/>
          <a:lstStyle/>
          <a:p>
            <a:r>
              <a:rPr lang="es-ES_tradnl" sz="3600" b="1" dirty="0"/>
              <a:t>Se argumenta que una proposición es verdadera sobre la base de que </a:t>
            </a:r>
            <a:r>
              <a:rPr lang="es-ES_tradnl" sz="3600" b="1" i="1" dirty="0"/>
              <a:t>no se ha probado su falsedad o, a la inversa</a:t>
            </a:r>
            <a:r>
              <a:rPr lang="es-ES_tradnl" sz="3600" b="1" dirty="0"/>
              <a:t>, de que es falsa porque no se ha probado su verdad.</a:t>
            </a:r>
          </a:p>
        </p:txBody>
      </p:sp>
      <p:sp>
        <p:nvSpPr>
          <p:cNvPr id="4" name="3 Rectángulo redondeado"/>
          <p:cNvSpPr/>
          <p:nvPr/>
        </p:nvSpPr>
        <p:spPr>
          <a:xfrm>
            <a:off x="323528" y="4581128"/>
            <a:ext cx="2232248"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C00000"/>
                </a:solidFill>
              </a:rPr>
              <a:t>No se puede probar  la tesis “no X”</a:t>
            </a:r>
          </a:p>
        </p:txBody>
      </p:sp>
      <p:sp>
        <p:nvSpPr>
          <p:cNvPr id="5" name="4 Rectángulo redondeado"/>
          <p:cNvSpPr/>
          <p:nvPr/>
        </p:nvSpPr>
        <p:spPr>
          <a:xfrm>
            <a:off x="3203848" y="4581128"/>
            <a:ext cx="2376264"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s-ES" sz="2800" b="1" dirty="0">
                <a:solidFill>
                  <a:srgbClr val="C00000"/>
                </a:solidFill>
              </a:rPr>
              <a:t>Lógicamente</a:t>
            </a:r>
            <a:br>
              <a:rPr lang="es-ES" sz="2800" b="1" dirty="0">
                <a:solidFill>
                  <a:srgbClr val="C00000"/>
                </a:solidFill>
              </a:rPr>
            </a:br>
            <a:r>
              <a:rPr lang="es-ES" sz="4400" b="1" dirty="0">
                <a:solidFill>
                  <a:srgbClr val="C00000"/>
                </a:solidFill>
              </a:rPr>
              <a:t>~ ~ </a:t>
            </a:r>
            <a:r>
              <a:rPr lang="es-ES" sz="3600" b="1" dirty="0">
                <a:solidFill>
                  <a:srgbClr val="C00000"/>
                </a:solidFill>
              </a:rPr>
              <a:t>p = p</a:t>
            </a:r>
            <a:endParaRPr lang="es-ES" sz="2800" b="1" dirty="0">
              <a:solidFill>
                <a:srgbClr val="C00000"/>
              </a:solidFill>
            </a:endParaRPr>
          </a:p>
        </p:txBody>
      </p:sp>
      <p:sp>
        <p:nvSpPr>
          <p:cNvPr id="6" name="5 Rectángulo redondeado"/>
          <p:cNvSpPr/>
          <p:nvPr/>
        </p:nvSpPr>
        <p:spPr>
          <a:xfrm>
            <a:off x="6156176" y="4581128"/>
            <a:ext cx="273630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rgbClr val="C00000"/>
                </a:solidFill>
              </a:rPr>
              <a:t>La “X” es una tesis verdadera</a:t>
            </a:r>
          </a:p>
        </p:txBody>
      </p:sp>
      <p:sp>
        <p:nvSpPr>
          <p:cNvPr id="7" name="6 Flecha derecha"/>
          <p:cNvSpPr/>
          <p:nvPr/>
        </p:nvSpPr>
        <p:spPr>
          <a:xfrm>
            <a:off x="2627784" y="5085184"/>
            <a:ext cx="432048" cy="43204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Flecha derecha"/>
          <p:cNvSpPr/>
          <p:nvPr/>
        </p:nvSpPr>
        <p:spPr>
          <a:xfrm>
            <a:off x="5652120" y="5085184"/>
            <a:ext cx="432048" cy="43204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10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10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100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s-PE" b="1">
                <a:latin typeface="Times New Roman" pitchFamily="18" charset="0"/>
              </a:rPr>
              <a:t>Argumento </a:t>
            </a:r>
            <a:r>
              <a:rPr lang="es-PE" b="1" i="1">
                <a:latin typeface="Times New Roman" pitchFamily="18" charset="0"/>
              </a:rPr>
              <a:t>ad ignorantiam</a:t>
            </a:r>
            <a:endParaRPr lang="es-ES" b="1">
              <a:latin typeface="Times New Roman" pitchFamily="18" charset="0"/>
            </a:endParaRPr>
          </a:p>
        </p:txBody>
      </p:sp>
      <p:sp>
        <p:nvSpPr>
          <p:cNvPr id="32771" name="Rectangle 3"/>
          <p:cNvSpPr>
            <a:spLocks noGrp="1" noChangeArrowheads="1"/>
          </p:cNvSpPr>
          <p:nvPr>
            <p:ph type="body" idx="1"/>
          </p:nvPr>
        </p:nvSpPr>
        <p:spPr>
          <a:xfrm>
            <a:off x="457200" y="1600200"/>
            <a:ext cx="8229600" cy="2189163"/>
          </a:xfrm>
        </p:spPr>
        <p:txBody>
          <a:bodyPr/>
          <a:lstStyle/>
          <a:p>
            <a:pPr eaLnBrk="1" hangingPunct="1">
              <a:lnSpc>
                <a:spcPct val="90000"/>
              </a:lnSpc>
            </a:pPr>
            <a:r>
              <a:rPr lang="es-PE" sz="3600">
                <a:latin typeface="Times New Roman" pitchFamily="18" charset="0"/>
              </a:rPr>
              <a:t>No se ha podido demostrar que los fantasmas no existen. Nadie ha probado que todos los </a:t>
            </a:r>
            <a:r>
              <a:rPr lang="es-PE" sz="3600" i="1">
                <a:latin typeface="Times New Roman" pitchFamily="18" charset="0"/>
              </a:rPr>
              <a:t>médiums</a:t>
            </a:r>
            <a:r>
              <a:rPr lang="es-PE" sz="3600">
                <a:latin typeface="Times New Roman" pitchFamily="18" charset="0"/>
              </a:rPr>
              <a:t> sean un fraude. Entonces los fantasmas deben existir.</a:t>
            </a:r>
            <a:endParaRPr lang="es-ES" sz="3600">
              <a:latin typeface="Times New Roman" pitchFamily="18" charset="0"/>
            </a:endParaRPr>
          </a:p>
        </p:txBody>
      </p:sp>
      <p:sp>
        <p:nvSpPr>
          <p:cNvPr id="5124" name="Text Box 4"/>
          <p:cNvSpPr txBox="1">
            <a:spLocks noChangeArrowheads="1"/>
          </p:cNvSpPr>
          <p:nvPr/>
        </p:nvSpPr>
        <p:spPr bwMode="auto">
          <a:xfrm>
            <a:off x="827088" y="3860800"/>
            <a:ext cx="5400675" cy="2062103"/>
          </a:xfrm>
          <a:prstGeom prst="rect">
            <a:avLst/>
          </a:prstGeom>
          <a:solidFill>
            <a:srgbClr val="FFCCCC"/>
          </a:solidFill>
          <a:ln w="9525">
            <a:noFill/>
            <a:miter lim="800000"/>
            <a:headEnd/>
            <a:tailEnd/>
          </a:ln>
        </p:spPr>
        <p:txBody>
          <a:bodyPr>
            <a:spAutoFit/>
          </a:bodyPr>
          <a:lstStyle/>
          <a:p>
            <a:pPr>
              <a:spcBef>
                <a:spcPct val="50000"/>
              </a:spcBef>
            </a:pPr>
            <a:r>
              <a:rPr lang="es-PE" sz="3200" b="1" dirty="0">
                <a:solidFill>
                  <a:srgbClr val="000000"/>
                </a:solidFill>
              </a:rPr>
              <a:t>Nadie ha podido demostrar que a mi costado derecho NO hay un conejo gigante, por lo tanto ¡allí está!</a:t>
            </a:r>
            <a:endParaRPr lang="es-ES" sz="3200" b="1" dirty="0">
              <a:solidFill>
                <a:srgbClr val="000000"/>
              </a:solidFill>
            </a:endParaRPr>
          </a:p>
        </p:txBody>
      </p:sp>
      <p:pic>
        <p:nvPicPr>
          <p:cNvPr id="5126" name="Picture 6" descr="j0361866[1]"/>
          <p:cNvPicPr>
            <a:picLocks noChangeAspect="1" noChangeArrowheads="1"/>
          </p:cNvPicPr>
          <p:nvPr/>
        </p:nvPicPr>
        <p:blipFill>
          <a:blip r:embed="rId3" cstate="print"/>
          <a:srcRect/>
          <a:stretch>
            <a:fillRect/>
          </a:stretch>
        </p:blipFill>
        <p:spPr bwMode="auto">
          <a:xfrm>
            <a:off x="7524750" y="3860800"/>
            <a:ext cx="1001713" cy="1798638"/>
          </a:xfrm>
          <a:prstGeom prst="rect">
            <a:avLst/>
          </a:prstGeom>
          <a:noFill/>
          <a:ln w="9525">
            <a:noFill/>
            <a:miter lim="800000"/>
            <a:headEnd/>
            <a:tailEnd/>
          </a:ln>
        </p:spPr>
      </p:pic>
      <p:sp>
        <p:nvSpPr>
          <p:cNvPr id="5127" name="Text Box 7"/>
          <p:cNvSpPr txBox="1">
            <a:spLocks noChangeArrowheads="1"/>
          </p:cNvSpPr>
          <p:nvPr/>
        </p:nvSpPr>
        <p:spPr bwMode="auto">
          <a:xfrm>
            <a:off x="6516688" y="4076700"/>
            <a:ext cx="863600" cy="1433513"/>
          </a:xfrm>
          <a:prstGeom prst="rect">
            <a:avLst/>
          </a:prstGeom>
          <a:noFill/>
          <a:ln w="9525">
            <a:noFill/>
            <a:miter lim="800000"/>
            <a:headEnd/>
            <a:tailEnd/>
          </a:ln>
        </p:spPr>
        <p:txBody>
          <a:bodyPr>
            <a:spAutoFit/>
          </a:bodyPr>
          <a:lstStyle/>
          <a:p>
            <a:pPr>
              <a:spcBef>
                <a:spcPct val="50000"/>
              </a:spcBef>
            </a:pPr>
            <a:r>
              <a:rPr lang="es-ES" sz="8800" dirty="0">
                <a:sym typeface="Webdings"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blinds(horizontal)">
                                      <p:cBhvr>
                                        <p:cTn id="7" dur="500"/>
                                        <p:tgtEl>
                                          <p:spTgt spid="512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5127"/>
                                        </p:tgtEl>
                                        <p:attrNameLst>
                                          <p:attrName>style.visibility</p:attrName>
                                        </p:attrNameLst>
                                      </p:cBhvr>
                                      <p:to>
                                        <p:strVal val="visible"/>
                                      </p:to>
                                    </p:set>
                                  </p:childTnLst>
                                </p:cTn>
                              </p:par>
                            </p:childTnLst>
                          </p:cTn>
                        </p:par>
                        <p:par>
                          <p:cTn id="11" fill="hold">
                            <p:stCondLst>
                              <p:cond delay="1000"/>
                            </p:stCondLst>
                            <p:childTnLst>
                              <p:par>
                                <p:cTn id="12" presetID="10" presetClass="entr" presetSubtype="0" fill="hold" nodeType="afterEffect">
                                  <p:stCondLst>
                                    <p:cond delay="500"/>
                                  </p:stCondLst>
                                  <p:childTnLst>
                                    <p:set>
                                      <p:cBhvr>
                                        <p:cTn id="13" dur="1" fill="hold">
                                          <p:stCondLst>
                                            <p:cond delay="0"/>
                                          </p:stCondLst>
                                        </p:cTn>
                                        <p:tgtEl>
                                          <p:spTgt spid="5126"/>
                                        </p:tgtEl>
                                        <p:attrNameLst>
                                          <p:attrName>style.visibility</p:attrName>
                                        </p:attrNameLst>
                                      </p:cBhvr>
                                      <p:to>
                                        <p:strVal val="visible"/>
                                      </p:to>
                                    </p:set>
                                    <p:animEffect transition="in" filter="fade">
                                      <p:cBhvr>
                                        <p:cTn id="14"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539750" y="404813"/>
            <a:ext cx="8229600" cy="2303462"/>
          </a:xfrm>
        </p:spPr>
        <p:txBody>
          <a:bodyPr/>
          <a:lstStyle/>
          <a:p>
            <a:pPr eaLnBrk="1" hangingPunct="1"/>
            <a:r>
              <a:rPr lang="es-PE" sz="3600" b="1" dirty="0">
                <a:latin typeface="Times New Roman" pitchFamily="18" charset="0"/>
              </a:rPr>
              <a:t>¿Acaso se han encontrado todos los eslabones de la cadena evolutiva? ¿no? Entonces nadie puede afirmar que hubo evolución. </a:t>
            </a:r>
            <a:endParaRPr lang="es-ES" dirty="0">
              <a:latin typeface="Times New Roman" pitchFamily="18" charset="0"/>
            </a:endParaRPr>
          </a:p>
        </p:txBody>
      </p:sp>
      <p:sp>
        <p:nvSpPr>
          <p:cNvPr id="6148" name="Text Box 4"/>
          <p:cNvSpPr txBox="1">
            <a:spLocks noChangeArrowheads="1"/>
          </p:cNvSpPr>
          <p:nvPr/>
        </p:nvSpPr>
        <p:spPr bwMode="auto">
          <a:xfrm>
            <a:off x="611188" y="2924175"/>
            <a:ext cx="8137525" cy="2327275"/>
          </a:xfrm>
          <a:prstGeom prst="rect">
            <a:avLst/>
          </a:prstGeom>
          <a:solidFill>
            <a:srgbClr val="CCFFCC"/>
          </a:solidFill>
          <a:ln w="38100" cmpd="dbl">
            <a:solidFill>
              <a:srgbClr val="FF3300"/>
            </a:solidFill>
            <a:miter lim="800000"/>
            <a:headEnd/>
            <a:tailEnd/>
          </a:ln>
        </p:spPr>
        <p:txBody>
          <a:bodyPr>
            <a:spAutoFit/>
          </a:bodyPr>
          <a:lstStyle/>
          <a:p>
            <a:pPr>
              <a:spcBef>
                <a:spcPct val="50000"/>
              </a:spcBef>
            </a:pPr>
            <a:r>
              <a:rPr lang="es-PE" sz="3600" b="1" dirty="0">
                <a:solidFill>
                  <a:srgbClr val="FF3300"/>
                </a:solidFill>
              </a:rPr>
              <a:t>Esta postura parece plausible pero no lo es: cuando decimos que algo es o existe, </a:t>
            </a:r>
            <a:r>
              <a:rPr lang="es-PE" sz="3600" b="1" i="1" dirty="0">
                <a:solidFill>
                  <a:srgbClr val="FF3300"/>
                </a:solidFill>
              </a:rPr>
              <a:t>debe haber</a:t>
            </a:r>
            <a:r>
              <a:rPr lang="es-PE" sz="3600" b="1" dirty="0">
                <a:solidFill>
                  <a:srgbClr val="FF3300"/>
                </a:solidFill>
              </a:rPr>
              <a:t> suficientes evidencias intersubjetivas o acuerdos consensuales.</a:t>
            </a:r>
            <a:r>
              <a:rPr lang="es-PE" sz="3600" b="1" dirty="0"/>
              <a:t> </a:t>
            </a:r>
            <a:endParaRPr lang="es-ES" sz="3600" b="1" dirty="0"/>
          </a:p>
        </p:txBody>
      </p:sp>
      <p:sp>
        <p:nvSpPr>
          <p:cNvPr id="6149" name="Text Box 5"/>
          <p:cNvSpPr txBox="1">
            <a:spLocks noChangeArrowheads="1"/>
          </p:cNvSpPr>
          <p:nvPr/>
        </p:nvSpPr>
        <p:spPr bwMode="auto">
          <a:xfrm>
            <a:off x="971550" y="5516563"/>
            <a:ext cx="7416800" cy="579437"/>
          </a:xfrm>
          <a:prstGeom prst="rect">
            <a:avLst/>
          </a:prstGeom>
          <a:noFill/>
          <a:ln w="9525">
            <a:noFill/>
            <a:miter lim="800000"/>
            <a:headEnd/>
            <a:tailEnd/>
          </a:ln>
        </p:spPr>
        <p:txBody>
          <a:bodyPr>
            <a:spAutoFit/>
          </a:bodyPr>
          <a:lstStyle/>
          <a:p>
            <a:pPr>
              <a:spcBef>
                <a:spcPct val="50000"/>
              </a:spcBef>
            </a:pPr>
            <a:r>
              <a:rPr lang="es-PE" sz="3200" b="1" dirty="0">
                <a:solidFill>
                  <a:srgbClr val="000000"/>
                </a:solidFill>
              </a:rPr>
              <a:t>Ejemplo: los derechos humanos…</a:t>
            </a:r>
            <a:endParaRPr lang="es-ES" sz="3200" b="1"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354162"/>
          </a:xfrm>
          <a:ln w="38100">
            <a:solidFill>
              <a:schemeClr val="tx1"/>
            </a:solidFill>
          </a:ln>
        </p:spPr>
        <p:txBody>
          <a:bodyPr/>
          <a:lstStyle/>
          <a:p>
            <a:r>
              <a:rPr lang="es-PE" sz="4000" b="1" dirty="0">
                <a:solidFill>
                  <a:srgbClr val="002060"/>
                </a:solidFill>
                <a:latin typeface="Times New Roman" pitchFamily="18" charset="0"/>
              </a:rPr>
              <a:t>Argumento a la mayoría o </a:t>
            </a:r>
            <a:r>
              <a:rPr lang="es-PE" sz="4000" b="1" i="1" dirty="0">
                <a:solidFill>
                  <a:srgbClr val="002060"/>
                </a:solidFill>
                <a:latin typeface="Times New Roman" pitchFamily="18" charset="0"/>
              </a:rPr>
              <a:t>Falacia</a:t>
            </a:r>
            <a:r>
              <a:rPr lang="es-PE" sz="4000" b="1" dirty="0">
                <a:solidFill>
                  <a:srgbClr val="002060"/>
                </a:solidFill>
                <a:latin typeface="Times New Roman" pitchFamily="18" charset="0"/>
              </a:rPr>
              <a:t> </a:t>
            </a:r>
            <a:r>
              <a:rPr lang="es-PE" sz="4000" b="1" i="1" dirty="0">
                <a:solidFill>
                  <a:srgbClr val="002060"/>
                </a:solidFill>
                <a:latin typeface="Times New Roman" pitchFamily="18" charset="0"/>
              </a:rPr>
              <a:t>ex populo</a:t>
            </a:r>
            <a:endParaRPr lang="es-ES" sz="4000" dirty="0">
              <a:solidFill>
                <a:srgbClr val="002060"/>
              </a:solidFill>
            </a:endParaRPr>
          </a:p>
        </p:txBody>
      </p:sp>
      <p:sp>
        <p:nvSpPr>
          <p:cNvPr id="3" name="2 Marcador de contenido"/>
          <p:cNvSpPr>
            <a:spLocks noGrp="1"/>
          </p:cNvSpPr>
          <p:nvPr>
            <p:ph idx="1"/>
          </p:nvPr>
        </p:nvSpPr>
        <p:spPr>
          <a:xfrm>
            <a:off x="457200" y="1638011"/>
            <a:ext cx="8229600" cy="5112568"/>
          </a:xfrm>
        </p:spPr>
        <p:txBody>
          <a:bodyPr/>
          <a:lstStyle/>
          <a:p>
            <a:r>
              <a:rPr lang="es-ES" b="1" dirty="0"/>
              <a:t>Consiste en defender un determinado argumento alegando que </a:t>
            </a:r>
            <a:r>
              <a:rPr lang="es-ES" b="1" i="1" dirty="0"/>
              <a:t>todo el</a:t>
            </a:r>
            <a:r>
              <a:rPr lang="es-ES" b="1" dirty="0"/>
              <a:t> </a:t>
            </a:r>
            <a:r>
              <a:rPr lang="es-ES" b="1" i="1" dirty="0"/>
              <a:t>mundo</a:t>
            </a:r>
            <a:r>
              <a:rPr lang="es-ES" b="1" dirty="0"/>
              <a:t> está de acuerdo con él</a:t>
            </a:r>
            <a:r>
              <a:rPr lang="es-ES" b="1" i="1" dirty="0"/>
              <a:t>.</a:t>
            </a:r>
          </a:p>
          <a:p>
            <a:pPr>
              <a:spcBef>
                <a:spcPts val="1800"/>
              </a:spcBef>
            </a:pPr>
            <a:r>
              <a:rPr lang="es-ES" b="1" dirty="0"/>
              <a:t>No debemos despreciar su fuerza persuasiva. Porque, si se da el caso de que </a:t>
            </a:r>
            <a:r>
              <a:rPr lang="es-ES" b="1" i="1" dirty="0"/>
              <a:t>todo el mundo</a:t>
            </a:r>
            <a:r>
              <a:rPr lang="es-ES" b="1" dirty="0"/>
              <a:t> dice que ‘A’ es verdadero y alguien dice, sin embargo, que es falso, es a ese alguien a quien le corresponde llevar el peso de la prueba.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706437"/>
          </a:xfrm>
        </p:spPr>
        <p:txBody>
          <a:bodyPr/>
          <a:lstStyle/>
          <a:p>
            <a:r>
              <a:rPr lang="es-PE" sz="4000" b="1" dirty="0">
                <a:solidFill>
                  <a:srgbClr val="FF3300"/>
                </a:solidFill>
                <a:latin typeface="Times New Roman" pitchFamily="18" charset="0"/>
              </a:rPr>
              <a:t>Argumento a la mayoría o </a:t>
            </a:r>
            <a:r>
              <a:rPr lang="es-PE" sz="4000" b="1" i="1" dirty="0">
                <a:solidFill>
                  <a:srgbClr val="FF3300"/>
                </a:solidFill>
                <a:latin typeface="Times New Roman" pitchFamily="18" charset="0"/>
              </a:rPr>
              <a:t>ex populo</a:t>
            </a:r>
            <a:endParaRPr lang="es-ES" sz="4000" b="1" i="1" dirty="0">
              <a:solidFill>
                <a:srgbClr val="FF3300"/>
              </a:solidFill>
              <a:latin typeface="Times New Roman" pitchFamily="18" charset="0"/>
            </a:endParaRPr>
          </a:p>
        </p:txBody>
      </p:sp>
      <p:sp>
        <p:nvSpPr>
          <p:cNvPr id="49155" name="Rectangle 3"/>
          <p:cNvSpPr>
            <a:spLocks noGrp="1" noChangeArrowheads="1"/>
          </p:cNvSpPr>
          <p:nvPr>
            <p:ph type="body" idx="1"/>
          </p:nvPr>
        </p:nvSpPr>
        <p:spPr>
          <a:xfrm>
            <a:off x="539750" y="1628800"/>
            <a:ext cx="8229600" cy="1079500"/>
          </a:xfrm>
          <a:solidFill>
            <a:srgbClr val="FFCC99"/>
          </a:solidFill>
        </p:spPr>
        <p:txBody>
          <a:bodyPr/>
          <a:lstStyle/>
          <a:p>
            <a:r>
              <a:rPr lang="es-PE" b="1" dirty="0">
                <a:latin typeface="Times New Roman" pitchFamily="18" charset="0"/>
              </a:rPr>
              <a:t>La mayoría de la gente cree en Dios, por lo tanto Dios debe existir.</a:t>
            </a:r>
            <a:endParaRPr lang="es-ES" b="1" dirty="0">
              <a:latin typeface="Times New Roman" pitchFamily="18" charset="0"/>
            </a:endParaRPr>
          </a:p>
        </p:txBody>
      </p:sp>
      <p:sp>
        <p:nvSpPr>
          <p:cNvPr id="61444" name="Text Box 4"/>
          <p:cNvSpPr txBox="1">
            <a:spLocks noChangeArrowheads="1"/>
          </p:cNvSpPr>
          <p:nvPr/>
        </p:nvSpPr>
        <p:spPr bwMode="auto">
          <a:xfrm>
            <a:off x="539750" y="2924944"/>
            <a:ext cx="8064500" cy="1077218"/>
          </a:xfrm>
          <a:prstGeom prst="rect">
            <a:avLst/>
          </a:prstGeom>
          <a:noFill/>
          <a:ln w="9525">
            <a:noFill/>
            <a:miter lim="800000"/>
            <a:headEnd/>
            <a:tailEnd/>
          </a:ln>
        </p:spPr>
        <p:txBody>
          <a:bodyPr>
            <a:spAutoFit/>
          </a:bodyPr>
          <a:lstStyle/>
          <a:p>
            <a:pPr>
              <a:spcBef>
                <a:spcPct val="50000"/>
              </a:spcBef>
            </a:pPr>
            <a:r>
              <a:rPr lang="es-PE" sz="3200" b="1" dirty="0"/>
              <a:t>O al revés: La mayoría de personas aquí no cree en Dios; luego, Dios no existe. </a:t>
            </a:r>
            <a:endParaRPr lang="es-E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tx1"/>
            </a:solidFill>
          </a:ln>
        </p:spPr>
        <p:txBody>
          <a:bodyPr/>
          <a:lstStyle/>
          <a:p>
            <a:r>
              <a:rPr lang="es-PE" sz="3600" b="1" dirty="0">
                <a:solidFill>
                  <a:schemeClr val="tx1"/>
                </a:solidFill>
                <a:latin typeface="Times New Roman" pitchFamily="18" charset="0"/>
              </a:rPr>
              <a:t>Argumento al sentimiento colectivo o </a:t>
            </a:r>
            <a:r>
              <a:rPr lang="es-PE" sz="3600" b="1" i="1" dirty="0">
                <a:solidFill>
                  <a:schemeClr val="tx1"/>
                </a:solidFill>
                <a:latin typeface="Times New Roman" pitchFamily="18" charset="0"/>
              </a:rPr>
              <a:t>Falacia</a:t>
            </a:r>
            <a:r>
              <a:rPr lang="es-PE" sz="3600" b="1" dirty="0">
                <a:solidFill>
                  <a:schemeClr val="tx1"/>
                </a:solidFill>
                <a:latin typeface="Times New Roman" pitchFamily="18" charset="0"/>
              </a:rPr>
              <a:t> </a:t>
            </a:r>
            <a:r>
              <a:rPr lang="es-PE" sz="3600" b="1" i="1" dirty="0">
                <a:solidFill>
                  <a:schemeClr val="tx1"/>
                </a:solidFill>
                <a:latin typeface="Times New Roman" pitchFamily="18" charset="0"/>
              </a:rPr>
              <a:t>ad </a:t>
            </a:r>
            <a:r>
              <a:rPr lang="es-PE" sz="3600" b="1" i="1" dirty="0" err="1">
                <a:solidFill>
                  <a:schemeClr val="tx1"/>
                </a:solidFill>
                <a:latin typeface="Times New Roman" pitchFamily="18" charset="0"/>
              </a:rPr>
              <a:t>populum</a:t>
            </a:r>
            <a:endParaRPr lang="es-ES" sz="3600" dirty="0">
              <a:solidFill>
                <a:schemeClr val="tx1"/>
              </a:solidFill>
            </a:endParaRPr>
          </a:p>
        </p:txBody>
      </p:sp>
      <p:sp>
        <p:nvSpPr>
          <p:cNvPr id="3" name="2 Marcador de contenido"/>
          <p:cNvSpPr>
            <a:spLocks noGrp="1"/>
          </p:cNvSpPr>
          <p:nvPr>
            <p:ph idx="1"/>
          </p:nvPr>
        </p:nvSpPr>
        <p:spPr>
          <a:xfrm>
            <a:off x="251520" y="1412776"/>
            <a:ext cx="8640960" cy="4968552"/>
          </a:xfrm>
        </p:spPr>
        <p:txBody>
          <a:bodyPr/>
          <a:lstStyle/>
          <a:p>
            <a:r>
              <a:rPr lang="es-ES" sz="3600" b="1" dirty="0"/>
              <a:t>La apelación a la emoción es el recurso favorito de los propagandistas o demagogos. </a:t>
            </a:r>
          </a:p>
          <a:p>
            <a:r>
              <a:rPr lang="es-ES" sz="3600" b="1" dirty="0"/>
              <a:t>Es falaz porque reemplaza la laboriosa tarea de presentar evidencia y argumentos racionales con el lenguaje expresivo y otros recursos calculados para excitar el entusiasmo, la ira o el odio.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a:xfrm>
          <a:off x="0" y="0"/>
          <a:ext cx="0" cy="0"/>
          <a:chOff x="0" y="0"/>
          <a:chExt cx="0" cy="0"/>
        </a:xfrm>
      </p:grpSpPr>
      <p:sp>
        <p:nvSpPr>
          <p:cNvPr id="25605" name="Rectangle 5"/>
          <p:cNvSpPr>
            <a:spLocks noChangeArrowheads="1"/>
          </p:cNvSpPr>
          <p:nvPr/>
        </p:nvSpPr>
        <p:spPr bwMode="auto">
          <a:xfrm>
            <a:off x="323850" y="3643313"/>
            <a:ext cx="8424863" cy="2738437"/>
          </a:xfrm>
          <a:prstGeom prst="rect">
            <a:avLst/>
          </a:prstGeom>
          <a:noFill/>
          <a:ln w="9525">
            <a:noFill/>
            <a:miter lim="800000"/>
            <a:headEnd/>
            <a:tailEnd/>
          </a:ln>
        </p:spPr>
        <p:txBody>
          <a:bodyPr/>
          <a:lstStyle/>
          <a:p>
            <a:pPr>
              <a:spcBef>
                <a:spcPct val="20000"/>
              </a:spcBef>
            </a:pPr>
            <a:endParaRPr lang="es-ES" sz="3600" b="1">
              <a:solidFill>
                <a:srgbClr val="CCFFFF"/>
              </a:solidFill>
            </a:endParaRPr>
          </a:p>
        </p:txBody>
      </p:sp>
      <p:sp>
        <p:nvSpPr>
          <p:cNvPr id="8" name="7 Título"/>
          <p:cNvSpPr>
            <a:spLocks noGrp="1"/>
          </p:cNvSpPr>
          <p:nvPr>
            <p:ph type="title"/>
          </p:nvPr>
        </p:nvSpPr>
        <p:spPr>
          <a:xfrm>
            <a:off x="457200" y="274638"/>
            <a:ext cx="8229600" cy="850106"/>
          </a:xfrm>
        </p:spPr>
        <p:txBody>
          <a:bodyPr/>
          <a:lstStyle/>
          <a:p>
            <a:r>
              <a:rPr lang="es-ES" b="1" i="1" dirty="0"/>
              <a:t>Ad </a:t>
            </a:r>
            <a:r>
              <a:rPr lang="es-ES" b="1" i="1" dirty="0" err="1"/>
              <a:t>populum</a:t>
            </a:r>
            <a:r>
              <a:rPr lang="es-ES" dirty="0"/>
              <a:t>: </a:t>
            </a:r>
            <a:r>
              <a:rPr lang="es-ES" b="1" dirty="0"/>
              <a:t>implica</a:t>
            </a:r>
            <a:r>
              <a:rPr lang="es-ES" dirty="0"/>
              <a:t> </a:t>
            </a:r>
            <a:r>
              <a:rPr lang="es-ES" b="1" dirty="0"/>
              <a:t>sentimiento</a:t>
            </a:r>
          </a:p>
        </p:txBody>
      </p:sp>
      <p:sp>
        <p:nvSpPr>
          <p:cNvPr id="7" name="Rectangle 4"/>
          <p:cNvSpPr>
            <a:spLocks noGrp="1" noChangeArrowheads="1"/>
          </p:cNvSpPr>
          <p:nvPr>
            <p:ph idx="1"/>
          </p:nvPr>
        </p:nvSpPr>
        <p:spPr bwMode="auto">
          <a:xfrm>
            <a:off x="395536" y="1556792"/>
            <a:ext cx="8229600" cy="2308324"/>
          </a:xfrm>
          <a:prstGeom prst="rect">
            <a:avLst/>
          </a:prstGeom>
          <a:noFill/>
          <a:ln w="9525">
            <a:noFill/>
            <a:miter lim="800000"/>
            <a:headEnd/>
            <a:tailEnd/>
          </a:ln>
        </p:spPr>
        <p:txBody>
          <a:bodyPr/>
          <a:lstStyle/>
          <a:p>
            <a:pPr marL="176213" lvl="1" indent="-176213">
              <a:spcBef>
                <a:spcPct val="20000"/>
              </a:spcBef>
              <a:buNone/>
            </a:pPr>
            <a:r>
              <a:rPr lang="es-MX" sz="3600" b="1" dirty="0">
                <a:solidFill>
                  <a:srgbClr val="002060"/>
                </a:solidFill>
              </a:rPr>
              <a:t>“Debemos aprobar la pena de muerte para los pedófilos y violadores, ¿qué haríamos si la víctima fuera nuestro hijo?”</a:t>
            </a:r>
          </a:p>
        </p:txBody>
      </p:sp>
      <p:sp>
        <p:nvSpPr>
          <p:cNvPr id="9" name="8 Rectángulo"/>
          <p:cNvSpPr/>
          <p:nvPr/>
        </p:nvSpPr>
        <p:spPr>
          <a:xfrm>
            <a:off x="539552" y="3789040"/>
            <a:ext cx="7848872" cy="2308324"/>
          </a:xfrm>
          <a:prstGeom prst="rect">
            <a:avLst/>
          </a:prstGeom>
        </p:spPr>
        <p:txBody>
          <a:bodyPr wrap="square">
            <a:spAutoFit/>
          </a:bodyPr>
          <a:lstStyle/>
          <a:p>
            <a:r>
              <a:rPr lang="es-ES" sz="3600" b="1" dirty="0">
                <a:solidFill>
                  <a:srgbClr val="008000"/>
                </a:solidFill>
              </a:rPr>
              <a:t>Aquellos que estén en contra de devolver la plata a los </a:t>
            </a:r>
            <a:r>
              <a:rPr lang="es-ES" sz="3600" b="1" dirty="0" err="1">
                <a:solidFill>
                  <a:srgbClr val="008000"/>
                </a:solidFill>
              </a:rPr>
              <a:t>fonavistas</a:t>
            </a:r>
            <a:r>
              <a:rPr lang="es-ES" sz="3600" b="1" dirty="0">
                <a:solidFill>
                  <a:srgbClr val="008000"/>
                </a:solidFill>
              </a:rPr>
              <a:t> digan “yo”. Aquellos que estén a favor digan “yo no quiero a mi país”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74712"/>
          </a:xfrm>
        </p:spPr>
        <p:txBody>
          <a:bodyPr/>
          <a:lstStyle/>
          <a:p>
            <a:r>
              <a:rPr lang="es-PE" sz="5400" b="1">
                <a:solidFill>
                  <a:srgbClr val="FFFF99"/>
                </a:solidFill>
                <a:latin typeface="Times New Roman" pitchFamily="18" charset="0"/>
              </a:rPr>
              <a:t>Tipos de Falacias</a:t>
            </a:r>
          </a:p>
        </p:txBody>
      </p:sp>
      <p:sp>
        <p:nvSpPr>
          <p:cNvPr id="27651" name="Rectangle 3"/>
          <p:cNvSpPr>
            <a:spLocks noGrp="1" noChangeArrowheads="1"/>
          </p:cNvSpPr>
          <p:nvPr>
            <p:ph type="body" sz="half" idx="1"/>
          </p:nvPr>
        </p:nvSpPr>
        <p:spPr>
          <a:xfrm>
            <a:off x="322263" y="1485900"/>
            <a:ext cx="3602037" cy="4535488"/>
          </a:xfrm>
          <a:solidFill>
            <a:schemeClr val="accent6">
              <a:lumMod val="20000"/>
              <a:lumOff val="80000"/>
            </a:schemeClr>
          </a:solidFill>
          <a:ln>
            <a:solidFill>
              <a:schemeClr val="bg2"/>
            </a:solidFill>
          </a:ln>
        </p:spPr>
        <p:txBody>
          <a:bodyPr/>
          <a:lstStyle/>
          <a:p>
            <a:pPr algn="ctr">
              <a:buFontTx/>
              <a:buNone/>
            </a:pPr>
            <a:r>
              <a:rPr lang="es-ES" b="1" dirty="0">
                <a:solidFill>
                  <a:srgbClr val="002060"/>
                </a:solidFill>
                <a:latin typeface="Times New Roman" pitchFamily="18" charset="0"/>
              </a:rPr>
              <a:t>FORMALES </a:t>
            </a:r>
            <a:endParaRPr lang="es-MX" b="1" dirty="0">
              <a:solidFill>
                <a:srgbClr val="002060"/>
              </a:solidFill>
              <a:latin typeface="Times New Roman" pitchFamily="18" charset="0"/>
            </a:endParaRPr>
          </a:p>
          <a:p>
            <a:r>
              <a:rPr lang="es-ES" b="1" dirty="0">
                <a:latin typeface="Times New Roman" pitchFamily="18" charset="0"/>
              </a:rPr>
              <a:t>Errores de razonamientos que presentan una semejanza superficial </a:t>
            </a:r>
            <a:r>
              <a:rPr lang="es-ES" b="1" i="1" dirty="0">
                <a:latin typeface="Times New Roman" pitchFamily="18" charset="0"/>
              </a:rPr>
              <a:t>con esquemas de inferencia válidos. </a:t>
            </a:r>
          </a:p>
        </p:txBody>
      </p:sp>
      <p:sp>
        <p:nvSpPr>
          <p:cNvPr id="27652" name="Rectangle 4"/>
          <p:cNvSpPr>
            <a:spLocks noChangeArrowheads="1"/>
          </p:cNvSpPr>
          <p:nvPr/>
        </p:nvSpPr>
        <p:spPr bwMode="auto">
          <a:xfrm>
            <a:off x="3924300" y="1485900"/>
            <a:ext cx="4895850" cy="4535488"/>
          </a:xfrm>
          <a:prstGeom prst="rect">
            <a:avLst/>
          </a:prstGeom>
          <a:solidFill>
            <a:srgbClr val="FFFF99"/>
          </a:solidFill>
          <a:ln w="9525">
            <a:solidFill>
              <a:schemeClr val="bg2"/>
            </a:solidFill>
            <a:miter lim="800000"/>
            <a:headEnd/>
            <a:tailEnd/>
          </a:ln>
        </p:spPr>
        <p:txBody>
          <a:bodyPr/>
          <a:lstStyle/>
          <a:p>
            <a:pPr marL="374650" indent="-374650" algn="ctr" eaLnBrk="0" hangingPunct="0">
              <a:lnSpc>
                <a:spcPct val="90000"/>
              </a:lnSpc>
              <a:spcBef>
                <a:spcPct val="20000"/>
              </a:spcBef>
            </a:pPr>
            <a:r>
              <a:rPr lang="es-ES" sz="3200" b="1" dirty="0"/>
              <a:t>NO FORMALES </a:t>
            </a:r>
            <a:endParaRPr lang="es-MX" sz="3200" b="1" dirty="0"/>
          </a:p>
          <a:p>
            <a:pPr marL="374650" indent="-374650" eaLnBrk="0" hangingPunct="0">
              <a:lnSpc>
                <a:spcPct val="90000"/>
              </a:lnSpc>
              <a:spcBef>
                <a:spcPct val="20000"/>
              </a:spcBef>
              <a:buClr>
                <a:schemeClr val="tx1"/>
              </a:buClr>
              <a:buFontTx/>
              <a:buChar char="•"/>
            </a:pPr>
            <a:r>
              <a:rPr lang="es-ES" sz="3200" b="1" dirty="0">
                <a:solidFill>
                  <a:srgbClr val="003366"/>
                </a:solidFill>
              </a:rPr>
              <a:t>Errores de razonamientos en los cuales podemos caer </a:t>
            </a:r>
            <a:r>
              <a:rPr lang="es-ES" sz="3200" b="1" i="1" dirty="0">
                <a:solidFill>
                  <a:srgbClr val="003366"/>
                </a:solidFill>
              </a:rPr>
              <a:t>por inadvertencia o falta de atención al tema</a:t>
            </a:r>
            <a:r>
              <a:rPr lang="es-ES" sz="3200" b="1" dirty="0">
                <a:solidFill>
                  <a:srgbClr val="003366"/>
                </a:solidFill>
              </a:rPr>
              <a:t>, o bien porque </a:t>
            </a:r>
            <a:r>
              <a:rPr lang="es-ES" sz="3200" b="1" i="1" dirty="0">
                <a:solidFill>
                  <a:srgbClr val="003366"/>
                </a:solidFill>
              </a:rPr>
              <a:t>nos engaña alguna ambigüedad en el lenguaje usado </a:t>
            </a:r>
            <a:r>
              <a:rPr lang="es-ES" sz="3200" b="1" dirty="0">
                <a:solidFill>
                  <a:srgbClr val="003366"/>
                </a:solidFill>
              </a:rPr>
              <a:t>para formularlo.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2">
                                            <p:txEl>
                                              <p:pRg st="0" end="0"/>
                                            </p:txEl>
                                          </p:spTgt>
                                        </p:tgtEl>
                                        <p:attrNameLst>
                                          <p:attrName>style.visibility</p:attrName>
                                        </p:attrNameLst>
                                      </p:cBhvr>
                                      <p:to>
                                        <p:strVal val="visible"/>
                                      </p:to>
                                    </p:set>
                                    <p:animEffect transition="in" filter="blinds(horizontal)">
                                      <p:cBhvr>
                                        <p:cTn id="17" dur="500"/>
                                        <p:tgtEl>
                                          <p:spTgt spid="276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2">
                                            <p:txEl>
                                              <p:pRg st="1" end="1"/>
                                            </p:txEl>
                                          </p:spTgt>
                                        </p:tgtEl>
                                        <p:attrNameLst>
                                          <p:attrName>style.visibility</p:attrName>
                                        </p:attrNameLst>
                                      </p:cBhvr>
                                      <p:to>
                                        <p:strVal val="visible"/>
                                      </p:to>
                                    </p:set>
                                    <p:animEffect transition="in" filter="blinds(horizontal)">
                                      <p:cBhvr>
                                        <p:cTn id="22" dur="500"/>
                                        <p:tgtEl>
                                          <p:spTgt spid="276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5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tx1"/>
            </a:solidFill>
            <a:prstDash val="dash"/>
          </a:ln>
        </p:spPr>
        <p:txBody>
          <a:bodyPr/>
          <a:lstStyle/>
          <a:p>
            <a:r>
              <a:rPr lang="es-ES" sz="3600" b="1" i="1" dirty="0"/>
              <a:t>Falacia ad </a:t>
            </a:r>
            <a:r>
              <a:rPr lang="es-ES" sz="3600" b="1" i="1" dirty="0" err="1"/>
              <a:t>misericordiam</a:t>
            </a:r>
            <a:endParaRPr lang="es-ES" sz="3600" b="1" i="1" dirty="0"/>
          </a:p>
        </p:txBody>
      </p:sp>
      <p:sp>
        <p:nvSpPr>
          <p:cNvPr id="3" name="2 Marcador de contenido"/>
          <p:cNvSpPr>
            <a:spLocks noGrp="1"/>
          </p:cNvSpPr>
          <p:nvPr>
            <p:ph idx="1"/>
          </p:nvPr>
        </p:nvSpPr>
        <p:spPr>
          <a:xfrm>
            <a:off x="251520" y="1412776"/>
            <a:ext cx="8712968" cy="4713387"/>
          </a:xfrm>
        </p:spPr>
        <p:txBody>
          <a:bodyPr/>
          <a:lstStyle/>
          <a:p>
            <a:r>
              <a:rPr lang="es-ES" sz="3600" b="1" dirty="0"/>
              <a:t>Se puede ver como un caso especial de la apelación a la emoción, en la cual el altruismo y la piedad de la audiencia son las emociones especiales a las que se apela.</a:t>
            </a:r>
          </a:p>
          <a:p>
            <a:r>
              <a:rPr lang="es-ES" sz="3600" b="1" dirty="0"/>
              <a:t>Hay muchas formas de apelar a la piedad, de tocar las fibras emotivas de la audiencia y se puede utilizar virtualmente cualquiera de ellas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s-PE" sz="3600" b="1" dirty="0">
                <a:solidFill>
                  <a:srgbClr val="FF3300"/>
                </a:solidFill>
                <a:latin typeface="Times New Roman" pitchFamily="18" charset="0"/>
              </a:rPr>
              <a:t>Al sentimiento o </a:t>
            </a:r>
            <a:r>
              <a:rPr lang="es-PE" sz="3600" b="1" i="1" dirty="0">
                <a:solidFill>
                  <a:srgbClr val="FF3300"/>
                </a:solidFill>
                <a:latin typeface="Times New Roman" pitchFamily="18" charset="0"/>
              </a:rPr>
              <a:t>ad </a:t>
            </a:r>
            <a:r>
              <a:rPr lang="es-PE" sz="3600" b="1" i="1" dirty="0" err="1">
                <a:solidFill>
                  <a:srgbClr val="FF3300"/>
                </a:solidFill>
                <a:latin typeface="Times New Roman" pitchFamily="18" charset="0"/>
              </a:rPr>
              <a:t>misericordiam</a:t>
            </a:r>
            <a:endParaRPr lang="es-ES" sz="3600" b="1" i="1" dirty="0">
              <a:solidFill>
                <a:srgbClr val="FF3300"/>
              </a:solidFill>
              <a:latin typeface="Times New Roman" pitchFamily="18" charset="0"/>
            </a:endParaRPr>
          </a:p>
        </p:txBody>
      </p:sp>
      <p:sp>
        <p:nvSpPr>
          <p:cNvPr id="63491" name="Rectangle 3"/>
          <p:cNvSpPr>
            <a:spLocks noGrp="1" noChangeArrowheads="1"/>
          </p:cNvSpPr>
          <p:nvPr>
            <p:ph type="body" idx="1"/>
          </p:nvPr>
        </p:nvSpPr>
        <p:spPr>
          <a:xfrm>
            <a:off x="457200" y="1600200"/>
            <a:ext cx="8229600" cy="1181100"/>
          </a:xfrm>
        </p:spPr>
        <p:txBody>
          <a:bodyPr/>
          <a:lstStyle/>
          <a:p>
            <a:r>
              <a:rPr lang="es-PE" b="1" dirty="0">
                <a:latin typeface="Times New Roman" pitchFamily="18" charset="0"/>
              </a:rPr>
              <a:t>¿Cómo te vas a ir a la fiesta y me vas a dejar sólo? ¿acaso no te da pena tu pobre viejito?</a:t>
            </a:r>
            <a:endParaRPr lang="es-ES" b="1" dirty="0">
              <a:latin typeface="Times New Roman" pitchFamily="18" charset="0"/>
            </a:endParaRPr>
          </a:p>
        </p:txBody>
      </p:sp>
      <p:sp>
        <p:nvSpPr>
          <p:cNvPr id="63492" name="Text Box 4"/>
          <p:cNvSpPr txBox="1">
            <a:spLocks noChangeArrowheads="1"/>
          </p:cNvSpPr>
          <p:nvPr/>
        </p:nvSpPr>
        <p:spPr bwMode="auto">
          <a:xfrm>
            <a:off x="323850" y="2997200"/>
            <a:ext cx="8496300" cy="954107"/>
          </a:xfrm>
          <a:prstGeom prst="rect">
            <a:avLst/>
          </a:prstGeom>
          <a:solidFill>
            <a:srgbClr val="FFCCCC"/>
          </a:solidFill>
          <a:ln w="9525">
            <a:noFill/>
            <a:miter lim="800000"/>
            <a:headEnd/>
            <a:tailEnd/>
          </a:ln>
        </p:spPr>
        <p:txBody>
          <a:bodyPr>
            <a:spAutoFit/>
          </a:bodyPr>
          <a:lstStyle/>
          <a:p>
            <a:pPr>
              <a:spcBef>
                <a:spcPct val="50000"/>
              </a:spcBef>
            </a:pPr>
            <a:r>
              <a:rPr lang="es-PE" sz="2800" b="1" dirty="0"/>
              <a:t>Si este argumento fuera cierto, NADIE podría salir de casa a una fiesta. </a:t>
            </a:r>
            <a:endParaRPr lang="es-ES" sz="2800" b="1" dirty="0"/>
          </a:p>
        </p:txBody>
      </p:sp>
      <p:sp>
        <p:nvSpPr>
          <p:cNvPr id="63493" name="Text Box 5"/>
          <p:cNvSpPr txBox="1">
            <a:spLocks noChangeArrowheads="1"/>
          </p:cNvSpPr>
          <p:nvPr/>
        </p:nvSpPr>
        <p:spPr bwMode="auto">
          <a:xfrm>
            <a:off x="862501" y="4167207"/>
            <a:ext cx="7632700" cy="1077218"/>
          </a:xfrm>
          <a:prstGeom prst="rect">
            <a:avLst/>
          </a:prstGeom>
          <a:solidFill>
            <a:srgbClr val="FFFF99"/>
          </a:solidFill>
          <a:ln w="9525">
            <a:noFill/>
            <a:miter lim="800000"/>
            <a:headEnd/>
            <a:tailEnd/>
          </a:ln>
        </p:spPr>
        <p:txBody>
          <a:bodyPr>
            <a:spAutoFit/>
          </a:bodyPr>
          <a:lstStyle/>
          <a:p>
            <a:pPr>
              <a:spcBef>
                <a:spcPct val="50000"/>
              </a:spcBef>
            </a:pPr>
            <a:r>
              <a:rPr lang="es-PE" sz="3200" b="1" dirty="0"/>
              <a:t>Es tu deber prestarme dinero, porque si no lo haces voy a sufrir mucho. </a:t>
            </a:r>
            <a:endParaRPr lang="es-ES" sz="3200" b="1" dirty="0"/>
          </a:p>
        </p:txBody>
      </p:sp>
      <p:sp>
        <p:nvSpPr>
          <p:cNvPr id="63494" name="Text Box 6"/>
          <p:cNvSpPr txBox="1">
            <a:spLocks noChangeArrowheads="1"/>
          </p:cNvSpPr>
          <p:nvPr/>
        </p:nvSpPr>
        <p:spPr bwMode="auto">
          <a:xfrm>
            <a:off x="757555" y="5562271"/>
            <a:ext cx="7704138" cy="1077218"/>
          </a:xfrm>
          <a:prstGeom prst="rect">
            <a:avLst/>
          </a:prstGeom>
          <a:solidFill>
            <a:srgbClr val="FFCCCC"/>
          </a:solidFill>
          <a:ln w="9525">
            <a:noFill/>
            <a:miter lim="800000"/>
            <a:headEnd/>
            <a:tailEnd/>
          </a:ln>
        </p:spPr>
        <p:txBody>
          <a:bodyPr>
            <a:spAutoFit/>
          </a:bodyPr>
          <a:lstStyle/>
          <a:p>
            <a:pPr>
              <a:spcBef>
                <a:spcPct val="50000"/>
              </a:spcBef>
            </a:pPr>
            <a:r>
              <a:rPr lang="es-PE" sz="3200" b="1" dirty="0"/>
              <a:t>Aunque esto puede ser válido dependiendo del contexto</a:t>
            </a:r>
            <a:endParaRPr lang="es-E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3492"/>
                                        </p:tgtEl>
                                        <p:attrNameLst>
                                          <p:attrName>style.visibility</p:attrName>
                                        </p:attrNameLst>
                                      </p:cBhvr>
                                      <p:to>
                                        <p:strVal val="visible"/>
                                      </p:to>
                                    </p:set>
                                    <p:animEffect transition="in" filter="fade">
                                      <p:cBhvr>
                                        <p:cTn id="11" dur="2000"/>
                                        <p:tgtEl>
                                          <p:spTgt spid="6349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34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63494"/>
                                        </p:tgtEl>
                                        <p:attrNameLst>
                                          <p:attrName>style.visibility</p:attrName>
                                        </p:attrNameLst>
                                      </p:cBhvr>
                                      <p:to>
                                        <p:strVal val="visible"/>
                                      </p:to>
                                    </p:set>
                                    <p:anim calcmode="lin" valueType="num">
                                      <p:cBhvr>
                                        <p:cTn id="20" dur="1000" fill="hold"/>
                                        <p:tgtEl>
                                          <p:spTgt spid="63494"/>
                                        </p:tgtEl>
                                        <p:attrNameLst>
                                          <p:attrName>ppt_w</p:attrName>
                                        </p:attrNameLst>
                                      </p:cBhvr>
                                      <p:tavLst>
                                        <p:tav tm="0">
                                          <p:val>
                                            <p:strVal val="#ppt_w*0.70"/>
                                          </p:val>
                                        </p:tav>
                                        <p:tav tm="100000">
                                          <p:val>
                                            <p:strVal val="#ppt_w"/>
                                          </p:val>
                                        </p:tav>
                                      </p:tavLst>
                                    </p:anim>
                                    <p:anim calcmode="lin" valueType="num">
                                      <p:cBhvr>
                                        <p:cTn id="21" dur="1000" fill="hold"/>
                                        <p:tgtEl>
                                          <p:spTgt spid="63494"/>
                                        </p:tgtEl>
                                        <p:attrNameLst>
                                          <p:attrName>ppt_h</p:attrName>
                                        </p:attrNameLst>
                                      </p:cBhvr>
                                      <p:tavLst>
                                        <p:tav tm="0">
                                          <p:val>
                                            <p:strVal val="#ppt_h"/>
                                          </p:val>
                                        </p:tav>
                                        <p:tav tm="100000">
                                          <p:val>
                                            <p:strVal val="#ppt_h"/>
                                          </p:val>
                                        </p:tav>
                                      </p:tavLst>
                                    </p:anim>
                                    <p:animEffect transition="in" filter="fade">
                                      <p:cBhvr>
                                        <p:cTn id="22" dur="10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2" grpId="0" animBg="1"/>
      <p:bldP spid="63493" grpId="0" animBg="1"/>
      <p:bldP spid="634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274638"/>
            <a:ext cx="7560840" cy="1143000"/>
          </a:xfrm>
          <a:ln w="38100">
            <a:solidFill>
              <a:schemeClr val="tx1"/>
            </a:solidFill>
            <a:prstDash val="dash"/>
          </a:ln>
        </p:spPr>
        <p:txBody>
          <a:bodyPr/>
          <a:lstStyle/>
          <a:p>
            <a:pPr algn="l"/>
            <a:r>
              <a:rPr lang="es-PE" sz="4000" b="1" dirty="0">
                <a:solidFill>
                  <a:schemeClr val="tx1"/>
                </a:solidFill>
                <a:latin typeface="Times New Roman" pitchFamily="18" charset="0"/>
              </a:rPr>
              <a:t>Argumento por la fuerza o </a:t>
            </a:r>
            <a:r>
              <a:rPr lang="es-PE" sz="4000" b="1" i="1" dirty="0">
                <a:solidFill>
                  <a:schemeClr val="tx1"/>
                </a:solidFill>
                <a:latin typeface="Times New Roman" pitchFamily="18" charset="0"/>
              </a:rPr>
              <a:t>Falacia</a:t>
            </a:r>
            <a:r>
              <a:rPr lang="es-PE" sz="4000" b="1" dirty="0">
                <a:solidFill>
                  <a:schemeClr val="tx1"/>
                </a:solidFill>
                <a:latin typeface="Times New Roman" pitchFamily="18" charset="0"/>
              </a:rPr>
              <a:t> </a:t>
            </a:r>
            <a:r>
              <a:rPr lang="es-PE" sz="4000" b="1" i="1" dirty="0">
                <a:solidFill>
                  <a:schemeClr val="tx1"/>
                </a:solidFill>
                <a:latin typeface="Times New Roman" pitchFamily="18" charset="0"/>
              </a:rPr>
              <a:t>ad </a:t>
            </a:r>
            <a:r>
              <a:rPr lang="es-PE" sz="4000" b="1" i="1" dirty="0" err="1">
                <a:solidFill>
                  <a:schemeClr val="tx1"/>
                </a:solidFill>
                <a:latin typeface="Times New Roman" pitchFamily="18" charset="0"/>
              </a:rPr>
              <a:t>baculum</a:t>
            </a:r>
            <a:endParaRPr lang="es-ES" sz="4000" dirty="0">
              <a:solidFill>
                <a:schemeClr val="tx1"/>
              </a:solidFill>
            </a:endParaRPr>
          </a:p>
        </p:txBody>
      </p:sp>
      <p:sp>
        <p:nvSpPr>
          <p:cNvPr id="3" name="2 Marcador de contenido"/>
          <p:cNvSpPr>
            <a:spLocks noGrp="1"/>
          </p:cNvSpPr>
          <p:nvPr>
            <p:ph idx="1"/>
          </p:nvPr>
        </p:nvSpPr>
        <p:spPr>
          <a:xfrm>
            <a:off x="251520" y="1700808"/>
            <a:ext cx="8568952" cy="4608512"/>
          </a:xfrm>
        </p:spPr>
        <p:txBody>
          <a:bodyPr/>
          <a:lstStyle/>
          <a:p>
            <a:r>
              <a:rPr lang="es-ES" sz="3600" b="1" dirty="0"/>
              <a:t>Hay ocasiones en que los argumentos </a:t>
            </a:r>
            <a:r>
              <a:rPr lang="es-ES" sz="3600" b="1" i="1" dirty="0"/>
              <a:t>ad </a:t>
            </a:r>
            <a:r>
              <a:rPr lang="es-ES" sz="3600" b="1" i="1" dirty="0" err="1"/>
              <a:t>baculum</a:t>
            </a:r>
            <a:r>
              <a:rPr lang="es-ES" sz="3600" b="1" dirty="0"/>
              <a:t> se emplean con notable sutileza. Quien argumenta puede no </a:t>
            </a:r>
            <a:r>
              <a:rPr lang="es-ES" sz="3600" b="1" i="1" dirty="0"/>
              <a:t>amenazar</a:t>
            </a:r>
            <a:r>
              <a:rPr lang="es-ES" sz="3600" b="1" dirty="0"/>
              <a:t> directamente sino </a:t>
            </a:r>
            <a:r>
              <a:rPr lang="es-ES" sz="3600" b="1" i="1" dirty="0"/>
              <a:t>en forma velada </a:t>
            </a:r>
            <a:r>
              <a:rPr lang="es-ES" sz="3600" b="1" dirty="0"/>
              <a:t>o sus palabras pueden </a:t>
            </a:r>
            <a:r>
              <a:rPr lang="es-ES" sz="3600" b="1" i="1" dirty="0"/>
              <a:t>contener una disimulada amenaza calculada para ganar el asentimiento</a:t>
            </a:r>
            <a:r>
              <a:rPr lang="es-ES" sz="3600" b="1" dirty="0"/>
              <a:t> (o el apoyo por lo menos) de aquellos a quienes se dirige. </a:t>
            </a:r>
          </a:p>
        </p:txBody>
      </p:sp>
      <p:pic>
        <p:nvPicPr>
          <p:cNvPr id="1026" name="Picture 2" descr="C:\Documents and Settings\pc\Configuración local\Archivos temporales de Internet\Content.IE5\I595H7GL\MC900426330[1].wmf"/>
          <p:cNvPicPr>
            <a:picLocks noChangeAspect="1" noChangeArrowheads="1"/>
          </p:cNvPicPr>
          <p:nvPr/>
        </p:nvPicPr>
        <p:blipFill>
          <a:blip r:embed="rId2" cstate="print"/>
          <a:srcRect/>
          <a:stretch>
            <a:fillRect/>
          </a:stretch>
        </p:blipFill>
        <p:spPr bwMode="auto">
          <a:xfrm>
            <a:off x="7020272" y="0"/>
            <a:ext cx="1590675" cy="1844675"/>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922337"/>
          </a:xfrm>
        </p:spPr>
        <p:txBody>
          <a:bodyPr/>
          <a:lstStyle/>
          <a:p>
            <a:r>
              <a:rPr lang="es-PE" sz="4000" b="1" dirty="0">
                <a:solidFill>
                  <a:srgbClr val="C00000"/>
                </a:solidFill>
                <a:latin typeface="Times New Roman" pitchFamily="18" charset="0"/>
              </a:rPr>
              <a:t>Argumento al miedo o </a:t>
            </a:r>
            <a:r>
              <a:rPr lang="es-PE" sz="4000" b="1" i="1" dirty="0">
                <a:solidFill>
                  <a:srgbClr val="C00000"/>
                </a:solidFill>
                <a:latin typeface="Times New Roman" pitchFamily="18" charset="0"/>
              </a:rPr>
              <a:t>ad </a:t>
            </a:r>
            <a:r>
              <a:rPr lang="es-PE" sz="4000" b="1" i="1" dirty="0" err="1">
                <a:solidFill>
                  <a:srgbClr val="C00000"/>
                </a:solidFill>
                <a:latin typeface="Times New Roman" pitchFamily="18" charset="0"/>
              </a:rPr>
              <a:t>baculum</a:t>
            </a:r>
            <a:endParaRPr lang="es-ES" sz="4000" b="1" dirty="0">
              <a:solidFill>
                <a:srgbClr val="C00000"/>
              </a:solidFill>
              <a:latin typeface="Times New Roman" pitchFamily="18" charset="0"/>
            </a:endParaRPr>
          </a:p>
        </p:txBody>
      </p:sp>
      <p:sp>
        <p:nvSpPr>
          <p:cNvPr id="47107" name="Rectangle 3"/>
          <p:cNvSpPr>
            <a:spLocks noGrp="1" noChangeArrowheads="1"/>
          </p:cNvSpPr>
          <p:nvPr>
            <p:ph type="body" idx="1"/>
          </p:nvPr>
        </p:nvSpPr>
        <p:spPr>
          <a:xfrm>
            <a:off x="611188" y="1268413"/>
            <a:ext cx="7921625" cy="2232025"/>
          </a:xfrm>
        </p:spPr>
        <p:txBody>
          <a:bodyPr/>
          <a:lstStyle/>
          <a:p>
            <a:r>
              <a:rPr lang="es-PE" b="1" dirty="0">
                <a:latin typeface="Times New Roman" pitchFamily="18" charset="0"/>
              </a:rPr>
              <a:t>Los ciudadanos saben que si no soy elegido el terrorismo y el narcotráfico dominarán nuestro país, y por eso me necesitan en el poder. </a:t>
            </a:r>
            <a:endParaRPr lang="es-ES" dirty="0">
              <a:latin typeface="Times New Roman" pitchFamily="18" charset="0"/>
            </a:endParaRPr>
          </a:p>
        </p:txBody>
      </p:sp>
      <p:sp>
        <p:nvSpPr>
          <p:cNvPr id="59396" name="Text Box 4"/>
          <p:cNvSpPr txBox="1">
            <a:spLocks noChangeArrowheads="1"/>
          </p:cNvSpPr>
          <p:nvPr/>
        </p:nvSpPr>
        <p:spPr bwMode="auto">
          <a:xfrm>
            <a:off x="827088" y="3860800"/>
            <a:ext cx="7921625" cy="2062103"/>
          </a:xfrm>
          <a:prstGeom prst="rect">
            <a:avLst/>
          </a:prstGeom>
          <a:solidFill>
            <a:srgbClr val="FFFF99"/>
          </a:solidFill>
          <a:ln w="9525">
            <a:noFill/>
            <a:miter lim="800000"/>
            <a:headEnd/>
            <a:tailEnd/>
          </a:ln>
        </p:spPr>
        <p:txBody>
          <a:bodyPr>
            <a:spAutoFit/>
          </a:bodyPr>
          <a:lstStyle/>
          <a:p>
            <a:pPr>
              <a:spcBef>
                <a:spcPct val="50000"/>
              </a:spcBef>
            </a:pPr>
            <a:r>
              <a:rPr lang="es-PE" sz="3200" b="1" dirty="0">
                <a:solidFill>
                  <a:srgbClr val="C00000"/>
                </a:solidFill>
              </a:rPr>
              <a:t>Con ese mismo argumento la mafia y la camorra del sur de Italia controlan y extorsionan a miles de ciudadanos pacíficos e indefensos. </a:t>
            </a:r>
            <a:endParaRPr lang="es-ES" sz="32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00200"/>
            <a:ext cx="8712968" cy="4925144"/>
          </a:xfrm>
        </p:spPr>
        <p:txBody>
          <a:bodyPr/>
          <a:lstStyle/>
          <a:p>
            <a:pPr>
              <a:lnSpc>
                <a:spcPct val="110000"/>
              </a:lnSpc>
            </a:pPr>
            <a:r>
              <a:rPr lang="es-ES" sz="4000" b="1" dirty="0">
                <a:solidFill>
                  <a:srgbClr val="002060"/>
                </a:solidFill>
              </a:rPr>
              <a:t>Hasta aquí nuestras explicaciones sobre las falacias deberían haber quedado claras. Es decir, si alguien tuviera una duda, puede preguntar, pero creo deberían considerar que los demás compañeros estarán atento a la pertinencia de la pregunta.</a:t>
            </a:r>
          </a:p>
        </p:txBody>
      </p:sp>
      <p:sp>
        <p:nvSpPr>
          <p:cNvPr id="4" name="3 CuadroTexto"/>
          <p:cNvSpPr txBox="1"/>
          <p:nvPr/>
        </p:nvSpPr>
        <p:spPr>
          <a:xfrm>
            <a:off x="1403648" y="548680"/>
            <a:ext cx="6048672" cy="707886"/>
          </a:xfrm>
          <a:prstGeom prst="rect">
            <a:avLst/>
          </a:prstGeom>
          <a:noFill/>
        </p:spPr>
        <p:txBody>
          <a:bodyPr wrap="square" rtlCol="0">
            <a:spAutoFit/>
          </a:bodyPr>
          <a:lstStyle/>
          <a:p>
            <a:r>
              <a:rPr lang="es-ES" sz="4000" b="1" dirty="0">
                <a:solidFill>
                  <a:srgbClr val="002060"/>
                </a:solidFill>
              </a:rPr>
              <a:t>Resumen de lo avanzado</a:t>
            </a:r>
          </a:p>
        </p:txBody>
      </p:sp>
      <p:sp>
        <p:nvSpPr>
          <p:cNvPr id="2" name="1 Título"/>
          <p:cNvSpPr>
            <a:spLocks noGrp="1"/>
          </p:cNvSpPr>
          <p:nvPr>
            <p:ph type="title"/>
          </p:nvPr>
        </p:nvSpPr>
        <p:spPr>
          <a:xfrm>
            <a:off x="251520" y="260648"/>
            <a:ext cx="8229600" cy="1143000"/>
          </a:xfrm>
          <a:solidFill>
            <a:schemeClr val="accent1">
              <a:lumMod val="20000"/>
              <a:lumOff val="80000"/>
            </a:schemeClr>
          </a:solidFill>
        </p:spPr>
        <p:txBody>
          <a:bodyPr/>
          <a:lstStyle/>
          <a:p>
            <a:r>
              <a:rPr lang="es-ES" sz="4000" b="1" dirty="0">
                <a:solidFill>
                  <a:srgbClr val="C00000"/>
                </a:solidFill>
              </a:rPr>
              <a:t>Esta es una falacia </a:t>
            </a:r>
            <a:r>
              <a:rPr lang="es-ES" sz="4000" b="1" i="1" dirty="0">
                <a:solidFill>
                  <a:srgbClr val="C00000"/>
                </a:solidFill>
              </a:rPr>
              <a:t>ad </a:t>
            </a:r>
            <a:r>
              <a:rPr lang="es-ES" sz="4000" b="1" i="1" dirty="0" err="1">
                <a:solidFill>
                  <a:srgbClr val="C00000"/>
                </a:solidFill>
              </a:rPr>
              <a:t>baculum</a:t>
            </a:r>
            <a:endParaRPr lang="es-ES" sz="4000" b="1" dirty="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28575">
            <a:solidFill>
              <a:schemeClr val="tx1"/>
            </a:solidFill>
          </a:ln>
        </p:spPr>
        <p:txBody>
          <a:bodyPr/>
          <a:lstStyle/>
          <a:p>
            <a:r>
              <a:rPr lang="es-PE" b="1" dirty="0">
                <a:latin typeface="Times New Roman" pitchFamily="18" charset="0"/>
              </a:rPr>
              <a:t>Pregunta Compleja</a:t>
            </a:r>
            <a:endParaRPr lang="es-ES" dirty="0"/>
          </a:p>
        </p:txBody>
      </p:sp>
      <p:sp>
        <p:nvSpPr>
          <p:cNvPr id="3" name="2 Marcador de contenido"/>
          <p:cNvSpPr>
            <a:spLocks noGrp="1"/>
          </p:cNvSpPr>
          <p:nvPr>
            <p:ph idx="1"/>
          </p:nvPr>
        </p:nvSpPr>
        <p:spPr>
          <a:xfrm>
            <a:off x="251520" y="1484784"/>
            <a:ext cx="8640960" cy="4641379"/>
          </a:xfrm>
        </p:spPr>
        <p:txBody>
          <a:bodyPr/>
          <a:lstStyle/>
          <a:p>
            <a:r>
              <a:rPr lang="es-ES" sz="3600" b="1" dirty="0"/>
              <a:t>Se formula una pregunta de tal forma que </a:t>
            </a:r>
            <a:r>
              <a:rPr lang="es-ES" sz="3600" b="1" i="1" dirty="0"/>
              <a:t>se presupone la verdad de alguna conclusión implícita en esa pregunta</a:t>
            </a:r>
            <a:r>
              <a:rPr lang="es-ES" sz="3600" b="1" dirty="0"/>
              <a:t>; es probable que la pregunta misma sea retórica y no busque genuinamente una respuesta. Pero al formular con seriedad la pregunta, muchas veces se logra de modo falaz el propósito de quien interroga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8229600" cy="993775"/>
          </a:xfrm>
        </p:spPr>
        <p:txBody>
          <a:bodyPr/>
          <a:lstStyle/>
          <a:p>
            <a:pPr eaLnBrk="1" hangingPunct="1"/>
            <a:r>
              <a:rPr lang="es-PE" b="1" dirty="0">
                <a:latin typeface="Times New Roman" pitchFamily="18" charset="0"/>
              </a:rPr>
              <a:t>Preguntas Complejas</a:t>
            </a:r>
            <a:endParaRPr lang="es-ES" b="1" dirty="0">
              <a:latin typeface="Times New Roman" pitchFamily="18" charset="0"/>
            </a:endParaRPr>
          </a:p>
        </p:txBody>
      </p:sp>
      <p:sp>
        <p:nvSpPr>
          <p:cNvPr id="3075" name="Rectangle 3"/>
          <p:cNvSpPr>
            <a:spLocks noGrp="1" noChangeArrowheads="1"/>
          </p:cNvSpPr>
          <p:nvPr>
            <p:ph type="body" idx="1"/>
          </p:nvPr>
        </p:nvSpPr>
        <p:spPr>
          <a:xfrm>
            <a:off x="536955" y="3140968"/>
            <a:ext cx="8218488" cy="1121350"/>
          </a:xfrm>
          <a:solidFill>
            <a:schemeClr val="accent5">
              <a:lumMod val="90000"/>
            </a:schemeClr>
          </a:solidFill>
        </p:spPr>
        <p:txBody>
          <a:bodyPr/>
          <a:lstStyle/>
          <a:p>
            <a:pPr marL="0" indent="0" eaLnBrk="1" hangingPunct="1">
              <a:buNone/>
            </a:pPr>
            <a:r>
              <a:rPr lang="es-ES" sz="3600" b="1" dirty="0">
                <a:latin typeface="Times New Roman" pitchFamily="18" charset="0"/>
              </a:rPr>
              <a:t>Y usted, ¿desde cuándo golpea a su pareja? </a:t>
            </a:r>
          </a:p>
        </p:txBody>
      </p:sp>
      <p:sp>
        <p:nvSpPr>
          <p:cNvPr id="3077" name="Text Box 5"/>
          <p:cNvSpPr txBox="1">
            <a:spLocks noChangeArrowheads="1"/>
          </p:cNvSpPr>
          <p:nvPr/>
        </p:nvSpPr>
        <p:spPr bwMode="auto">
          <a:xfrm>
            <a:off x="611560" y="1401718"/>
            <a:ext cx="8208912" cy="646331"/>
          </a:xfrm>
          <a:prstGeom prst="rect">
            <a:avLst/>
          </a:prstGeom>
          <a:solidFill>
            <a:schemeClr val="accent5">
              <a:lumMod val="90000"/>
            </a:schemeClr>
          </a:solidFill>
          <a:ln w="9525">
            <a:noFill/>
            <a:miter lim="800000"/>
            <a:headEnd/>
            <a:tailEnd/>
          </a:ln>
        </p:spPr>
        <p:txBody>
          <a:bodyPr wrap="square">
            <a:spAutoFit/>
          </a:bodyPr>
          <a:lstStyle/>
          <a:p>
            <a:pPr>
              <a:spcBef>
                <a:spcPct val="50000"/>
              </a:spcBef>
            </a:pPr>
            <a:r>
              <a:rPr lang="es-PE" sz="3600" b="1" dirty="0"/>
              <a:t>¿Cuando salimos solos los de la </a:t>
            </a:r>
            <a:r>
              <a:rPr lang="es-PE" sz="3600" b="1" dirty="0" err="1"/>
              <a:t>promo</a:t>
            </a:r>
            <a:r>
              <a:rPr lang="es-PE" sz="3600" b="1" dirty="0"/>
              <a:t>?</a:t>
            </a:r>
            <a:endParaRPr lang="es-ES" sz="3600" b="1" dirty="0"/>
          </a:p>
        </p:txBody>
      </p:sp>
      <p:sp>
        <p:nvSpPr>
          <p:cNvPr id="5" name="4 Rectángulo"/>
          <p:cNvSpPr/>
          <p:nvPr/>
        </p:nvSpPr>
        <p:spPr>
          <a:xfrm>
            <a:off x="971600" y="2215724"/>
            <a:ext cx="7992888" cy="584775"/>
          </a:xfrm>
          <a:prstGeom prst="rect">
            <a:avLst/>
          </a:prstGeom>
        </p:spPr>
        <p:txBody>
          <a:bodyPr wrap="square">
            <a:spAutoFit/>
          </a:bodyPr>
          <a:lstStyle/>
          <a:p>
            <a:r>
              <a:rPr lang="es-ES" sz="3200" b="1" dirty="0"/>
              <a:t>“¿Quieres ser bueno y alcanzarme el libro?”</a:t>
            </a:r>
          </a:p>
        </p:txBody>
      </p:sp>
      <p:sp>
        <p:nvSpPr>
          <p:cNvPr id="6" name="Rectangle 3">
            <a:extLst>
              <a:ext uri="{FF2B5EF4-FFF2-40B4-BE49-F238E27FC236}">
                <a16:creationId xmlns:a16="http://schemas.microsoft.com/office/drawing/2014/main" id="{85196EF5-9BD6-402E-A22D-2A2629215F6B}"/>
              </a:ext>
            </a:extLst>
          </p:cNvPr>
          <p:cNvSpPr txBox="1">
            <a:spLocks noChangeArrowheads="1"/>
          </p:cNvSpPr>
          <p:nvPr/>
        </p:nvSpPr>
        <p:spPr bwMode="auto">
          <a:xfrm>
            <a:off x="746184" y="4591888"/>
            <a:ext cx="7651631" cy="1728787"/>
          </a:xfrm>
          <a:prstGeom prst="rect">
            <a:avLst/>
          </a:prstGeom>
          <a:solidFill>
            <a:srgbClr val="FFFFCC"/>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s-PE" b="1" kern="0" dirty="0">
                <a:latin typeface="Times New Roman" pitchFamily="18" charset="0"/>
              </a:rPr>
              <a:t>Si quiere usted tanto a su señora,</a:t>
            </a:r>
          </a:p>
          <a:p>
            <a:pPr eaLnBrk="1" hangingPunct="1">
              <a:buFontTx/>
              <a:buNone/>
            </a:pPr>
            <a:r>
              <a:rPr lang="es-PE" b="1" kern="0" dirty="0">
                <a:latin typeface="Times New Roman" pitchFamily="18" charset="0"/>
              </a:rPr>
              <a:t>	¿Por qué no le regala nuestro exclusivo collar de diamantes?</a:t>
            </a:r>
            <a:endParaRPr lang="es-ES" b="1" kern="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bg/>
                                          </p:spTgt>
                                        </p:tgtEl>
                                        <p:attrNameLst>
                                          <p:attrName>style.visibility</p:attrName>
                                        </p:attrNameLst>
                                      </p:cBhvr>
                                      <p:to>
                                        <p:strVal val="visible"/>
                                      </p:to>
                                    </p:set>
                                    <p:animEffect transition="in" filter="blinds(horizontal)">
                                      <p:cBhvr>
                                        <p:cTn id="7" dur="500"/>
                                        <p:tgtEl>
                                          <p:spTgt spid="3075">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5">
                                            <p:txEl>
                                              <p:pRg st="0" end="0"/>
                                            </p:txEl>
                                          </p:spTgt>
                                        </p:tgtEl>
                                        <p:attrNameLst>
                                          <p:attrName>style.visibility</p:attrName>
                                        </p:attrNameLst>
                                      </p:cBhvr>
                                      <p:to>
                                        <p:strVal val="visible"/>
                                      </p:to>
                                    </p:set>
                                    <p:animEffect transition="in" filter="blinds(horizontal)">
                                      <p:cBhvr>
                                        <p:cTn id="10" dur="500"/>
                                        <p:tgtEl>
                                          <p:spTgt spid="30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7"/>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frenada.wav"/>
                                        </p:tgtEl>
                                      </p:cMediaNode>
                                    </p:audio>
                                  </p:sub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Effect transition="in" filter="fade">
                                      <p:cBhvr>
                                        <p:cTn id="19" dur="1000"/>
                                        <p:tgtEl>
                                          <p:spTgt spid="6">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childTnLst>
                                </p:cTn>
                              </p:par>
                            </p:childTnLst>
                          </p:cTn>
                        </p:par>
                        <p:par>
                          <p:cTn id="23" fill="hold">
                            <p:stCondLst>
                              <p:cond delay="1000"/>
                            </p:stCondLst>
                            <p:childTnLst>
                              <p:par>
                                <p:cTn id="24" presetID="10" presetClass="entr" presetSubtype="0" fill="hold" grpId="0" nodeType="afterEffect">
                                  <p:stCondLst>
                                    <p:cond delay="100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uiExpand="1" build="p" animBg="1"/>
      <p:bldP spid="3077" grpId="0" animBg="1"/>
      <p:bldP spid="6"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tx1"/>
            </a:solidFill>
          </a:ln>
        </p:spPr>
        <p:txBody>
          <a:bodyPr/>
          <a:lstStyle/>
          <a:p>
            <a:r>
              <a:rPr lang="es-PE" sz="4000" b="1" dirty="0">
                <a:latin typeface="Times New Roman" pitchFamily="18" charset="0"/>
              </a:rPr>
              <a:t>Argumento circular o </a:t>
            </a:r>
            <a:r>
              <a:rPr lang="es-PE" sz="4000" b="1" i="1" dirty="0">
                <a:latin typeface="Times New Roman" pitchFamily="18" charset="0"/>
              </a:rPr>
              <a:t>Falacia de </a:t>
            </a:r>
            <a:r>
              <a:rPr lang="es-PE" sz="4000" b="1" i="1" dirty="0" err="1">
                <a:latin typeface="Times New Roman" pitchFamily="18" charset="0"/>
              </a:rPr>
              <a:t>petitio</a:t>
            </a:r>
            <a:r>
              <a:rPr lang="es-PE" sz="4000" b="1" i="1" dirty="0">
                <a:latin typeface="Times New Roman" pitchFamily="18" charset="0"/>
              </a:rPr>
              <a:t> </a:t>
            </a:r>
            <a:r>
              <a:rPr lang="es-PE" sz="4000" b="1" i="1" dirty="0" err="1">
                <a:latin typeface="Times New Roman" pitchFamily="18" charset="0"/>
              </a:rPr>
              <a:t>principii</a:t>
            </a:r>
            <a:endParaRPr lang="es-ES" sz="4000" dirty="0"/>
          </a:p>
        </p:txBody>
      </p:sp>
      <p:sp>
        <p:nvSpPr>
          <p:cNvPr id="3" name="2 Marcador de contenido"/>
          <p:cNvSpPr>
            <a:spLocks noGrp="1"/>
          </p:cNvSpPr>
          <p:nvPr>
            <p:ph idx="1"/>
          </p:nvPr>
        </p:nvSpPr>
        <p:spPr>
          <a:xfrm>
            <a:off x="323528" y="1484784"/>
            <a:ext cx="8352928" cy="4896544"/>
          </a:xfrm>
        </p:spPr>
        <p:txBody>
          <a:bodyPr/>
          <a:lstStyle/>
          <a:p>
            <a:r>
              <a:rPr lang="es-ES" b="1" dirty="0"/>
              <a:t>Consiste en </a:t>
            </a:r>
            <a:r>
              <a:rPr lang="es-ES" b="1" i="1" dirty="0"/>
              <a:t>suponer la verdad de lo que uno quiere probar.</a:t>
            </a:r>
            <a:r>
              <a:rPr lang="es-ES" b="1" dirty="0"/>
              <a:t> Parecería éste un error tonto, evidente para todos; sin embargo, qué tan tonto o ingenuo es este error depende en gran medida de la forma en que se expresan las premisas del argumento. Su formulación con frecuencia oscurece el hecho de que en una de las premisas se encuentra de manera implícita la conclusión.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s-PE" sz="3200" b="1" dirty="0">
                <a:latin typeface="Times New Roman" pitchFamily="18" charset="0"/>
              </a:rPr>
              <a:t>Argumento circular o </a:t>
            </a:r>
            <a:r>
              <a:rPr lang="es-PE" sz="3200" b="1" i="1" dirty="0" err="1">
                <a:latin typeface="Times New Roman" pitchFamily="18" charset="0"/>
              </a:rPr>
              <a:t>petitio</a:t>
            </a:r>
            <a:r>
              <a:rPr lang="es-PE" sz="3200" b="1" i="1" dirty="0">
                <a:latin typeface="Times New Roman" pitchFamily="18" charset="0"/>
              </a:rPr>
              <a:t> </a:t>
            </a:r>
            <a:r>
              <a:rPr lang="es-PE" sz="3200" b="1" i="1" dirty="0" err="1">
                <a:latin typeface="Times New Roman" pitchFamily="18" charset="0"/>
              </a:rPr>
              <a:t>principii</a:t>
            </a:r>
            <a:endParaRPr lang="es-ES" sz="3200" b="1" i="1" dirty="0">
              <a:latin typeface="Times New Roman" pitchFamily="18" charset="0"/>
            </a:endParaRPr>
          </a:p>
        </p:txBody>
      </p:sp>
      <p:sp>
        <p:nvSpPr>
          <p:cNvPr id="67587" name="Rectangle 3"/>
          <p:cNvSpPr>
            <a:spLocks noGrp="1" noChangeArrowheads="1"/>
          </p:cNvSpPr>
          <p:nvPr>
            <p:ph type="body" idx="1"/>
          </p:nvPr>
        </p:nvSpPr>
        <p:spPr>
          <a:xfrm>
            <a:off x="395844" y="1390727"/>
            <a:ext cx="8135937" cy="4774577"/>
          </a:xfrm>
          <a:solidFill>
            <a:srgbClr val="FFFF99"/>
          </a:solidFill>
        </p:spPr>
        <p:txBody>
          <a:bodyPr/>
          <a:lstStyle/>
          <a:p>
            <a:pPr eaLnBrk="1" hangingPunct="1"/>
            <a:r>
              <a:rPr lang="es-ES" b="1" dirty="0">
                <a:latin typeface="Times New Roman" pitchFamily="18" charset="0"/>
              </a:rPr>
              <a:t>A</a:t>
            </a:r>
            <a:r>
              <a:rPr lang="es-PE" b="1" dirty="0">
                <a:latin typeface="Times New Roman" pitchFamily="18" charset="0"/>
              </a:rPr>
              <a:t> asaltar un banco, uno de los delincuentes se apoderó de la joya más preciada. A lo que los demás le increparon: </a:t>
            </a:r>
          </a:p>
          <a:p>
            <a:pPr eaLnBrk="1" hangingPunct="1">
              <a:buFontTx/>
              <a:buChar char="-"/>
            </a:pPr>
            <a:r>
              <a:rPr lang="es-PE" b="1" dirty="0">
                <a:latin typeface="Times New Roman" pitchFamily="18" charset="0"/>
              </a:rPr>
              <a:t>oye, ¿por qué te agarras tú la joya más preciada?</a:t>
            </a:r>
          </a:p>
          <a:p>
            <a:pPr eaLnBrk="1" hangingPunct="1">
              <a:buFontTx/>
              <a:buChar char="-"/>
            </a:pPr>
            <a:r>
              <a:rPr lang="es-PE" b="1" dirty="0">
                <a:latin typeface="Times New Roman" pitchFamily="18" charset="0"/>
              </a:rPr>
              <a:t>Porque soy el líder – respondió</a:t>
            </a:r>
          </a:p>
          <a:p>
            <a:pPr eaLnBrk="1" hangingPunct="1">
              <a:buFontTx/>
              <a:buChar char="-"/>
            </a:pPr>
            <a:r>
              <a:rPr lang="es-PE" b="1" dirty="0">
                <a:latin typeface="Times New Roman" pitchFamily="18" charset="0"/>
              </a:rPr>
              <a:t>¿Y por qué supones tú que eres el líder?</a:t>
            </a:r>
          </a:p>
          <a:p>
            <a:pPr eaLnBrk="1" hangingPunct="1">
              <a:buFontTx/>
              <a:buChar char="-"/>
            </a:pPr>
            <a:r>
              <a:rPr lang="es-PE" b="1" dirty="0">
                <a:latin typeface="Times New Roman" pitchFamily="18" charset="0"/>
              </a:rPr>
              <a:t>Porque tengo la joya más preciada. </a:t>
            </a:r>
            <a:endParaRPr lang="es-ES" b="1" dirty="0">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71145" y="548680"/>
            <a:ext cx="8229600" cy="1426170"/>
          </a:xfrm>
          <a:ln w="38100">
            <a:solidFill>
              <a:schemeClr val="tx1"/>
            </a:solidFill>
          </a:ln>
        </p:spPr>
        <p:txBody>
          <a:bodyPr/>
          <a:lstStyle/>
          <a:p>
            <a:r>
              <a:rPr lang="es-PE" b="1" dirty="0">
                <a:latin typeface="Times New Roman" pitchFamily="18" charset="0"/>
              </a:rPr>
              <a:t>Falacias de Accidente &amp; Accidente inverso </a:t>
            </a:r>
          </a:p>
        </p:txBody>
      </p:sp>
      <p:sp>
        <p:nvSpPr>
          <p:cNvPr id="73731" name="Rectangle 3"/>
          <p:cNvSpPr>
            <a:spLocks noGrp="1" noChangeArrowheads="1"/>
          </p:cNvSpPr>
          <p:nvPr>
            <p:ph type="body" idx="1"/>
          </p:nvPr>
        </p:nvSpPr>
        <p:spPr>
          <a:xfrm>
            <a:off x="251520" y="2332037"/>
            <a:ext cx="8640959" cy="4121299"/>
          </a:xfrm>
          <a:solidFill>
            <a:schemeClr val="bg1"/>
          </a:solidFill>
        </p:spPr>
        <p:txBody>
          <a:bodyPr/>
          <a:lstStyle/>
          <a:p>
            <a:r>
              <a:rPr lang="es-PE" b="1" dirty="0">
                <a:solidFill>
                  <a:srgbClr val="008000"/>
                </a:solidFill>
              </a:rPr>
              <a:t>Cuando </a:t>
            </a:r>
            <a:r>
              <a:rPr lang="es-PE" b="1" dirty="0">
                <a:solidFill>
                  <a:srgbClr val="FF0000"/>
                </a:solidFill>
              </a:rPr>
              <a:t>generalizamos</a:t>
            </a:r>
            <a:r>
              <a:rPr lang="es-PE" b="1" dirty="0">
                <a:solidFill>
                  <a:srgbClr val="008000"/>
                </a:solidFill>
              </a:rPr>
              <a:t> un caso o casos individuales de manera </a:t>
            </a:r>
            <a:r>
              <a:rPr lang="es-PE" b="1" dirty="0">
                <a:solidFill>
                  <a:srgbClr val="FF0000"/>
                </a:solidFill>
              </a:rPr>
              <a:t>impropia</a:t>
            </a:r>
            <a:r>
              <a:rPr lang="es-PE" b="1" dirty="0">
                <a:solidFill>
                  <a:srgbClr val="008000"/>
                </a:solidFill>
              </a:rPr>
              <a:t>, cometemos la falacia de </a:t>
            </a:r>
            <a:r>
              <a:rPr lang="es-PE" b="1" dirty="0"/>
              <a:t>accidente.</a:t>
            </a:r>
            <a:endParaRPr lang="es-PE" b="1" dirty="0">
              <a:solidFill>
                <a:srgbClr val="C00000"/>
              </a:solidFill>
              <a:latin typeface="Times New Roman" pitchFamily="18" charset="0"/>
            </a:endParaRPr>
          </a:p>
          <a:p>
            <a:r>
              <a:rPr lang="es-PE" b="1" dirty="0">
                <a:solidFill>
                  <a:srgbClr val="000099"/>
                </a:solidFill>
              </a:rPr>
              <a:t>Cuando, a la inversa, por falta de cuidado o con intención,  aplicamos una regla general a un caso particular como si lo fuera una aplicación común y corriente, cometemos la falacia de </a:t>
            </a:r>
            <a:r>
              <a:rPr lang="es-PE" b="1" dirty="0"/>
              <a:t>accidente inverso.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755650" y="836613"/>
            <a:ext cx="8064500" cy="1439862"/>
          </a:xfrm>
          <a:prstGeom prst="rect">
            <a:avLst/>
          </a:prstGeom>
          <a:noFill/>
          <a:ln w="9525">
            <a:noFill/>
            <a:miter lim="800000"/>
            <a:headEnd/>
            <a:tailEnd/>
          </a:ln>
        </p:spPr>
        <p:txBody>
          <a:bodyPr anchor="ctr"/>
          <a:lstStyle/>
          <a:p>
            <a:pPr algn="ctr" eaLnBrk="0" hangingPunct="0"/>
            <a:r>
              <a:rPr lang="es-MX" sz="4300" b="1">
                <a:solidFill>
                  <a:srgbClr val="FF3300"/>
                </a:solidFill>
              </a:rPr>
              <a:t>FALACIAS NO FORMALES</a:t>
            </a:r>
            <a:br>
              <a:rPr lang="es-MX" sz="4300" b="1">
                <a:solidFill>
                  <a:srgbClr val="FF3300"/>
                </a:solidFill>
              </a:rPr>
            </a:br>
            <a:r>
              <a:rPr lang="es-MX" sz="4300" b="1">
                <a:solidFill>
                  <a:srgbClr val="FF3300"/>
                </a:solidFill>
              </a:rPr>
              <a:t>tipos</a:t>
            </a:r>
            <a:endParaRPr lang="es-ES" sz="4300" b="1">
              <a:solidFill>
                <a:srgbClr val="FF3300"/>
              </a:solidFill>
            </a:endParaRPr>
          </a:p>
        </p:txBody>
      </p:sp>
      <p:sp>
        <p:nvSpPr>
          <p:cNvPr id="40965" name="Rectangle 5"/>
          <p:cNvSpPr>
            <a:spLocks noChangeArrowheads="1"/>
          </p:cNvSpPr>
          <p:nvPr/>
        </p:nvSpPr>
        <p:spPr bwMode="auto">
          <a:xfrm>
            <a:off x="971600" y="3571875"/>
            <a:ext cx="3528963" cy="2017713"/>
          </a:xfrm>
          <a:prstGeom prst="rect">
            <a:avLst/>
          </a:prstGeom>
          <a:solidFill>
            <a:srgbClr val="FFFF99"/>
          </a:solidFill>
          <a:ln w="9525">
            <a:solidFill>
              <a:srgbClr val="990033"/>
            </a:solidFill>
            <a:miter lim="800000"/>
            <a:headEnd/>
            <a:tailEnd/>
          </a:ln>
        </p:spPr>
        <p:txBody>
          <a:bodyPr/>
          <a:lstStyle/>
          <a:p>
            <a:pPr marL="342900" indent="-342900" algn="ctr" eaLnBrk="0" hangingPunct="0">
              <a:spcBef>
                <a:spcPct val="20000"/>
              </a:spcBef>
            </a:pPr>
            <a:r>
              <a:rPr lang="es-MX" sz="4400" b="1" dirty="0">
                <a:solidFill>
                  <a:srgbClr val="003366"/>
                </a:solidFill>
              </a:rPr>
              <a:t>1. Falacias de </a:t>
            </a:r>
            <a:r>
              <a:rPr lang="es-MX" sz="4400" b="1" dirty="0" err="1">
                <a:solidFill>
                  <a:srgbClr val="003366"/>
                </a:solidFill>
              </a:rPr>
              <a:t>inatingencia</a:t>
            </a:r>
            <a:endParaRPr lang="es-ES" sz="4400" b="1" dirty="0">
              <a:solidFill>
                <a:srgbClr val="003366"/>
              </a:solidFill>
            </a:endParaRPr>
          </a:p>
        </p:txBody>
      </p:sp>
      <p:sp>
        <p:nvSpPr>
          <p:cNvPr id="40966" name="Rectangle 6"/>
          <p:cNvSpPr>
            <a:spLocks noChangeArrowheads="1"/>
          </p:cNvSpPr>
          <p:nvPr/>
        </p:nvSpPr>
        <p:spPr bwMode="auto">
          <a:xfrm>
            <a:off x="5148262" y="3644900"/>
            <a:ext cx="3528963" cy="1944688"/>
          </a:xfrm>
          <a:prstGeom prst="rect">
            <a:avLst/>
          </a:prstGeom>
          <a:solidFill>
            <a:srgbClr val="FFCCFF"/>
          </a:solidFill>
          <a:ln w="9525">
            <a:solidFill>
              <a:srgbClr val="990033"/>
            </a:solidFill>
            <a:miter lim="800000"/>
            <a:headEnd/>
            <a:tailEnd/>
          </a:ln>
        </p:spPr>
        <p:txBody>
          <a:bodyPr/>
          <a:lstStyle/>
          <a:p>
            <a:pPr algn="ctr"/>
            <a:r>
              <a:rPr lang="es-MX" sz="4400" b="1" dirty="0">
                <a:solidFill>
                  <a:srgbClr val="003366"/>
                </a:solidFill>
              </a:rPr>
              <a:t>2. Falacias de ambigüedad</a:t>
            </a:r>
            <a:endParaRPr lang="es-ES" sz="4400" b="1" dirty="0">
              <a:solidFill>
                <a:srgbClr val="0033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0965">
                                            <p:txEl>
                                              <p:pRg st="0" end="0"/>
                                            </p:txEl>
                                          </p:spTgt>
                                        </p:tgtEl>
                                        <p:attrNameLst>
                                          <p:attrName>style.visibility</p:attrName>
                                        </p:attrNameLst>
                                      </p:cBhvr>
                                      <p:to>
                                        <p:strVal val="visible"/>
                                      </p:to>
                                    </p:set>
                                    <p:anim calcmode="lin" valueType="num">
                                      <p:cBhvr additive="base">
                                        <p:cTn id="13" dur="500" fill="hold"/>
                                        <p:tgtEl>
                                          <p:spTgt spid="409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40966">
                                            <p:txEl>
                                              <p:pRg st="0" end="0"/>
                                            </p:txEl>
                                          </p:spTgt>
                                        </p:tgtEl>
                                        <p:attrNameLst>
                                          <p:attrName>style.visibility</p:attrName>
                                        </p:attrNameLst>
                                      </p:cBhvr>
                                      <p:to>
                                        <p:strVal val="visible"/>
                                      </p:to>
                                    </p:set>
                                    <p:anim calcmode="lin" valueType="num">
                                      <p:cBhvr additive="base">
                                        <p:cTn id="19" dur="500" fill="hold"/>
                                        <p:tgtEl>
                                          <p:spTgt spid="4096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build="p" autoUpdateAnimBg="0"/>
      <p:bldP spid="4096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67544" y="188640"/>
            <a:ext cx="8229600" cy="720080"/>
          </a:xfrm>
        </p:spPr>
        <p:txBody>
          <a:bodyPr/>
          <a:lstStyle/>
          <a:p>
            <a:r>
              <a:rPr lang="es-PE" b="1" dirty="0">
                <a:latin typeface="Times New Roman" pitchFamily="18" charset="0"/>
              </a:rPr>
              <a:t>Falacia de accidente</a:t>
            </a:r>
          </a:p>
        </p:txBody>
      </p:sp>
      <p:sp>
        <p:nvSpPr>
          <p:cNvPr id="75779" name="Rectangle 3"/>
          <p:cNvSpPr>
            <a:spLocks noGrp="1" noChangeArrowheads="1"/>
          </p:cNvSpPr>
          <p:nvPr>
            <p:ph type="body" idx="1"/>
          </p:nvPr>
        </p:nvSpPr>
        <p:spPr>
          <a:xfrm>
            <a:off x="395536" y="1052737"/>
            <a:ext cx="8496944" cy="1656184"/>
          </a:xfrm>
        </p:spPr>
        <p:txBody>
          <a:bodyPr/>
          <a:lstStyle/>
          <a:p>
            <a:r>
              <a:rPr lang="es-PE" sz="3600" b="1" dirty="0">
                <a:solidFill>
                  <a:srgbClr val="C00000"/>
                </a:solidFill>
              </a:rPr>
              <a:t>“Machu Picchu es hermoso” dijo el gringo. Y luego concluyó: “El Perú es un maravilloso país”</a:t>
            </a:r>
            <a:r>
              <a:rPr lang="en-US" sz="3600" b="1" dirty="0">
                <a:solidFill>
                  <a:srgbClr val="C00000"/>
                </a:solidFill>
              </a:rPr>
              <a:t>. </a:t>
            </a:r>
            <a:endParaRPr lang="es-PE" sz="3600" b="1" dirty="0">
              <a:solidFill>
                <a:srgbClr val="002060"/>
              </a:solidFill>
              <a:latin typeface="Times New Roman" pitchFamily="18" charset="0"/>
            </a:endParaRPr>
          </a:p>
        </p:txBody>
      </p:sp>
      <p:sp>
        <p:nvSpPr>
          <p:cNvPr id="81924" name="Text Box 4"/>
          <p:cNvSpPr txBox="1">
            <a:spLocks noChangeArrowheads="1"/>
          </p:cNvSpPr>
          <p:nvPr/>
        </p:nvSpPr>
        <p:spPr bwMode="auto">
          <a:xfrm>
            <a:off x="395536" y="3068961"/>
            <a:ext cx="8496944" cy="1569660"/>
          </a:xfrm>
          <a:prstGeom prst="rect">
            <a:avLst/>
          </a:prstGeom>
          <a:solidFill>
            <a:srgbClr val="FFFF00"/>
          </a:solidFill>
          <a:ln w="38100" cmpd="dbl">
            <a:solidFill>
              <a:schemeClr val="tx1"/>
            </a:solidFill>
            <a:miter lim="800000"/>
            <a:headEnd/>
            <a:tailEnd/>
          </a:ln>
        </p:spPr>
        <p:txBody>
          <a:bodyPr wrap="square">
            <a:spAutoFit/>
          </a:bodyPr>
          <a:lstStyle/>
          <a:p>
            <a:r>
              <a:rPr lang="es-ES" sz="3200" b="1" dirty="0">
                <a:solidFill>
                  <a:srgbClr val="002060"/>
                </a:solidFill>
              </a:rPr>
              <a:t>Beethoven era un genio y un malhumorado. Creo que hay un vínculo entre la genialidad y el mal humor siempre.  </a:t>
            </a:r>
            <a:endParaRPr lang="es-PE" sz="3200" b="1" dirty="0">
              <a:solidFill>
                <a:srgbClr val="00206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274638"/>
            <a:ext cx="8229600" cy="850900"/>
          </a:xfrm>
        </p:spPr>
        <p:txBody>
          <a:bodyPr/>
          <a:lstStyle/>
          <a:p>
            <a:r>
              <a:rPr lang="es-PE" b="1" dirty="0">
                <a:solidFill>
                  <a:srgbClr val="002060"/>
                </a:solidFill>
                <a:latin typeface="Times New Roman" pitchFamily="18" charset="0"/>
              </a:rPr>
              <a:t>Falacia de accidente inverso</a:t>
            </a:r>
            <a:endParaRPr lang="es-PE" b="1" dirty="0">
              <a:solidFill>
                <a:schemeClr val="accent2"/>
              </a:solidFill>
              <a:latin typeface="Times New Roman" pitchFamily="18" charset="0"/>
            </a:endParaRPr>
          </a:p>
        </p:txBody>
      </p:sp>
      <p:sp>
        <p:nvSpPr>
          <p:cNvPr id="83974" name="Text Box 6"/>
          <p:cNvSpPr txBox="1">
            <a:spLocks noChangeArrowheads="1"/>
          </p:cNvSpPr>
          <p:nvPr/>
        </p:nvSpPr>
        <p:spPr bwMode="auto">
          <a:xfrm>
            <a:off x="467544" y="3645024"/>
            <a:ext cx="8209161" cy="2867025"/>
          </a:xfrm>
          <a:prstGeom prst="rect">
            <a:avLst/>
          </a:prstGeom>
          <a:solidFill>
            <a:srgbClr val="CCFFCC"/>
          </a:solidFill>
          <a:ln w="28575">
            <a:solidFill>
              <a:schemeClr val="tx1"/>
            </a:solidFill>
            <a:miter lim="800000"/>
            <a:headEnd/>
            <a:tailEnd/>
          </a:ln>
        </p:spPr>
        <p:txBody>
          <a:bodyPr wrap="square">
            <a:spAutoFit/>
          </a:bodyPr>
          <a:lstStyle/>
          <a:p>
            <a:r>
              <a:rPr lang="es-PE" sz="3600" b="1" dirty="0">
                <a:solidFill>
                  <a:srgbClr val="FF3300"/>
                </a:solidFill>
              </a:rPr>
              <a:t>Las estadísticas señalan que de cada cinco personas que nacen, una es de raza china. Mi mamá está esperando quintillizos. ¡Qué bueno! ¡Voy a tener un hermanito chinito!</a:t>
            </a:r>
          </a:p>
        </p:txBody>
      </p:sp>
      <p:sp>
        <p:nvSpPr>
          <p:cNvPr id="5" name="4 Marcador de contenido"/>
          <p:cNvSpPr>
            <a:spLocks noGrp="1"/>
          </p:cNvSpPr>
          <p:nvPr>
            <p:ph idx="1"/>
          </p:nvPr>
        </p:nvSpPr>
        <p:spPr>
          <a:xfrm>
            <a:off x="323528" y="1196752"/>
            <a:ext cx="8496944" cy="1612776"/>
          </a:xfrm>
        </p:spPr>
        <p:txBody>
          <a:bodyPr/>
          <a:lstStyle/>
          <a:p>
            <a:r>
              <a:rPr lang="es-PE" sz="3600" b="1" dirty="0"/>
              <a:t>El congreso puede derogar cualquier ley. La ley de la gravedad es una ley. Por lo tanto, el congreso puede derogar la ley de la gravedad.</a:t>
            </a:r>
            <a:endParaRPr lang="es-ES" sz="36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rgbClr val="DDEBCF"/>
            </a:gs>
            <a:gs pos="50000">
              <a:srgbClr val="9CB86E"/>
            </a:gs>
            <a:gs pos="100000">
              <a:srgbClr val="156B13"/>
            </a:gs>
          </a:gsLst>
          <a:lin ang="5400000" scaled="0"/>
        </a:gradFill>
        <a:effectLst/>
      </p:bgPr>
    </p:bg>
    <p:spTree>
      <p:nvGrpSpPr>
        <p:cNvPr id="1" name=""/>
        <p:cNvGrpSpPr/>
        <p:nvPr/>
      </p:nvGrpSpPr>
      <p:grpSpPr>
        <a:xfrm>
          <a:off x="0" y="0"/>
          <a:ext cx="0" cy="0"/>
          <a:chOff x="0" y="0"/>
          <a:chExt cx="0" cy="0"/>
        </a:xfrm>
      </p:grpSpPr>
      <p:sp>
        <p:nvSpPr>
          <p:cNvPr id="4" name="3 Título"/>
          <p:cNvSpPr>
            <a:spLocks noGrp="1"/>
          </p:cNvSpPr>
          <p:nvPr>
            <p:ph type="ctrTitle"/>
          </p:nvPr>
        </p:nvSpPr>
        <p:spPr>
          <a:xfrm>
            <a:off x="323528" y="2130425"/>
            <a:ext cx="8424936" cy="1470025"/>
          </a:xfrm>
        </p:spPr>
        <p:txBody>
          <a:bodyPr/>
          <a:lstStyle/>
          <a:p>
            <a:r>
              <a:rPr lang="es-PE" sz="6000" b="1" dirty="0">
                <a:solidFill>
                  <a:srgbClr val="CC3300"/>
                </a:solidFill>
                <a:latin typeface="Times New Roman" pitchFamily="18" charset="0"/>
              </a:rPr>
              <a:t>Falacias de ambigüedad</a:t>
            </a:r>
            <a:r>
              <a:rPr lang="es-PE" sz="6000" b="1" dirty="0">
                <a:solidFill>
                  <a:schemeClr val="accent2"/>
                </a:solidFill>
                <a:latin typeface="Times New Roman" pitchFamily="18" charset="0"/>
              </a:rPr>
              <a:t> </a:t>
            </a:r>
            <a:endParaRPr lang="es-ES" sz="6000" b="1" dirty="0">
              <a:solidFill>
                <a:srgbClr val="C00000"/>
              </a:solidFill>
            </a:endParaRPr>
          </a:p>
        </p:txBody>
      </p:sp>
    </p:spTree>
    <p:extLst>
      <p:ext uri="{BB962C8B-B14F-4D97-AF65-F5344CB8AC3E}">
        <p14:creationId xmlns:p14="http://schemas.microsoft.com/office/powerpoint/2010/main" val="1217205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11188" y="549275"/>
            <a:ext cx="7561262" cy="719485"/>
          </a:xfrm>
          <a:solidFill>
            <a:schemeClr val="bg1"/>
          </a:solidFill>
        </p:spPr>
        <p:txBody>
          <a:bodyPr/>
          <a:lstStyle/>
          <a:p>
            <a:r>
              <a:rPr lang="es-PE" b="1" dirty="0">
                <a:solidFill>
                  <a:srgbClr val="CC3300"/>
                </a:solidFill>
                <a:latin typeface="Times New Roman" pitchFamily="18" charset="0"/>
              </a:rPr>
              <a:t>Falacias de ambigüedad</a:t>
            </a:r>
            <a:r>
              <a:rPr lang="es-PE" b="1" dirty="0">
                <a:solidFill>
                  <a:schemeClr val="accent2"/>
                </a:solidFill>
                <a:latin typeface="Times New Roman" pitchFamily="18" charset="0"/>
              </a:rPr>
              <a:t> </a:t>
            </a:r>
          </a:p>
        </p:txBody>
      </p:sp>
      <p:sp>
        <p:nvSpPr>
          <p:cNvPr id="81923" name="Rectangle 3"/>
          <p:cNvSpPr>
            <a:spLocks noGrp="1" noChangeArrowheads="1"/>
          </p:cNvSpPr>
          <p:nvPr>
            <p:ph type="body" idx="1"/>
          </p:nvPr>
        </p:nvSpPr>
        <p:spPr>
          <a:xfrm>
            <a:off x="457200" y="1484784"/>
            <a:ext cx="8229600" cy="4680520"/>
          </a:xfrm>
        </p:spPr>
        <p:txBody>
          <a:bodyPr/>
          <a:lstStyle/>
          <a:p>
            <a:r>
              <a:rPr lang="es-ES" sz="3600" b="1" dirty="0">
                <a:solidFill>
                  <a:srgbClr val="002060"/>
                </a:solidFill>
                <a:latin typeface="Times New Roman" pitchFamily="18" charset="0"/>
                <a:cs typeface="Arial" charset="0"/>
              </a:rPr>
              <a:t>Argumentos cuya formulación contienen palabras o frases </a:t>
            </a:r>
            <a:r>
              <a:rPr lang="es-ES" sz="3600" b="1" u="sng" dirty="0">
                <a:solidFill>
                  <a:srgbClr val="002060"/>
                </a:solidFill>
                <a:latin typeface="Times New Roman" pitchFamily="18" charset="0"/>
                <a:cs typeface="Arial" charset="0"/>
              </a:rPr>
              <a:t>ambiguas</a:t>
            </a:r>
            <a:r>
              <a:rPr lang="es-ES" sz="3600" b="1" dirty="0">
                <a:solidFill>
                  <a:srgbClr val="002060"/>
                </a:solidFill>
                <a:latin typeface="Times New Roman" pitchFamily="18" charset="0"/>
                <a:cs typeface="Arial" charset="0"/>
              </a:rPr>
              <a:t>, que oscilan y cambian de manera sutil en el curso del razonamiento.</a:t>
            </a:r>
          </a:p>
          <a:p>
            <a:r>
              <a:rPr lang="es-ES" sz="3600" b="1" dirty="0"/>
              <a:t>Su formulación contiene palabras o frases ambiguas, cuyos significados cambian en el curso del argumento, produciendo así una falacia.</a:t>
            </a:r>
            <a:endParaRPr lang="es-PE" sz="3600" b="1" dirty="0">
              <a:solidFill>
                <a:srgbClr val="002060"/>
              </a:solidFill>
              <a:latin typeface="Times New Roman" pitchFamily="18" charset="0"/>
              <a:cs typeface="Arial"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CCCC"/>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s-PE" b="1">
                <a:solidFill>
                  <a:srgbClr val="008000"/>
                </a:solidFill>
                <a:latin typeface="Times New Roman" pitchFamily="18" charset="0"/>
              </a:rPr>
              <a:t>Tipos de ambigüedad </a:t>
            </a:r>
          </a:p>
        </p:txBody>
      </p:sp>
      <p:sp>
        <p:nvSpPr>
          <p:cNvPr id="184323" name="Rectangle 3"/>
          <p:cNvSpPr>
            <a:spLocks noGrp="1" noChangeArrowheads="1"/>
          </p:cNvSpPr>
          <p:nvPr>
            <p:ph type="body" idx="1"/>
          </p:nvPr>
        </p:nvSpPr>
        <p:spPr>
          <a:xfrm>
            <a:off x="2051050" y="1700213"/>
            <a:ext cx="3960813" cy="4033837"/>
          </a:xfrm>
          <a:ln cap="flat" algn="ctr">
            <a:solidFill>
              <a:srgbClr val="990033"/>
            </a:solidFill>
          </a:ln>
        </p:spPr>
        <p:txBody>
          <a:bodyPr/>
          <a:lstStyle/>
          <a:p>
            <a:r>
              <a:rPr lang="es-ES" sz="4400" b="1">
                <a:solidFill>
                  <a:srgbClr val="008000"/>
                </a:solidFill>
                <a:latin typeface="Times New Roman" pitchFamily="18" charset="0"/>
              </a:rPr>
              <a:t>Énfasis</a:t>
            </a:r>
          </a:p>
          <a:p>
            <a:r>
              <a:rPr lang="es-ES" sz="4400" b="1">
                <a:solidFill>
                  <a:srgbClr val="008000"/>
                </a:solidFill>
                <a:latin typeface="Times New Roman" pitchFamily="18" charset="0"/>
              </a:rPr>
              <a:t>Equívoco</a:t>
            </a:r>
          </a:p>
          <a:p>
            <a:r>
              <a:rPr lang="es-ES" sz="4400" b="1">
                <a:solidFill>
                  <a:srgbClr val="008000"/>
                </a:solidFill>
                <a:latin typeface="Times New Roman" pitchFamily="18" charset="0"/>
              </a:rPr>
              <a:t>Anfibología</a:t>
            </a:r>
          </a:p>
          <a:p>
            <a:r>
              <a:rPr lang="es-ES" sz="4400" b="1">
                <a:solidFill>
                  <a:srgbClr val="008000"/>
                </a:solidFill>
                <a:latin typeface="Times New Roman" pitchFamily="18" charset="0"/>
              </a:rPr>
              <a:t>Composición</a:t>
            </a:r>
          </a:p>
          <a:p>
            <a:r>
              <a:rPr lang="es-ES" sz="4400" b="1">
                <a:solidFill>
                  <a:srgbClr val="008000"/>
                </a:solidFill>
                <a:latin typeface="Times New Roman" pitchFamily="18" charset="0"/>
              </a:rPr>
              <a:t>División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3">
                                            <p:txEl>
                                              <p:pRg st="1" end="1"/>
                                            </p:txEl>
                                          </p:spTgt>
                                        </p:tgtEl>
                                        <p:attrNameLst>
                                          <p:attrName>style.visibility</p:attrName>
                                        </p:attrNameLst>
                                      </p:cBhvr>
                                      <p:to>
                                        <p:strVal val="visible"/>
                                      </p:to>
                                    </p:set>
                                    <p:anim calcmode="lin" valueType="num">
                                      <p:cBhvr additive="base">
                                        <p:cTn id="13"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3">
                                            <p:txEl>
                                              <p:pRg st="2" end="2"/>
                                            </p:txEl>
                                          </p:spTgt>
                                        </p:tgtEl>
                                        <p:attrNameLst>
                                          <p:attrName>style.visibility</p:attrName>
                                        </p:attrNameLst>
                                      </p:cBhvr>
                                      <p:to>
                                        <p:strVal val="visible"/>
                                      </p:to>
                                    </p:set>
                                    <p:anim calcmode="lin" valueType="num">
                                      <p:cBhvr additive="base">
                                        <p:cTn id="19"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23">
                                            <p:txEl>
                                              <p:pRg st="3" end="3"/>
                                            </p:txEl>
                                          </p:spTgt>
                                        </p:tgtEl>
                                        <p:attrNameLst>
                                          <p:attrName>style.visibility</p:attrName>
                                        </p:attrNameLst>
                                      </p:cBhvr>
                                      <p:to>
                                        <p:strVal val="visible"/>
                                      </p:to>
                                    </p:set>
                                    <p:anim calcmode="lin" valueType="num">
                                      <p:cBhvr additive="base">
                                        <p:cTn id="25"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23">
                                            <p:txEl>
                                              <p:pRg st="4" end="4"/>
                                            </p:txEl>
                                          </p:spTgt>
                                        </p:tgtEl>
                                        <p:attrNameLst>
                                          <p:attrName>style.visibility</p:attrName>
                                        </p:attrNameLst>
                                      </p:cBhvr>
                                      <p:to>
                                        <p:strVal val="visible"/>
                                      </p:to>
                                    </p:set>
                                    <p:anim calcmode="lin" valueType="num">
                                      <p:cBhvr additive="base">
                                        <p:cTn id="31" dur="500" fill="hold"/>
                                        <p:tgtEl>
                                          <p:spTgt spid="1843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28575">
            <a:solidFill>
              <a:schemeClr val="accent2">
                <a:lumMod val="50000"/>
              </a:schemeClr>
            </a:solidFill>
          </a:ln>
        </p:spPr>
        <p:txBody>
          <a:bodyPr/>
          <a:lstStyle/>
          <a:p>
            <a:r>
              <a:rPr lang="es-PE" b="1" i="1" dirty="0">
                <a:solidFill>
                  <a:srgbClr val="FF3300"/>
                </a:solidFill>
                <a:latin typeface="Times New Roman" pitchFamily="18" charset="0"/>
              </a:rPr>
              <a:t>Falacia de Énfasis </a:t>
            </a:r>
            <a:r>
              <a:rPr lang="es-PE" b="1" dirty="0">
                <a:solidFill>
                  <a:srgbClr val="FF3300"/>
                </a:solidFill>
                <a:latin typeface="Times New Roman" pitchFamily="18" charset="0"/>
              </a:rPr>
              <a:t>o acento</a:t>
            </a:r>
            <a:endParaRPr lang="es-ES" dirty="0"/>
          </a:p>
        </p:txBody>
      </p:sp>
      <p:sp>
        <p:nvSpPr>
          <p:cNvPr id="3" name="2 Marcador de contenido"/>
          <p:cNvSpPr>
            <a:spLocks noGrp="1"/>
          </p:cNvSpPr>
          <p:nvPr>
            <p:ph idx="1"/>
          </p:nvPr>
        </p:nvSpPr>
        <p:spPr/>
        <p:txBody>
          <a:bodyPr/>
          <a:lstStyle/>
          <a:p>
            <a:r>
              <a:rPr lang="es-ES" dirty="0"/>
              <a:t>Un argumento puede resultar engañoso y no válido cuando el cambio de significado dentro de él surge a partir de </a:t>
            </a:r>
            <a:r>
              <a:rPr lang="es-ES" i="1" dirty="0"/>
              <a:t>cambios de énfasis en las palabras o en sus partes</a:t>
            </a:r>
            <a:r>
              <a:rPr lang="es-ES" dirty="0"/>
              <a:t>. Cuando una premisa obtiene su significado de un posible énfasis pero </a:t>
            </a:r>
            <a:r>
              <a:rPr lang="es-ES" i="1" dirty="0"/>
              <a:t>la conclusión que de ella se obtiene descansa en el significado de las mismas palabras enfatizadas </a:t>
            </a:r>
            <a:r>
              <a:rPr lang="es-ES" dirty="0"/>
              <a:t>en forma diferente, se comete la falacia de acento.</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8229600" cy="777875"/>
          </a:xfrm>
        </p:spPr>
        <p:txBody>
          <a:bodyPr/>
          <a:lstStyle/>
          <a:p>
            <a:r>
              <a:rPr lang="es-PE" sz="3600" b="1" dirty="0">
                <a:solidFill>
                  <a:srgbClr val="FF3300"/>
                </a:solidFill>
                <a:latin typeface="Times New Roman" pitchFamily="18" charset="0"/>
              </a:rPr>
              <a:t>Usos del énfasis o acento en frases</a:t>
            </a:r>
            <a:endParaRPr lang="es-ES" sz="3600" b="1" dirty="0">
              <a:solidFill>
                <a:srgbClr val="FF3300"/>
              </a:solidFill>
              <a:latin typeface="Times New Roman" pitchFamily="18" charset="0"/>
            </a:endParaRPr>
          </a:p>
        </p:txBody>
      </p:sp>
      <p:sp>
        <p:nvSpPr>
          <p:cNvPr id="100355" name="Rectangle 3"/>
          <p:cNvSpPr>
            <a:spLocks noChangeArrowheads="1"/>
          </p:cNvSpPr>
          <p:nvPr/>
        </p:nvSpPr>
        <p:spPr bwMode="auto">
          <a:xfrm>
            <a:off x="539750" y="1341438"/>
            <a:ext cx="7993063" cy="1008062"/>
          </a:xfrm>
          <a:prstGeom prst="rect">
            <a:avLst/>
          </a:prstGeom>
          <a:solidFill>
            <a:srgbClr val="FFCC99"/>
          </a:solidFill>
          <a:ln w="9525">
            <a:noFill/>
            <a:miter lim="800000"/>
            <a:headEnd/>
            <a:tailEnd/>
          </a:ln>
        </p:spPr>
        <p:txBody>
          <a:bodyPr anchor="ctr"/>
          <a:lstStyle/>
          <a:p>
            <a:pPr algn="ctr" eaLnBrk="0" hangingPunct="0"/>
            <a:r>
              <a:rPr lang="es-PE" sz="3200" b="1">
                <a:solidFill>
                  <a:schemeClr val="tx2"/>
                </a:solidFill>
              </a:rPr>
              <a:t>Cuando discutas con tu pareja, tienes que estar atento para </a:t>
            </a:r>
            <a:r>
              <a:rPr lang="es-PE" sz="3200" b="1" i="1">
                <a:solidFill>
                  <a:srgbClr val="FF3300"/>
                </a:solidFill>
              </a:rPr>
              <a:t>escuchar</a:t>
            </a:r>
            <a:r>
              <a:rPr lang="es-PE" sz="3200" b="1">
                <a:solidFill>
                  <a:schemeClr val="tx2"/>
                </a:solidFill>
              </a:rPr>
              <a:t> lo que ella dice.</a:t>
            </a:r>
            <a:endParaRPr lang="es-ES" sz="3200" b="1">
              <a:solidFill>
                <a:schemeClr val="tx2"/>
              </a:solidFill>
            </a:endParaRPr>
          </a:p>
        </p:txBody>
      </p:sp>
      <p:sp>
        <p:nvSpPr>
          <p:cNvPr id="100356" name="Rectangle 4"/>
          <p:cNvSpPr>
            <a:spLocks noChangeArrowheads="1"/>
          </p:cNvSpPr>
          <p:nvPr/>
        </p:nvSpPr>
        <p:spPr bwMode="auto">
          <a:xfrm>
            <a:off x="539750" y="2420938"/>
            <a:ext cx="7993063" cy="1008062"/>
          </a:xfrm>
          <a:prstGeom prst="rect">
            <a:avLst/>
          </a:prstGeom>
          <a:solidFill>
            <a:srgbClr val="FFCC99"/>
          </a:solidFill>
          <a:ln w="9525">
            <a:noFill/>
            <a:miter lim="800000"/>
            <a:headEnd/>
            <a:tailEnd/>
          </a:ln>
        </p:spPr>
        <p:txBody>
          <a:bodyPr anchor="ctr"/>
          <a:lstStyle/>
          <a:p>
            <a:pPr algn="ctr" eaLnBrk="0" hangingPunct="0"/>
            <a:r>
              <a:rPr lang="es-PE" sz="3200" b="1">
                <a:solidFill>
                  <a:schemeClr val="tx2"/>
                </a:solidFill>
              </a:rPr>
              <a:t>Cuando discutas con tu pareja, tienes que estar atento para escuchar lo que </a:t>
            </a:r>
            <a:r>
              <a:rPr lang="es-PE" sz="3200" b="1" i="1">
                <a:solidFill>
                  <a:srgbClr val="FF3300"/>
                </a:solidFill>
              </a:rPr>
              <a:t>ella</a:t>
            </a:r>
            <a:r>
              <a:rPr lang="es-PE" sz="3200" b="1" i="1">
                <a:solidFill>
                  <a:schemeClr val="tx2"/>
                </a:solidFill>
              </a:rPr>
              <a:t> dice.</a:t>
            </a:r>
            <a:endParaRPr lang="es-ES" sz="3200" b="1" i="1">
              <a:solidFill>
                <a:schemeClr val="tx2"/>
              </a:solidFill>
            </a:endParaRPr>
          </a:p>
        </p:txBody>
      </p:sp>
      <p:sp>
        <p:nvSpPr>
          <p:cNvPr id="100357" name="Rectangle 5"/>
          <p:cNvSpPr>
            <a:spLocks noChangeArrowheads="1"/>
          </p:cNvSpPr>
          <p:nvPr/>
        </p:nvSpPr>
        <p:spPr bwMode="auto">
          <a:xfrm>
            <a:off x="611188" y="3860800"/>
            <a:ext cx="6480175" cy="1008063"/>
          </a:xfrm>
          <a:prstGeom prst="rect">
            <a:avLst/>
          </a:prstGeom>
          <a:solidFill>
            <a:srgbClr val="CCFFFF"/>
          </a:solidFill>
          <a:ln w="9525">
            <a:noFill/>
            <a:miter lim="800000"/>
            <a:headEnd/>
            <a:tailEnd/>
          </a:ln>
        </p:spPr>
        <p:txBody>
          <a:bodyPr anchor="ctr"/>
          <a:lstStyle/>
          <a:p>
            <a:pPr algn="ctr" eaLnBrk="0" hangingPunct="0"/>
            <a:r>
              <a:rPr lang="es-PE" sz="3200" b="1">
                <a:solidFill>
                  <a:schemeClr val="tx2"/>
                </a:solidFill>
              </a:rPr>
              <a:t>Estoy </a:t>
            </a:r>
            <a:r>
              <a:rPr lang="es-PE" sz="3200" b="1" i="1">
                <a:solidFill>
                  <a:srgbClr val="FF3300"/>
                </a:solidFill>
              </a:rPr>
              <a:t>profundamente</a:t>
            </a:r>
            <a:r>
              <a:rPr lang="es-PE" sz="3200" b="1">
                <a:solidFill>
                  <a:schemeClr val="tx2"/>
                </a:solidFill>
              </a:rPr>
              <a:t> impresionado por tus palabras tan inteligentes.</a:t>
            </a:r>
            <a:endParaRPr lang="es-ES" sz="3200" b="1">
              <a:solidFill>
                <a:schemeClr val="tx2"/>
              </a:solidFill>
            </a:endParaRPr>
          </a:p>
        </p:txBody>
      </p:sp>
      <p:sp>
        <p:nvSpPr>
          <p:cNvPr id="100358" name="Rectangle 6"/>
          <p:cNvSpPr>
            <a:spLocks noChangeArrowheads="1"/>
          </p:cNvSpPr>
          <p:nvPr/>
        </p:nvSpPr>
        <p:spPr bwMode="auto">
          <a:xfrm>
            <a:off x="611188" y="4868863"/>
            <a:ext cx="6480175" cy="1008062"/>
          </a:xfrm>
          <a:prstGeom prst="rect">
            <a:avLst/>
          </a:prstGeom>
          <a:solidFill>
            <a:srgbClr val="FFCCCC"/>
          </a:solidFill>
          <a:ln w="9525">
            <a:noFill/>
            <a:miter lim="800000"/>
            <a:headEnd/>
            <a:tailEnd/>
          </a:ln>
        </p:spPr>
        <p:txBody>
          <a:bodyPr anchor="ctr"/>
          <a:lstStyle/>
          <a:p>
            <a:pPr algn="ctr" eaLnBrk="0" hangingPunct="0"/>
            <a:r>
              <a:rPr lang="es-PE" sz="3200" b="1">
                <a:solidFill>
                  <a:schemeClr val="tx2"/>
                </a:solidFill>
              </a:rPr>
              <a:t>Estoy profundamente impresionado por tus palabras </a:t>
            </a:r>
            <a:r>
              <a:rPr lang="es-PE" sz="3200" b="1" i="1">
                <a:solidFill>
                  <a:srgbClr val="FF3300"/>
                </a:solidFill>
              </a:rPr>
              <a:t>tan</a:t>
            </a:r>
            <a:r>
              <a:rPr lang="es-PE" sz="3200" b="1">
                <a:solidFill>
                  <a:schemeClr val="tx2"/>
                </a:solidFill>
              </a:rPr>
              <a:t> inteligentes.</a:t>
            </a:r>
            <a:endParaRPr lang="es-ES" sz="3200" b="1">
              <a:solidFill>
                <a:schemeClr val="tx2"/>
              </a:solidFill>
            </a:endParaRPr>
          </a:p>
        </p:txBody>
      </p:sp>
      <p:sp>
        <p:nvSpPr>
          <p:cNvPr id="100359" name="AutoShape 7"/>
          <p:cNvSpPr>
            <a:spLocks noChangeArrowheads="1"/>
          </p:cNvSpPr>
          <p:nvPr/>
        </p:nvSpPr>
        <p:spPr bwMode="auto">
          <a:xfrm>
            <a:off x="7019925" y="4581525"/>
            <a:ext cx="1979613" cy="1368425"/>
          </a:xfrm>
          <a:prstGeom prst="cloudCallout">
            <a:avLst>
              <a:gd name="adj1" fmla="val -62111"/>
              <a:gd name="adj2" fmla="val 26565"/>
            </a:avLst>
          </a:prstGeom>
          <a:solidFill>
            <a:schemeClr val="accent1"/>
          </a:solidFill>
          <a:ln w="9525">
            <a:solidFill>
              <a:schemeClr val="tx1"/>
            </a:solidFill>
            <a:round/>
            <a:headEnd/>
            <a:tailEnd/>
          </a:ln>
        </p:spPr>
        <p:txBody>
          <a:bodyPr/>
          <a:lstStyle/>
          <a:p>
            <a:pPr algn="ctr"/>
            <a:r>
              <a:rPr lang="es-PE" sz="2400" b="1" dirty="0">
                <a:solidFill>
                  <a:srgbClr val="FF3300"/>
                </a:solidFill>
              </a:rPr>
              <a:t>¡eres un tonto!</a:t>
            </a:r>
            <a:endParaRPr lang="es-ES" sz="2400" b="1" dirty="0">
              <a:solidFill>
                <a:srgbClr val="FF33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accent2">
                <a:lumMod val="50000"/>
              </a:schemeClr>
            </a:solidFill>
          </a:ln>
        </p:spPr>
        <p:txBody>
          <a:bodyPr/>
          <a:lstStyle/>
          <a:p>
            <a:r>
              <a:rPr lang="es-PE" sz="4000" b="1" i="1" dirty="0">
                <a:latin typeface="Times New Roman" pitchFamily="18" charset="0"/>
              </a:rPr>
              <a:t>Falacias de Equívoco.</a:t>
            </a:r>
            <a:endParaRPr lang="es-ES" sz="4000" i="1" dirty="0"/>
          </a:p>
        </p:txBody>
      </p:sp>
      <p:sp>
        <p:nvSpPr>
          <p:cNvPr id="3" name="2 Marcador de contenido"/>
          <p:cNvSpPr>
            <a:spLocks noGrp="1"/>
          </p:cNvSpPr>
          <p:nvPr>
            <p:ph idx="1"/>
          </p:nvPr>
        </p:nvSpPr>
        <p:spPr/>
        <p:txBody>
          <a:bodyPr/>
          <a:lstStyle/>
          <a:p>
            <a:pPr>
              <a:lnSpc>
                <a:spcPct val="110000"/>
              </a:lnSpc>
            </a:pPr>
            <a:r>
              <a:rPr lang="es-ES" dirty="0"/>
              <a:t>La mayoría de las palabras tienen más de un significado literal, y a veces </a:t>
            </a:r>
            <a:r>
              <a:rPr lang="es-ES" i="1" dirty="0"/>
              <a:t>los distintos significados de una palabra o frase se confunden</a:t>
            </a:r>
            <a:r>
              <a:rPr lang="es-ES" dirty="0"/>
              <a:t> –accidental o deliberadamente– y en tal caso, decimos que una palabras se usa equívocamente. Si lo hacemos en el contexto de un argumento, cometemos la falacia de equivocación.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ln w="38100">
            <a:solidFill>
              <a:schemeClr val="accent2">
                <a:lumMod val="50000"/>
              </a:schemeClr>
            </a:solidFill>
          </a:ln>
        </p:spPr>
        <p:txBody>
          <a:bodyPr/>
          <a:lstStyle/>
          <a:p>
            <a:r>
              <a:rPr lang="es-PE" sz="4000" b="1" dirty="0">
                <a:latin typeface="Times New Roman" pitchFamily="18" charset="0"/>
              </a:rPr>
              <a:t>Falacia de Equívoco.</a:t>
            </a:r>
            <a:endParaRPr lang="es-ES" sz="4000" b="1" dirty="0">
              <a:latin typeface="Times New Roman" pitchFamily="18" charset="0"/>
            </a:endParaRPr>
          </a:p>
        </p:txBody>
      </p:sp>
      <p:sp>
        <p:nvSpPr>
          <p:cNvPr id="94211" name="Rectangle 3"/>
          <p:cNvSpPr>
            <a:spLocks noChangeArrowheads="1"/>
          </p:cNvSpPr>
          <p:nvPr/>
        </p:nvSpPr>
        <p:spPr bwMode="auto">
          <a:xfrm>
            <a:off x="395288" y="1557338"/>
            <a:ext cx="8424862" cy="5026024"/>
          </a:xfrm>
          <a:prstGeom prst="rect">
            <a:avLst/>
          </a:prstGeom>
          <a:solidFill>
            <a:srgbClr val="CCFFFF"/>
          </a:solidFill>
          <a:ln w="76200">
            <a:solidFill>
              <a:schemeClr val="folHlink"/>
            </a:solidFill>
            <a:miter lim="800000"/>
            <a:headEnd/>
            <a:tailEnd/>
          </a:ln>
        </p:spPr>
        <p:txBody>
          <a:bodyPr anchor="ctr"/>
          <a:lstStyle/>
          <a:p>
            <a:pPr algn="ctr" eaLnBrk="0" hangingPunct="0"/>
            <a:r>
              <a:rPr lang="es-PE" sz="3200" b="1" dirty="0">
                <a:solidFill>
                  <a:schemeClr val="tx2"/>
                </a:solidFill>
              </a:rPr>
              <a:t>Cuando en una ocasión se me malogró el auto estacionado fuera de la casa de Carlos, le pedí que me trajera su gata para ayudarme con el auto. </a:t>
            </a:r>
          </a:p>
          <a:p>
            <a:pPr marL="457200" indent="-457200" algn="ctr" eaLnBrk="0" hangingPunct="0">
              <a:buFontTx/>
              <a:buChar char="-"/>
            </a:pPr>
            <a:r>
              <a:rPr lang="es-PE" sz="3200" b="1" dirty="0">
                <a:solidFill>
                  <a:schemeClr val="tx2"/>
                </a:solidFill>
              </a:rPr>
              <a:t>Tráeme tu gata – le dije</a:t>
            </a:r>
          </a:p>
          <a:p>
            <a:pPr algn="ctr" eaLnBrk="0" hangingPunct="0"/>
            <a:r>
              <a:rPr lang="es-PE" sz="3200" b="1" dirty="0">
                <a:solidFill>
                  <a:schemeClr val="tx2"/>
                </a:solidFill>
              </a:rPr>
              <a:t>Carlos puso una cara de molesto, se fue y me trajo a su mascota.</a:t>
            </a:r>
          </a:p>
          <a:p>
            <a:pPr algn="ctr" eaLnBrk="0" hangingPunct="0"/>
            <a:r>
              <a:rPr lang="es-PE" sz="3200" b="1" dirty="0">
                <a:solidFill>
                  <a:schemeClr val="tx2"/>
                </a:solidFill>
              </a:rPr>
              <a:t>-¿Y la </a:t>
            </a:r>
            <a:r>
              <a:rPr lang="es-PE" sz="3200" b="1" i="1" dirty="0">
                <a:solidFill>
                  <a:schemeClr val="tx2"/>
                </a:solidFill>
              </a:rPr>
              <a:t>gata</a:t>
            </a:r>
            <a:r>
              <a:rPr lang="es-PE" sz="3200" b="1" dirty="0">
                <a:solidFill>
                  <a:schemeClr val="tx2"/>
                </a:solidFill>
              </a:rPr>
              <a:t>? – le pregunté</a:t>
            </a:r>
            <a:br>
              <a:rPr lang="es-PE" sz="3200" b="1" dirty="0">
                <a:solidFill>
                  <a:schemeClr val="tx2"/>
                </a:solidFill>
              </a:rPr>
            </a:br>
            <a:r>
              <a:rPr lang="es-PE" sz="3200" b="1" dirty="0">
                <a:solidFill>
                  <a:srgbClr val="C00000"/>
                </a:solidFill>
              </a:rPr>
              <a:t>-</a:t>
            </a:r>
            <a:r>
              <a:rPr lang="es-PE" sz="3200" b="1" dirty="0">
                <a:solidFill>
                  <a:schemeClr val="tx2"/>
                </a:solidFill>
              </a:rPr>
              <a:t> </a:t>
            </a:r>
            <a:r>
              <a:rPr lang="es-PE" sz="3200" b="1" dirty="0">
                <a:solidFill>
                  <a:srgbClr val="FF3300"/>
                </a:solidFill>
              </a:rPr>
              <a:t>¿No me pediste que te trajera mi </a:t>
            </a:r>
            <a:r>
              <a:rPr lang="es-PE" sz="3200" b="1" i="1" dirty="0">
                <a:solidFill>
                  <a:srgbClr val="FF3300"/>
                </a:solidFill>
              </a:rPr>
              <a:t>gata</a:t>
            </a:r>
            <a:r>
              <a:rPr lang="es-PE" sz="3200" b="1" dirty="0">
                <a:solidFill>
                  <a:srgbClr val="FF3300"/>
                </a:solidFill>
              </a:rPr>
              <a:t>? - repuso</a:t>
            </a:r>
            <a:endParaRPr lang="es-ES" sz="3200" b="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p:cTn id="7" dur="1000" fill="hold"/>
                                        <p:tgtEl>
                                          <p:spTgt spid="94211"/>
                                        </p:tgtEl>
                                        <p:attrNameLst>
                                          <p:attrName>ppt_w</p:attrName>
                                        </p:attrNameLst>
                                      </p:cBhvr>
                                      <p:tavLst>
                                        <p:tav tm="0">
                                          <p:val>
                                            <p:strVal val="#ppt_w*0.70"/>
                                          </p:val>
                                        </p:tav>
                                        <p:tav tm="100000">
                                          <p:val>
                                            <p:strVal val="#ppt_w"/>
                                          </p:val>
                                        </p:tav>
                                      </p:tavLst>
                                    </p:anim>
                                    <p:anim calcmode="lin" valueType="num">
                                      <p:cBhvr>
                                        <p:cTn id="8" dur="1000" fill="hold"/>
                                        <p:tgtEl>
                                          <p:spTgt spid="94211"/>
                                        </p:tgtEl>
                                        <p:attrNameLst>
                                          <p:attrName>ppt_h</p:attrName>
                                        </p:attrNameLst>
                                      </p:cBhvr>
                                      <p:tavLst>
                                        <p:tav tm="0">
                                          <p:val>
                                            <p:strVal val="#ppt_h"/>
                                          </p:val>
                                        </p:tav>
                                        <p:tav tm="100000">
                                          <p:val>
                                            <p:strVal val="#ppt_h"/>
                                          </p:val>
                                        </p:tav>
                                      </p:tavLst>
                                    </p:anim>
                                    <p:animEffect transition="in" filter="fade">
                                      <p:cBhvr>
                                        <p:cTn id="9" dur="10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accent2">
                <a:lumMod val="50000"/>
              </a:schemeClr>
            </a:solidFill>
          </a:ln>
        </p:spPr>
        <p:txBody>
          <a:bodyPr/>
          <a:lstStyle/>
          <a:p>
            <a:r>
              <a:rPr lang="es-PE" sz="4000" b="1" i="1" dirty="0"/>
              <a:t>Falacia de anfibología</a:t>
            </a:r>
            <a:endParaRPr lang="es-ES" sz="4000" dirty="0"/>
          </a:p>
        </p:txBody>
      </p:sp>
      <p:sp>
        <p:nvSpPr>
          <p:cNvPr id="3" name="2 Marcador de contenido"/>
          <p:cNvSpPr>
            <a:spLocks noGrp="1"/>
          </p:cNvSpPr>
          <p:nvPr>
            <p:ph idx="1"/>
          </p:nvPr>
        </p:nvSpPr>
        <p:spPr>
          <a:xfrm>
            <a:off x="323528" y="1600200"/>
            <a:ext cx="8496944" cy="4525963"/>
          </a:xfrm>
        </p:spPr>
        <p:txBody>
          <a:bodyPr/>
          <a:lstStyle/>
          <a:p>
            <a:r>
              <a:rPr lang="es-ES" dirty="0"/>
              <a:t>Un enunciado es anfibológico cuando su significado es indeterminado debido a </a:t>
            </a:r>
            <a:r>
              <a:rPr lang="es-ES" i="1" dirty="0"/>
              <a:t>la forma en que se combinan sus palabras,</a:t>
            </a:r>
            <a:r>
              <a:rPr lang="es-ES" dirty="0"/>
              <a:t> a causa de su construcción gramatical: puede ser verdadero bajo una interpretación y falso bajo otra. </a:t>
            </a:r>
          </a:p>
          <a:p>
            <a:r>
              <a:rPr lang="es-ES" dirty="0"/>
              <a:t>Cuando se enuncia en las premisas bajo la interpretación que lo hace verdadero y se extrae una conclusión donde se recurre a la interpretación que lo hace falso.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MX" sz="6000" b="1" dirty="0">
                <a:solidFill>
                  <a:srgbClr val="C00000"/>
                </a:solidFill>
              </a:rPr>
              <a:t>Falacias de </a:t>
            </a:r>
            <a:r>
              <a:rPr lang="es-MX" sz="6000" b="1" dirty="0" err="1">
                <a:solidFill>
                  <a:srgbClr val="C00000"/>
                </a:solidFill>
              </a:rPr>
              <a:t>inatinencia</a:t>
            </a:r>
            <a:endParaRPr lang="es-ES" sz="6000" b="1" dirty="0">
              <a:solidFill>
                <a:srgbClr val="C00000"/>
              </a:solidFill>
            </a:endParaRPr>
          </a:p>
        </p:txBody>
      </p:sp>
    </p:spTree>
    <p:extLst>
      <p:ext uri="{BB962C8B-B14F-4D97-AF65-F5344CB8AC3E}">
        <p14:creationId xmlns:p14="http://schemas.microsoft.com/office/powerpoint/2010/main" val="1038690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611188" y="549275"/>
            <a:ext cx="7920037" cy="935038"/>
          </a:xfrm>
          <a:prstGeom prst="rect">
            <a:avLst/>
          </a:prstGeom>
          <a:noFill/>
          <a:ln w="9525">
            <a:noFill/>
            <a:miter lim="800000"/>
            <a:headEnd/>
            <a:tailEnd/>
          </a:ln>
        </p:spPr>
        <p:txBody>
          <a:bodyPr anchor="ctr"/>
          <a:lstStyle/>
          <a:p>
            <a:pPr algn="ctr" eaLnBrk="0" hangingPunct="0"/>
            <a:r>
              <a:rPr lang="es-PE" sz="3600" b="1" dirty="0">
                <a:solidFill>
                  <a:schemeClr val="tx2"/>
                </a:solidFill>
              </a:rPr>
              <a:t>Falacia de anfibología o polisemia</a:t>
            </a:r>
            <a:endParaRPr lang="es-ES" sz="3600" b="1" dirty="0">
              <a:solidFill>
                <a:schemeClr val="tx2"/>
              </a:solidFill>
            </a:endParaRPr>
          </a:p>
        </p:txBody>
      </p:sp>
      <p:sp>
        <p:nvSpPr>
          <p:cNvPr id="98307" name="Text Box 3"/>
          <p:cNvSpPr txBox="1">
            <a:spLocks noChangeArrowheads="1"/>
          </p:cNvSpPr>
          <p:nvPr/>
        </p:nvSpPr>
        <p:spPr bwMode="auto">
          <a:xfrm>
            <a:off x="827088" y="1700213"/>
            <a:ext cx="3529012" cy="2554545"/>
          </a:xfrm>
          <a:prstGeom prst="rect">
            <a:avLst/>
          </a:prstGeom>
          <a:noFill/>
          <a:ln w="9525">
            <a:noFill/>
            <a:miter lim="800000"/>
            <a:headEnd/>
            <a:tailEnd/>
          </a:ln>
        </p:spPr>
        <p:txBody>
          <a:bodyPr>
            <a:spAutoFit/>
          </a:bodyPr>
          <a:lstStyle/>
          <a:p>
            <a:pPr>
              <a:spcBef>
                <a:spcPct val="50000"/>
              </a:spcBef>
            </a:pPr>
            <a:r>
              <a:rPr lang="es-PE" sz="3200" b="1" dirty="0">
                <a:solidFill>
                  <a:srgbClr val="002060"/>
                </a:solidFill>
              </a:rPr>
              <a:t>Muchachos: por haberme ayudado con mi examen de lógica, ¡los invito a comer a la calle!</a:t>
            </a:r>
            <a:endParaRPr lang="es-ES" sz="3200" b="1" dirty="0">
              <a:solidFill>
                <a:srgbClr val="002060"/>
              </a:solidFill>
            </a:endParaRPr>
          </a:p>
        </p:txBody>
      </p:sp>
      <p:pic>
        <p:nvPicPr>
          <p:cNvPr id="98308" name="Picture 4" descr="Comer%20en%20la%20calle"/>
          <p:cNvPicPr>
            <a:picLocks noChangeAspect="1" noChangeArrowheads="1"/>
          </p:cNvPicPr>
          <p:nvPr/>
        </p:nvPicPr>
        <p:blipFill>
          <a:blip r:embed="rId3" cstate="print"/>
          <a:srcRect/>
          <a:stretch>
            <a:fillRect/>
          </a:stretch>
        </p:blipFill>
        <p:spPr bwMode="auto">
          <a:xfrm>
            <a:off x="4284663" y="1700213"/>
            <a:ext cx="4391025" cy="2751137"/>
          </a:xfrm>
          <a:prstGeom prst="rect">
            <a:avLst/>
          </a:prstGeom>
          <a:noFill/>
          <a:ln w="9525">
            <a:noFill/>
            <a:miter lim="800000"/>
            <a:headEnd/>
            <a:tailEnd/>
          </a:ln>
        </p:spPr>
      </p:pic>
      <p:sp>
        <p:nvSpPr>
          <p:cNvPr id="98309" name="Rectangle 5"/>
          <p:cNvSpPr>
            <a:spLocks noChangeArrowheads="1"/>
          </p:cNvSpPr>
          <p:nvPr/>
        </p:nvSpPr>
        <p:spPr bwMode="auto">
          <a:xfrm>
            <a:off x="684213" y="4724400"/>
            <a:ext cx="7920037" cy="865188"/>
          </a:xfrm>
          <a:prstGeom prst="rect">
            <a:avLst/>
          </a:prstGeom>
          <a:noFill/>
          <a:ln w="9525">
            <a:noFill/>
            <a:miter lim="800000"/>
            <a:headEnd/>
            <a:tailEnd/>
          </a:ln>
        </p:spPr>
        <p:txBody>
          <a:bodyPr anchor="ctr"/>
          <a:lstStyle/>
          <a:p>
            <a:pPr eaLnBrk="0" hangingPunct="0"/>
            <a:r>
              <a:rPr lang="es-PE" sz="3200" b="1">
                <a:solidFill>
                  <a:schemeClr val="tx2"/>
                </a:solidFill>
              </a:rPr>
              <a:t>Hubo un accidente aéreo esta mañana, pero no dejo ningún herido.</a:t>
            </a:r>
            <a:endParaRPr lang="es-ES" sz="3200" b="1">
              <a:solidFill>
                <a:schemeClr val="tx2"/>
              </a:solidFill>
            </a:endParaRPr>
          </a:p>
        </p:txBody>
      </p:sp>
      <p:sp>
        <p:nvSpPr>
          <p:cNvPr id="98310" name="Rectangle 6"/>
          <p:cNvSpPr>
            <a:spLocks noChangeArrowheads="1"/>
          </p:cNvSpPr>
          <p:nvPr/>
        </p:nvSpPr>
        <p:spPr bwMode="auto">
          <a:xfrm>
            <a:off x="4859338" y="5157788"/>
            <a:ext cx="2808287" cy="504825"/>
          </a:xfrm>
          <a:prstGeom prst="rect">
            <a:avLst/>
          </a:prstGeom>
          <a:noFill/>
          <a:ln w="9525">
            <a:noFill/>
            <a:miter lim="800000"/>
            <a:headEnd/>
            <a:tailEnd/>
          </a:ln>
        </p:spPr>
        <p:txBody>
          <a:bodyPr anchor="ctr"/>
          <a:lstStyle/>
          <a:p>
            <a:pPr algn="ctr" eaLnBrk="0" hangingPunct="0"/>
            <a:r>
              <a:rPr lang="es-PE" sz="3200" b="1">
                <a:solidFill>
                  <a:srgbClr val="FF3300"/>
                </a:solidFill>
              </a:rPr>
              <a:t>Todos muertos</a:t>
            </a:r>
            <a:endParaRPr lang="es-ES" sz="32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blinds(horizontal)">
                                      <p:cBhvr>
                                        <p:cTn id="7" dur="500"/>
                                        <p:tgtEl>
                                          <p:spTgt spid="9830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830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98307"/>
                                        </p:tgtEl>
                                      </p:cBhvr>
                                    </p:animEffect>
                                    <p:set>
                                      <p:cBhvr>
                                        <p:cTn id="16" dur="1" fill="hold">
                                          <p:stCondLst>
                                            <p:cond delay="499"/>
                                          </p:stCondLst>
                                        </p:cTn>
                                        <p:tgtEl>
                                          <p:spTgt spid="9830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nodeType="clickEffect">
                                  <p:stCondLst>
                                    <p:cond delay="0"/>
                                  </p:stCondLst>
                                  <p:childTnLst>
                                    <p:animEffect transition="out" filter="dissolve">
                                      <p:cBhvr>
                                        <p:cTn id="20" dur="500"/>
                                        <p:tgtEl>
                                          <p:spTgt spid="98308"/>
                                        </p:tgtEl>
                                      </p:cBhvr>
                                    </p:animEffect>
                                    <p:set>
                                      <p:cBhvr>
                                        <p:cTn id="21" dur="1" fill="hold">
                                          <p:stCondLst>
                                            <p:cond delay="499"/>
                                          </p:stCondLst>
                                        </p:cTn>
                                        <p:tgtEl>
                                          <p:spTgt spid="9830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8309"/>
                                        </p:tgtEl>
                                        <p:attrNameLst>
                                          <p:attrName>style.visibility</p:attrName>
                                        </p:attrNameLst>
                                      </p:cBhvr>
                                      <p:to>
                                        <p:strVal val="visible"/>
                                      </p:to>
                                    </p:set>
                                    <p:anim calcmode="lin" valueType="num">
                                      <p:cBhvr additive="base">
                                        <p:cTn id="26" dur="500" fill="hold"/>
                                        <p:tgtEl>
                                          <p:spTgt spid="98309"/>
                                        </p:tgtEl>
                                        <p:attrNameLst>
                                          <p:attrName>ppt_x</p:attrName>
                                        </p:attrNameLst>
                                      </p:cBhvr>
                                      <p:tavLst>
                                        <p:tav tm="0">
                                          <p:val>
                                            <p:strVal val="#ppt_x"/>
                                          </p:val>
                                        </p:tav>
                                        <p:tav tm="100000">
                                          <p:val>
                                            <p:strVal val="#ppt_x"/>
                                          </p:val>
                                        </p:tav>
                                      </p:tavLst>
                                    </p:anim>
                                    <p:anim calcmode="lin" valueType="num">
                                      <p:cBhvr additive="base">
                                        <p:cTn id="27" dur="500" fill="hold"/>
                                        <p:tgtEl>
                                          <p:spTgt spid="9830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07" grpId="1"/>
      <p:bldP spid="98309" grpId="0"/>
      <p:bldP spid="983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accent2">
                <a:lumMod val="50000"/>
              </a:schemeClr>
            </a:solidFill>
          </a:ln>
        </p:spPr>
        <p:txBody>
          <a:bodyPr/>
          <a:lstStyle/>
          <a:p>
            <a:r>
              <a:rPr lang="es-PE" b="1" i="1" dirty="0">
                <a:latin typeface="Times New Roman" pitchFamily="18" charset="0"/>
              </a:rPr>
              <a:t>Falacia de composición </a:t>
            </a:r>
            <a:endParaRPr lang="es-ES" i="1" dirty="0"/>
          </a:p>
        </p:txBody>
      </p:sp>
      <p:sp>
        <p:nvSpPr>
          <p:cNvPr id="3" name="2 Marcador de contenido"/>
          <p:cNvSpPr>
            <a:spLocks noGrp="1"/>
          </p:cNvSpPr>
          <p:nvPr>
            <p:ph idx="1"/>
          </p:nvPr>
        </p:nvSpPr>
        <p:spPr>
          <a:xfrm>
            <a:off x="323528" y="1600200"/>
            <a:ext cx="8363272" cy="4525963"/>
          </a:xfrm>
        </p:spPr>
        <p:txBody>
          <a:bodyPr/>
          <a:lstStyle/>
          <a:p>
            <a:pPr marL="0" indent="0">
              <a:spcBef>
                <a:spcPts val="2400"/>
              </a:spcBef>
              <a:buNone/>
            </a:pPr>
            <a:r>
              <a:rPr lang="es-ES" sz="3600" dirty="0"/>
              <a:t>Se puede describir como el razonamiento que falazmente </a:t>
            </a:r>
            <a:r>
              <a:rPr lang="es-ES" sz="3600" i="1" dirty="0"/>
              <a:t>atribuye las propiedades de las partes de un todo a éste</a:t>
            </a:r>
            <a:r>
              <a:rPr lang="es-ES" sz="3600" dirty="0"/>
              <a:t>. Es decir, </a:t>
            </a:r>
            <a:r>
              <a:rPr lang="pt-BR" sz="3600" dirty="0"/>
              <a:t>parte de </a:t>
            </a:r>
            <a:r>
              <a:rPr lang="pt-BR" sz="3600" dirty="0" err="1"/>
              <a:t>los</a:t>
            </a:r>
            <a:r>
              <a:rPr lang="pt-BR" sz="3600" dirty="0"/>
              <a:t> atributos de </a:t>
            </a:r>
            <a:r>
              <a:rPr lang="es-ES" sz="3600" dirty="0"/>
              <a:t>los elementos individuales de una colección a los atributos de la colección o totalidad que agrupa a esos elementos.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s-PE" b="1" dirty="0">
                <a:latin typeface="Times New Roman" pitchFamily="18" charset="0"/>
              </a:rPr>
              <a:t>Falacias de composición </a:t>
            </a:r>
          </a:p>
        </p:txBody>
      </p:sp>
      <p:sp>
        <p:nvSpPr>
          <p:cNvPr id="96259" name="Rectangle 3"/>
          <p:cNvSpPr>
            <a:spLocks noGrp="1" noChangeArrowheads="1"/>
          </p:cNvSpPr>
          <p:nvPr>
            <p:ph type="body" idx="1"/>
          </p:nvPr>
        </p:nvSpPr>
        <p:spPr>
          <a:xfrm>
            <a:off x="467544" y="1628800"/>
            <a:ext cx="8229600" cy="2016695"/>
          </a:xfrm>
        </p:spPr>
        <p:txBody>
          <a:bodyPr/>
          <a:lstStyle/>
          <a:p>
            <a:pPr>
              <a:lnSpc>
                <a:spcPct val="120000"/>
              </a:lnSpc>
            </a:pPr>
            <a:r>
              <a:rPr lang="es-PE" sz="3600" b="1" dirty="0">
                <a:solidFill>
                  <a:srgbClr val="002060"/>
                </a:solidFill>
                <a:latin typeface="Times New Roman" pitchFamily="18" charset="0"/>
              </a:rPr>
              <a:t>El motor, la carroza y el tubo de escape de éste auto son livianos. Por lo tanto, todo el auto es liviano.</a:t>
            </a:r>
          </a:p>
        </p:txBody>
      </p:sp>
      <p:sp>
        <p:nvSpPr>
          <p:cNvPr id="5" name="Rectangle 3"/>
          <p:cNvSpPr txBox="1">
            <a:spLocks noChangeArrowheads="1"/>
          </p:cNvSpPr>
          <p:nvPr/>
        </p:nvSpPr>
        <p:spPr bwMode="auto">
          <a:xfrm>
            <a:off x="451819" y="4005064"/>
            <a:ext cx="8065144" cy="2088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20000"/>
              </a:spcBef>
              <a:spcAft>
                <a:spcPct val="0"/>
              </a:spcAft>
              <a:buClrTx/>
              <a:buSzTx/>
              <a:buFontTx/>
              <a:buChar char="•"/>
              <a:tabLst/>
              <a:defRPr/>
            </a:pPr>
            <a:r>
              <a:rPr kumimoji="0" lang="es-PE" sz="3600" b="1" i="0" u="none" strike="noStrike" kern="0" cap="none" spc="0" normalizeH="0" baseline="0" noProof="0" dirty="0">
                <a:ln>
                  <a:noFill/>
                </a:ln>
                <a:solidFill>
                  <a:schemeClr val="tx1"/>
                </a:solidFill>
                <a:effectLst/>
                <a:uLnTx/>
                <a:uFillTx/>
                <a:latin typeface="+mn-lt"/>
                <a:ea typeface="+mn-ea"/>
                <a:cs typeface="+mn-cs"/>
              </a:rPr>
              <a:t>Si todos estos ingredientes de tu receta son deliciosos, el guiso que hagas con ellos será exquisito.</a:t>
            </a:r>
            <a:endParaRPr kumimoji="0" lang="es-PE" sz="3600" b="1" i="0" u="none" strike="noStrike" kern="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ln w="38100">
            <a:solidFill>
              <a:schemeClr val="accent2">
                <a:lumMod val="50000"/>
              </a:schemeClr>
            </a:solidFill>
          </a:ln>
        </p:spPr>
        <p:txBody>
          <a:bodyPr/>
          <a:lstStyle/>
          <a:p>
            <a:r>
              <a:rPr lang="es-PE" b="1" i="1" dirty="0">
                <a:latin typeface="Times New Roman" pitchFamily="18" charset="0"/>
              </a:rPr>
              <a:t>Falacia de división </a:t>
            </a:r>
            <a:endParaRPr lang="es-ES" i="1" dirty="0"/>
          </a:p>
        </p:txBody>
      </p:sp>
      <p:sp>
        <p:nvSpPr>
          <p:cNvPr id="3" name="2 Marcador de contenido"/>
          <p:cNvSpPr>
            <a:spLocks noGrp="1"/>
          </p:cNvSpPr>
          <p:nvPr>
            <p:ph idx="1"/>
          </p:nvPr>
        </p:nvSpPr>
        <p:spPr>
          <a:xfrm>
            <a:off x="457200" y="1484784"/>
            <a:ext cx="8229600" cy="4641379"/>
          </a:xfrm>
        </p:spPr>
        <p:txBody>
          <a:bodyPr/>
          <a:lstStyle/>
          <a:p>
            <a:pPr>
              <a:spcBef>
                <a:spcPts val="2400"/>
              </a:spcBef>
              <a:buNone/>
            </a:pPr>
            <a:r>
              <a:rPr lang="es-ES" dirty="0"/>
              <a:t>También se pueden distinguir dos variantes:</a:t>
            </a:r>
          </a:p>
          <a:p>
            <a:pPr marL="0" indent="0">
              <a:spcBef>
                <a:spcPts val="2400"/>
              </a:spcBef>
              <a:buNone/>
            </a:pPr>
            <a:r>
              <a:rPr lang="es-ES" dirty="0"/>
              <a:t>Argumenta falazmente que lo que es verdad de una totalidad también debe ser cierto para cada una de sus partes. Es decir, a partir de los atributos de una colección de elementos para concluir algo acerca de los atributos de los elementos mismos de manera inapropiada y ambigua.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s-PE" b="1" dirty="0">
                <a:latin typeface="Times New Roman" pitchFamily="18" charset="0"/>
              </a:rPr>
              <a:t>Falacias de división  </a:t>
            </a:r>
          </a:p>
        </p:txBody>
      </p:sp>
      <p:sp>
        <p:nvSpPr>
          <p:cNvPr id="94211" name="Rectangle 3"/>
          <p:cNvSpPr>
            <a:spLocks noGrp="1" noChangeArrowheads="1"/>
          </p:cNvSpPr>
          <p:nvPr>
            <p:ph type="body" idx="1"/>
          </p:nvPr>
        </p:nvSpPr>
        <p:spPr>
          <a:xfrm>
            <a:off x="468313" y="1484313"/>
            <a:ext cx="8229600" cy="2260600"/>
          </a:xfrm>
        </p:spPr>
        <p:txBody>
          <a:bodyPr/>
          <a:lstStyle/>
          <a:p>
            <a:r>
              <a:rPr lang="es-ES" sz="3600" b="1" dirty="0">
                <a:solidFill>
                  <a:srgbClr val="CC3300"/>
                </a:solidFill>
                <a:latin typeface="Times New Roman" pitchFamily="18" charset="0"/>
              </a:rPr>
              <a:t>Como la empresa es muy importante para nosotros y el señor Pérez es empleado en esta empresa; el señor Pérez es muy importante también.</a:t>
            </a:r>
            <a:endParaRPr lang="es-PE" sz="3600" b="1" dirty="0">
              <a:solidFill>
                <a:srgbClr val="CC3300"/>
              </a:solidFill>
              <a:latin typeface="Times New Roman" pitchFamily="18" charset="0"/>
            </a:endParaRPr>
          </a:p>
        </p:txBody>
      </p:sp>
      <p:sp>
        <p:nvSpPr>
          <p:cNvPr id="102404" name="Text Box 4"/>
          <p:cNvSpPr txBox="1">
            <a:spLocks noChangeArrowheads="1"/>
          </p:cNvSpPr>
          <p:nvPr/>
        </p:nvSpPr>
        <p:spPr bwMode="auto">
          <a:xfrm>
            <a:off x="827088" y="3933825"/>
            <a:ext cx="7416800" cy="2289175"/>
          </a:xfrm>
          <a:prstGeom prst="rect">
            <a:avLst/>
          </a:prstGeom>
          <a:solidFill>
            <a:srgbClr val="FFFF99"/>
          </a:solidFill>
          <a:ln w="9525">
            <a:noFill/>
            <a:miter lim="800000"/>
            <a:headEnd/>
            <a:tailEnd/>
          </a:ln>
        </p:spPr>
        <p:txBody>
          <a:bodyPr>
            <a:spAutoFit/>
          </a:bodyPr>
          <a:lstStyle/>
          <a:p>
            <a:pPr>
              <a:spcBef>
                <a:spcPct val="50000"/>
              </a:spcBef>
            </a:pPr>
            <a:r>
              <a:rPr lang="es-ES" sz="3600" b="1" dirty="0"/>
              <a:t>Los indios americanos están desapareciendo. </a:t>
            </a:r>
            <a:r>
              <a:rPr lang="es-ES" sz="3600" b="1" i="1" dirty="0" err="1"/>
              <a:t>Nubegris</a:t>
            </a:r>
            <a:r>
              <a:rPr lang="es-ES" sz="3600" b="1" dirty="0"/>
              <a:t> es un indio americano. Luego, </a:t>
            </a:r>
            <a:r>
              <a:rPr lang="es-ES" sz="3600" b="1" i="1" dirty="0" err="1"/>
              <a:t>Nubegris</a:t>
            </a:r>
            <a:r>
              <a:rPr lang="es-ES" sz="3600" b="1" dirty="0"/>
              <a:t> está desapareciendo</a:t>
            </a:r>
            <a:endParaRPr lang="es-PE"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80528" y="548680"/>
            <a:ext cx="8820470" cy="935955"/>
          </a:xfrm>
          <a:prstGeom prst="rect">
            <a:avLst/>
          </a:prstGeom>
          <a:noFill/>
          <a:ln w="9525">
            <a:noFill/>
            <a:miter lim="800000"/>
            <a:headEnd/>
            <a:tailEnd/>
          </a:ln>
        </p:spPr>
        <p:txBody>
          <a:bodyPr anchor="ctr"/>
          <a:lstStyle/>
          <a:p>
            <a:pPr algn="r" eaLnBrk="0" hangingPunct="0"/>
            <a:r>
              <a:rPr lang="es-MX" sz="6000" b="1" dirty="0">
                <a:solidFill>
                  <a:srgbClr val="C00000"/>
                </a:solidFill>
              </a:rPr>
              <a:t>Falacias de </a:t>
            </a:r>
            <a:r>
              <a:rPr lang="es-MX" sz="6000" b="1" dirty="0" err="1">
                <a:solidFill>
                  <a:srgbClr val="C00000"/>
                </a:solidFill>
              </a:rPr>
              <a:t>inatinencia</a:t>
            </a:r>
            <a:endParaRPr lang="es-ES" sz="6000" b="1" dirty="0">
              <a:solidFill>
                <a:srgbClr val="C00000"/>
              </a:solidFill>
            </a:endParaRPr>
          </a:p>
        </p:txBody>
      </p:sp>
      <p:sp>
        <p:nvSpPr>
          <p:cNvPr id="20483" name="Rectangle 6"/>
          <p:cNvSpPr>
            <a:spLocks noGrp="1" noChangeArrowheads="1"/>
          </p:cNvSpPr>
          <p:nvPr>
            <p:ph type="body" idx="1"/>
          </p:nvPr>
        </p:nvSpPr>
        <p:spPr>
          <a:xfrm>
            <a:off x="468312" y="1700808"/>
            <a:ext cx="8352159" cy="4752528"/>
          </a:xfrm>
          <a:solidFill>
            <a:srgbClr val="FFFFCC"/>
          </a:solidFill>
        </p:spPr>
        <p:txBody>
          <a:bodyPr/>
          <a:lstStyle/>
          <a:p>
            <a:r>
              <a:rPr lang="es-MX" sz="4000" b="1" dirty="0">
                <a:latin typeface="Times New Roman" pitchFamily="18" charset="0"/>
              </a:rPr>
              <a:t>Son</a:t>
            </a:r>
            <a:r>
              <a:rPr lang="es-ES" sz="4000" b="1" dirty="0">
                <a:latin typeface="Times New Roman" pitchFamily="18" charset="0"/>
              </a:rPr>
              <a:t> razonamientos en los que sus  premisas carecen de conexión lógica con respecto a sus conclusiones y, por ende, son incapaces de establecer su conclusión. </a:t>
            </a:r>
          </a:p>
          <a:p>
            <a:r>
              <a:rPr lang="es-ES" sz="4000" b="1" dirty="0">
                <a:latin typeface="Times New Roman" pitchFamily="18" charset="0"/>
              </a:rPr>
              <a:t>Pero hay una conexión psicológica que tiene efecto persuasivo.</a:t>
            </a:r>
            <a:endParaRPr lang="es-PE" sz="4000" b="1" dirty="0">
              <a:latin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1354162"/>
          </a:xfrm>
          <a:ln w="38100">
            <a:solidFill>
              <a:schemeClr val="tx1"/>
            </a:solidFill>
          </a:ln>
        </p:spPr>
        <p:txBody>
          <a:bodyPr/>
          <a:lstStyle/>
          <a:p>
            <a:r>
              <a:rPr lang="es-PE" b="1" dirty="0">
                <a:solidFill>
                  <a:schemeClr val="tx1"/>
                </a:solidFill>
                <a:latin typeface="Times New Roman" pitchFamily="18" charset="0"/>
              </a:rPr>
              <a:t>Conclusión </a:t>
            </a:r>
            <a:r>
              <a:rPr lang="es-PE" b="1" dirty="0" err="1">
                <a:solidFill>
                  <a:schemeClr val="tx1"/>
                </a:solidFill>
                <a:latin typeface="Times New Roman" pitchFamily="18" charset="0"/>
              </a:rPr>
              <a:t>inatinente</a:t>
            </a:r>
            <a:endParaRPr lang="es-ES" b="1" dirty="0">
              <a:solidFill>
                <a:schemeClr val="tx1"/>
              </a:solidFill>
              <a:latin typeface="Times New Roman" pitchFamily="18" charset="0"/>
            </a:endParaRPr>
          </a:p>
        </p:txBody>
      </p:sp>
      <p:sp>
        <p:nvSpPr>
          <p:cNvPr id="28675" name="Rectangle 3"/>
          <p:cNvSpPr>
            <a:spLocks noGrp="1" noChangeArrowheads="1"/>
          </p:cNvSpPr>
          <p:nvPr>
            <p:ph type="body" idx="1"/>
          </p:nvPr>
        </p:nvSpPr>
        <p:spPr>
          <a:xfrm>
            <a:off x="395288" y="1916832"/>
            <a:ext cx="8497887" cy="4680520"/>
          </a:xfrm>
        </p:spPr>
        <p:txBody>
          <a:bodyPr/>
          <a:lstStyle/>
          <a:p>
            <a:r>
              <a:rPr lang="es-ES" sz="3600" b="1" dirty="0"/>
              <a:t>Se comete cuando un argumento que permite establecer una conclusión en particular se dirige a probar una conclusión diferente. Las premisas "equivocan el punto" y el razonamiento parece verosímil en sí mismo, sin embargo, el argumento es erróneo como defensa de la conclusión en disputa</a:t>
            </a:r>
            <a:endParaRPr lang="es-ES" sz="3600" b="1" dirty="0">
              <a:latin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s-PE" sz="3200" b="1" dirty="0">
                <a:solidFill>
                  <a:schemeClr val="accent1"/>
                </a:solidFill>
                <a:latin typeface="Times New Roman" pitchFamily="18" charset="0"/>
              </a:rPr>
              <a:t>Argumento con conclusión </a:t>
            </a:r>
            <a:r>
              <a:rPr lang="es-PE" sz="3200" b="1" dirty="0" err="1">
                <a:solidFill>
                  <a:schemeClr val="accent1"/>
                </a:solidFill>
                <a:latin typeface="Times New Roman" pitchFamily="18" charset="0"/>
              </a:rPr>
              <a:t>inatinente</a:t>
            </a:r>
            <a:r>
              <a:rPr lang="es-PE" sz="3200" b="1" dirty="0">
                <a:solidFill>
                  <a:schemeClr val="accent1"/>
                </a:solidFill>
                <a:latin typeface="Times New Roman" pitchFamily="18" charset="0"/>
              </a:rPr>
              <a:t> </a:t>
            </a:r>
            <a:endParaRPr lang="es-ES" sz="3200" b="1" dirty="0">
              <a:solidFill>
                <a:schemeClr val="accent1"/>
              </a:solidFill>
              <a:latin typeface="Times New Roman" pitchFamily="18" charset="0"/>
            </a:endParaRPr>
          </a:p>
        </p:txBody>
      </p:sp>
      <p:sp>
        <p:nvSpPr>
          <p:cNvPr id="79875" name="Rectangle 3"/>
          <p:cNvSpPr>
            <a:spLocks noChangeArrowheads="1"/>
          </p:cNvSpPr>
          <p:nvPr/>
        </p:nvSpPr>
        <p:spPr bwMode="auto">
          <a:xfrm>
            <a:off x="468313" y="3429000"/>
            <a:ext cx="8280400" cy="2520950"/>
          </a:xfrm>
          <a:prstGeom prst="rect">
            <a:avLst/>
          </a:prstGeom>
          <a:solidFill>
            <a:srgbClr val="FFFF99"/>
          </a:solidFill>
          <a:ln w="28575">
            <a:solidFill>
              <a:srgbClr val="FF3300"/>
            </a:solidFill>
            <a:miter lim="800000"/>
            <a:headEnd/>
            <a:tailEnd/>
          </a:ln>
        </p:spPr>
        <p:txBody>
          <a:bodyPr anchor="ctr"/>
          <a:lstStyle/>
          <a:p>
            <a:pPr algn="ctr" eaLnBrk="0" hangingPunct="0"/>
            <a:r>
              <a:rPr lang="es-PE" sz="3200" b="1" dirty="0">
                <a:solidFill>
                  <a:schemeClr val="tx2"/>
                </a:solidFill>
              </a:rPr>
              <a:t>Las tasa de desempleo ha bajado a raíz de la inversión extranjera, pero el capital se está fugando fuera del país. Es necesario que el dinero se quede, por lo que debe haber más despidos en las compañías y negocios.</a:t>
            </a:r>
            <a:endParaRPr lang="es-ES" sz="3200" b="1" dirty="0">
              <a:solidFill>
                <a:schemeClr val="tx2"/>
              </a:solidFill>
            </a:endParaRPr>
          </a:p>
        </p:txBody>
      </p:sp>
      <p:sp>
        <p:nvSpPr>
          <p:cNvPr id="79876" name="Rectangle 4"/>
          <p:cNvSpPr>
            <a:spLocks noChangeArrowheads="1"/>
          </p:cNvSpPr>
          <p:nvPr/>
        </p:nvSpPr>
        <p:spPr bwMode="auto">
          <a:xfrm>
            <a:off x="468313" y="1628775"/>
            <a:ext cx="8424862" cy="1569660"/>
          </a:xfrm>
          <a:prstGeom prst="rect">
            <a:avLst/>
          </a:prstGeom>
          <a:solidFill>
            <a:srgbClr val="FFFF99"/>
          </a:solidFill>
          <a:ln w="28575">
            <a:solidFill>
              <a:schemeClr val="accent2"/>
            </a:solidFill>
            <a:miter lim="800000"/>
            <a:headEnd/>
            <a:tailEnd/>
          </a:ln>
        </p:spPr>
        <p:txBody>
          <a:bodyPr>
            <a:spAutoFit/>
          </a:bodyPr>
          <a:lstStyle/>
          <a:p>
            <a:r>
              <a:rPr lang="es-PE" sz="3200" b="1" dirty="0"/>
              <a:t>Carlos tosió ayer todo el día y estaba constipado. No vino a trabajar hoy. Entonces, seguro se fue de paseo con su “familia”.</a:t>
            </a:r>
            <a:endParaRPr lang="es-E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79875"/>
                                        </p:tgtEl>
                                        <p:attrNameLst>
                                          <p:attrName>style.visibility</p:attrName>
                                        </p:attrNameLst>
                                      </p:cBhvr>
                                      <p:to>
                                        <p:strVal val="visible"/>
                                      </p:to>
                                    </p:set>
                                    <p:anim calcmode="lin" valueType="num">
                                      <p:cBhvr>
                                        <p:cTn id="13" dur="1000" fill="hold"/>
                                        <p:tgtEl>
                                          <p:spTgt spid="79875"/>
                                        </p:tgtEl>
                                        <p:attrNameLst>
                                          <p:attrName>ppt_w</p:attrName>
                                        </p:attrNameLst>
                                      </p:cBhvr>
                                      <p:tavLst>
                                        <p:tav tm="0">
                                          <p:val>
                                            <p:strVal val="#ppt_w*0.70"/>
                                          </p:val>
                                        </p:tav>
                                        <p:tav tm="100000">
                                          <p:val>
                                            <p:strVal val="#ppt_w"/>
                                          </p:val>
                                        </p:tav>
                                      </p:tavLst>
                                    </p:anim>
                                    <p:anim calcmode="lin" valueType="num">
                                      <p:cBhvr>
                                        <p:cTn id="14" dur="1000" fill="hold"/>
                                        <p:tgtEl>
                                          <p:spTgt spid="79875"/>
                                        </p:tgtEl>
                                        <p:attrNameLst>
                                          <p:attrName>ppt_h</p:attrName>
                                        </p:attrNameLst>
                                      </p:cBhvr>
                                      <p:tavLst>
                                        <p:tav tm="0">
                                          <p:val>
                                            <p:strVal val="#ppt_h"/>
                                          </p:val>
                                        </p:tav>
                                        <p:tav tm="100000">
                                          <p:val>
                                            <p:strVal val="#ppt_h"/>
                                          </p:val>
                                        </p:tav>
                                      </p:tavLst>
                                    </p:anim>
                                    <p:animEffect transition="in" filter="fade">
                                      <p:cBhvr>
                                        <p:cTn id="15" dur="10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nimBg="1"/>
      <p:bldP spid="7987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FFCC"/>
        </a:solidFill>
        <a:effectLst/>
      </p:bgPr>
    </p:bg>
    <p:spTree>
      <p:nvGrpSpPr>
        <p:cNvPr id="1" name=""/>
        <p:cNvGrpSpPr/>
        <p:nvPr/>
      </p:nvGrpSpPr>
      <p:grpSpPr>
        <a:xfrm>
          <a:off x="0" y="0"/>
          <a:ext cx="0" cy="0"/>
          <a:chOff x="0" y="0"/>
          <a:chExt cx="0" cy="0"/>
        </a:xfrm>
      </p:grpSpPr>
      <p:sp>
        <p:nvSpPr>
          <p:cNvPr id="17" name="16 Llamada con línea 2 (barra de énfasis)"/>
          <p:cNvSpPr/>
          <p:nvPr/>
        </p:nvSpPr>
        <p:spPr>
          <a:xfrm flipH="1">
            <a:off x="395536" y="1412776"/>
            <a:ext cx="3600400" cy="3744416"/>
          </a:xfrm>
          <a:prstGeom prst="accentCallout2">
            <a:avLst>
              <a:gd name="adj1" fmla="val 82011"/>
              <a:gd name="adj2" fmla="val -4206"/>
              <a:gd name="adj3" fmla="val 83450"/>
              <a:gd name="adj4" fmla="val -66566"/>
              <a:gd name="adj5" fmla="val 104735"/>
              <a:gd name="adj6" fmla="val -73840"/>
            </a:avLst>
          </a:prstGeom>
          <a:solidFill>
            <a:srgbClr val="FFFF99"/>
          </a:solidFill>
          <a:ln w="79375">
            <a:solidFill>
              <a:schemeClr val="tx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w="76200">
                <a:solidFill>
                  <a:schemeClr val="tx1"/>
                </a:solidFill>
              </a:ln>
            </a:endParaRPr>
          </a:p>
        </p:txBody>
      </p:sp>
      <p:sp>
        <p:nvSpPr>
          <p:cNvPr id="2" name="1 Título"/>
          <p:cNvSpPr>
            <a:spLocks noGrp="1"/>
          </p:cNvSpPr>
          <p:nvPr>
            <p:ph type="title"/>
          </p:nvPr>
        </p:nvSpPr>
        <p:spPr/>
        <p:txBody>
          <a:bodyPr/>
          <a:lstStyle/>
          <a:p>
            <a:r>
              <a:rPr lang="es-ES" dirty="0"/>
              <a:t>Gráfico de conclusión inatinente</a:t>
            </a:r>
          </a:p>
        </p:txBody>
      </p:sp>
      <p:sp>
        <p:nvSpPr>
          <p:cNvPr id="3" name="Text Box 3"/>
          <p:cNvSpPr txBox="1">
            <a:spLocks noChangeArrowheads="1"/>
          </p:cNvSpPr>
          <p:nvPr/>
        </p:nvSpPr>
        <p:spPr bwMode="auto">
          <a:xfrm>
            <a:off x="990600" y="1752600"/>
            <a:ext cx="2447925" cy="519113"/>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r>
              <a:rPr lang="es-MX" sz="2800" b="1" dirty="0">
                <a:latin typeface="Harrington" pitchFamily="82" charset="0"/>
              </a:rPr>
              <a:t>Premisa 1</a:t>
            </a:r>
          </a:p>
        </p:txBody>
      </p:sp>
      <p:sp>
        <p:nvSpPr>
          <p:cNvPr id="4" name="Oval 5"/>
          <p:cNvSpPr>
            <a:spLocks noChangeArrowheads="1"/>
          </p:cNvSpPr>
          <p:nvPr/>
        </p:nvSpPr>
        <p:spPr bwMode="auto">
          <a:xfrm>
            <a:off x="467545" y="5445224"/>
            <a:ext cx="3384376" cy="1152128"/>
          </a:xfrm>
          <a:prstGeom prst="roundRect">
            <a:avLst>
              <a:gd name="adj" fmla="val 37906"/>
            </a:avLst>
          </a:prstGeom>
          <a:solidFill>
            <a:srgbClr val="FFFF99"/>
          </a:solidFill>
          <a:ln w="9525">
            <a:round/>
            <a:headEnd/>
            <a:tailEnd/>
          </a:ln>
          <a:scene3d>
            <a:camera prst="legacyObliqueTopRight">
              <a:rot lat="20699996" lon="0" rev="0"/>
            </a:camera>
            <a:lightRig rig="legacyFlat3" dir="b"/>
          </a:scene3d>
          <a:sp3d extrusionH="430200" prstMaterial="legacyMatte">
            <a:bevelT w="0" h="13500" prst="angle"/>
            <a:bevelB w="13500" h="13500" prst="angle"/>
            <a:extrusionClr>
              <a:srgbClr val="FFFF99"/>
            </a:extrusionClr>
          </a:sp3d>
        </p:spPr>
        <p:txBody>
          <a:bodyPr wrap="none" anchor="ctr">
            <a:flatTx/>
          </a:bodyPr>
          <a:lstStyle/>
          <a:p>
            <a:pPr algn="ctr" eaLnBrk="1" hangingPunct="1"/>
            <a:r>
              <a:rPr lang="es-MX" sz="3600" b="1" dirty="0"/>
              <a:t>Conclusión </a:t>
            </a:r>
            <a:br>
              <a:rPr lang="es-MX" sz="3600" b="1" dirty="0"/>
            </a:br>
            <a:r>
              <a:rPr lang="es-MX" sz="3600" b="1" dirty="0"/>
              <a:t>esperada</a:t>
            </a:r>
            <a:endParaRPr lang="es-PE" sz="3600" b="1" dirty="0"/>
          </a:p>
        </p:txBody>
      </p:sp>
      <p:sp>
        <p:nvSpPr>
          <p:cNvPr id="5" name="Text Box 6"/>
          <p:cNvSpPr txBox="1">
            <a:spLocks noChangeArrowheads="1"/>
          </p:cNvSpPr>
          <p:nvPr/>
        </p:nvSpPr>
        <p:spPr bwMode="auto">
          <a:xfrm>
            <a:off x="971600" y="2564904"/>
            <a:ext cx="2447925" cy="519113"/>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r>
              <a:rPr lang="es-MX" sz="2800" b="1" dirty="0">
                <a:latin typeface="Harrington" pitchFamily="82" charset="0"/>
              </a:rPr>
              <a:t>Premisa 2</a:t>
            </a:r>
          </a:p>
        </p:txBody>
      </p:sp>
      <p:sp>
        <p:nvSpPr>
          <p:cNvPr id="6" name="Text Box 7"/>
          <p:cNvSpPr txBox="1">
            <a:spLocks noChangeArrowheads="1"/>
          </p:cNvSpPr>
          <p:nvPr/>
        </p:nvSpPr>
        <p:spPr bwMode="auto">
          <a:xfrm>
            <a:off x="1043608" y="4437112"/>
            <a:ext cx="2447925" cy="519113"/>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r>
              <a:rPr lang="es-MX" sz="2800" b="1">
                <a:latin typeface="Harrington" pitchFamily="82" charset="0"/>
              </a:rPr>
              <a:t>Premisa “n”</a:t>
            </a:r>
          </a:p>
        </p:txBody>
      </p:sp>
      <p:sp>
        <p:nvSpPr>
          <p:cNvPr id="7" name="Text Box 12"/>
          <p:cNvSpPr txBox="1">
            <a:spLocks noChangeArrowheads="1"/>
          </p:cNvSpPr>
          <p:nvPr/>
        </p:nvSpPr>
        <p:spPr bwMode="auto">
          <a:xfrm>
            <a:off x="1835696" y="3284984"/>
            <a:ext cx="304800" cy="336550"/>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endParaRPr lang="es-MX" sz="1600" b="1">
              <a:solidFill>
                <a:srgbClr val="446A9C"/>
              </a:solidFill>
              <a:latin typeface="Harrington" pitchFamily="82" charset="0"/>
            </a:endParaRPr>
          </a:p>
        </p:txBody>
      </p:sp>
      <p:sp>
        <p:nvSpPr>
          <p:cNvPr id="8" name="Text Box 13"/>
          <p:cNvSpPr txBox="1">
            <a:spLocks noChangeArrowheads="1"/>
          </p:cNvSpPr>
          <p:nvPr/>
        </p:nvSpPr>
        <p:spPr bwMode="auto">
          <a:xfrm>
            <a:off x="1835696" y="3861048"/>
            <a:ext cx="304800" cy="336550"/>
          </a:xfrm>
          <a:prstGeom prst="rect">
            <a:avLst/>
          </a:prstGeom>
          <a:solidFill>
            <a:srgbClr val="EEF7F8"/>
          </a:solidFill>
          <a:ln w="9525">
            <a:miter lim="800000"/>
            <a:headEnd/>
            <a:tailEnd/>
          </a:ln>
          <a:scene3d>
            <a:camera prst="legacyObliqueTopLeft"/>
            <a:lightRig rig="legacyFlat3" dir="t"/>
          </a:scene3d>
          <a:sp3d extrusionH="430200" prstMaterial="legacyMatte">
            <a:bevelT w="13500" h="13500" prst="angle"/>
            <a:bevelB w="13500" h="13500" prst="angle"/>
            <a:extrusionClr>
              <a:srgbClr val="EEF7F8"/>
            </a:extrusionClr>
          </a:sp3d>
        </p:spPr>
        <p:txBody>
          <a:bodyPr>
            <a:spAutoFit/>
            <a:flatTx/>
          </a:bodyPr>
          <a:lstStyle/>
          <a:p>
            <a:pPr algn="ctr" eaLnBrk="1" hangingPunct="1">
              <a:spcBef>
                <a:spcPct val="50000"/>
              </a:spcBef>
            </a:pPr>
            <a:endParaRPr lang="es-MX" sz="1600" b="1">
              <a:solidFill>
                <a:srgbClr val="446A9C"/>
              </a:solidFill>
              <a:latin typeface="Harrington" pitchFamily="82" charset="0"/>
            </a:endParaRPr>
          </a:p>
        </p:txBody>
      </p:sp>
      <p:sp>
        <p:nvSpPr>
          <p:cNvPr id="18" name="Oval 5"/>
          <p:cNvSpPr>
            <a:spLocks noChangeArrowheads="1"/>
          </p:cNvSpPr>
          <p:nvPr/>
        </p:nvSpPr>
        <p:spPr bwMode="auto">
          <a:xfrm>
            <a:off x="4788024" y="5373216"/>
            <a:ext cx="3384376" cy="1152128"/>
          </a:xfrm>
          <a:prstGeom prst="roundRect">
            <a:avLst>
              <a:gd name="adj" fmla="val 37906"/>
            </a:avLst>
          </a:prstGeom>
          <a:solidFill>
            <a:srgbClr val="FFCCCC"/>
          </a:solidFill>
          <a:ln w="9525">
            <a:round/>
            <a:headEnd/>
            <a:tailEnd/>
          </a:ln>
          <a:scene3d>
            <a:camera prst="legacyObliqueTopRight">
              <a:rot lat="20699996" lon="0" rev="0"/>
            </a:camera>
            <a:lightRig rig="legacyFlat3" dir="b"/>
          </a:scene3d>
          <a:sp3d extrusionH="430200" prstMaterial="legacyMatte">
            <a:bevelT w="0" h="13500" prst="angle"/>
            <a:bevelB w="13500" h="13500" prst="angle"/>
            <a:extrusionClr>
              <a:srgbClr val="0070C0"/>
            </a:extrusionClr>
          </a:sp3d>
        </p:spPr>
        <p:txBody>
          <a:bodyPr wrap="none" anchor="ctr">
            <a:flatTx/>
          </a:bodyPr>
          <a:lstStyle/>
          <a:p>
            <a:pPr algn="ctr" eaLnBrk="1" hangingPunct="1"/>
            <a:r>
              <a:rPr lang="es-MX" sz="3600" b="1" dirty="0"/>
              <a:t>Conclusión </a:t>
            </a:r>
            <a:br>
              <a:rPr lang="es-MX" sz="3600" b="1" dirty="0"/>
            </a:br>
            <a:r>
              <a:rPr lang="es-MX" sz="3600" b="1" dirty="0"/>
              <a:t>errada</a:t>
            </a:r>
            <a:endParaRPr lang="es-PE"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grpId="0" nodeType="clickEffect">
                                  <p:stCondLst>
                                    <p:cond delay="0"/>
                                  </p:stCondLst>
                                  <p:childTnLst>
                                    <p:set>
                                      <p:cBhvr rctx="PPT">
                                        <p:cTn id="10" dur="indefinite"/>
                                        <p:tgtEl>
                                          <p:spTgt spid="4"/>
                                        </p:tgtEl>
                                        <p:attrNameLst>
                                          <p:attrName>style.opacity</p:attrName>
                                        </p:attrNameLst>
                                      </p:cBhvr>
                                      <p:to>
                                        <p:strVal val="0.5"/>
                                      </p:to>
                                    </p:set>
                                    <p:animEffect filter="image" prLst="opacity: 0.5">
                                      <p:cBhvr rctx="IE">
                                        <p:cTn id="11" dur="indefinite"/>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mph" presetSubtype="0" grpId="0" nodeType="clickEffect">
                                  <p:stCondLst>
                                    <p:cond delay="0"/>
                                  </p:stCondLst>
                                  <p:childTnLst>
                                    <p:set>
                                      <p:cBhvr rctx="PPT">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18" grpId="0" animBg="1"/>
    </p:bld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Personalizado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PE" sz="40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PE" sz="40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2813</Words>
  <Application>Microsoft Office PowerPoint</Application>
  <PresentationFormat>On-screen Show (4:3)</PresentationFormat>
  <Paragraphs>188</Paragraphs>
  <Slides>54</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54</vt:i4>
      </vt:variant>
    </vt:vector>
  </HeadingPairs>
  <TitlesOfParts>
    <vt:vector size="62" baseType="lpstr">
      <vt:lpstr>Arial</vt:lpstr>
      <vt:lpstr>Calibri</vt:lpstr>
      <vt:lpstr>Harrington</vt:lpstr>
      <vt:lpstr>Times New Roman</vt:lpstr>
      <vt:lpstr>Webdings</vt:lpstr>
      <vt:lpstr>Wingdings</vt:lpstr>
      <vt:lpstr>Diseño predeterminado</vt:lpstr>
      <vt:lpstr>Default Design</vt:lpstr>
      <vt:lpstr>PowerPoint Presentation</vt:lpstr>
      <vt:lpstr>Falacias</vt:lpstr>
      <vt:lpstr>Tipos de Falacias</vt:lpstr>
      <vt:lpstr>PowerPoint Presentation</vt:lpstr>
      <vt:lpstr>Falacias de inatinencia</vt:lpstr>
      <vt:lpstr>PowerPoint Presentation</vt:lpstr>
      <vt:lpstr>Conclusión inatinente</vt:lpstr>
      <vt:lpstr>Argumento con conclusión inatinente </vt:lpstr>
      <vt:lpstr>Gráfico de conclusión inatinente</vt:lpstr>
      <vt:lpstr>Causa falsa</vt:lpstr>
      <vt:lpstr>Argumentación de causa falsa</vt:lpstr>
      <vt:lpstr>Grafico de argumento de causa falsa</vt:lpstr>
      <vt:lpstr>¿Cuándo es la conclusión y cuándo es el argumento?</vt:lpstr>
      <vt:lpstr>Falacia Ad hominen</vt:lpstr>
      <vt:lpstr>Argumento ad hominen</vt:lpstr>
      <vt:lpstr>PowerPoint Presentation</vt:lpstr>
      <vt:lpstr>PowerPoint Presentation</vt:lpstr>
      <vt:lpstr>PowerPoint Presentation</vt:lpstr>
      <vt:lpstr>OJO: NO ES ad hominen</vt:lpstr>
      <vt:lpstr>Falacia ad verecundiam</vt:lpstr>
      <vt:lpstr>Argumento de autoridad o ad verecundiam</vt:lpstr>
      <vt:lpstr>Argumento de autoridad:  ¿cómo se desvirtúa? </vt:lpstr>
      <vt:lpstr>Falacia ad ignorantiam </vt:lpstr>
      <vt:lpstr>Argumento ad ignorantiam</vt:lpstr>
      <vt:lpstr>PowerPoint Presentation</vt:lpstr>
      <vt:lpstr>Argumento a la mayoría o Falacia ex populo</vt:lpstr>
      <vt:lpstr>Argumento a la mayoría o ex populo</vt:lpstr>
      <vt:lpstr>Argumento al sentimiento colectivo o Falacia ad populum</vt:lpstr>
      <vt:lpstr>Ad populum: implica sentimiento</vt:lpstr>
      <vt:lpstr>Falacia ad misericordiam</vt:lpstr>
      <vt:lpstr>Al sentimiento o ad misericordiam</vt:lpstr>
      <vt:lpstr>Argumento por la fuerza o Falacia ad baculum</vt:lpstr>
      <vt:lpstr>Argumento al miedo o ad baculum</vt:lpstr>
      <vt:lpstr>Esta es una falacia ad baculum</vt:lpstr>
      <vt:lpstr>Pregunta Compleja</vt:lpstr>
      <vt:lpstr>Preguntas Complejas</vt:lpstr>
      <vt:lpstr>Argumento circular o Falacia de petitio principii</vt:lpstr>
      <vt:lpstr>Argumento circular o petitio principii</vt:lpstr>
      <vt:lpstr>Falacias de Accidente &amp; Accidente inverso </vt:lpstr>
      <vt:lpstr>Falacia de accidente</vt:lpstr>
      <vt:lpstr>Falacia de accidente inverso</vt:lpstr>
      <vt:lpstr>Falacias de ambigüedad </vt:lpstr>
      <vt:lpstr>Falacias de ambigüedad </vt:lpstr>
      <vt:lpstr>Tipos de ambigüedad </vt:lpstr>
      <vt:lpstr>Falacia de Énfasis o acento</vt:lpstr>
      <vt:lpstr>Usos del énfasis o acento en frases</vt:lpstr>
      <vt:lpstr>Falacias de Equívoco.</vt:lpstr>
      <vt:lpstr>Falacia de Equívoco.</vt:lpstr>
      <vt:lpstr>Falacia de anfibología</vt:lpstr>
      <vt:lpstr>PowerPoint Presentation</vt:lpstr>
      <vt:lpstr>Falacia de composición </vt:lpstr>
      <vt:lpstr>Falacias de composición </vt:lpstr>
      <vt:lpstr>Falacia de división </vt:lpstr>
      <vt:lpstr>Falacias de división  </vt:lpstr>
    </vt:vector>
  </TitlesOfParts>
  <Company>pucp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Falacias</dc:title>
  <dc:creator>facletras</dc:creator>
  <cp:lastModifiedBy>Catherine Rios Rodriguez</cp:lastModifiedBy>
  <cp:revision>125</cp:revision>
  <dcterms:created xsi:type="dcterms:W3CDTF">2009-03-27T19:43:39Z</dcterms:created>
  <dcterms:modified xsi:type="dcterms:W3CDTF">2024-11-12T13:35:48Z</dcterms:modified>
</cp:coreProperties>
</file>