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snapToGrid="0">
      <p:cViewPr varScale="1">
        <p:scale>
          <a:sx n="60" d="100"/>
          <a:sy n="60" d="100"/>
        </p:scale>
        <p:origin x="90"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244DC-4327-6005-4936-0740297631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PE"/>
          </a:p>
        </p:txBody>
      </p:sp>
      <p:sp>
        <p:nvSpPr>
          <p:cNvPr id="3" name="Subtitle 2">
            <a:extLst>
              <a:ext uri="{FF2B5EF4-FFF2-40B4-BE49-F238E27FC236}">
                <a16:creationId xmlns:a16="http://schemas.microsoft.com/office/drawing/2014/main" id="{F31031F5-68A3-441C-5803-6934EA8612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PE"/>
          </a:p>
        </p:txBody>
      </p:sp>
      <p:sp>
        <p:nvSpPr>
          <p:cNvPr id="4" name="Date Placeholder 3">
            <a:extLst>
              <a:ext uri="{FF2B5EF4-FFF2-40B4-BE49-F238E27FC236}">
                <a16:creationId xmlns:a16="http://schemas.microsoft.com/office/drawing/2014/main" id="{4AB005CB-E91A-73DF-DA68-DC2AA5D0360F}"/>
              </a:ext>
            </a:extLst>
          </p:cNvPr>
          <p:cNvSpPr>
            <a:spLocks noGrp="1"/>
          </p:cNvSpPr>
          <p:nvPr>
            <p:ph type="dt" sz="half" idx="10"/>
          </p:nvPr>
        </p:nvSpPr>
        <p:spPr/>
        <p:txBody>
          <a:bodyPr/>
          <a:lstStyle/>
          <a:p>
            <a:fld id="{FDCEDE90-98DC-4BE6-9D3C-130EF7E4C6D3}" type="datetimeFigureOut">
              <a:rPr lang="es-PE" smtClean="0"/>
              <a:t>20/03/2025</a:t>
            </a:fld>
            <a:endParaRPr lang="es-PE"/>
          </a:p>
        </p:txBody>
      </p:sp>
      <p:sp>
        <p:nvSpPr>
          <p:cNvPr id="5" name="Footer Placeholder 4">
            <a:extLst>
              <a:ext uri="{FF2B5EF4-FFF2-40B4-BE49-F238E27FC236}">
                <a16:creationId xmlns:a16="http://schemas.microsoft.com/office/drawing/2014/main" id="{C7E2030E-9FD6-4352-D118-7E3FC6B54E89}"/>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D3224F32-E01F-1BB6-BC03-B5B7767ACD32}"/>
              </a:ext>
            </a:extLst>
          </p:cNvPr>
          <p:cNvSpPr>
            <a:spLocks noGrp="1"/>
          </p:cNvSpPr>
          <p:nvPr>
            <p:ph type="sldNum" sz="quarter" idx="12"/>
          </p:nvPr>
        </p:nvSpPr>
        <p:spPr/>
        <p:txBody>
          <a:bodyPr/>
          <a:lstStyle/>
          <a:p>
            <a:fld id="{92DDB89F-6429-4426-9CA0-1913EEA887D2}" type="slidenum">
              <a:rPr lang="es-PE" smtClean="0"/>
              <a:t>‹#›</a:t>
            </a:fld>
            <a:endParaRPr lang="es-PE"/>
          </a:p>
        </p:txBody>
      </p:sp>
    </p:spTree>
    <p:extLst>
      <p:ext uri="{BB962C8B-B14F-4D97-AF65-F5344CB8AC3E}">
        <p14:creationId xmlns:p14="http://schemas.microsoft.com/office/powerpoint/2010/main" val="3643407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0BC94-2A59-18F3-6818-054E4D1A5A39}"/>
              </a:ext>
            </a:extLst>
          </p:cNvPr>
          <p:cNvSpPr>
            <a:spLocks noGrp="1"/>
          </p:cNvSpPr>
          <p:nvPr>
            <p:ph type="title"/>
          </p:nvPr>
        </p:nvSpPr>
        <p:spPr/>
        <p:txBody>
          <a:bodyPr/>
          <a:lstStyle/>
          <a:p>
            <a:r>
              <a:rPr lang="en-US"/>
              <a:t>Click to edit Master title style</a:t>
            </a:r>
            <a:endParaRPr lang="es-PE"/>
          </a:p>
        </p:txBody>
      </p:sp>
      <p:sp>
        <p:nvSpPr>
          <p:cNvPr id="3" name="Vertical Text Placeholder 2">
            <a:extLst>
              <a:ext uri="{FF2B5EF4-FFF2-40B4-BE49-F238E27FC236}">
                <a16:creationId xmlns:a16="http://schemas.microsoft.com/office/drawing/2014/main" id="{4529E2D9-453C-867A-0429-7555F2D055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68AC728E-26E1-9EF1-5F64-31569A234D7D}"/>
              </a:ext>
            </a:extLst>
          </p:cNvPr>
          <p:cNvSpPr>
            <a:spLocks noGrp="1"/>
          </p:cNvSpPr>
          <p:nvPr>
            <p:ph type="dt" sz="half" idx="10"/>
          </p:nvPr>
        </p:nvSpPr>
        <p:spPr/>
        <p:txBody>
          <a:bodyPr/>
          <a:lstStyle/>
          <a:p>
            <a:fld id="{FDCEDE90-98DC-4BE6-9D3C-130EF7E4C6D3}" type="datetimeFigureOut">
              <a:rPr lang="es-PE" smtClean="0"/>
              <a:t>20/03/2025</a:t>
            </a:fld>
            <a:endParaRPr lang="es-PE"/>
          </a:p>
        </p:txBody>
      </p:sp>
      <p:sp>
        <p:nvSpPr>
          <p:cNvPr id="5" name="Footer Placeholder 4">
            <a:extLst>
              <a:ext uri="{FF2B5EF4-FFF2-40B4-BE49-F238E27FC236}">
                <a16:creationId xmlns:a16="http://schemas.microsoft.com/office/drawing/2014/main" id="{3221B04A-FB84-1000-6F12-9440C6355FC4}"/>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835657B3-48AD-4CE9-AB7B-487E8F4B4482}"/>
              </a:ext>
            </a:extLst>
          </p:cNvPr>
          <p:cNvSpPr>
            <a:spLocks noGrp="1"/>
          </p:cNvSpPr>
          <p:nvPr>
            <p:ph type="sldNum" sz="quarter" idx="12"/>
          </p:nvPr>
        </p:nvSpPr>
        <p:spPr/>
        <p:txBody>
          <a:bodyPr/>
          <a:lstStyle/>
          <a:p>
            <a:fld id="{92DDB89F-6429-4426-9CA0-1913EEA887D2}" type="slidenum">
              <a:rPr lang="es-PE" smtClean="0"/>
              <a:t>‹#›</a:t>
            </a:fld>
            <a:endParaRPr lang="es-PE"/>
          </a:p>
        </p:txBody>
      </p:sp>
    </p:spTree>
    <p:extLst>
      <p:ext uri="{BB962C8B-B14F-4D97-AF65-F5344CB8AC3E}">
        <p14:creationId xmlns:p14="http://schemas.microsoft.com/office/powerpoint/2010/main" val="1217032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8F19CE-8D06-D903-FD04-4B327FF219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PE"/>
          </a:p>
        </p:txBody>
      </p:sp>
      <p:sp>
        <p:nvSpPr>
          <p:cNvPr id="3" name="Vertical Text Placeholder 2">
            <a:extLst>
              <a:ext uri="{FF2B5EF4-FFF2-40B4-BE49-F238E27FC236}">
                <a16:creationId xmlns:a16="http://schemas.microsoft.com/office/drawing/2014/main" id="{5DC411E0-0163-D7B0-AD02-8080987E36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53D3F62D-149F-6710-F5FE-F5ADDBFF66A0}"/>
              </a:ext>
            </a:extLst>
          </p:cNvPr>
          <p:cNvSpPr>
            <a:spLocks noGrp="1"/>
          </p:cNvSpPr>
          <p:nvPr>
            <p:ph type="dt" sz="half" idx="10"/>
          </p:nvPr>
        </p:nvSpPr>
        <p:spPr/>
        <p:txBody>
          <a:bodyPr/>
          <a:lstStyle/>
          <a:p>
            <a:fld id="{FDCEDE90-98DC-4BE6-9D3C-130EF7E4C6D3}" type="datetimeFigureOut">
              <a:rPr lang="es-PE" smtClean="0"/>
              <a:t>20/03/2025</a:t>
            </a:fld>
            <a:endParaRPr lang="es-PE"/>
          </a:p>
        </p:txBody>
      </p:sp>
      <p:sp>
        <p:nvSpPr>
          <p:cNvPr id="5" name="Footer Placeholder 4">
            <a:extLst>
              <a:ext uri="{FF2B5EF4-FFF2-40B4-BE49-F238E27FC236}">
                <a16:creationId xmlns:a16="http://schemas.microsoft.com/office/drawing/2014/main" id="{BE52F94F-60A0-8108-C13B-A6AD9A74B2DD}"/>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5407E679-4121-53A5-05E5-CF2E1AA2FF5C}"/>
              </a:ext>
            </a:extLst>
          </p:cNvPr>
          <p:cNvSpPr>
            <a:spLocks noGrp="1"/>
          </p:cNvSpPr>
          <p:nvPr>
            <p:ph type="sldNum" sz="quarter" idx="12"/>
          </p:nvPr>
        </p:nvSpPr>
        <p:spPr/>
        <p:txBody>
          <a:bodyPr/>
          <a:lstStyle/>
          <a:p>
            <a:fld id="{92DDB89F-6429-4426-9CA0-1913EEA887D2}" type="slidenum">
              <a:rPr lang="es-PE" smtClean="0"/>
              <a:t>‹#›</a:t>
            </a:fld>
            <a:endParaRPr lang="es-PE"/>
          </a:p>
        </p:txBody>
      </p:sp>
    </p:spTree>
    <p:extLst>
      <p:ext uri="{BB962C8B-B14F-4D97-AF65-F5344CB8AC3E}">
        <p14:creationId xmlns:p14="http://schemas.microsoft.com/office/powerpoint/2010/main" val="796120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92CAB-8129-53ED-2AEC-818FB83BF2B6}"/>
              </a:ext>
            </a:extLst>
          </p:cNvPr>
          <p:cNvSpPr>
            <a:spLocks noGrp="1"/>
          </p:cNvSpPr>
          <p:nvPr>
            <p:ph type="title"/>
          </p:nvPr>
        </p:nvSpPr>
        <p:spPr/>
        <p:txBody>
          <a:bodyPr/>
          <a:lstStyle/>
          <a:p>
            <a:r>
              <a:rPr lang="en-US"/>
              <a:t>Click to edit Master title style</a:t>
            </a:r>
            <a:endParaRPr lang="es-PE"/>
          </a:p>
        </p:txBody>
      </p:sp>
      <p:sp>
        <p:nvSpPr>
          <p:cNvPr id="3" name="Content Placeholder 2">
            <a:extLst>
              <a:ext uri="{FF2B5EF4-FFF2-40B4-BE49-F238E27FC236}">
                <a16:creationId xmlns:a16="http://schemas.microsoft.com/office/drawing/2014/main" id="{53930EE1-CB59-CA5B-4557-48E0209F80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96126D40-3D84-788A-15E1-0AFA2F5906E1}"/>
              </a:ext>
            </a:extLst>
          </p:cNvPr>
          <p:cNvSpPr>
            <a:spLocks noGrp="1"/>
          </p:cNvSpPr>
          <p:nvPr>
            <p:ph type="dt" sz="half" idx="10"/>
          </p:nvPr>
        </p:nvSpPr>
        <p:spPr/>
        <p:txBody>
          <a:bodyPr/>
          <a:lstStyle/>
          <a:p>
            <a:fld id="{FDCEDE90-98DC-4BE6-9D3C-130EF7E4C6D3}" type="datetimeFigureOut">
              <a:rPr lang="es-PE" smtClean="0"/>
              <a:t>20/03/2025</a:t>
            </a:fld>
            <a:endParaRPr lang="es-PE"/>
          </a:p>
        </p:txBody>
      </p:sp>
      <p:sp>
        <p:nvSpPr>
          <p:cNvPr id="5" name="Footer Placeholder 4">
            <a:extLst>
              <a:ext uri="{FF2B5EF4-FFF2-40B4-BE49-F238E27FC236}">
                <a16:creationId xmlns:a16="http://schemas.microsoft.com/office/drawing/2014/main" id="{20440ACD-7643-D6DD-66A8-083899FE63EB}"/>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B47EF845-748F-FB9A-FB7C-2864D51C6570}"/>
              </a:ext>
            </a:extLst>
          </p:cNvPr>
          <p:cNvSpPr>
            <a:spLocks noGrp="1"/>
          </p:cNvSpPr>
          <p:nvPr>
            <p:ph type="sldNum" sz="quarter" idx="12"/>
          </p:nvPr>
        </p:nvSpPr>
        <p:spPr/>
        <p:txBody>
          <a:bodyPr/>
          <a:lstStyle/>
          <a:p>
            <a:fld id="{92DDB89F-6429-4426-9CA0-1913EEA887D2}" type="slidenum">
              <a:rPr lang="es-PE" smtClean="0"/>
              <a:t>‹#›</a:t>
            </a:fld>
            <a:endParaRPr lang="es-PE"/>
          </a:p>
        </p:txBody>
      </p:sp>
    </p:spTree>
    <p:extLst>
      <p:ext uri="{BB962C8B-B14F-4D97-AF65-F5344CB8AC3E}">
        <p14:creationId xmlns:p14="http://schemas.microsoft.com/office/powerpoint/2010/main" val="368799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220AA-F5AF-0521-EEC7-3C75010BE1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PE"/>
          </a:p>
        </p:txBody>
      </p:sp>
      <p:sp>
        <p:nvSpPr>
          <p:cNvPr id="3" name="Text Placeholder 2">
            <a:extLst>
              <a:ext uri="{FF2B5EF4-FFF2-40B4-BE49-F238E27FC236}">
                <a16:creationId xmlns:a16="http://schemas.microsoft.com/office/drawing/2014/main" id="{99CBB58D-863E-ECEC-E716-D2D814FA2B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403E90-1951-BCDE-BAA3-EFA74DC93A09}"/>
              </a:ext>
            </a:extLst>
          </p:cNvPr>
          <p:cNvSpPr>
            <a:spLocks noGrp="1"/>
          </p:cNvSpPr>
          <p:nvPr>
            <p:ph type="dt" sz="half" idx="10"/>
          </p:nvPr>
        </p:nvSpPr>
        <p:spPr/>
        <p:txBody>
          <a:bodyPr/>
          <a:lstStyle/>
          <a:p>
            <a:fld id="{FDCEDE90-98DC-4BE6-9D3C-130EF7E4C6D3}" type="datetimeFigureOut">
              <a:rPr lang="es-PE" smtClean="0"/>
              <a:t>20/03/2025</a:t>
            </a:fld>
            <a:endParaRPr lang="es-PE"/>
          </a:p>
        </p:txBody>
      </p:sp>
      <p:sp>
        <p:nvSpPr>
          <p:cNvPr id="5" name="Footer Placeholder 4">
            <a:extLst>
              <a:ext uri="{FF2B5EF4-FFF2-40B4-BE49-F238E27FC236}">
                <a16:creationId xmlns:a16="http://schemas.microsoft.com/office/drawing/2014/main" id="{1E1AAF61-B988-AB91-1FA0-BF7AD665F93C}"/>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3C7C1854-93C9-8B79-7316-A7DE9E7AA14D}"/>
              </a:ext>
            </a:extLst>
          </p:cNvPr>
          <p:cNvSpPr>
            <a:spLocks noGrp="1"/>
          </p:cNvSpPr>
          <p:nvPr>
            <p:ph type="sldNum" sz="quarter" idx="12"/>
          </p:nvPr>
        </p:nvSpPr>
        <p:spPr/>
        <p:txBody>
          <a:bodyPr/>
          <a:lstStyle/>
          <a:p>
            <a:fld id="{92DDB89F-6429-4426-9CA0-1913EEA887D2}" type="slidenum">
              <a:rPr lang="es-PE" smtClean="0"/>
              <a:t>‹#›</a:t>
            </a:fld>
            <a:endParaRPr lang="es-PE"/>
          </a:p>
        </p:txBody>
      </p:sp>
    </p:spTree>
    <p:extLst>
      <p:ext uri="{BB962C8B-B14F-4D97-AF65-F5344CB8AC3E}">
        <p14:creationId xmlns:p14="http://schemas.microsoft.com/office/powerpoint/2010/main" val="207074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87DF4-C998-C9E0-0452-0FDC4BC05E3F}"/>
              </a:ext>
            </a:extLst>
          </p:cNvPr>
          <p:cNvSpPr>
            <a:spLocks noGrp="1"/>
          </p:cNvSpPr>
          <p:nvPr>
            <p:ph type="title"/>
          </p:nvPr>
        </p:nvSpPr>
        <p:spPr/>
        <p:txBody>
          <a:bodyPr/>
          <a:lstStyle/>
          <a:p>
            <a:r>
              <a:rPr lang="en-US"/>
              <a:t>Click to edit Master title style</a:t>
            </a:r>
            <a:endParaRPr lang="es-PE"/>
          </a:p>
        </p:txBody>
      </p:sp>
      <p:sp>
        <p:nvSpPr>
          <p:cNvPr id="3" name="Content Placeholder 2">
            <a:extLst>
              <a:ext uri="{FF2B5EF4-FFF2-40B4-BE49-F238E27FC236}">
                <a16:creationId xmlns:a16="http://schemas.microsoft.com/office/drawing/2014/main" id="{0C50B8F4-B47A-8D21-EC5C-C96F1AAF33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Content Placeholder 3">
            <a:extLst>
              <a:ext uri="{FF2B5EF4-FFF2-40B4-BE49-F238E27FC236}">
                <a16:creationId xmlns:a16="http://schemas.microsoft.com/office/drawing/2014/main" id="{9FF1B6E0-EC56-C1E2-C5E7-884B6BD34D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5" name="Date Placeholder 4">
            <a:extLst>
              <a:ext uri="{FF2B5EF4-FFF2-40B4-BE49-F238E27FC236}">
                <a16:creationId xmlns:a16="http://schemas.microsoft.com/office/drawing/2014/main" id="{3946B187-AD91-D07B-D0D4-041ED59A9DAE}"/>
              </a:ext>
            </a:extLst>
          </p:cNvPr>
          <p:cNvSpPr>
            <a:spLocks noGrp="1"/>
          </p:cNvSpPr>
          <p:nvPr>
            <p:ph type="dt" sz="half" idx="10"/>
          </p:nvPr>
        </p:nvSpPr>
        <p:spPr/>
        <p:txBody>
          <a:bodyPr/>
          <a:lstStyle/>
          <a:p>
            <a:fld id="{FDCEDE90-98DC-4BE6-9D3C-130EF7E4C6D3}" type="datetimeFigureOut">
              <a:rPr lang="es-PE" smtClean="0"/>
              <a:t>20/03/2025</a:t>
            </a:fld>
            <a:endParaRPr lang="es-PE"/>
          </a:p>
        </p:txBody>
      </p:sp>
      <p:sp>
        <p:nvSpPr>
          <p:cNvPr id="6" name="Footer Placeholder 5">
            <a:extLst>
              <a:ext uri="{FF2B5EF4-FFF2-40B4-BE49-F238E27FC236}">
                <a16:creationId xmlns:a16="http://schemas.microsoft.com/office/drawing/2014/main" id="{9D1E2262-3931-71CD-E4AC-614ED0540717}"/>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3EB18282-0C84-F26D-A7AE-F3B291151475}"/>
              </a:ext>
            </a:extLst>
          </p:cNvPr>
          <p:cNvSpPr>
            <a:spLocks noGrp="1"/>
          </p:cNvSpPr>
          <p:nvPr>
            <p:ph type="sldNum" sz="quarter" idx="12"/>
          </p:nvPr>
        </p:nvSpPr>
        <p:spPr/>
        <p:txBody>
          <a:bodyPr/>
          <a:lstStyle/>
          <a:p>
            <a:fld id="{92DDB89F-6429-4426-9CA0-1913EEA887D2}" type="slidenum">
              <a:rPr lang="es-PE" smtClean="0"/>
              <a:t>‹#›</a:t>
            </a:fld>
            <a:endParaRPr lang="es-PE"/>
          </a:p>
        </p:txBody>
      </p:sp>
    </p:spTree>
    <p:extLst>
      <p:ext uri="{BB962C8B-B14F-4D97-AF65-F5344CB8AC3E}">
        <p14:creationId xmlns:p14="http://schemas.microsoft.com/office/powerpoint/2010/main" val="3642386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A8527-0861-152B-F525-B58E4144C369}"/>
              </a:ext>
            </a:extLst>
          </p:cNvPr>
          <p:cNvSpPr>
            <a:spLocks noGrp="1"/>
          </p:cNvSpPr>
          <p:nvPr>
            <p:ph type="title"/>
          </p:nvPr>
        </p:nvSpPr>
        <p:spPr>
          <a:xfrm>
            <a:off x="839788" y="365125"/>
            <a:ext cx="10515600" cy="1325563"/>
          </a:xfrm>
        </p:spPr>
        <p:txBody>
          <a:bodyPr/>
          <a:lstStyle/>
          <a:p>
            <a:r>
              <a:rPr lang="en-US"/>
              <a:t>Click to edit Master title style</a:t>
            </a:r>
            <a:endParaRPr lang="es-PE"/>
          </a:p>
        </p:txBody>
      </p:sp>
      <p:sp>
        <p:nvSpPr>
          <p:cNvPr id="3" name="Text Placeholder 2">
            <a:extLst>
              <a:ext uri="{FF2B5EF4-FFF2-40B4-BE49-F238E27FC236}">
                <a16:creationId xmlns:a16="http://schemas.microsoft.com/office/drawing/2014/main" id="{70BBE58D-9842-A85B-8245-4A1471B27D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492767-4F9A-0AF3-54BE-3F39A6F2DC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5" name="Text Placeholder 4">
            <a:extLst>
              <a:ext uri="{FF2B5EF4-FFF2-40B4-BE49-F238E27FC236}">
                <a16:creationId xmlns:a16="http://schemas.microsoft.com/office/drawing/2014/main" id="{395FCE96-16BF-9149-92B0-2E7D397531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ECA6ED-C594-1C97-B003-A4DDC16352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7" name="Date Placeholder 6">
            <a:extLst>
              <a:ext uri="{FF2B5EF4-FFF2-40B4-BE49-F238E27FC236}">
                <a16:creationId xmlns:a16="http://schemas.microsoft.com/office/drawing/2014/main" id="{004EDD78-0CAE-4BA1-2EF3-8E12DC84B937}"/>
              </a:ext>
            </a:extLst>
          </p:cNvPr>
          <p:cNvSpPr>
            <a:spLocks noGrp="1"/>
          </p:cNvSpPr>
          <p:nvPr>
            <p:ph type="dt" sz="half" idx="10"/>
          </p:nvPr>
        </p:nvSpPr>
        <p:spPr/>
        <p:txBody>
          <a:bodyPr/>
          <a:lstStyle/>
          <a:p>
            <a:fld id="{FDCEDE90-98DC-4BE6-9D3C-130EF7E4C6D3}" type="datetimeFigureOut">
              <a:rPr lang="es-PE" smtClean="0"/>
              <a:t>20/03/2025</a:t>
            </a:fld>
            <a:endParaRPr lang="es-PE"/>
          </a:p>
        </p:txBody>
      </p:sp>
      <p:sp>
        <p:nvSpPr>
          <p:cNvPr id="8" name="Footer Placeholder 7">
            <a:extLst>
              <a:ext uri="{FF2B5EF4-FFF2-40B4-BE49-F238E27FC236}">
                <a16:creationId xmlns:a16="http://schemas.microsoft.com/office/drawing/2014/main" id="{FD921560-6222-CD6F-8F21-E50B6C2CF4A4}"/>
              </a:ext>
            </a:extLst>
          </p:cNvPr>
          <p:cNvSpPr>
            <a:spLocks noGrp="1"/>
          </p:cNvSpPr>
          <p:nvPr>
            <p:ph type="ftr" sz="quarter" idx="11"/>
          </p:nvPr>
        </p:nvSpPr>
        <p:spPr/>
        <p:txBody>
          <a:bodyPr/>
          <a:lstStyle/>
          <a:p>
            <a:endParaRPr lang="es-PE"/>
          </a:p>
        </p:txBody>
      </p:sp>
      <p:sp>
        <p:nvSpPr>
          <p:cNvPr id="9" name="Slide Number Placeholder 8">
            <a:extLst>
              <a:ext uri="{FF2B5EF4-FFF2-40B4-BE49-F238E27FC236}">
                <a16:creationId xmlns:a16="http://schemas.microsoft.com/office/drawing/2014/main" id="{8BE75AD3-6F4D-9840-14CF-A8B2B331B9CD}"/>
              </a:ext>
            </a:extLst>
          </p:cNvPr>
          <p:cNvSpPr>
            <a:spLocks noGrp="1"/>
          </p:cNvSpPr>
          <p:nvPr>
            <p:ph type="sldNum" sz="quarter" idx="12"/>
          </p:nvPr>
        </p:nvSpPr>
        <p:spPr/>
        <p:txBody>
          <a:bodyPr/>
          <a:lstStyle/>
          <a:p>
            <a:fld id="{92DDB89F-6429-4426-9CA0-1913EEA887D2}" type="slidenum">
              <a:rPr lang="es-PE" smtClean="0"/>
              <a:t>‹#›</a:t>
            </a:fld>
            <a:endParaRPr lang="es-PE"/>
          </a:p>
        </p:txBody>
      </p:sp>
    </p:spTree>
    <p:extLst>
      <p:ext uri="{BB962C8B-B14F-4D97-AF65-F5344CB8AC3E}">
        <p14:creationId xmlns:p14="http://schemas.microsoft.com/office/powerpoint/2010/main" val="380698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7D352-8BA8-243E-5869-04B6F3F1D504}"/>
              </a:ext>
            </a:extLst>
          </p:cNvPr>
          <p:cNvSpPr>
            <a:spLocks noGrp="1"/>
          </p:cNvSpPr>
          <p:nvPr>
            <p:ph type="title"/>
          </p:nvPr>
        </p:nvSpPr>
        <p:spPr/>
        <p:txBody>
          <a:bodyPr/>
          <a:lstStyle/>
          <a:p>
            <a:r>
              <a:rPr lang="en-US"/>
              <a:t>Click to edit Master title style</a:t>
            </a:r>
            <a:endParaRPr lang="es-PE"/>
          </a:p>
        </p:txBody>
      </p:sp>
      <p:sp>
        <p:nvSpPr>
          <p:cNvPr id="3" name="Date Placeholder 2">
            <a:extLst>
              <a:ext uri="{FF2B5EF4-FFF2-40B4-BE49-F238E27FC236}">
                <a16:creationId xmlns:a16="http://schemas.microsoft.com/office/drawing/2014/main" id="{B089C26A-0482-410D-4F72-8A664611C3DA}"/>
              </a:ext>
            </a:extLst>
          </p:cNvPr>
          <p:cNvSpPr>
            <a:spLocks noGrp="1"/>
          </p:cNvSpPr>
          <p:nvPr>
            <p:ph type="dt" sz="half" idx="10"/>
          </p:nvPr>
        </p:nvSpPr>
        <p:spPr/>
        <p:txBody>
          <a:bodyPr/>
          <a:lstStyle/>
          <a:p>
            <a:fld id="{FDCEDE90-98DC-4BE6-9D3C-130EF7E4C6D3}" type="datetimeFigureOut">
              <a:rPr lang="es-PE" smtClean="0"/>
              <a:t>20/03/2025</a:t>
            </a:fld>
            <a:endParaRPr lang="es-PE"/>
          </a:p>
        </p:txBody>
      </p:sp>
      <p:sp>
        <p:nvSpPr>
          <p:cNvPr id="4" name="Footer Placeholder 3">
            <a:extLst>
              <a:ext uri="{FF2B5EF4-FFF2-40B4-BE49-F238E27FC236}">
                <a16:creationId xmlns:a16="http://schemas.microsoft.com/office/drawing/2014/main" id="{55AB9E89-F0A9-CA83-C8DC-0AC1B8A34DA5}"/>
              </a:ext>
            </a:extLst>
          </p:cNvPr>
          <p:cNvSpPr>
            <a:spLocks noGrp="1"/>
          </p:cNvSpPr>
          <p:nvPr>
            <p:ph type="ftr" sz="quarter" idx="11"/>
          </p:nvPr>
        </p:nvSpPr>
        <p:spPr/>
        <p:txBody>
          <a:bodyPr/>
          <a:lstStyle/>
          <a:p>
            <a:endParaRPr lang="es-PE"/>
          </a:p>
        </p:txBody>
      </p:sp>
      <p:sp>
        <p:nvSpPr>
          <p:cNvPr id="5" name="Slide Number Placeholder 4">
            <a:extLst>
              <a:ext uri="{FF2B5EF4-FFF2-40B4-BE49-F238E27FC236}">
                <a16:creationId xmlns:a16="http://schemas.microsoft.com/office/drawing/2014/main" id="{0D1FDC2A-5914-4B95-1F19-F2EE01FDA666}"/>
              </a:ext>
            </a:extLst>
          </p:cNvPr>
          <p:cNvSpPr>
            <a:spLocks noGrp="1"/>
          </p:cNvSpPr>
          <p:nvPr>
            <p:ph type="sldNum" sz="quarter" idx="12"/>
          </p:nvPr>
        </p:nvSpPr>
        <p:spPr/>
        <p:txBody>
          <a:bodyPr/>
          <a:lstStyle/>
          <a:p>
            <a:fld id="{92DDB89F-6429-4426-9CA0-1913EEA887D2}" type="slidenum">
              <a:rPr lang="es-PE" smtClean="0"/>
              <a:t>‹#›</a:t>
            </a:fld>
            <a:endParaRPr lang="es-PE"/>
          </a:p>
        </p:txBody>
      </p:sp>
    </p:spTree>
    <p:extLst>
      <p:ext uri="{BB962C8B-B14F-4D97-AF65-F5344CB8AC3E}">
        <p14:creationId xmlns:p14="http://schemas.microsoft.com/office/powerpoint/2010/main" val="266820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8C5C83-1592-B68C-FE0E-56217675B9F2}"/>
              </a:ext>
            </a:extLst>
          </p:cNvPr>
          <p:cNvSpPr>
            <a:spLocks noGrp="1"/>
          </p:cNvSpPr>
          <p:nvPr>
            <p:ph type="dt" sz="half" idx="10"/>
          </p:nvPr>
        </p:nvSpPr>
        <p:spPr/>
        <p:txBody>
          <a:bodyPr/>
          <a:lstStyle/>
          <a:p>
            <a:fld id="{FDCEDE90-98DC-4BE6-9D3C-130EF7E4C6D3}" type="datetimeFigureOut">
              <a:rPr lang="es-PE" smtClean="0"/>
              <a:t>20/03/2025</a:t>
            </a:fld>
            <a:endParaRPr lang="es-PE"/>
          </a:p>
        </p:txBody>
      </p:sp>
      <p:sp>
        <p:nvSpPr>
          <p:cNvPr id="3" name="Footer Placeholder 2">
            <a:extLst>
              <a:ext uri="{FF2B5EF4-FFF2-40B4-BE49-F238E27FC236}">
                <a16:creationId xmlns:a16="http://schemas.microsoft.com/office/drawing/2014/main" id="{BE3CEFAA-424F-7E98-C3E1-0A95CDAD11B2}"/>
              </a:ext>
            </a:extLst>
          </p:cNvPr>
          <p:cNvSpPr>
            <a:spLocks noGrp="1"/>
          </p:cNvSpPr>
          <p:nvPr>
            <p:ph type="ftr" sz="quarter" idx="11"/>
          </p:nvPr>
        </p:nvSpPr>
        <p:spPr/>
        <p:txBody>
          <a:bodyPr/>
          <a:lstStyle/>
          <a:p>
            <a:endParaRPr lang="es-PE"/>
          </a:p>
        </p:txBody>
      </p:sp>
      <p:sp>
        <p:nvSpPr>
          <p:cNvPr id="4" name="Slide Number Placeholder 3">
            <a:extLst>
              <a:ext uri="{FF2B5EF4-FFF2-40B4-BE49-F238E27FC236}">
                <a16:creationId xmlns:a16="http://schemas.microsoft.com/office/drawing/2014/main" id="{2A3B9A72-C999-2893-F59D-EC2E05BD90A1}"/>
              </a:ext>
            </a:extLst>
          </p:cNvPr>
          <p:cNvSpPr>
            <a:spLocks noGrp="1"/>
          </p:cNvSpPr>
          <p:nvPr>
            <p:ph type="sldNum" sz="quarter" idx="12"/>
          </p:nvPr>
        </p:nvSpPr>
        <p:spPr/>
        <p:txBody>
          <a:bodyPr/>
          <a:lstStyle/>
          <a:p>
            <a:fld id="{92DDB89F-6429-4426-9CA0-1913EEA887D2}" type="slidenum">
              <a:rPr lang="es-PE" smtClean="0"/>
              <a:t>‹#›</a:t>
            </a:fld>
            <a:endParaRPr lang="es-PE"/>
          </a:p>
        </p:txBody>
      </p:sp>
    </p:spTree>
    <p:extLst>
      <p:ext uri="{BB962C8B-B14F-4D97-AF65-F5344CB8AC3E}">
        <p14:creationId xmlns:p14="http://schemas.microsoft.com/office/powerpoint/2010/main" val="1636543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57BF-7F37-5639-BA84-301CF7BDE5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E"/>
          </a:p>
        </p:txBody>
      </p:sp>
      <p:sp>
        <p:nvSpPr>
          <p:cNvPr id="3" name="Content Placeholder 2">
            <a:extLst>
              <a:ext uri="{FF2B5EF4-FFF2-40B4-BE49-F238E27FC236}">
                <a16:creationId xmlns:a16="http://schemas.microsoft.com/office/drawing/2014/main" id="{B72FE1B0-ED67-EB05-B3AF-84898BA54A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Text Placeholder 3">
            <a:extLst>
              <a:ext uri="{FF2B5EF4-FFF2-40B4-BE49-F238E27FC236}">
                <a16:creationId xmlns:a16="http://schemas.microsoft.com/office/drawing/2014/main" id="{A1B66E9E-B466-3B8D-2727-D54881C78D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DD6C1F-A39A-3832-A15B-6036926FCFC1}"/>
              </a:ext>
            </a:extLst>
          </p:cNvPr>
          <p:cNvSpPr>
            <a:spLocks noGrp="1"/>
          </p:cNvSpPr>
          <p:nvPr>
            <p:ph type="dt" sz="half" idx="10"/>
          </p:nvPr>
        </p:nvSpPr>
        <p:spPr/>
        <p:txBody>
          <a:bodyPr/>
          <a:lstStyle/>
          <a:p>
            <a:fld id="{FDCEDE90-98DC-4BE6-9D3C-130EF7E4C6D3}" type="datetimeFigureOut">
              <a:rPr lang="es-PE" smtClean="0"/>
              <a:t>20/03/2025</a:t>
            </a:fld>
            <a:endParaRPr lang="es-PE"/>
          </a:p>
        </p:txBody>
      </p:sp>
      <p:sp>
        <p:nvSpPr>
          <p:cNvPr id="6" name="Footer Placeholder 5">
            <a:extLst>
              <a:ext uri="{FF2B5EF4-FFF2-40B4-BE49-F238E27FC236}">
                <a16:creationId xmlns:a16="http://schemas.microsoft.com/office/drawing/2014/main" id="{6E9E6834-E230-7631-948E-3A3D91FE6FEA}"/>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AB23FB29-9B7E-E1ED-8678-08EF4F0561C0}"/>
              </a:ext>
            </a:extLst>
          </p:cNvPr>
          <p:cNvSpPr>
            <a:spLocks noGrp="1"/>
          </p:cNvSpPr>
          <p:nvPr>
            <p:ph type="sldNum" sz="quarter" idx="12"/>
          </p:nvPr>
        </p:nvSpPr>
        <p:spPr/>
        <p:txBody>
          <a:bodyPr/>
          <a:lstStyle/>
          <a:p>
            <a:fld id="{92DDB89F-6429-4426-9CA0-1913EEA887D2}" type="slidenum">
              <a:rPr lang="es-PE" smtClean="0"/>
              <a:t>‹#›</a:t>
            </a:fld>
            <a:endParaRPr lang="es-PE"/>
          </a:p>
        </p:txBody>
      </p:sp>
    </p:spTree>
    <p:extLst>
      <p:ext uri="{BB962C8B-B14F-4D97-AF65-F5344CB8AC3E}">
        <p14:creationId xmlns:p14="http://schemas.microsoft.com/office/powerpoint/2010/main" val="4237952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83BA-4531-A8FB-060E-9F5475A5C6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E"/>
          </a:p>
        </p:txBody>
      </p:sp>
      <p:sp>
        <p:nvSpPr>
          <p:cNvPr id="3" name="Picture Placeholder 2">
            <a:extLst>
              <a:ext uri="{FF2B5EF4-FFF2-40B4-BE49-F238E27FC236}">
                <a16:creationId xmlns:a16="http://schemas.microsoft.com/office/drawing/2014/main" id="{8CBD084C-558F-19C5-BB50-97D48A0CF3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Text Placeholder 3">
            <a:extLst>
              <a:ext uri="{FF2B5EF4-FFF2-40B4-BE49-F238E27FC236}">
                <a16:creationId xmlns:a16="http://schemas.microsoft.com/office/drawing/2014/main" id="{A9A95CB2-CBFA-C584-B913-191D6B2A9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BAB020-4777-6116-4537-7FD3A57DAAB0}"/>
              </a:ext>
            </a:extLst>
          </p:cNvPr>
          <p:cNvSpPr>
            <a:spLocks noGrp="1"/>
          </p:cNvSpPr>
          <p:nvPr>
            <p:ph type="dt" sz="half" idx="10"/>
          </p:nvPr>
        </p:nvSpPr>
        <p:spPr/>
        <p:txBody>
          <a:bodyPr/>
          <a:lstStyle/>
          <a:p>
            <a:fld id="{FDCEDE90-98DC-4BE6-9D3C-130EF7E4C6D3}" type="datetimeFigureOut">
              <a:rPr lang="es-PE" smtClean="0"/>
              <a:t>20/03/2025</a:t>
            </a:fld>
            <a:endParaRPr lang="es-PE"/>
          </a:p>
        </p:txBody>
      </p:sp>
      <p:sp>
        <p:nvSpPr>
          <p:cNvPr id="6" name="Footer Placeholder 5">
            <a:extLst>
              <a:ext uri="{FF2B5EF4-FFF2-40B4-BE49-F238E27FC236}">
                <a16:creationId xmlns:a16="http://schemas.microsoft.com/office/drawing/2014/main" id="{30742EDD-29DB-4631-079F-D81D6384932A}"/>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D94C99FE-7518-1383-DDCE-91FA8D2BE7BD}"/>
              </a:ext>
            </a:extLst>
          </p:cNvPr>
          <p:cNvSpPr>
            <a:spLocks noGrp="1"/>
          </p:cNvSpPr>
          <p:nvPr>
            <p:ph type="sldNum" sz="quarter" idx="12"/>
          </p:nvPr>
        </p:nvSpPr>
        <p:spPr/>
        <p:txBody>
          <a:bodyPr/>
          <a:lstStyle/>
          <a:p>
            <a:fld id="{92DDB89F-6429-4426-9CA0-1913EEA887D2}" type="slidenum">
              <a:rPr lang="es-PE" smtClean="0"/>
              <a:t>‹#›</a:t>
            </a:fld>
            <a:endParaRPr lang="es-PE"/>
          </a:p>
        </p:txBody>
      </p:sp>
    </p:spTree>
    <p:extLst>
      <p:ext uri="{BB962C8B-B14F-4D97-AF65-F5344CB8AC3E}">
        <p14:creationId xmlns:p14="http://schemas.microsoft.com/office/powerpoint/2010/main" val="2259487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8C07CC-C8CD-2D6E-CE0C-CEB4516F93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PE"/>
          </a:p>
        </p:txBody>
      </p:sp>
      <p:sp>
        <p:nvSpPr>
          <p:cNvPr id="3" name="Text Placeholder 2">
            <a:extLst>
              <a:ext uri="{FF2B5EF4-FFF2-40B4-BE49-F238E27FC236}">
                <a16:creationId xmlns:a16="http://schemas.microsoft.com/office/drawing/2014/main" id="{A5479676-787D-04C1-6CC9-9803184EB8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3C7CA4AE-D7E6-B488-B4B6-1ED456F4C5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CEDE90-98DC-4BE6-9D3C-130EF7E4C6D3}" type="datetimeFigureOut">
              <a:rPr lang="es-PE" smtClean="0"/>
              <a:t>20/03/2025</a:t>
            </a:fld>
            <a:endParaRPr lang="es-PE"/>
          </a:p>
        </p:txBody>
      </p:sp>
      <p:sp>
        <p:nvSpPr>
          <p:cNvPr id="5" name="Footer Placeholder 4">
            <a:extLst>
              <a:ext uri="{FF2B5EF4-FFF2-40B4-BE49-F238E27FC236}">
                <a16:creationId xmlns:a16="http://schemas.microsoft.com/office/drawing/2014/main" id="{731455C2-FF97-BE07-D585-757178D78D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Slide Number Placeholder 5">
            <a:extLst>
              <a:ext uri="{FF2B5EF4-FFF2-40B4-BE49-F238E27FC236}">
                <a16:creationId xmlns:a16="http://schemas.microsoft.com/office/drawing/2014/main" id="{D1F0EE4F-8499-53E3-AB0F-54BBF2B77B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DDB89F-6429-4426-9CA0-1913EEA887D2}" type="slidenum">
              <a:rPr lang="es-PE" smtClean="0"/>
              <a:t>‹#›</a:t>
            </a:fld>
            <a:endParaRPr lang="es-PE"/>
          </a:p>
        </p:txBody>
      </p:sp>
    </p:spTree>
    <p:extLst>
      <p:ext uri="{BB962C8B-B14F-4D97-AF65-F5344CB8AC3E}">
        <p14:creationId xmlns:p14="http://schemas.microsoft.com/office/powerpoint/2010/main" val="1649375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5C140-859C-F195-B77E-62A123F4742B}"/>
              </a:ext>
            </a:extLst>
          </p:cNvPr>
          <p:cNvSpPr>
            <a:spLocks noGrp="1"/>
          </p:cNvSpPr>
          <p:nvPr>
            <p:ph type="ctrTitle"/>
          </p:nvPr>
        </p:nvSpPr>
        <p:spPr>
          <a:xfrm>
            <a:off x="1524000" y="1122363"/>
            <a:ext cx="9144000" cy="1031557"/>
          </a:xfrm>
        </p:spPr>
        <p:txBody>
          <a:bodyPr/>
          <a:lstStyle/>
          <a:p>
            <a:r>
              <a:rPr lang="es-MX" dirty="0"/>
              <a:t>Copérnico</a:t>
            </a:r>
            <a:endParaRPr lang="es-PE" dirty="0"/>
          </a:p>
        </p:txBody>
      </p:sp>
      <p:sp>
        <p:nvSpPr>
          <p:cNvPr id="4" name="TextBox 3">
            <a:extLst>
              <a:ext uri="{FF2B5EF4-FFF2-40B4-BE49-F238E27FC236}">
                <a16:creationId xmlns:a16="http://schemas.microsoft.com/office/drawing/2014/main" id="{942A99E5-23A6-E608-41DD-069623D49D56}"/>
              </a:ext>
            </a:extLst>
          </p:cNvPr>
          <p:cNvSpPr txBox="1"/>
          <p:nvPr/>
        </p:nvSpPr>
        <p:spPr>
          <a:xfrm>
            <a:off x="1341120" y="2885440"/>
            <a:ext cx="8656320" cy="1477328"/>
          </a:xfrm>
          <a:prstGeom prst="rect">
            <a:avLst/>
          </a:prstGeom>
          <a:noFill/>
        </p:spPr>
        <p:txBody>
          <a:bodyPr wrap="square" rtlCol="0">
            <a:spAutoFit/>
          </a:bodyPr>
          <a:lstStyle/>
          <a:p>
            <a:r>
              <a:rPr lang="es-MX" dirty="0"/>
              <a:t>Re introdujo el concepto de que los planetas giran alrededor del Sol, y no al revés, como sostiene el Heliocentrismo. </a:t>
            </a:r>
          </a:p>
          <a:p>
            <a:endParaRPr lang="es-MX" dirty="0"/>
          </a:p>
          <a:p>
            <a:r>
              <a:rPr lang="es-MX" dirty="0"/>
              <a:t>Reavivó el debate sobre quién orbita a quién, o bien, qué cuerpo se encuentra al centro del universo conocido, o la tierra o el sol. </a:t>
            </a:r>
            <a:endParaRPr lang="es-PE" dirty="0"/>
          </a:p>
        </p:txBody>
      </p:sp>
    </p:spTree>
    <p:extLst>
      <p:ext uri="{BB962C8B-B14F-4D97-AF65-F5344CB8AC3E}">
        <p14:creationId xmlns:p14="http://schemas.microsoft.com/office/powerpoint/2010/main" val="2205813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EA51C-FFD2-7F04-E8E1-0EEE05DF59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4F9CDA-23AB-C535-DE93-EE81E2959A7B}"/>
              </a:ext>
            </a:extLst>
          </p:cNvPr>
          <p:cNvSpPr>
            <a:spLocks noGrp="1"/>
          </p:cNvSpPr>
          <p:nvPr>
            <p:ph type="ctrTitle"/>
          </p:nvPr>
        </p:nvSpPr>
        <p:spPr>
          <a:xfrm>
            <a:off x="1524000" y="167323"/>
            <a:ext cx="9144000" cy="1133157"/>
          </a:xfrm>
        </p:spPr>
        <p:txBody>
          <a:bodyPr/>
          <a:lstStyle/>
          <a:p>
            <a:r>
              <a:rPr lang="es-MX" dirty="0"/>
              <a:t>Newton</a:t>
            </a:r>
            <a:endParaRPr lang="es-PE" dirty="0"/>
          </a:p>
        </p:txBody>
      </p:sp>
      <p:sp>
        <p:nvSpPr>
          <p:cNvPr id="3" name="TextBox 2">
            <a:extLst>
              <a:ext uri="{FF2B5EF4-FFF2-40B4-BE49-F238E27FC236}">
                <a16:creationId xmlns:a16="http://schemas.microsoft.com/office/drawing/2014/main" id="{0B4B5767-0ACB-8D12-182D-5BCCAEE87645}"/>
              </a:ext>
            </a:extLst>
          </p:cNvPr>
          <p:cNvSpPr txBox="1"/>
          <p:nvPr/>
        </p:nvSpPr>
        <p:spPr>
          <a:xfrm>
            <a:off x="589280" y="1443840"/>
            <a:ext cx="11054080" cy="3693319"/>
          </a:xfrm>
          <a:prstGeom prst="rect">
            <a:avLst/>
          </a:prstGeom>
          <a:noFill/>
        </p:spPr>
        <p:txBody>
          <a:bodyPr wrap="square" rtlCol="0">
            <a:spAutoFit/>
          </a:bodyPr>
          <a:lstStyle/>
          <a:p>
            <a:r>
              <a:rPr lang="es-MX" dirty="0"/>
              <a:t>Se observó que todos los cuerpos celestes visibles están atraídos entré sí, unos a otros, como sucede con Júpiter y sus lunas, con nuestra luna y la Tierra, y con los planetas en relación al Sol. Existe una proporción constante. </a:t>
            </a:r>
          </a:p>
          <a:p>
            <a:endParaRPr lang="es-MX" dirty="0"/>
          </a:p>
          <a:p>
            <a:r>
              <a:rPr lang="es-MX" dirty="0"/>
              <a:t>La Tierra nos atrae a nosotros para estar sentados o parados</a:t>
            </a:r>
          </a:p>
          <a:p>
            <a:endParaRPr lang="es-MX" dirty="0"/>
          </a:p>
          <a:p>
            <a:r>
              <a:rPr lang="es-MX" dirty="0"/>
              <a:t>El océano, (en el punto más cercano y en el mas lejano), es atraído por la fuerza de atracción de la luna, y eso provoca las mareas, en 2 puntos distintos de la Tierra.</a:t>
            </a:r>
          </a:p>
          <a:p>
            <a:endParaRPr lang="es-MX" dirty="0"/>
          </a:p>
          <a:p>
            <a:r>
              <a:rPr lang="es-MX" dirty="0"/>
              <a:t>Todo objeto se atrae uno a otro en virtud de su fuerza de atracción.</a:t>
            </a:r>
          </a:p>
          <a:p>
            <a:endParaRPr lang="es-MX" dirty="0"/>
          </a:p>
          <a:p>
            <a:r>
              <a:rPr lang="es-MX" dirty="0"/>
              <a:t>Newton estableció que la misma fuerza que mantiene a la Tierra orbitando al Sol y la misma que hace que la Luna orbite a la tierra, es la misma encargada de mantenernos a nosotros atraídos a la tierra. Esta fuerza es conocida como la gravitación o la gravedad. </a:t>
            </a:r>
            <a:endParaRPr lang="es-PE" dirty="0"/>
          </a:p>
        </p:txBody>
      </p:sp>
    </p:spTree>
    <p:extLst>
      <p:ext uri="{BB962C8B-B14F-4D97-AF65-F5344CB8AC3E}">
        <p14:creationId xmlns:p14="http://schemas.microsoft.com/office/powerpoint/2010/main" val="173417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27066-4EC2-CB69-64AA-2861AC8395C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688D342-5E78-4B64-57A4-CED42CFD16B5}"/>
              </a:ext>
            </a:extLst>
          </p:cNvPr>
          <p:cNvSpPr txBox="1"/>
          <p:nvPr/>
        </p:nvSpPr>
        <p:spPr>
          <a:xfrm>
            <a:off x="142240" y="4900117"/>
            <a:ext cx="11907520" cy="1477328"/>
          </a:xfrm>
          <a:prstGeom prst="rect">
            <a:avLst/>
          </a:prstGeom>
          <a:noFill/>
        </p:spPr>
        <p:txBody>
          <a:bodyPr wrap="square" rtlCol="0">
            <a:spAutoFit/>
          </a:bodyPr>
          <a:lstStyle/>
          <a:p>
            <a:r>
              <a:rPr lang="es-MX" dirty="0"/>
              <a:t>La luna está 60 veces más lejos que nosotros del centro de la tierra. Nosotros estamos a 4000 millas, y la luna a 240.000 millas del centro terrestre. </a:t>
            </a:r>
          </a:p>
          <a:p>
            <a:r>
              <a:rPr lang="es-MX" dirty="0"/>
              <a:t>De acuerdo a la ley del cuadrado inverso, un objeto cayendo en la tierra debería en un segundo caer 1/20 de pulgada por la raíz cuadrada de 3600 (60). Esto equivale a 16 pies. Esto se condice con lo experimentado por Galileo: un objeto cayendo en 1 segundo se desplaza 16 pies.</a:t>
            </a:r>
            <a:endParaRPr lang="es-PE" dirty="0"/>
          </a:p>
        </p:txBody>
      </p:sp>
      <p:pic>
        <p:nvPicPr>
          <p:cNvPr id="4" name="Picture 3">
            <a:extLst>
              <a:ext uri="{FF2B5EF4-FFF2-40B4-BE49-F238E27FC236}">
                <a16:creationId xmlns:a16="http://schemas.microsoft.com/office/drawing/2014/main" id="{F5C8FF63-1905-08D9-1CB1-903AFB27FC2A}"/>
              </a:ext>
            </a:extLst>
          </p:cNvPr>
          <p:cNvPicPr>
            <a:picLocks noChangeAspect="1"/>
          </p:cNvPicPr>
          <p:nvPr/>
        </p:nvPicPr>
        <p:blipFill>
          <a:blip r:embed="rId2"/>
          <a:stretch>
            <a:fillRect/>
          </a:stretch>
        </p:blipFill>
        <p:spPr>
          <a:xfrm>
            <a:off x="2296160" y="184110"/>
            <a:ext cx="7599680" cy="4716007"/>
          </a:xfrm>
          <a:prstGeom prst="rect">
            <a:avLst/>
          </a:prstGeom>
        </p:spPr>
      </p:pic>
    </p:spTree>
    <p:extLst>
      <p:ext uri="{BB962C8B-B14F-4D97-AF65-F5344CB8AC3E}">
        <p14:creationId xmlns:p14="http://schemas.microsoft.com/office/powerpoint/2010/main" val="1126599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D8390-A4E1-8D27-4131-FB3A7ADFC7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021C40-3DF5-FEC5-54E6-98E604AFE929}"/>
              </a:ext>
            </a:extLst>
          </p:cNvPr>
          <p:cNvSpPr>
            <a:spLocks noGrp="1"/>
          </p:cNvSpPr>
          <p:nvPr>
            <p:ph type="ctrTitle"/>
          </p:nvPr>
        </p:nvSpPr>
        <p:spPr>
          <a:xfrm>
            <a:off x="1524000" y="167323"/>
            <a:ext cx="9144000" cy="1133157"/>
          </a:xfrm>
        </p:spPr>
        <p:txBody>
          <a:bodyPr/>
          <a:lstStyle/>
          <a:p>
            <a:r>
              <a:rPr lang="es-MX" dirty="0"/>
              <a:t>Newton</a:t>
            </a:r>
            <a:endParaRPr lang="es-PE" dirty="0"/>
          </a:p>
        </p:txBody>
      </p:sp>
      <p:sp>
        <p:nvSpPr>
          <p:cNvPr id="3" name="TextBox 2">
            <a:extLst>
              <a:ext uri="{FF2B5EF4-FFF2-40B4-BE49-F238E27FC236}">
                <a16:creationId xmlns:a16="http://schemas.microsoft.com/office/drawing/2014/main" id="{53B5ED5D-EB45-9F19-3099-C75908E49C83}"/>
              </a:ext>
            </a:extLst>
          </p:cNvPr>
          <p:cNvSpPr txBox="1"/>
          <p:nvPr/>
        </p:nvSpPr>
        <p:spPr>
          <a:xfrm>
            <a:off x="568960" y="1870560"/>
            <a:ext cx="11054080" cy="3970318"/>
          </a:xfrm>
          <a:prstGeom prst="rect">
            <a:avLst/>
          </a:prstGeom>
          <a:noFill/>
        </p:spPr>
        <p:txBody>
          <a:bodyPr wrap="square" rtlCol="0">
            <a:spAutoFit/>
          </a:bodyPr>
          <a:lstStyle/>
          <a:p>
            <a:r>
              <a:rPr lang="es-MX" dirty="0"/>
              <a:t>Por lo tanto, hay una constante universal en la ley de la gravedad. Ocurre en relación de la tierra al sol, de la luna a la tierra y de lo que cae en la tierra con la gravedad terrestre. </a:t>
            </a:r>
          </a:p>
          <a:p>
            <a:endParaRPr lang="es-MX" dirty="0"/>
          </a:p>
          <a:p>
            <a:r>
              <a:rPr lang="es-MX" dirty="0"/>
              <a:t>Este fenómeno, además explica porqué la tierra es esférica, ya que todo es “jalado” por la fuerza gravitacional terrestre. Pero, además, como está girando en su órbita, con el movimiento rotacional, adquiere una forma “achatada”. </a:t>
            </a:r>
          </a:p>
          <a:p>
            <a:endParaRPr lang="es-PE" dirty="0"/>
          </a:p>
          <a:p>
            <a:r>
              <a:rPr lang="es-PE" dirty="0"/>
              <a:t>Aunque Newton estableció una base de leyes naturales, muchas de sus teorías han debido ser complementadas y corregidas. (</a:t>
            </a:r>
            <a:r>
              <a:rPr lang="es-PE" dirty="0" err="1"/>
              <a:t>D’Alambert</a:t>
            </a:r>
            <a:r>
              <a:rPr lang="es-PE" dirty="0"/>
              <a:t>, Condorcet, </a:t>
            </a:r>
            <a:r>
              <a:rPr lang="es-PE" dirty="0" err="1"/>
              <a:t>LaPlace</a:t>
            </a:r>
            <a:r>
              <a:rPr lang="es-PE" dirty="0"/>
              <a:t>, mucho después, Einstein, etc.)</a:t>
            </a:r>
          </a:p>
          <a:p>
            <a:endParaRPr lang="es-PE" dirty="0"/>
          </a:p>
          <a:p>
            <a:r>
              <a:rPr lang="es-PE" dirty="0"/>
              <a:t>Una anomalía ocurrió al estudiar el movimiento de Júpiter y sus lunas, ya que al estar más lejos “tardaban más” de lo calculado de acuerdo a las leyes de Newton, y al estar más cerca, iban más rápido. Ole </a:t>
            </a:r>
            <a:r>
              <a:rPr lang="es-PE" dirty="0" err="1"/>
              <a:t>Romer</a:t>
            </a:r>
            <a:r>
              <a:rPr lang="es-PE" dirty="0"/>
              <a:t> en 1676 concluyó que el problema se debe a la distancia que la luz debe recorrer, lo que permitió el cálculo de la velocidad de la luz y considerar que no se propaga materialmente de modo instantáneo. </a:t>
            </a:r>
            <a:endParaRPr lang="es-MX" dirty="0"/>
          </a:p>
        </p:txBody>
      </p:sp>
    </p:spTree>
    <p:extLst>
      <p:ext uri="{BB962C8B-B14F-4D97-AF65-F5344CB8AC3E}">
        <p14:creationId xmlns:p14="http://schemas.microsoft.com/office/powerpoint/2010/main" val="675583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F15D9-0CAA-BE27-703B-B480FD605B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E7C730-F1F7-7EC7-07F4-299D6DB00BB8}"/>
              </a:ext>
            </a:extLst>
          </p:cNvPr>
          <p:cNvSpPr>
            <a:spLocks noGrp="1"/>
          </p:cNvSpPr>
          <p:nvPr>
            <p:ph type="ctrTitle"/>
          </p:nvPr>
        </p:nvSpPr>
        <p:spPr>
          <a:xfrm>
            <a:off x="1524000" y="167323"/>
            <a:ext cx="9144000" cy="1133157"/>
          </a:xfrm>
        </p:spPr>
        <p:txBody>
          <a:bodyPr/>
          <a:lstStyle/>
          <a:p>
            <a:r>
              <a:rPr lang="es-MX" dirty="0"/>
              <a:t>Newton</a:t>
            </a:r>
            <a:endParaRPr lang="es-PE" dirty="0"/>
          </a:p>
        </p:txBody>
      </p:sp>
      <p:sp>
        <p:nvSpPr>
          <p:cNvPr id="3" name="TextBox 2">
            <a:extLst>
              <a:ext uri="{FF2B5EF4-FFF2-40B4-BE49-F238E27FC236}">
                <a16:creationId xmlns:a16="http://schemas.microsoft.com/office/drawing/2014/main" id="{2692E674-0F93-DCCC-5684-8AD01B27B2F8}"/>
              </a:ext>
            </a:extLst>
          </p:cNvPr>
          <p:cNvSpPr txBox="1"/>
          <p:nvPr/>
        </p:nvSpPr>
        <p:spPr>
          <a:xfrm>
            <a:off x="568960" y="1870560"/>
            <a:ext cx="11054080" cy="3970318"/>
          </a:xfrm>
          <a:prstGeom prst="rect">
            <a:avLst/>
          </a:prstGeom>
          <a:noFill/>
        </p:spPr>
        <p:txBody>
          <a:bodyPr wrap="square" rtlCol="0">
            <a:spAutoFit/>
          </a:bodyPr>
          <a:lstStyle/>
          <a:p>
            <a:r>
              <a:rPr lang="es-MX" dirty="0"/>
              <a:t>Estos y otros posteriores acomodos a las leyes de Newton pueden ayudarnos a considerar que cuando una Ley está bien establecida, nos aproxima al esclarecimiento de otras. </a:t>
            </a:r>
          </a:p>
          <a:p>
            <a:endParaRPr lang="es-MX" dirty="0"/>
          </a:p>
          <a:p>
            <a:r>
              <a:rPr lang="es-MX" dirty="0"/>
              <a:t>Al estudiar la triangulación entre el Sol, la Tierra y la Luna, Pierre </a:t>
            </a:r>
            <a:r>
              <a:rPr lang="es-MX" dirty="0" err="1"/>
              <a:t>Simon</a:t>
            </a:r>
            <a:r>
              <a:rPr lang="es-MX" dirty="0"/>
              <a:t> </a:t>
            </a:r>
            <a:r>
              <a:rPr lang="es-MX" dirty="0" err="1"/>
              <a:t>LaPlace</a:t>
            </a:r>
            <a:r>
              <a:rPr lang="es-MX" dirty="0"/>
              <a:t> reformuló algunas ideas de Newton y demostró que a pesar de que hay una fuerza gravitatoria mixta, y las órbitas no son del todo siempre constantes, o se nos muestran erráticas, en realidad, la desviación es mínima y siempre cumplen su recorrido sin “descarrilarse”, con los cual estableció la estabilidad y armonía del universo. </a:t>
            </a:r>
          </a:p>
          <a:p>
            <a:endParaRPr lang="es-MX" dirty="0"/>
          </a:p>
          <a:p>
            <a:r>
              <a:rPr lang="es-MX" dirty="0"/>
              <a:t>Al aplicar las leyes de Newton a Júpiter y Saturno, se pudo calcular su órbita sin problemas, pero no ocurrió lo mismo con Urano. Dos astrónomos (Adams y Le </a:t>
            </a:r>
            <a:r>
              <a:rPr lang="es-MX" dirty="0" err="1"/>
              <a:t>Verrier</a:t>
            </a:r>
            <a:r>
              <a:rPr lang="es-MX" dirty="0"/>
              <a:t>) independientemente notaron que había “otro cuerpo” intercediendo en su órbita gravitacional; de este modo se descubrió Neptuno. </a:t>
            </a:r>
          </a:p>
          <a:p>
            <a:endParaRPr lang="es-MX" dirty="0"/>
          </a:p>
          <a:p>
            <a:r>
              <a:rPr lang="es-MX" dirty="0"/>
              <a:t>Otra anomalía en la teoría de Newton tuvo que esperar hasta el siglo XX para ser resuelta, es decir, el problema de la órbita de Mercurio. Gracias a una variación a una constante, Einstein pudo ajustar la teoría gravitacional. </a:t>
            </a:r>
          </a:p>
        </p:txBody>
      </p:sp>
    </p:spTree>
    <p:extLst>
      <p:ext uri="{BB962C8B-B14F-4D97-AF65-F5344CB8AC3E}">
        <p14:creationId xmlns:p14="http://schemas.microsoft.com/office/powerpoint/2010/main" val="625418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025F7-7D3C-3726-E5E4-AD9E1A7F21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77C195-62C2-8AD6-C4B7-52C8FEB2ADC5}"/>
              </a:ext>
            </a:extLst>
          </p:cNvPr>
          <p:cNvSpPr>
            <a:spLocks noGrp="1"/>
          </p:cNvSpPr>
          <p:nvPr>
            <p:ph type="ctrTitle"/>
          </p:nvPr>
        </p:nvSpPr>
        <p:spPr>
          <a:xfrm>
            <a:off x="1524000" y="2540001"/>
            <a:ext cx="9144000" cy="3211266"/>
          </a:xfrm>
        </p:spPr>
        <p:txBody>
          <a:bodyPr>
            <a:normAutofit fontScale="90000"/>
          </a:bodyPr>
          <a:lstStyle/>
          <a:p>
            <a:r>
              <a:rPr lang="es-MX" dirty="0"/>
              <a:t>Extractos y apuntes de “</a:t>
            </a:r>
            <a:r>
              <a:rPr lang="es-MX" dirty="0" err="1"/>
              <a:t>Gravitation</a:t>
            </a:r>
            <a:r>
              <a:rPr lang="es-MX" dirty="0"/>
              <a:t>” por Richard Feynman. Conferencia en Caltech 1950</a:t>
            </a:r>
            <a:br>
              <a:rPr lang="es-MX" dirty="0"/>
            </a:br>
            <a:br>
              <a:rPr lang="es-MX" dirty="0"/>
            </a:br>
            <a:r>
              <a:rPr lang="es-MX" dirty="0"/>
              <a:t>https://www.youtube.com/watch?v=q_edsSpDzHg</a:t>
            </a:r>
            <a:endParaRPr lang="es-PE" dirty="0"/>
          </a:p>
        </p:txBody>
      </p:sp>
      <p:sp>
        <p:nvSpPr>
          <p:cNvPr id="3" name="TextBox 2">
            <a:extLst>
              <a:ext uri="{FF2B5EF4-FFF2-40B4-BE49-F238E27FC236}">
                <a16:creationId xmlns:a16="http://schemas.microsoft.com/office/drawing/2014/main" id="{530873C1-E64F-9AD6-CCEF-31C4EF8ED033}"/>
              </a:ext>
            </a:extLst>
          </p:cNvPr>
          <p:cNvSpPr txBox="1"/>
          <p:nvPr/>
        </p:nvSpPr>
        <p:spPr>
          <a:xfrm>
            <a:off x="568960" y="1870560"/>
            <a:ext cx="11054080" cy="369332"/>
          </a:xfrm>
          <a:prstGeom prst="rect">
            <a:avLst/>
          </a:prstGeom>
          <a:noFill/>
        </p:spPr>
        <p:txBody>
          <a:bodyPr wrap="square" rtlCol="0">
            <a:spAutoFit/>
          </a:bodyPr>
          <a:lstStyle/>
          <a:p>
            <a:r>
              <a:rPr lang="es-MX" dirty="0"/>
              <a:t>a</a:t>
            </a:r>
          </a:p>
        </p:txBody>
      </p:sp>
    </p:spTree>
    <p:extLst>
      <p:ext uri="{BB962C8B-B14F-4D97-AF65-F5344CB8AC3E}">
        <p14:creationId xmlns:p14="http://schemas.microsoft.com/office/powerpoint/2010/main" val="2049039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0EDBA-C672-0CD9-EBC7-FBD6DBA24F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5CE384-2475-AC84-7672-9909921329CD}"/>
              </a:ext>
            </a:extLst>
          </p:cNvPr>
          <p:cNvSpPr>
            <a:spLocks noGrp="1"/>
          </p:cNvSpPr>
          <p:nvPr>
            <p:ph type="ctrTitle"/>
          </p:nvPr>
        </p:nvSpPr>
        <p:spPr>
          <a:xfrm>
            <a:off x="1524000" y="1122363"/>
            <a:ext cx="9144000" cy="1011237"/>
          </a:xfrm>
        </p:spPr>
        <p:txBody>
          <a:bodyPr/>
          <a:lstStyle/>
          <a:p>
            <a:r>
              <a:rPr lang="es-MX" dirty="0"/>
              <a:t>T. Brahe</a:t>
            </a:r>
            <a:endParaRPr lang="es-PE" dirty="0"/>
          </a:p>
        </p:txBody>
      </p:sp>
      <p:sp>
        <p:nvSpPr>
          <p:cNvPr id="3" name="TextBox 2">
            <a:extLst>
              <a:ext uri="{FF2B5EF4-FFF2-40B4-BE49-F238E27FC236}">
                <a16:creationId xmlns:a16="http://schemas.microsoft.com/office/drawing/2014/main" id="{AEB41FFF-E024-7D45-3592-C2922BF86781}"/>
              </a:ext>
            </a:extLst>
          </p:cNvPr>
          <p:cNvSpPr txBox="1"/>
          <p:nvPr/>
        </p:nvSpPr>
        <p:spPr>
          <a:xfrm>
            <a:off x="1341120" y="2885440"/>
            <a:ext cx="8656320" cy="2031325"/>
          </a:xfrm>
          <a:prstGeom prst="rect">
            <a:avLst/>
          </a:prstGeom>
          <a:noFill/>
        </p:spPr>
        <p:txBody>
          <a:bodyPr wrap="square" rtlCol="0">
            <a:spAutoFit/>
          </a:bodyPr>
          <a:lstStyle/>
          <a:p>
            <a:r>
              <a:rPr lang="es-MX" dirty="0"/>
              <a:t>Observación metódica: En su isla de </a:t>
            </a:r>
            <a:r>
              <a:rPr lang="es-MX" dirty="0" err="1"/>
              <a:t>Copenhagen</a:t>
            </a:r>
            <a:r>
              <a:rPr lang="es-MX" dirty="0"/>
              <a:t> puso artefactos de bronce y observó atentamente a los astros para determinar su posición. </a:t>
            </a:r>
          </a:p>
          <a:p>
            <a:endParaRPr lang="es-MX" dirty="0"/>
          </a:p>
          <a:p>
            <a:r>
              <a:rPr lang="es-MX" dirty="0"/>
              <a:t>Esto representa el incipiente espíritu del método científico moderno: observación minuciosa y análisis de los datos experimentados. </a:t>
            </a:r>
          </a:p>
          <a:p>
            <a:endParaRPr lang="es-MX" dirty="0"/>
          </a:p>
          <a:p>
            <a:r>
              <a:rPr lang="es-MX" dirty="0"/>
              <a:t>Sus apuntes y observaciones fueron legados directamente a Kepler y otros. </a:t>
            </a:r>
            <a:endParaRPr lang="es-PE" dirty="0"/>
          </a:p>
        </p:txBody>
      </p:sp>
    </p:spTree>
    <p:extLst>
      <p:ext uri="{BB962C8B-B14F-4D97-AF65-F5344CB8AC3E}">
        <p14:creationId xmlns:p14="http://schemas.microsoft.com/office/powerpoint/2010/main" val="1896330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2C8E3A-0F21-935B-79BC-DB1751F032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F11674-90E1-9D41-4F70-DD16EE30CCE3}"/>
              </a:ext>
            </a:extLst>
          </p:cNvPr>
          <p:cNvSpPr>
            <a:spLocks noGrp="1"/>
          </p:cNvSpPr>
          <p:nvPr>
            <p:ph type="ctrTitle"/>
          </p:nvPr>
        </p:nvSpPr>
        <p:spPr>
          <a:xfrm>
            <a:off x="1524000" y="167323"/>
            <a:ext cx="9144000" cy="1133157"/>
          </a:xfrm>
        </p:spPr>
        <p:txBody>
          <a:bodyPr/>
          <a:lstStyle/>
          <a:p>
            <a:r>
              <a:rPr lang="es-MX" dirty="0"/>
              <a:t>Kepler</a:t>
            </a:r>
            <a:endParaRPr lang="es-PE" dirty="0"/>
          </a:p>
        </p:txBody>
      </p:sp>
      <p:sp>
        <p:nvSpPr>
          <p:cNvPr id="3" name="TextBox 2">
            <a:extLst>
              <a:ext uri="{FF2B5EF4-FFF2-40B4-BE49-F238E27FC236}">
                <a16:creationId xmlns:a16="http://schemas.microsoft.com/office/drawing/2014/main" id="{CC7D31AD-66D1-8A77-324A-6F54CCDEDF25}"/>
              </a:ext>
            </a:extLst>
          </p:cNvPr>
          <p:cNvSpPr txBox="1"/>
          <p:nvPr/>
        </p:nvSpPr>
        <p:spPr>
          <a:xfrm>
            <a:off x="934720" y="1335365"/>
            <a:ext cx="10464800" cy="5078313"/>
          </a:xfrm>
          <a:prstGeom prst="rect">
            <a:avLst/>
          </a:prstGeom>
          <a:noFill/>
        </p:spPr>
        <p:txBody>
          <a:bodyPr wrap="square" rtlCol="0">
            <a:spAutoFit/>
          </a:bodyPr>
          <a:lstStyle/>
          <a:p>
            <a:r>
              <a:rPr lang="es-MX" dirty="0"/>
              <a:t>Analizó los tipos de movimiento que los planetas efectúan alrededor del Sol. </a:t>
            </a:r>
          </a:p>
          <a:p>
            <a:endParaRPr lang="es-MX" dirty="0"/>
          </a:p>
          <a:p>
            <a:r>
              <a:rPr lang="es-MX" dirty="0"/>
              <a:t>Primero pensó que las órbitas planetarias son circulares, pero gracias a la observación, determinó que algunas se acercan más a movimientos elípticos.</a:t>
            </a:r>
          </a:p>
          <a:p>
            <a:endParaRPr lang="es-MX" dirty="0"/>
          </a:p>
          <a:p>
            <a:r>
              <a:rPr lang="es-MX" dirty="0"/>
              <a:t>Esto lo concluyó a partir de observar cómo unos planetas se demoraban más de lo debido en su recorrido orbital, de acuerdo a los cálculos de Brahe. </a:t>
            </a:r>
          </a:p>
          <a:p>
            <a:endParaRPr lang="es-MX" dirty="0"/>
          </a:p>
          <a:p>
            <a:r>
              <a:rPr lang="es-MX" dirty="0"/>
              <a:t>3 Leyes:</a:t>
            </a:r>
          </a:p>
          <a:p>
            <a:endParaRPr lang="es-MX" dirty="0"/>
          </a:p>
          <a:p>
            <a:pPr marL="285750" indent="-285750">
              <a:buFontTx/>
              <a:buChar char="-"/>
            </a:pPr>
            <a:r>
              <a:rPr lang="es-MX" dirty="0"/>
              <a:t>El movimiento planetario es regularmente elíptico.</a:t>
            </a:r>
          </a:p>
          <a:p>
            <a:pPr marL="285750" indent="-285750">
              <a:buFontTx/>
              <a:buChar char="-"/>
            </a:pPr>
            <a:r>
              <a:rPr lang="es-MX" dirty="0"/>
              <a:t>Áreas iguales en órbitas corresponden al mismo tiempo de </a:t>
            </a:r>
            <a:r>
              <a:rPr lang="es-MX" dirty="0" err="1"/>
              <a:t>orbitación</a:t>
            </a:r>
            <a:r>
              <a:rPr lang="es-MX" dirty="0"/>
              <a:t>. </a:t>
            </a:r>
          </a:p>
          <a:p>
            <a:pPr marL="285750" indent="-285750">
              <a:buFontTx/>
              <a:buChar char="-"/>
            </a:pPr>
            <a:r>
              <a:rPr lang="es-MX" dirty="0"/>
              <a:t>El tiempo para completar una órbita varía en relación al tamaño del planeta. (el tiempo es aproximadamente un tercio del tamaño, o la raíz cuadrada del cubo que enmarca su tamaño.)</a:t>
            </a:r>
          </a:p>
          <a:p>
            <a:pPr marL="285750" indent="-285750">
              <a:buFontTx/>
              <a:buChar char="-"/>
            </a:pPr>
            <a:endParaRPr lang="es-MX" dirty="0"/>
          </a:p>
          <a:p>
            <a:r>
              <a:rPr lang="es-MX" dirty="0"/>
              <a:t>La siguiente pregunta que surge: ¿qué los hace moverse?</a:t>
            </a:r>
          </a:p>
          <a:p>
            <a:endParaRPr lang="es-MX" dirty="0"/>
          </a:p>
          <a:p>
            <a:r>
              <a:rPr lang="es-MX" dirty="0"/>
              <a:t>Algunos sostuvieron que lo que hace a los planetas moverse son los ángeles.</a:t>
            </a:r>
            <a:endParaRPr lang="es-PE" dirty="0"/>
          </a:p>
        </p:txBody>
      </p:sp>
    </p:spTree>
    <p:extLst>
      <p:ext uri="{BB962C8B-B14F-4D97-AF65-F5344CB8AC3E}">
        <p14:creationId xmlns:p14="http://schemas.microsoft.com/office/powerpoint/2010/main" val="1893059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5D7BB8-8A9D-F462-C311-032204D62576}"/>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A6CD490D-3766-44FF-97FD-C79B87BCB02E}"/>
              </a:ext>
            </a:extLst>
          </p:cNvPr>
          <p:cNvPicPr>
            <a:picLocks noChangeAspect="1"/>
          </p:cNvPicPr>
          <p:nvPr/>
        </p:nvPicPr>
        <p:blipFill>
          <a:blip r:embed="rId2"/>
          <a:stretch>
            <a:fillRect/>
          </a:stretch>
        </p:blipFill>
        <p:spPr>
          <a:xfrm>
            <a:off x="4239260" y="281723"/>
            <a:ext cx="7533640" cy="6294553"/>
          </a:xfrm>
          <a:prstGeom prst="rect">
            <a:avLst/>
          </a:prstGeom>
        </p:spPr>
      </p:pic>
      <p:sp>
        <p:nvSpPr>
          <p:cNvPr id="10" name="TextBox 9">
            <a:extLst>
              <a:ext uri="{FF2B5EF4-FFF2-40B4-BE49-F238E27FC236}">
                <a16:creationId xmlns:a16="http://schemas.microsoft.com/office/drawing/2014/main" id="{68F9638C-AB24-53D3-5A4A-4CA59C6C0040}"/>
              </a:ext>
            </a:extLst>
          </p:cNvPr>
          <p:cNvSpPr txBox="1"/>
          <p:nvPr/>
        </p:nvSpPr>
        <p:spPr>
          <a:xfrm>
            <a:off x="264160" y="833120"/>
            <a:ext cx="3515360" cy="923330"/>
          </a:xfrm>
          <a:prstGeom prst="rect">
            <a:avLst/>
          </a:prstGeom>
          <a:noFill/>
        </p:spPr>
        <p:txBody>
          <a:bodyPr wrap="square" rtlCol="0">
            <a:spAutoFit/>
          </a:bodyPr>
          <a:lstStyle/>
          <a:p>
            <a:r>
              <a:rPr lang="es-MX" dirty="0"/>
              <a:t>Sobre dos puntos de apoyo, con una pita, se puede trazar “una órbita elíptica”</a:t>
            </a:r>
          </a:p>
        </p:txBody>
      </p:sp>
    </p:spTree>
    <p:extLst>
      <p:ext uri="{BB962C8B-B14F-4D97-AF65-F5344CB8AC3E}">
        <p14:creationId xmlns:p14="http://schemas.microsoft.com/office/powerpoint/2010/main" val="3641846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1299F-0D12-5047-2FF9-E94CB18A45F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C28929E-0F02-44C9-5FC2-7FEE3C7307C7}"/>
              </a:ext>
            </a:extLst>
          </p:cNvPr>
          <p:cNvPicPr>
            <a:picLocks noChangeAspect="1"/>
          </p:cNvPicPr>
          <p:nvPr/>
        </p:nvPicPr>
        <p:blipFill>
          <a:blip r:embed="rId2"/>
          <a:stretch>
            <a:fillRect/>
          </a:stretch>
        </p:blipFill>
        <p:spPr>
          <a:xfrm>
            <a:off x="2160587" y="319596"/>
            <a:ext cx="8385493" cy="6218807"/>
          </a:xfrm>
          <a:prstGeom prst="rect">
            <a:avLst/>
          </a:prstGeom>
        </p:spPr>
      </p:pic>
    </p:spTree>
    <p:extLst>
      <p:ext uri="{BB962C8B-B14F-4D97-AF65-F5344CB8AC3E}">
        <p14:creationId xmlns:p14="http://schemas.microsoft.com/office/powerpoint/2010/main" val="1449489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51362-237F-6B9E-CC23-818E0CBCAAA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B87A5CB-9711-B991-9829-AFBEA9B7EFDF}"/>
              </a:ext>
            </a:extLst>
          </p:cNvPr>
          <p:cNvPicPr>
            <a:picLocks noChangeAspect="1"/>
          </p:cNvPicPr>
          <p:nvPr/>
        </p:nvPicPr>
        <p:blipFill>
          <a:blip r:embed="rId2"/>
          <a:stretch>
            <a:fillRect/>
          </a:stretch>
        </p:blipFill>
        <p:spPr>
          <a:xfrm>
            <a:off x="4018597" y="378142"/>
            <a:ext cx="6425883" cy="5775794"/>
          </a:xfrm>
          <a:prstGeom prst="rect">
            <a:avLst/>
          </a:prstGeom>
        </p:spPr>
      </p:pic>
      <p:sp>
        <p:nvSpPr>
          <p:cNvPr id="5" name="TextBox 4">
            <a:extLst>
              <a:ext uri="{FF2B5EF4-FFF2-40B4-BE49-F238E27FC236}">
                <a16:creationId xmlns:a16="http://schemas.microsoft.com/office/drawing/2014/main" id="{BEB02E88-9C56-29A5-D493-19D53F84D4E0}"/>
              </a:ext>
            </a:extLst>
          </p:cNvPr>
          <p:cNvSpPr txBox="1"/>
          <p:nvPr/>
        </p:nvSpPr>
        <p:spPr>
          <a:xfrm>
            <a:off x="264160" y="833120"/>
            <a:ext cx="3515360" cy="4801314"/>
          </a:xfrm>
          <a:prstGeom prst="rect">
            <a:avLst/>
          </a:prstGeom>
          <a:noFill/>
        </p:spPr>
        <p:txBody>
          <a:bodyPr wrap="square" rtlCol="0">
            <a:spAutoFit/>
          </a:bodyPr>
          <a:lstStyle/>
          <a:p>
            <a:r>
              <a:rPr lang="es-MX" dirty="0"/>
              <a:t>Las áreas marcadas son iguales.</a:t>
            </a:r>
          </a:p>
          <a:p>
            <a:endParaRPr lang="es-MX" dirty="0"/>
          </a:p>
          <a:p>
            <a:r>
              <a:rPr lang="es-MX" dirty="0"/>
              <a:t>De modo que tiene que ir más rápido cuando está cerca a la tierra (punto de observación)</a:t>
            </a:r>
          </a:p>
          <a:p>
            <a:endParaRPr lang="es-MX" dirty="0"/>
          </a:p>
          <a:p>
            <a:r>
              <a:rPr lang="es-MX" dirty="0"/>
              <a:t>Y tiene que ir más lento cuando está más lejos</a:t>
            </a:r>
          </a:p>
          <a:p>
            <a:endParaRPr lang="es-MX" dirty="0"/>
          </a:p>
          <a:p>
            <a:r>
              <a:rPr lang="es-MX" dirty="0"/>
              <a:t>¿porqué se mueve así?</a:t>
            </a:r>
          </a:p>
          <a:p>
            <a:endParaRPr lang="es-MX" dirty="0"/>
          </a:p>
          <a:p>
            <a:endParaRPr lang="es-MX" dirty="0"/>
          </a:p>
          <a:p>
            <a:r>
              <a:rPr lang="es-MX" dirty="0"/>
              <a:t>Años más tarde comprobó que hay una relación entre el tiempo que demora a un planeta en completar su órbita, en proporción al tamaño de su órbita. </a:t>
            </a:r>
          </a:p>
        </p:txBody>
      </p:sp>
    </p:spTree>
    <p:extLst>
      <p:ext uri="{BB962C8B-B14F-4D97-AF65-F5344CB8AC3E}">
        <p14:creationId xmlns:p14="http://schemas.microsoft.com/office/powerpoint/2010/main" val="3301334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9C699-452A-DBAA-2612-0B4EA76549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2A2396-39B6-934A-B8E6-DA02B9586A86}"/>
              </a:ext>
            </a:extLst>
          </p:cNvPr>
          <p:cNvSpPr>
            <a:spLocks noGrp="1"/>
          </p:cNvSpPr>
          <p:nvPr>
            <p:ph type="ctrTitle"/>
          </p:nvPr>
        </p:nvSpPr>
        <p:spPr>
          <a:xfrm>
            <a:off x="1524000" y="167323"/>
            <a:ext cx="9144000" cy="1133157"/>
          </a:xfrm>
        </p:spPr>
        <p:txBody>
          <a:bodyPr/>
          <a:lstStyle/>
          <a:p>
            <a:r>
              <a:rPr lang="es-MX" dirty="0"/>
              <a:t>Galileo</a:t>
            </a:r>
            <a:endParaRPr lang="es-PE" dirty="0"/>
          </a:p>
        </p:txBody>
      </p:sp>
      <p:sp>
        <p:nvSpPr>
          <p:cNvPr id="3" name="TextBox 2">
            <a:extLst>
              <a:ext uri="{FF2B5EF4-FFF2-40B4-BE49-F238E27FC236}">
                <a16:creationId xmlns:a16="http://schemas.microsoft.com/office/drawing/2014/main" id="{C06D1E91-F375-4AD6-5BF6-8B342D141B0A}"/>
              </a:ext>
            </a:extLst>
          </p:cNvPr>
          <p:cNvSpPr txBox="1"/>
          <p:nvPr/>
        </p:nvSpPr>
        <p:spPr>
          <a:xfrm>
            <a:off x="1320800" y="1605280"/>
            <a:ext cx="8656320" cy="2308324"/>
          </a:xfrm>
          <a:prstGeom prst="rect">
            <a:avLst/>
          </a:prstGeom>
          <a:noFill/>
        </p:spPr>
        <p:txBody>
          <a:bodyPr wrap="square" rtlCol="0">
            <a:spAutoFit/>
          </a:bodyPr>
          <a:lstStyle/>
          <a:p>
            <a:r>
              <a:rPr lang="es-MX" dirty="0"/>
              <a:t>Investiga las leyes del movimiento. </a:t>
            </a:r>
          </a:p>
          <a:p>
            <a:endParaRPr lang="es-MX" dirty="0"/>
          </a:p>
          <a:p>
            <a:r>
              <a:rPr lang="es-MX" dirty="0"/>
              <a:t>Experimentó con esferas rodando sobre planos inclinados.</a:t>
            </a:r>
          </a:p>
          <a:p>
            <a:endParaRPr lang="es-MX" dirty="0"/>
          </a:p>
          <a:p>
            <a:r>
              <a:rPr lang="es-MX" dirty="0"/>
              <a:t>Observó el movimiento pendular y le atribuyó una constante sobre el tiempo. </a:t>
            </a:r>
          </a:p>
          <a:p>
            <a:endParaRPr lang="es-MX" dirty="0"/>
          </a:p>
          <a:p>
            <a:r>
              <a:rPr lang="es-MX" dirty="0"/>
              <a:t>Ideó el principio de la inercia: si un objeto (en el vacío) no es alterado en su movimiento, describe un movimiento rectilíneo y uniforme infinitamente.  </a:t>
            </a:r>
            <a:endParaRPr lang="es-PE" dirty="0"/>
          </a:p>
        </p:txBody>
      </p:sp>
    </p:spTree>
    <p:extLst>
      <p:ext uri="{BB962C8B-B14F-4D97-AF65-F5344CB8AC3E}">
        <p14:creationId xmlns:p14="http://schemas.microsoft.com/office/powerpoint/2010/main" val="3728399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F3707-3BEE-EE98-ECEE-B67755F02E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17432-33A8-3753-A6B3-A873E0014166}"/>
              </a:ext>
            </a:extLst>
          </p:cNvPr>
          <p:cNvSpPr>
            <a:spLocks noGrp="1"/>
          </p:cNvSpPr>
          <p:nvPr>
            <p:ph type="ctrTitle"/>
          </p:nvPr>
        </p:nvSpPr>
        <p:spPr>
          <a:xfrm>
            <a:off x="1524000" y="167323"/>
            <a:ext cx="9144000" cy="1133157"/>
          </a:xfrm>
        </p:spPr>
        <p:txBody>
          <a:bodyPr/>
          <a:lstStyle/>
          <a:p>
            <a:r>
              <a:rPr lang="es-MX" dirty="0"/>
              <a:t>Newton</a:t>
            </a:r>
            <a:endParaRPr lang="es-PE" dirty="0"/>
          </a:p>
        </p:txBody>
      </p:sp>
      <p:sp>
        <p:nvSpPr>
          <p:cNvPr id="3" name="TextBox 2">
            <a:extLst>
              <a:ext uri="{FF2B5EF4-FFF2-40B4-BE49-F238E27FC236}">
                <a16:creationId xmlns:a16="http://schemas.microsoft.com/office/drawing/2014/main" id="{D2747F3C-8544-DEC5-2B89-2694A08257FF}"/>
              </a:ext>
            </a:extLst>
          </p:cNvPr>
          <p:cNvSpPr txBox="1"/>
          <p:nvPr/>
        </p:nvSpPr>
        <p:spPr>
          <a:xfrm>
            <a:off x="1320800" y="1605280"/>
            <a:ext cx="8656320" cy="2308324"/>
          </a:xfrm>
          <a:prstGeom prst="rect">
            <a:avLst/>
          </a:prstGeom>
          <a:noFill/>
        </p:spPr>
        <p:txBody>
          <a:bodyPr wrap="square" rtlCol="0">
            <a:spAutoFit/>
          </a:bodyPr>
          <a:lstStyle/>
          <a:p>
            <a:r>
              <a:rPr lang="es-MX" dirty="0"/>
              <a:t>Siguiendo a Galileo se preguntó: ¿y qué pasa con el movimiento que no es recto y uniforme?</a:t>
            </a:r>
          </a:p>
          <a:p>
            <a:endParaRPr lang="es-MX" dirty="0"/>
          </a:p>
          <a:p>
            <a:r>
              <a:rPr lang="es-MX" dirty="0"/>
              <a:t>Newton supuso lo siguiente, para que la velocidad (y dirección vectorial) cambie, se necesita de UNA FUERZA. </a:t>
            </a:r>
          </a:p>
          <a:p>
            <a:endParaRPr lang="es-MX" dirty="0"/>
          </a:p>
          <a:p>
            <a:r>
              <a:rPr lang="es-MX" dirty="0"/>
              <a:t>Esta fuerza se puede calcular como el producto de dos efectos: Masa y Aceleración (o cómo cambia la velocidad en una porción pequeña del tiempo).</a:t>
            </a:r>
            <a:endParaRPr lang="es-PE" dirty="0"/>
          </a:p>
        </p:txBody>
      </p:sp>
    </p:spTree>
    <p:extLst>
      <p:ext uri="{BB962C8B-B14F-4D97-AF65-F5344CB8AC3E}">
        <p14:creationId xmlns:p14="http://schemas.microsoft.com/office/powerpoint/2010/main" val="294429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3F396-6F92-BFEB-6793-653D2AF8B90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4D6DEAF-9110-3ECC-5B13-31A2479B4654}"/>
              </a:ext>
            </a:extLst>
          </p:cNvPr>
          <p:cNvSpPr txBox="1"/>
          <p:nvPr/>
        </p:nvSpPr>
        <p:spPr>
          <a:xfrm>
            <a:off x="2113280" y="5689600"/>
            <a:ext cx="8656320" cy="923330"/>
          </a:xfrm>
          <a:prstGeom prst="rect">
            <a:avLst/>
          </a:prstGeom>
          <a:noFill/>
        </p:spPr>
        <p:txBody>
          <a:bodyPr wrap="square" rtlCol="0">
            <a:spAutoFit/>
          </a:bodyPr>
          <a:lstStyle/>
          <a:p>
            <a:r>
              <a:rPr lang="es-MX" dirty="0"/>
              <a:t>Los planetas no “se descarrilan”, sino que son atraídos por una fuerza que les mantiene en una órbita. Esto se condice con las leyes de Kepler y las observaciones de otros. La fuerza varía inversamente al cuadrado de la distancia.</a:t>
            </a:r>
            <a:endParaRPr lang="es-PE" dirty="0"/>
          </a:p>
        </p:txBody>
      </p:sp>
      <p:pic>
        <p:nvPicPr>
          <p:cNvPr id="5" name="Picture 4">
            <a:extLst>
              <a:ext uri="{FF2B5EF4-FFF2-40B4-BE49-F238E27FC236}">
                <a16:creationId xmlns:a16="http://schemas.microsoft.com/office/drawing/2014/main" id="{650DF4B8-3732-A0EC-BFE9-17C7CB1E78ED}"/>
              </a:ext>
            </a:extLst>
          </p:cNvPr>
          <p:cNvPicPr>
            <a:picLocks noChangeAspect="1"/>
          </p:cNvPicPr>
          <p:nvPr/>
        </p:nvPicPr>
        <p:blipFill>
          <a:blip r:embed="rId2"/>
          <a:stretch>
            <a:fillRect/>
          </a:stretch>
        </p:blipFill>
        <p:spPr>
          <a:xfrm>
            <a:off x="1918389" y="55880"/>
            <a:ext cx="8708971" cy="5425122"/>
          </a:xfrm>
          <a:prstGeom prst="rect">
            <a:avLst/>
          </a:prstGeom>
        </p:spPr>
      </p:pic>
    </p:spTree>
    <p:extLst>
      <p:ext uri="{BB962C8B-B14F-4D97-AF65-F5344CB8AC3E}">
        <p14:creationId xmlns:p14="http://schemas.microsoft.com/office/powerpoint/2010/main" val="2219679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2922</TotalTime>
  <Words>1225</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Copérnico</vt:lpstr>
      <vt:lpstr>T. Brahe</vt:lpstr>
      <vt:lpstr>Kepler</vt:lpstr>
      <vt:lpstr>PowerPoint Presentation</vt:lpstr>
      <vt:lpstr>PowerPoint Presentation</vt:lpstr>
      <vt:lpstr>PowerPoint Presentation</vt:lpstr>
      <vt:lpstr>Galileo</vt:lpstr>
      <vt:lpstr>Newton</vt:lpstr>
      <vt:lpstr>PowerPoint Presentation</vt:lpstr>
      <vt:lpstr>Newton</vt:lpstr>
      <vt:lpstr>PowerPoint Presentation</vt:lpstr>
      <vt:lpstr>Newton</vt:lpstr>
      <vt:lpstr>Newton</vt:lpstr>
      <vt:lpstr>Extractos y apuntes de “Gravitation” por Richard Feynman. Conferencia en Caltech 1950  https://www.youtube.com/watch?v=q_edsSpDzHg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 Garcìa Alcalà</dc:creator>
  <cp:lastModifiedBy>F. Garcìa Alcalà</cp:lastModifiedBy>
  <cp:revision>27</cp:revision>
  <dcterms:created xsi:type="dcterms:W3CDTF">2025-02-28T02:37:13Z</dcterms:created>
  <dcterms:modified xsi:type="dcterms:W3CDTF">2025-03-20T09:29:53Z</dcterms:modified>
</cp:coreProperties>
</file>