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2"/>
  </p:notesMasterIdLst>
  <p:sldIdLst>
    <p:sldId id="298" r:id="rId4"/>
    <p:sldId id="258" r:id="rId5"/>
    <p:sldId id="278" r:id="rId6"/>
    <p:sldId id="273" r:id="rId7"/>
    <p:sldId id="275" r:id="rId8"/>
    <p:sldId id="276" r:id="rId9"/>
    <p:sldId id="280" r:id="rId10"/>
    <p:sldId id="282" r:id="rId11"/>
    <p:sldId id="283" r:id="rId12"/>
    <p:sldId id="284" r:id="rId13"/>
    <p:sldId id="294" r:id="rId14"/>
    <p:sldId id="285" r:id="rId15"/>
    <p:sldId id="286" r:id="rId16"/>
    <p:sldId id="288" r:id="rId17"/>
    <p:sldId id="289" r:id="rId18"/>
    <p:sldId id="295" r:id="rId19"/>
    <p:sldId id="290" r:id="rId20"/>
    <p:sldId id="291" r:id="rId21"/>
    <p:sldId id="293" r:id="rId22"/>
    <p:sldId id="292" r:id="rId23"/>
    <p:sldId id="296" r:id="rId24"/>
    <p:sldId id="297" r:id="rId25"/>
    <p:sldId id="261" r:id="rId26"/>
    <p:sldId id="301" r:id="rId27"/>
    <p:sldId id="302" r:id="rId28"/>
    <p:sldId id="300" r:id="rId29"/>
    <p:sldId id="287" r:id="rId30"/>
    <p:sldId id="28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007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Estilo temático 2 - Énfasis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Énfasi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Énfasis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Estilo claro 1 - Énfasis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Estilo claro 1 - Énfasis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Estilo claro 1 - Énfasis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Estilo claro 1 - Énfasis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012ECD-51FC-41F1-AA8D-1B2483CD663E}" styleName="Estilo claro 2 - Énfasis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Estilo claro 2 - Énfasis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Estilo claro 2 - Énfasis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Estilo claro 3 - Énfasis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Estilo claro 3 - Énfasis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Estilo claro 3 - Énfasis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Estilo claro 3 - Énfasis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Estilo claro 3 - Énfasis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Estilo claro 3 - Énfasis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32" d="100"/>
          <a:sy n="32" d="100"/>
        </p:scale>
        <p:origin x="2188" y="5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DF270-C778-46FC-A1A8-F88A2B8620F9}" type="datetimeFigureOut">
              <a:rPr lang="es-PE" smtClean="0"/>
              <a:t>23/09/2024</a:t>
            </a:fld>
            <a:endParaRPr lang="es-P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2C36E-EF41-4AF9-956B-EFB1E42991F7}" type="slidenum">
              <a:rPr lang="es-PE" smtClean="0"/>
              <a:t>‹Nº›</a:t>
            </a:fld>
            <a:endParaRPr lang="es-PE"/>
          </a:p>
        </p:txBody>
      </p:sp>
    </p:spTree>
    <p:extLst>
      <p:ext uri="{BB962C8B-B14F-4D97-AF65-F5344CB8AC3E}">
        <p14:creationId xmlns:p14="http://schemas.microsoft.com/office/powerpoint/2010/main" val="3008463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7F92C36E-EF41-4AF9-956B-EFB1E42991F7}" type="slidenum">
              <a:rPr lang="es-PE" smtClean="0"/>
              <a:t>11</a:t>
            </a:fld>
            <a:endParaRPr lang="es-PE"/>
          </a:p>
        </p:txBody>
      </p:sp>
    </p:spTree>
    <p:extLst>
      <p:ext uri="{BB962C8B-B14F-4D97-AF65-F5344CB8AC3E}">
        <p14:creationId xmlns:p14="http://schemas.microsoft.com/office/powerpoint/2010/main" val="91796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312437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412105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2123339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3966640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66275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2663626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267117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1075566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3277603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3326966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314014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228507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2847494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1012724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316160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0"/>
        <p:cNvGrpSpPr/>
        <p:nvPr/>
      </p:nvGrpSpPr>
      <p:grpSpPr>
        <a:xfrm>
          <a:off x="0" y="0"/>
          <a:ext cx="0" cy="0"/>
          <a:chOff x="0" y="0"/>
          <a:chExt cx="0" cy="0"/>
        </a:xfrm>
      </p:grpSpPr>
      <p:sp>
        <p:nvSpPr>
          <p:cNvPr id="91" name="Google Shape;9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553721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6"/>
        <p:cNvGrpSpPr/>
        <p:nvPr/>
      </p:nvGrpSpPr>
      <p:grpSpPr>
        <a:xfrm>
          <a:off x="0" y="0"/>
          <a:ext cx="0" cy="0"/>
          <a:chOff x="0" y="0"/>
          <a:chExt cx="0" cy="0"/>
        </a:xfrm>
      </p:grpSpPr>
      <p:sp>
        <p:nvSpPr>
          <p:cNvPr id="97" name="Google Shape;97;p2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9" name="Google Shape;9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922594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02"/>
        <p:cNvGrpSpPr/>
        <p:nvPr/>
      </p:nvGrpSpPr>
      <p:grpSpPr>
        <a:xfrm>
          <a:off x="0" y="0"/>
          <a:ext cx="0" cy="0"/>
          <a:chOff x="0" y="0"/>
          <a:chExt cx="0" cy="0"/>
        </a:xfrm>
      </p:grpSpPr>
      <p:sp>
        <p:nvSpPr>
          <p:cNvPr id="103" name="Google Shape;103;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5" name="Google Shape;10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176941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08"/>
        <p:cNvGrpSpPr/>
        <p:nvPr/>
      </p:nvGrpSpPr>
      <p:grpSpPr>
        <a:xfrm>
          <a:off x="0" y="0"/>
          <a:ext cx="0" cy="0"/>
          <a:chOff x="0" y="0"/>
          <a:chExt cx="0" cy="0"/>
        </a:xfrm>
      </p:grpSpPr>
      <p:sp>
        <p:nvSpPr>
          <p:cNvPr id="109" name="Google Shape;10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1" name="Google Shape;111;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2" name="Google Shape;11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9402841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8" name="Google Shape;118;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9" name="Google Shape;119;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0" name="Google Shape;120;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1" name="Google Shape;12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122021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sp>
        <p:nvSpPr>
          <p:cNvPr id="125" name="Google Shape;12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42351830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299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F6F9AF69-6956-DD43-83EA-93FECD08894A}"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37294772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33"/>
        <p:cNvGrpSpPr/>
        <p:nvPr/>
      </p:nvGrpSpPr>
      <p:grpSpPr>
        <a:xfrm>
          <a:off x="0" y="0"/>
          <a:ext cx="0" cy="0"/>
          <a:chOff x="0" y="0"/>
          <a:chExt cx="0" cy="0"/>
        </a:xfrm>
      </p:grpSpPr>
      <p:sp>
        <p:nvSpPr>
          <p:cNvPr id="134" name="Google Shape;134;p3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6" name="Google Shape;136;p3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7" name="Google Shape;13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773546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40"/>
        <p:cNvGrpSpPr/>
        <p:nvPr/>
      </p:nvGrpSpPr>
      <p:grpSpPr>
        <a:xfrm>
          <a:off x="0" y="0"/>
          <a:ext cx="0" cy="0"/>
          <a:chOff x="0" y="0"/>
          <a:chExt cx="0" cy="0"/>
        </a:xfrm>
      </p:grpSpPr>
      <p:sp>
        <p:nvSpPr>
          <p:cNvPr id="141" name="Google Shape;141;p3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33"/>
          <p:cNvSpPr>
            <a:spLocks noGrp="1"/>
          </p:cNvSpPr>
          <p:nvPr>
            <p:ph type="pic" idx="2"/>
          </p:nvPr>
        </p:nvSpPr>
        <p:spPr>
          <a:xfrm>
            <a:off x="1792288" y="612775"/>
            <a:ext cx="5486400" cy="4114800"/>
          </a:xfrm>
          <a:prstGeom prst="rect">
            <a:avLst/>
          </a:prstGeom>
          <a:noFill/>
          <a:ln>
            <a:noFill/>
          </a:ln>
        </p:spPr>
      </p:sp>
      <p:sp>
        <p:nvSpPr>
          <p:cNvPr id="143" name="Google Shape;143;p3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4" name="Google Shape;144;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426116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47"/>
        <p:cNvGrpSpPr/>
        <p:nvPr/>
      </p:nvGrpSpPr>
      <p:grpSpPr>
        <a:xfrm>
          <a:off x="0" y="0"/>
          <a:ext cx="0" cy="0"/>
          <a:chOff x="0" y="0"/>
          <a:chExt cx="0" cy="0"/>
        </a:xfrm>
      </p:grpSpPr>
      <p:sp>
        <p:nvSpPr>
          <p:cNvPr id="148" name="Google Shape;14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3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970240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53"/>
        <p:cNvGrpSpPr/>
        <p:nvPr/>
      </p:nvGrpSpPr>
      <p:grpSpPr>
        <a:xfrm>
          <a:off x="0" y="0"/>
          <a:ext cx="0" cy="0"/>
          <a:chOff x="0" y="0"/>
          <a:chExt cx="0" cy="0"/>
        </a:xfrm>
      </p:grpSpPr>
      <p:sp>
        <p:nvSpPr>
          <p:cNvPr id="154" name="Google Shape;154;p3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3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latin typeface="Calibri"/>
                <a:ea typeface="Calibri"/>
                <a:cs typeface="Calibri"/>
                <a:sym typeface="Calibri"/>
              </a:defRPr>
            </a:lvl1pPr>
            <a:lvl2pPr marL="0" lvl="1" indent="0" algn="r">
              <a:spcBef>
                <a:spcPts val="0"/>
              </a:spcBef>
              <a:buNone/>
              <a:defRPr>
                <a:solidFill>
                  <a:srgbClr val="888888"/>
                </a:solidFill>
                <a:latin typeface="Calibri"/>
                <a:ea typeface="Calibri"/>
                <a:cs typeface="Calibri"/>
                <a:sym typeface="Calibri"/>
              </a:defRPr>
            </a:lvl2pPr>
            <a:lvl3pPr marL="0" lvl="2" indent="0" algn="r">
              <a:spcBef>
                <a:spcPts val="0"/>
              </a:spcBef>
              <a:buNone/>
              <a:defRPr>
                <a:solidFill>
                  <a:srgbClr val="888888"/>
                </a:solidFill>
                <a:latin typeface="Calibri"/>
                <a:ea typeface="Calibri"/>
                <a:cs typeface="Calibri"/>
                <a:sym typeface="Calibri"/>
              </a:defRPr>
            </a:lvl3pPr>
            <a:lvl4pPr marL="0" lvl="3" indent="0" algn="r">
              <a:spcBef>
                <a:spcPts val="0"/>
              </a:spcBef>
              <a:buNone/>
              <a:defRPr>
                <a:solidFill>
                  <a:srgbClr val="888888"/>
                </a:solidFill>
                <a:latin typeface="Calibri"/>
                <a:ea typeface="Calibri"/>
                <a:cs typeface="Calibri"/>
                <a:sym typeface="Calibri"/>
              </a:defRPr>
            </a:lvl4pPr>
            <a:lvl5pPr marL="0" lvl="4" indent="0" algn="r">
              <a:spcBef>
                <a:spcPts val="0"/>
              </a:spcBef>
              <a:buNone/>
              <a:defRPr>
                <a:solidFill>
                  <a:srgbClr val="888888"/>
                </a:solidFill>
                <a:latin typeface="Calibri"/>
                <a:ea typeface="Calibri"/>
                <a:cs typeface="Calibri"/>
                <a:sym typeface="Calibri"/>
              </a:defRPr>
            </a:lvl5pPr>
            <a:lvl6pPr marL="0" lvl="5" indent="0" algn="r">
              <a:spcBef>
                <a:spcPts val="0"/>
              </a:spcBef>
              <a:buNone/>
              <a:defRPr>
                <a:solidFill>
                  <a:srgbClr val="888888"/>
                </a:solidFill>
                <a:latin typeface="Calibri"/>
                <a:ea typeface="Calibri"/>
                <a:cs typeface="Calibri"/>
                <a:sym typeface="Calibri"/>
              </a:defRPr>
            </a:lvl6pPr>
            <a:lvl7pPr marL="0" lvl="6" indent="0" algn="r">
              <a:spcBef>
                <a:spcPts val="0"/>
              </a:spcBef>
              <a:buNone/>
              <a:defRPr>
                <a:solidFill>
                  <a:srgbClr val="888888"/>
                </a:solidFill>
                <a:latin typeface="Calibri"/>
                <a:ea typeface="Calibri"/>
                <a:cs typeface="Calibri"/>
                <a:sym typeface="Calibri"/>
              </a:defRPr>
            </a:lvl7pPr>
            <a:lvl8pPr marL="0" lvl="7" indent="0" algn="r">
              <a:spcBef>
                <a:spcPts val="0"/>
              </a:spcBef>
              <a:buNone/>
              <a:defRPr>
                <a:solidFill>
                  <a:srgbClr val="888888"/>
                </a:solidFill>
                <a:latin typeface="Calibri"/>
                <a:ea typeface="Calibri"/>
                <a:cs typeface="Calibri"/>
                <a:sym typeface="Calibri"/>
              </a:defRPr>
            </a:lvl8pPr>
            <a:lvl9pPr marL="0" lvl="8" indent="0" algn="r">
              <a:spcBef>
                <a:spcPts val="0"/>
              </a:spcBef>
              <a:buNone/>
              <a:defRPr>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617979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F6F9AF69-6956-DD43-83EA-93FECD08894A}"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12728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F6F9AF69-6956-DD43-83EA-93FECD08894A}"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270966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F6F9AF69-6956-DD43-83EA-93FECD08894A}"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3555152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9AF69-6956-DD43-83EA-93FECD08894A}"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115133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F6F9AF69-6956-DD43-83EA-93FECD08894A}"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300247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F6F9AF69-6956-DD43-83EA-93FECD08894A}"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2CB244-C043-614F-B24B-3E1356985552}" type="slidenum">
              <a:rPr lang="en-US" smtClean="0"/>
              <a:t>‹Nº›</a:t>
            </a:fld>
            <a:endParaRPr lang="en-US"/>
          </a:p>
        </p:txBody>
      </p:sp>
    </p:spTree>
    <p:extLst>
      <p:ext uri="{BB962C8B-B14F-4D97-AF65-F5344CB8AC3E}">
        <p14:creationId xmlns:p14="http://schemas.microsoft.com/office/powerpoint/2010/main" val="261607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9AF69-6956-DD43-83EA-93FECD08894A}" type="datetimeFigureOut">
              <a:rPr lang="en-US" smtClean="0"/>
              <a:t>9/21/2024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CB244-C043-614F-B24B-3E1356985552}" type="slidenum">
              <a:rPr lang="en-US" smtClean="0"/>
              <a:t>‹Nº›</a:t>
            </a:fld>
            <a:endParaRPr lang="en-US"/>
          </a:p>
        </p:txBody>
      </p:sp>
    </p:spTree>
    <p:extLst>
      <p:ext uri="{BB962C8B-B14F-4D97-AF65-F5344CB8AC3E}">
        <p14:creationId xmlns:p14="http://schemas.microsoft.com/office/powerpoint/2010/main" val="46209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9AF69-6956-DD43-83EA-93FECD08894A}" type="datetimeFigureOut">
              <a:rPr lang="en-US" smtClean="0">
                <a:solidFill>
                  <a:prstClr val="black">
                    <a:tint val="75000"/>
                  </a:prstClr>
                </a:solidFill>
                <a:latin typeface="Calibri"/>
              </a:rPr>
              <a:pPr/>
              <a:t>9/21/2024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2CB244-C043-614F-B24B-3E1356985552}" type="slidenum">
              <a:rPr lang="en-US" smtClean="0">
                <a:solidFill>
                  <a:prstClr val="black">
                    <a:tint val="75000"/>
                  </a:prstClr>
                </a:solidFill>
                <a:latin typeface="Calibri"/>
              </a:rPr>
              <a:pPr/>
              <a:t>‹Nº›</a:t>
            </a:fld>
            <a:endParaRPr lang="en-US">
              <a:solidFill>
                <a:prstClr val="black">
                  <a:tint val="75000"/>
                </a:prstClr>
              </a:solidFill>
              <a:latin typeface="Calibri"/>
            </a:endParaRPr>
          </a:p>
        </p:txBody>
      </p:sp>
    </p:spTree>
    <p:extLst>
      <p:ext uri="{BB962C8B-B14F-4D97-AF65-F5344CB8AC3E}">
        <p14:creationId xmlns:p14="http://schemas.microsoft.com/office/powerpoint/2010/main" val="40420063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96299405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Título 1">
            <a:extLst>
              <a:ext uri="{FF2B5EF4-FFF2-40B4-BE49-F238E27FC236}">
                <a16:creationId xmlns:a16="http://schemas.microsoft.com/office/drawing/2014/main" id="{148B431D-AFDA-5969-203C-EEC1157ED333}"/>
              </a:ext>
            </a:extLst>
          </p:cNvPr>
          <p:cNvSpPr>
            <a:spLocks noGrp="1"/>
          </p:cNvSpPr>
          <p:nvPr>
            <p:ph type="ctrTitle"/>
          </p:nvPr>
        </p:nvSpPr>
        <p:spPr>
          <a:xfrm>
            <a:off x="728181" y="1220919"/>
            <a:ext cx="4069335" cy="2387600"/>
          </a:xfrm>
        </p:spPr>
        <p:txBody>
          <a:bodyPr>
            <a:normAutofit/>
          </a:bodyPr>
          <a:lstStyle/>
          <a:p>
            <a:pPr algn="l"/>
            <a:r>
              <a:rPr lang="es-PE" dirty="0"/>
              <a:t>Estrategias argumentativas</a:t>
            </a:r>
            <a:endParaRPr lang="es-PE"/>
          </a:p>
        </p:txBody>
      </p:sp>
      <p:sp>
        <p:nvSpPr>
          <p:cNvPr id="3" name="Subtítulo 2">
            <a:extLst>
              <a:ext uri="{FF2B5EF4-FFF2-40B4-BE49-F238E27FC236}">
                <a16:creationId xmlns:a16="http://schemas.microsoft.com/office/drawing/2014/main" id="{CEFB1551-5825-292A-48A5-998F9050B18F}"/>
              </a:ext>
            </a:extLst>
          </p:cNvPr>
          <p:cNvSpPr>
            <a:spLocks noGrp="1"/>
          </p:cNvSpPr>
          <p:nvPr>
            <p:ph type="subTitle" idx="1"/>
          </p:nvPr>
        </p:nvSpPr>
        <p:spPr>
          <a:xfrm>
            <a:off x="728181" y="3700594"/>
            <a:ext cx="4069335" cy="1655762"/>
          </a:xfrm>
        </p:spPr>
        <p:txBody>
          <a:bodyPr>
            <a:normAutofit/>
          </a:bodyPr>
          <a:lstStyle/>
          <a:p>
            <a:pPr algn="l"/>
            <a:r>
              <a:rPr lang="es-PE" dirty="0"/>
              <a:t>2. Argumentos por analogía</a:t>
            </a: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00844"/>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154410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1</a:t>
            </a:r>
          </a:p>
        </p:txBody>
      </p:sp>
      <p:sp>
        <p:nvSpPr>
          <p:cNvPr id="3" name="Marcador de contenido 2"/>
          <p:cNvSpPr>
            <a:spLocks noGrp="1"/>
          </p:cNvSpPr>
          <p:nvPr>
            <p:ph idx="1"/>
          </p:nvPr>
        </p:nvSpPr>
        <p:spPr/>
        <p:txBody>
          <a:bodyPr>
            <a:normAutofit fontScale="40000" lnSpcReduction="20000"/>
          </a:bodyPr>
          <a:lstStyle/>
          <a:p>
            <a:pPr marL="514350" indent="-514350" algn="just">
              <a:buFont typeface="+mj-lt"/>
              <a:buAutoNum type="alphaLcParenR" startAt="3"/>
            </a:pPr>
            <a:endParaRPr lang="es-ES" sz="6000" b="1" dirty="0"/>
          </a:p>
          <a:p>
            <a:pPr marL="514350" indent="-514350" algn="just">
              <a:buFont typeface="+mj-lt"/>
              <a:buAutoNum type="alphaLcParenR" startAt="3"/>
            </a:pPr>
            <a:endParaRPr lang="es-ES" sz="6000" b="1" dirty="0"/>
          </a:p>
          <a:p>
            <a:pPr marL="514350" indent="-514350" algn="just">
              <a:buFont typeface="+mj-lt"/>
              <a:buAutoNum type="alphaLcParenR" startAt="3"/>
            </a:pPr>
            <a:r>
              <a:rPr lang="es-ES" sz="7000" b="1" dirty="0"/>
              <a:t>Elementos comparados:</a:t>
            </a:r>
          </a:p>
          <a:p>
            <a:pPr marL="0" indent="0">
              <a:buNone/>
            </a:pPr>
            <a:br>
              <a:rPr lang="es-ES" sz="7000" dirty="0"/>
            </a:br>
            <a:r>
              <a:rPr lang="es-ES_tradnl" sz="7000" b="1" i="1" dirty="0"/>
              <a:t>F:</a:t>
            </a:r>
            <a:r>
              <a:rPr lang="es-ES_tradnl" sz="7000" dirty="0"/>
              <a:t> La aplicación del EG en las escuelas peruanas </a:t>
            </a:r>
            <a:br>
              <a:rPr lang="es-ES_tradnl" sz="7000" dirty="0"/>
            </a:br>
            <a:endParaRPr lang="es-ES_tradnl" sz="7000" dirty="0"/>
          </a:p>
          <a:p>
            <a:pPr marL="0" indent="0" algn="just">
              <a:buNone/>
            </a:pPr>
            <a:r>
              <a:rPr lang="es-ES_tradnl" sz="7000" b="1" i="1" dirty="0"/>
              <a:t>O:</a:t>
            </a:r>
            <a:r>
              <a:rPr lang="es-ES_tradnl" sz="7000" dirty="0"/>
              <a:t> La aplicación de EI en las escuelas peruanas</a:t>
            </a:r>
          </a:p>
          <a:p>
            <a:pPr marL="0" indent="0" algn="just">
              <a:buNone/>
            </a:pPr>
            <a:r>
              <a:rPr lang="es-ES_tradnl" sz="4600" dirty="0"/>
              <a:t> </a:t>
            </a:r>
            <a:br>
              <a:rPr lang="es-ES_tradnl" dirty="0"/>
            </a:br>
            <a:endParaRPr lang="es-ES" dirty="0"/>
          </a:p>
          <a:p>
            <a:pPr marL="0" indent="0" algn="just">
              <a:buNone/>
            </a:pPr>
            <a:br>
              <a:rPr lang="es-ES" b="1" dirty="0"/>
            </a:br>
            <a:endParaRPr lang="es-ES" b="1" i="1" dirty="0"/>
          </a:p>
          <a:p>
            <a:pPr marL="0" indent="0" algn="just">
              <a:buNone/>
            </a:pPr>
            <a:endParaRPr lang="es-ES" dirty="0"/>
          </a:p>
          <a:p>
            <a:pPr marL="0" indent="0" algn="just">
              <a:buNone/>
            </a:pPr>
            <a:endParaRPr lang="es-ES" dirty="0"/>
          </a:p>
          <a:p>
            <a:pPr marL="0" indent="0" algn="just">
              <a:buNone/>
            </a:pPr>
            <a:endParaRPr lang="es-ES" dirty="0"/>
          </a:p>
          <a:p>
            <a:pPr marL="0" indent="0">
              <a:buNone/>
            </a:pPr>
            <a:endParaRPr lang="es-ES_tradnl" dirty="0"/>
          </a:p>
        </p:txBody>
      </p:sp>
    </p:spTree>
    <p:extLst>
      <p:ext uri="{BB962C8B-B14F-4D97-AF65-F5344CB8AC3E}">
        <p14:creationId xmlns:p14="http://schemas.microsoft.com/office/powerpoint/2010/main" val="3643417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1206E-792A-0126-288B-D3C1AC0CFD91}"/>
              </a:ext>
            </a:extLst>
          </p:cNvPr>
          <p:cNvSpPr>
            <a:spLocks noGrp="1"/>
          </p:cNvSpPr>
          <p:nvPr>
            <p:ph type="title"/>
          </p:nvPr>
        </p:nvSpPr>
        <p:spPr/>
        <p:txBody>
          <a:bodyPr/>
          <a:lstStyle/>
          <a:p>
            <a:r>
              <a:rPr lang="es-ES_tradnl"/>
              <a:t>Análisis de argumento 1</a:t>
            </a:r>
            <a:endParaRPr lang="es-PE" dirty="0"/>
          </a:p>
        </p:txBody>
      </p:sp>
      <p:sp>
        <p:nvSpPr>
          <p:cNvPr id="3" name="Marcador de contenido 2">
            <a:extLst>
              <a:ext uri="{FF2B5EF4-FFF2-40B4-BE49-F238E27FC236}">
                <a16:creationId xmlns:a16="http://schemas.microsoft.com/office/drawing/2014/main" id="{DBD93BFE-0B79-A80B-0F2A-E28C965335AE}"/>
              </a:ext>
            </a:extLst>
          </p:cNvPr>
          <p:cNvSpPr>
            <a:spLocks noGrp="1"/>
          </p:cNvSpPr>
          <p:nvPr>
            <p:ph idx="1"/>
          </p:nvPr>
        </p:nvSpPr>
        <p:spPr>
          <a:xfrm>
            <a:off x="-4297680" y="823278"/>
            <a:ext cx="8229600" cy="4525963"/>
          </a:xfrm>
        </p:spPr>
        <p:txBody>
          <a:bodyPr/>
          <a:lstStyle/>
          <a:p>
            <a:pPr marL="0" indent="0" algn="l" rtl="0" eaLnBrk="1" fontAlgn="t" latinLnBrk="0" hangingPunct="1">
              <a:spcBef>
                <a:spcPts val="0"/>
              </a:spcBef>
              <a:spcAft>
                <a:spcPts val="0"/>
              </a:spcAft>
              <a:buNone/>
            </a:pPr>
            <a:endParaRPr lang="es-ES_tradnl" sz="3200" b="0" i="0" u="none" strike="noStrike" kern="1200" dirty="0">
              <a:solidFill>
                <a:srgbClr val="000000"/>
              </a:solidFill>
              <a:effectLst/>
              <a:latin typeface="Calibri" panose="020F0502020204030204" pitchFamily="34" charset="0"/>
            </a:endParaRPr>
          </a:p>
          <a:p>
            <a:pPr marL="0" indent="0" algn="l" rtl="0" eaLnBrk="1" fontAlgn="t" latinLnBrk="0" hangingPunct="1">
              <a:spcBef>
                <a:spcPts val="0"/>
              </a:spcBef>
              <a:spcAft>
                <a:spcPts val="0"/>
              </a:spcAft>
              <a:buNone/>
            </a:pPr>
            <a:endParaRPr lang="es-ES_tradnl" dirty="0">
              <a:solidFill>
                <a:srgbClr val="000000"/>
              </a:solidFill>
              <a:latin typeface="Calibri" panose="020F0502020204030204" pitchFamily="34" charset="0"/>
            </a:endParaRPr>
          </a:p>
          <a:p>
            <a:pPr marL="0" indent="0" algn="l" rtl="0" eaLnBrk="1" fontAlgn="t" latinLnBrk="0" hangingPunct="1">
              <a:spcBef>
                <a:spcPts val="0"/>
              </a:spcBef>
              <a:spcAft>
                <a:spcPts val="0"/>
              </a:spcAft>
              <a:buNone/>
            </a:pPr>
            <a:endParaRPr lang="es-ES_tradnl" sz="3200" b="0" i="0" u="none" strike="noStrike" kern="1200" dirty="0">
              <a:solidFill>
                <a:srgbClr val="000000"/>
              </a:solidFill>
              <a:effectLst/>
              <a:latin typeface="Calibri" panose="020F0502020204030204" pitchFamily="34" charset="0"/>
            </a:endParaRPr>
          </a:p>
          <a:p>
            <a:pPr marL="0" indent="0">
              <a:buNone/>
            </a:pPr>
            <a:endParaRPr lang="es-PE" dirty="0"/>
          </a:p>
        </p:txBody>
      </p:sp>
      <p:graphicFrame>
        <p:nvGraphicFramePr>
          <p:cNvPr id="4" name="Tabla 3">
            <a:extLst>
              <a:ext uri="{FF2B5EF4-FFF2-40B4-BE49-F238E27FC236}">
                <a16:creationId xmlns:a16="http://schemas.microsoft.com/office/drawing/2014/main" id="{D9F74232-5724-D94E-F6B5-66203DA5C57B}"/>
              </a:ext>
            </a:extLst>
          </p:cNvPr>
          <p:cNvGraphicFramePr>
            <a:graphicFrameLocks noGrp="1"/>
          </p:cNvGraphicFramePr>
          <p:nvPr>
            <p:extLst>
              <p:ext uri="{D42A27DB-BD31-4B8C-83A1-F6EECF244321}">
                <p14:modId xmlns:p14="http://schemas.microsoft.com/office/powerpoint/2010/main" val="3053717712"/>
              </p:ext>
            </p:extLst>
          </p:nvPr>
        </p:nvGraphicFramePr>
        <p:xfrm>
          <a:off x="457200" y="2724297"/>
          <a:ext cx="8229600" cy="37185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26273">
                <a:tc>
                  <a:txBody>
                    <a:bodyPr/>
                    <a:lstStyle/>
                    <a:p>
                      <a:pPr algn="ctr"/>
                      <a:r>
                        <a:rPr lang="es-ES_tradnl" sz="2800" b="1" i="1" dirty="0"/>
                        <a:t>F</a:t>
                      </a:r>
                    </a:p>
                  </a:txBody>
                  <a:tcPr/>
                </a:tc>
                <a:tc>
                  <a:txBody>
                    <a:bodyPr/>
                    <a:lstStyle/>
                    <a:p>
                      <a:pPr algn="ctr"/>
                      <a:r>
                        <a:rPr lang="es-ES_tradnl" sz="2800" b="1" i="1" dirty="0"/>
                        <a:t>O</a:t>
                      </a:r>
                    </a:p>
                  </a:txBody>
                  <a:tcPr/>
                </a:tc>
                <a:extLst>
                  <a:ext uri="{0D108BD9-81ED-4DB2-BD59-A6C34878D82A}">
                    <a16:rowId xmlns:a16="http://schemas.microsoft.com/office/drawing/2014/main" val="10000"/>
                  </a:ext>
                </a:extLst>
              </a:tr>
              <a:tr h="392152">
                <a:tc>
                  <a:txBody>
                    <a:bodyPr/>
                    <a:lstStyle/>
                    <a:p>
                      <a:pPr algn="ctr"/>
                      <a:r>
                        <a:rPr lang="es-ES_tradnl" sz="2400" i="1" dirty="0"/>
                        <a:t>S </a:t>
                      </a:r>
                      <a:r>
                        <a:rPr lang="es-ES_tradnl" sz="2400" i="0" dirty="0"/>
                        <a:t>es</a:t>
                      </a:r>
                      <a:r>
                        <a:rPr lang="es-ES_tradnl" sz="2400" i="0" baseline="0" dirty="0"/>
                        <a:t> una política educacional </a:t>
                      </a:r>
                      <a:endParaRPr lang="es-ES_tradnl" sz="2400" i="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2400" b="0" i="1" u="none" strike="noStrike" kern="1200" cap="none" spc="0" normalizeH="0" baseline="0" noProof="0" dirty="0">
                          <a:ln>
                            <a:noFill/>
                          </a:ln>
                          <a:solidFill>
                            <a:prstClr val="black"/>
                          </a:solidFill>
                          <a:effectLst/>
                          <a:uLnTx/>
                          <a:uFillTx/>
                          <a:latin typeface="+mn-lt"/>
                          <a:ea typeface="+mn-ea"/>
                          <a:cs typeface="+mn-cs"/>
                        </a:rPr>
                        <a:t>T </a:t>
                      </a:r>
                      <a:r>
                        <a:rPr kumimoji="0" lang="es-ES_tradnl" sz="2400" b="0" i="0" u="none" strike="noStrike" kern="1200" cap="none" spc="0" normalizeH="0" baseline="0" noProof="0" dirty="0">
                          <a:ln>
                            <a:noFill/>
                          </a:ln>
                          <a:solidFill>
                            <a:prstClr val="black"/>
                          </a:solidFill>
                          <a:effectLst/>
                          <a:uLnTx/>
                          <a:uFillTx/>
                          <a:latin typeface="+mn-lt"/>
                          <a:ea typeface="+mn-ea"/>
                          <a:cs typeface="+mn-cs"/>
                        </a:rPr>
                        <a:t>es una política educacional </a:t>
                      </a:r>
                      <a:endParaRPr kumimoji="0" lang="es-ES_tradnl" sz="2400" b="0" i="1"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0001"/>
                  </a:ext>
                </a:extLst>
              </a:tr>
              <a:tr h="675580">
                <a:tc>
                  <a:txBody>
                    <a:bodyPr/>
                    <a:lstStyle/>
                    <a:p>
                      <a:pPr algn="just"/>
                      <a:r>
                        <a:rPr lang="es-ES_tradnl" sz="2400" i="1" dirty="0"/>
                        <a:t>S </a:t>
                      </a:r>
                      <a:r>
                        <a:rPr lang="es-ES_tradnl" sz="2400" i="0" dirty="0"/>
                        <a:t>educa sobre la base de la revalorización de la diversidad de identidades culturales</a:t>
                      </a:r>
                      <a:endParaRPr lang="es-ES_tradnl" sz="2400" i="0" baseline="0" dirty="0"/>
                    </a:p>
                  </a:txBody>
                  <a:tcPr/>
                </a:tc>
                <a:tc>
                  <a:txBody>
                    <a:bodyPr/>
                    <a:lstStyle/>
                    <a:p>
                      <a:pPr algn="just"/>
                      <a:r>
                        <a:rPr lang="es-ES_tradnl" sz="2400" i="1" dirty="0"/>
                        <a:t>T </a:t>
                      </a:r>
                      <a:r>
                        <a:rPr lang="es-ES_tradnl" sz="2400" i="0" dirty="0"/>
                        <a:t>educa sobre la base de la revalorización de la diversidad de identidades de género</a:t>
                      </a:r>
                      <a:endParaRPr lang="es-ES_tradnl" sz="2400" i="0" baseline="0" dirty="0"/>
                    </a:p>
                  </a:txBody>
                  <a:tcPr/>
                </a:tc>
                <a:extLst>
                  <a:ext uri="{0D108BD9-81ED-4DB2-BD59-A6C34878D82A}">
                    <a16:rowId xmlns:a16="http://schemas.microsoft.com/office/drawing/2014/main" val="10002"/>
                  </a:ext>
                </a:extLst>
              </a:tr>
              <a:tr h="675580">
                <a:tc>
                  <a:txBody>
                    <a:bodyPr/>
                    <a:lstStyle/>
                    <a:p>
                      <a:r>
                        <a:rPr lang="es-ES_tradnl" sz="2400" i="1" dirty="0"/>
                        <a:t>S</a:t>
                      </a:r>
                      <a:r>
                        <a:rPr lang="es-ES_tradnl" sz="2400" i="1" baseline="0" dirty="0"/>
                        <a:t> </a:t>
                      </a:r>
                      <a:r>
                        <a:rPr lang="es-ES_tradnl" sz="2400" i="0" baseline="0" dirty="0"/>
                        <a:t>socava la reproducción de discriminación cultural en un contexto de hegemonía occidental</a:t>
                      </a:r>
                      <a:endParaRPr lang="es-ES_tradnl" sz="2400" i="1" dirty="0"/>
                    </a:p>
                  </a:txBody>
                  <a:tcPr/>
                </a:tc>
                <a:tc>
                  <a:txBody>
                    <a:bodyPr/>
                    <a:lstStyle/>
                    <a:p>
                      <a:r>
                        <a:rPr lang="es-ES_tradnl" sz="2400" i="1" dirty="0"/>
                        <a:t>T</a:t>
                      </a:r>
                      <a:r>
                        <a:rPr lang="es-ES_tradnl" sz="2400" i="1" baseline="0" dirty="0"/>
                        <a:t> </a:t>
                      </a:r>
                      <a:r>
                        <a:rPr lang="es-ES_tradnl" sz="2400" i="0" baseline="0" dirty="0"/>
                        <a:t>socava la reproducción de discriminación de género en un contexto de hegemonía heteropatriarcal</a:t>
                      </a:r>
                      <a:endParaRPr lang="es-ES_tradnl" sz="2400" i="1" dirty="0"/>
                    </a:p>
                  </a:txBody>
                  <a:tcPr/>
                </a:tc>
                <a:extLst>
                  <a:ext uri="{0D108BD9-81ED-4DB2-BD59-A6C34878D82A}">
                    <a16:rowId xmlns:a16="http://schemas.microsoft.com/office/drawing/2014/main" val="421343296"/>
                  </a:ext>
                </a:extLst>
              </a:tr>
            </a:tbl>
          </a:graphicData>
        </a:graphic>
      </p:graphicFrame>
      <p:sp>
        <p:nvSpPr>
          <p:cNvPr id="6" name="CuadroTexto 5">
            <a:extLst>
              <a:ext uri="{FF2B5EF4-FFF2-40B4-BE49-F238E27FC236}">
                <a16:creationId xmlns:a16="http://schemas.microsoft.com/office/drawing/2014/main" id="{A07CCC44-5198-01A6-F9E9-0BD580E8E6A0}"/>
              </a:ext>
            </a:extLst>
          </p:cNvPr>
          <p:cNvSpPr txBox="1"/>
          <p:nvPr/>
        </p:nvSpPr>
        <p:spPr>
          <a:xfrm>
            <a:off x="571500" y="1778580"/>
            <a:ext cx="6720840" cy="584775"/>
          </a:xfrm>
          <a:prstGeom prst="rect">
            <a:avLst/>
          </a:prstGeom>
          <a:noFill/>
        </p:spPr>
        <p:txBody>
          <a:bodyPr wrap="square">
            <a:spAutoFit/>
          </a:bodyPr>
          <a:lstStyle/>
          <a:p>
            <a:pPr marL="514350" indent="-514350">
              <a:buFont typeface="+mj-lt"/>
              <a:buAutoNum type="alphaLcParenR" startAt="4"/>
            </a:pPr>
            <a:r>
              <a:rPr lang="es-ES" sz="3200" b="1" dirty="0"/>
              <a:t>Similitudes:</a:t>
            </a:r>
          </a:p>
        </p:txBody>
      </p:sp>
    </p:spTree>
    <p:extLst>
      <p:ext uri="{BB962C8B-B14F-4D97-AF65-F5344CB8AC3E}">
        <p14:creationId xmlns:p14="http://schemas.microsoft.com/office/powerpoint/2010/main" val="6028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1</a:t>
            </a:r>
          </a:p>
        </p:txBody>
      </p:sp>
      <p:graphicFrame>
        <p:nvGraphicFramePr>
          <p:cNvPr id="4" name="Tabla 3"/>
          <p:cNvGraphicFramePr>
            <a:graphicFrameLocks noGrp="1"/>
          </p:cNvGraphicFramePr>
          <p:nvPr>
            <p:extLst>
              <p:ext uri="{D42A27DB-BD31-4B8C-83A1-F6EECF244321}">
                <p14:modId xmlns:p14="http://schemas.microsoft.com/office/powerpoint/2010/main" val="3769556120"/>
              </p:ext>
            </p:extLst>
          </p:nvPr>
        </p:nvGraphicFramePr>
        <p:xfrm>
          <a:off x="457200" y="1657350"/>
          <a:ext cx="8229600" cy="475488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gn="ctr"/>
                      <a:r>
                        <a:rPr lang="es-ES_tradnl" sz="2400" b="1" i="1" dirty="0"/>
                        <a:t>F</a:t>
                      </a:r>
                    </a:p>
                  </a:txBody>
                  <a:tcPr/>
                </a:tc>
                <a:tc>
                  <a:txBody>
                    <a:bodyPr/>
                    <a:lstStyle/>
                    <a:p>
                      <a:pPr algn="ctr"/>
                      <a:r>
                        <a:rPr lang="es-ES_tradnl" sz="2400" b="1" i="1" dirty="0"/>
                        <a:t>O</a:t>
                      </a:r>
                    </a:p>
                  </a:txBody>
                  <a:tcPr/>
                </a:tc>
                <a:extLst>
                  <a:ext uri="{0D108BD9-81ED-4DB2-BD59-A6C34878D82A}">
                    <a16:rowId xmlns:a16="http://schemas.microsoft.com/office/drawing/2014/main" val="10000"/>
                  </a:ext>
                </a:extLst>
              </a:tr>
              <a:tr h="675580">
                <a:tc>
                  <a:txBody>
                    <a:bodyPr/>
                    <a:lstStyle/>
                    <a:p>
                      <a:pPr algn="just"/>
                      <a:r>
                        <a:rPr lang="es-ES_tradnl" sz="2400" i="0" dirty="0"/>
                        <a:t>A causa de ello, 1) la violencia por discriminación cultural y, en especial, el </a:t>
                      </a:r>
                      <a:r>
                        <a:rPr lang="es-ES_tradnl" sz="2400" i="1" dirty="0" err="1"/>
                        <a:t>bullying</a:t>
                      </a:r>
                      <a:r>
                        <a:rPr lang="es-ES_tradnl" sz="2400" i="0" dirty="0"/>
                        <a:t> son mitigados.</a:t>
                      </a:r>
                    </a:p>
                  </a:txBody>
                  <a:tcPr/>
                </a:tc>
                <a:tc>
                  <a:txBody>
                    <a:bodyPr/>
                    <a:lstStyle/>
                    <a:p>
                      <a:pPr algn="just"/>
                      <a:r>
                        <a:rPr lang="es-ES_tradnl" sz="2400" i="0" dirty="0"/>
                        <a:t>A causa de ello, 1) la violencia por discriminación de género y, en especial, el </a:t>
                      </a:r>
                      <a:r>
                        <a:rPr lang="es-ES_tradnl" sz="2400" i="1" dirty="0" err="1"/>
                        <a:t>bullying</a:t>
                      </a:r>
                      <a:r>
                        <a:rPr lang="es-ES_tradnl" sz="2400" i="0" dirty="0"/>
                        <a:t> son mitigados.</a:t>
                      </a:r>
                    </a:p>
                  </a:txBody>
                  <a:tcPr/>
                </a:tc>
                <a:extLst>
                  <a:ext uri="{0D108BD9-81ED-4DB2-BD59-A6C34878D82A}">
                    <a16:rowId xmlns:a16="http://schemas.microsoft.com/office/drawing/2014/main" val="1362868807"/>
                  </a:ext>
                </a:extLst>
              </a:tr>
              <a:tr h="675580">
                <a:tc>
                  <a:txBody>
                    <a:bodyPr/>
                    <a:lstStyle/>
                    <a:p>
                      <a:pPr algn="just"/>
                      <a:r>
                        <a:rPr lang="es-ES_tradnl" sz="2400" i="0" baseline="0" dirty="0"/>
                        <a:t>A causa de ello, 2) la autoestima y el empoderamiento de personas con culturas no occidentales son estimulados.</a:t>
                      </a:r>
                    </a:p>
                  </a:txBody>
                  <a:tcPr/>
                </a:tc>
                <a:tc>
                  <a:txBody>
                    <a:bodyPr/>
                    <a:lstStyle/>
                    <a:p>
                      <a:pPr algn="just"/>
                      <a:r>
                        <a:rPr lang="es-ES_tradnl" sz="2400" i="0" baseline="0" dirty="0"/>
                        <a:t>A causa de ello, 2) la autoestima y el empoderamiento de personas con identidades no binarias son estimulados.</a:t>
                      </a:r>
                    </a:p>
                  </a:txBody>
                  <a:tcPr/>
                </a:tc>
                <a:extLst>
                  <a:ext uri="{0D108BD9-81ED-4DB2-BD59-A6C34878D82A}">
                    <a16:rowId xmlns:a16="http://schemas.microsoft.com/office/drawing/2014/main" val="10002"/>
                  </a:ext>
                </a:extLst>
              </a:tr>
              <a:tr h="0">
                <a:tc>
                  <a:txBody>
                    <a:bodyPr/>
                    <a:lstStyle/>
                    <a:p>
                      <a:pPr marL="0" indent="0" algn="just" rtl="0" eaLnBrk="1" fontAlgn="t" latinLnBrk="0" hangingPunct="1">
                        <a:spcBef>
                          <a:spcPts val="0"/>
                        </a:spcBef>
                        <a:spcAft>
                          <a:spcPts val="0"/>
                        </a:spcAft>
                        <a:buNone/>
                      </a:pPr>
                      <a:r>
                        <a:rPr lang="es-ES_tradnl" sz="2400" b="0" i="1" u="none" strike="noStrike" kern="1200" dirty="0">
                          <a:solidFill>
                            <a:srgbClr val="000000"/>
                          </a:solidFill>
                          <a:effectLst/>
                          <a:highlight>
                            <a:srgbClr val="FFFF00"/>
                          </a:highlight>
                          <a:latin typeface="Calibri" panose="020F0502020204030204" pitchFamily="34" charset="0"/>
                        </a:rPr>
                        <a:t>S</a:t>
                      </a:r>
                      <a:r>
                        <a:rPr lang="es-ES_tradnl" sz="2400" b="0" i="0" u="none" strike="noStrike" kern="1200" dirty="0">
                          <a:solidFill>
                            <a:srgbClr val="000000"/>
                          </a:solidFill>
                          <a:effectLst/>
                          <a:highlight>
                            <a:srgbClr val="FFFF00"/>
                          </a:highlight>
                          <a:latin typeface="Calibri" panose="020F0502020204030204" pitchFamily="34" charset="0"/>
                        </a:rPr>
                        <a:t> es deseable y, así, no es negativo.</a:t>
                      </a:r>
                      <a:endParaRPr lang="es-PE" sz="2400" b="0" i="0" u="none" strike="noStrike" dirty="0">
                        <a:effectLst/>
                        <a:highlight>
                          <a:srgbClr val="FFFF00"/>
                        </a:highlight>
                        <a:latin typeface="Arial" panose="020B0604020202020204" pitchFamily="34"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s-ES_tradnl" sz="2400" b="0" i="1" u="none" strike="noStrike" kern="1200" dirty="0">
                          <a:solidFill>
                            <a:srgbClr val="000000"/>
                          </a:solidFill>
                          <a:effectLst/>
                          <a:highlight>
                            <a:srgbClr val="FFFF00"/>
                          </a:highlight>
                          <a:latin typeface="Calibri" panose="020F0502020204030204" pitchFamily="34" charset="0"/>
                        </a:rPr>
                        <a:t>T</a:t>
                      </a:r>
                      <a:r>
                        <a:rPr lang="es-ES_tradnl" sz="2400" b="0" i="0" u="none" strike="noStrike" kern="1200" dirty="0">
                          <a:solidFill>
                            <a:srgbClr val="000000"/>
                          </a:solidFill>
                          <a:effectLst/>
                          <a:highlight>
                            <a:srgbClr val="FFFF00"/>
                          </a:highlight>
                          <a:latin typeface="Calibri" panose="020F0502020204030204" pitchFamily="34" charset="0"/>
                        </a:rPr>
                        <a:t> es deseable y, así, no es negativo.</a:t>
                      </a:r>
                      <a:endParaRPr lang="es-PE" sz="2400" b="0" i="0" u="none" strike="noStrike" dirty="0">
                        <a:effectLst/>
                        <a:highlight>
                          <a:srgbClr val="FFFF00"/>
                        </a:highlight>
                        <a:latin typeface="Arial" panose="020B0604020202020204" pitchFamily="34" charset="0"/>
                      </a:endParaRPr>
                    </a:p>
                  </a:txBody>
                  <a:tcPr/>
                </a:tc>
                <a:extLst>
                  <a:ext uri="{0D108BD9-81ED-4DB2-BD59-A6C34878D82A}">
                    <a16:rowId xmlns:a16="http://schemas.microsoft.com/office/drawing/2014/main" val="1340211426"/>
                  </a:ext>
                </a:extLst>
              </a:tr>
            </a:tbl>
          </a:graphicData>
        </a:graphic>
      </p:graphicFrame>
    </p:spTree>
    <p:extLst>
      <p:ext uri="{BB962C8B-B14F-4D97-AF65-F5344CB8AC3E}">
        <p14:creationId xmlns:p14="http://schemas.microsoft.com/office/powerpoint/2010/main" val="65208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1</a:t>
            </a:r>
          </a:p>
        </p:txBody>
      </p:sp>
      <p:sp>
        <p:nvSpPr>
          <p:cNvPr id="3" name="Marcador de contenido 2"/>
          <p:cNvSpPr>
            <a:spLocks noGrp="1"/>
          </p:cNvSpPr>
          <p:nvPr>
            <p:ph idx="1"/>
          </p:nvPr>
        </p:nvSpPr>
        <p:spPr/>
        <p:txBody>
          <a:bodyPr>
            <a:normAutofit fontScale="92500" lnSpcReduction="20000"/>
          </a:bodyPr>
          <a:lstStyle/>
          <a:p>
            <a:pPr marL="514350" lvl="0" indent="-514350" algn="just">
              <a:buFont typeface="+mj-lt"/>
              <a:buAutoNum type="alphaLcParenR" startAt="5"/>
            </a:pPr>
            <a:r>
              <a:rPr lang="es-ES" sz="3000" b="1" dirty="0">
                <a:solidFill>
                  <a:prstClr val="black"/>
                </a:solidFill>
              </a:rPr>
              <a:t>Principio general (implícito):</a:t>
            </a:r>
          </a:p>
          <a:p>
            <a:pPr marL="0" lvl="0" indent="0" algn="just">
              <a:buNone/>
            </a:pPr>
            <a:r>
              <a:rPr lang="es-ES" sz="3000" dirty="0">
                <a:solidFill>
                  <a:prstClr val="black"/>
                </a:solidFill>
              </a:rPr>
              <a:t>Toda política educacional que revalore la diversidad de identidades en un contexto social hegemónico no es perjudicial para los niños beneficiarios de dicha política.</a:t>
            </a:r>
          </a:p>
          <a:p>
            <a:pPr marL="0" lvl="0" indent="0" algn="just">
              <a:buNone/>
            </a:pPr>
            <a:endParaRPr lang="es-ES" sz="3000" dirty="0">
              <a:solidFill>
                <a:prstClr val="black"/>
              </a:solidFill>
            </a:endParaRPr>
          </a:p>
          <a:p>
            <a:pPr marL="514350" lvl="0" indent="-514350">
              <a:buFont typeface="+mj-lt"/>
              <a:buAutoNum type="alphaLcParenR" startAt="6"/>
            </a:pPr>
            <a:r>
              <a:rPr lang="es-ES" sz="3000" b="1" dirty="0">
                <a:solidFill>
                  <a:prstClr val="black"/>
                </a:solidFill>
              </a:rPr>
              <a:t>¿Hay alguna diferencia que afecte la analogía?</a:t>
            </a:r>
          </a:p>
          <a:p>
            <a:pPr marL="0" lvl="0" indent="0">
              <a:buNone/>
            </a:pPr>
            <a:r>
              <a:rPr lang="es-ES" sz="3000" dirty="0">
                <a:solidFill>
                  <a:prstClr val="black"/>
                </a:solidFill>
              </a:rPr>
              <a:t>Aparentemente, no.</a:t>
            </a:r>
          </a:p>
          <a:p>
            <a:pPr marL="0" lvl="0" indent="0">
              <a:buNone/>
            </a:pPr>
            <a:endParaRPr lang="es-ES" sz="3000" b="1" dirty="0">
              <a:solidFill>
                <a:prstClr val="black"/>
              </a:solidFill>
            </a:endParaRPr>
          </a:p>
          <a:p>
            <a:pPr marL="514350" lvl="0" indent="-514350">
              <a:buAutoNum type="alphaLcParenR" startAt="7"/>
            </a:pPr>
            <a:r>
              <a:rPr lang="es-ES" sz="3000" b="1" dirty="0">
                <a:solidFill>
                  <a:prstClr val="black"/>
                </a:solidFill>
              </a:rPr>
              <a:t>¿Es un buen argumento?</a:t>
            </a:r>
          </a:p>
          <a:p>
            <a:pPr marL="0" lvl="0" indent="0">
              <a:buNone/>
            </a:pPr>
            <a:r>
              <a:rPr lang="es-ES" sz="3000" dirty="0">
                <a:solidFill>
                  <a:prstClr val="black"/>
                </a:solidFill>
              </a:rPr>
              <a:t>Parece que sí.</a:t>
            </a:r>
            <a:br>
              <a:rPr lang="es-ES" sz="3000" b="1" dirty="0">
                <a:solidFill>
                  <a:prstClr val="black"/>
                </a:solidFill>
              </a:rPr>
            </a:br>
            <a:endParaRPr lang="es-ES" sz="3000" b="1" dirty="0">
              <a:solidFill>
                <a:prstClr val="black"/>
              </a:solidFill>
            </a:endParaRPr>
          </a:p>
        </p:txBody>
      </p:sp>
    </p:spTree>
    <p:extLst>
      <p:ext uri="{BB962C8B-B14F-4D97-AF65-F5344CB8AC3E}">
        <p14:creationId xmlns:p14="http://schemas.microsoft.com/office/powerpoint/2010/main" val="235052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8620" y="23178"/>
            <a:ext cx="8229600" cy="1143000"/>
          </a:xfrm>
        </p:spPr>
        <p:txBody>
          <a:bodyPr>
            <a:normAutofit/>
          </a:bodyPr>
          <a:lstStyle/>
          <a:p>
            <a:r>
              <a:rPr lang="es-ES_tradnl" dirty="0"/>
              <a:t>Argumento 2</a:t>
            </a:r>
          </a:p>
        </p:txBody>
      </p:sp>
      <p:sp>
        <p:nvSpPr>
          <p:cNvPr id="3" name="Marcador de contenido 2"/>
          <p:cNvSpPr>
            <a:spLocks noGrp="1"/>
          </p:cNvSpPr>
          <p:nvPr>
            <p:ph idx="1"/>
          </p:nvPr>
        </p:nvSpPr>
        <p:spPr>
          <a:xfrm>
            <a:off x="388620" y="1166178"/>
            <a:ext cx="8366760" cy="5417502"/>
          </a:xfrm>
        </p:spPr>
        <p:txBody>
          <a:bodyPr>
            <a:noAutofit/>
          </a:bodyPr>
          <a:lstStyle/>
          <a:p>
            <a:pPr marL="0" indent="0" algn="just" defTabSz="914400">
              <a:spcBef>
                <a:spcPts val="0"/>
              </a:spcBef>
              <a:buNone/>
            </a:pPr>
            <a:r>
              <a:rPr lang="es-ES" sz="2300" b="0" i="0" dirty="0">
                <a:solidFill>
                  <a:srgbClr val="000000"/>
                </a:solidFill>
                <a:effectLst/>
                <a:latin typeface="Aptos" panose="020B0004020202020204" pitchFamily="34" charset="0"/>
              </a:rPr>
              <a:t>Es claro que el Estado no debería cobrar impuestos a los ciudadanos peruanos. Recordemos que el Estado es al ciudadano lo que la familia nuclear a los hijos. En primer lugar, esta asegura la seguridad de los hijos frente a amenazas externas. Además, media en los conflictos que se presentan entre estos. Por otro lado, está encargada de velar por la alimentación, salud y educación de estos. Por su lado, los hijos le deben respeto a su familia y, salvo en casos excepcionales, también obediencia. Por último, dentro de los límites establecidos por la familia, los hijos gozan del derecho a pensar libremente y elaborar sus propios proyectos de vida. Ahora bien, es claro que ni la familia tienen derecho a pedir una contribución económica regular a los hijos ni estos tienen el deber de realizarla, inclusive si esta estuviera destinada a cumplir las funciones mencionadas anteriormente.</a:t>
            </a:r>
            <a:endParaRPr lang="es-ES_tradnl" sz="2300" dirty="0"/>
          </a:p>
        </p:txBody>
      </p:sp>
    </p:spTree>
    <p:extLst>
      <p:ext uri="{BB962C8B-B14F-4D97-AF65-F5344CB8AC3E}">
        <p14:creationId xmlns:p14="http://schemas.microsoft.com/office/powerpoint/2010/main" val="171286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1408"/>
            <a:ext cx="8229600" cy="1143000"/>
          </a:xfrm>
        </p:spPr>
        <p:txBody>
          <a:bodyPr>
            <a:normAutofit/>
          </a:bodyPr>
          <a:lstStyle/>
          <a:p>
            <a:r>
              <a:rPr lang="es-ES_tradnl" dirty="0"/>
              <a:t>Análisis de argumento 2</a:t>
            </a:r>
          </a:p>
        </p:txBody>
      </p:sp>
      <p:sp>
        <p:nvSpPr>
          <p:cNvPr id="3" name="Marcador de contenido 2"/>
          <p:cNvSpPr>
            <a:spLocks noGrp="1"/>
          </p:cNvSpPr>
          <p:nvPr>
            <p:ph idx="1"/>
          </p:nvPr>
        </p:nvSpPr>
        <p:spPr>
          <a:xfrm>
            <a:off x="457200" y="1417638"/>
            <a:ext cx="8229600" cy="5248954"/>
          </a:xfrm>
        </p:spPr>
        <p:txBody>
          <a:bodyPr>
            <a:noAutofit/>
          </a:bodyPr>
          <a:lstStyle/>
          <a:p>
            <a:pPr marL="514350" indent="-514350" algn="just">
              <a:buAutoNum type="alphaLcParenR"/>
            </a:pPr>
            <a:r>
              <a:rPr lang="es-ES" sz="2500" b="1" dirty="0"/>
              <a:t>Conclusión: </a:t>
            </a:r>
            <a:r>
              <a:rPr lang="es-ES" sz="2500" dirty="0"/>
              <a:t>El Estado no debería cobrar impuestos a los ciudadanos peruanos.</a:t>
            </a:r>
          </a:p>
          <a:p>
            <a:pPr marL="514350" indent="-514350" algn="just">
              <a:buAutoNum type="alphaLcParenR"/>
            </a:pPr>
            <a:endParaRPr lang="es-ES" sz="2500" dirty="0"/>
          </a:p>
          <a:p>
            <a:pPr marL="514350" indent="-514350" algn="just">
              <a:buAutoNum type="alphaLcParenR"/>
            </a:pPr>
            <a:r>
              <a:rPr lang="es-ES" sz="2500" b="1" dirty="0"/>
              <a:t>Premisas:</a:t>
            </a:r>
          </a:p>
          <a:p>
            <a:pPr algn="l" rtl="0" fontAlgn="base">
              <a:buFont typeface="+mj-lt"/>
              <a:buAutoNum type="arabicPeriod"/>
            </a:pPr>
            <a:r>
              <a:rPr lang="es-ES" sz="2500" b="0" i="0" dirty="0">
                <a:solidFill>
                  <a:srgbClr val="000000"/>
                </a:solidFill>
                <a:effectLst/>
              </a:rPr>
              <a:t>El Estado es al ciudadano lo que la familia nuclear es a los hijos.  </a:t>
            </a:r>
          </a:p>
          <a:p>
            <a:pPr algn="l" rtl="0" fontAlgn="base">
              <a:buFont typeface="+mj-lt"/>
              <a:buAutoNum type="arabicPeriod" startAt="2"/>
            </a:pPr>
            <a:r>
              <a:rPr lang="es-ES" sz="2500" b="0" i="0" dirty="0">
                <a:solidFill>
                  <a:srgbClr val="000000"/>
                </a:solidFill>
                <a:effectLst/>
              </a:rPr>
              <a:t>La familia asegura la seguridad de los hijos frente a amenazas externas. </a:t>
            </a:r>
          </a:p>
          <a:p>
            <a:pPr algn="l" rtl="0" fontAlgn="base">
              <a:buFont typeface="+mj-lt"/>
              <a:buAutoNum type="arabicPeriod" startAt="3"/>
            </a:pPr>
            <a:r>
              <a:rPr lang="es-ES" sz="2500" b="0" i="0" dirty="0">
                <a:solidFill>
                  <a:srgbClr val="000000"/>
                </a:solidFill>
                <a:effectLst/>
              </a:rPr>
              <a:t>La familia media en los conflictos que se presentan entre los hijos.  </a:t>
            </a:r>
          </a:p>
          <a:p>
            <a:pPr algn="l" rtl="0" fontAlgn="base">
              <a:buFont typeface="+mj-lt"/>
              <a:buAutoNum type="arabicPeriod" startAt="4"/>
            </a:pPr>
            <a:r>
              <a:rPr lang="es-ES" sz="2500" b="0" i="0" dirty="0">
                <a:solidFill>
                  <a:srgbClr val="000000"/>
                </a:solidFill>
                <a:effectLst/>
              </a:rPr>
              <a:t>La familia está encargada de velar por la alimentación, salud y educación de los hijos.  </a:t>
            </a:r>
          </a:p>
        </p:txBody>
      </p:sp>
    </p:spTree>
    <p:extLst>
      <p:ext uri="{BB962C8B-B14F-4D97-AF65-F5344CB8AC3E}">
        <p14:creationId xmlns:p14="http://schemas.microsoft.com/office/powerpoint/2010/main" val="731975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A7CAA-244F-A0A6-1258-AFB34512FD1B}"/>
              </a:ext>
            </a:extLst>
          </p:cNvPr>
          <p:cNvSpPr>
            <a:spLocks noGrp="1"/>
          </p:cNvSpPr>
          <p:nvPr>
            <p:ph type="title"/>
          </p:nvPr>
        </p:nvSpPr>
        <p:spPr/>
        <p:txBody>
          <a:bodyPr/>
          <a:lstStyle/>
          <a:p>
            <a:r>
              <a:rPr lang="es-PE" dirty="0"/>
              <a:t>Análisis de argumento 2</a:t>
            </a:r>
          </a:p>
        </p:txBody>
      </p:sp>
      <p:sp>
        <p:nvSpPr>
          <p:cNvPr id="3" name="Marcador de contenido 2">
            <a:extLst>
              <a:ext uri="{FF2B5EF4-FFF2-40B4-BE49-F238E27FC236}">
                <a16:creationId xmlns:a16="http://schemas.microsoft.com/office/drawing/2014/main" id="{2D4E05E3-573F-0C14-8774-BD98FCDCAC27}"/>
              </a:ext>
            </a:extLst>
          </p:cNvPr>
          <p:cNvSpPr>
            <a:spLocks noGrp="1"/>
          </p:cNvSpPr>
          <p:nvPr>
            <p:ph idx="1"/>
          </p:nvPr>
        </p:nvSpPr>
        <p:spPr>
          <a:xfrm>
            <a:off x="457200" y="2047460"/>
            <a:ext cx="8229600" cy="4525963"/>
          </a:xfrm>
        </p:spPr>
        <p:txBody>
          <a:bodyPr/>
          <a:lstStyle/>
          <a:p>
            <a:pPr algn="l" rtl="0" fontAlgn="base">
              <a:buFont typeface="+mj-lt"/>
              <a:buAutoNum type="arabicPeriod" startAt="5"/>
            </a:pPr>
            <a:r>
              <a:rPr lang="es-ES" sz="2400" b="0" i="0" dirty="0">
                <a:solidFill>
                  <a:srgbClr val="000000"/>
                </a:solidFill>
                <a:effectLst/>
                <a:latin typeface="Aptos" panose="020B0004020202020204" pitchFamily="34" charset="0"/>
              </a:rPr>
              <a:t>Los hijos les deben respeto a su familia y, además, salvo en casos excepcionales, le deben obediencia. </a:t>
            </a:r>
          </a:p>
          <a:p>
            <a:pPr algn="l" rtl="0" fontAlgn="base">
              <a:buFont typeface="+mj-lt"/>
              <a:buAutoNum type="arabicPeriod" startAt="6"/>
            </a:pPr>
            <a:r>
              <a:rPr lang="es-ES" sz="2400" b="0" i="0" dirty="0">
                <a:solidFill>
                  <a:srgbClr val="000000"/>
                </a:solidFill>
                <a:effectLst/>
                <a:latin typeface="Aptos" panose="020B0004020202020204" pitchFamily="34" charset="0"/>
              </a:rPr>
              <a:t>Dentro de los límites establecidos por la familia, los hijos gozan del derecho a pensar libremente y elaborar sus propios proyectos de vida.  </a:t>
            </a:r>
          </a:p>
          <a:p>
            <a:pPr algn="l" rtl="0" fontAlgn="base">
              <a:buFont typeface="+mj-lt"/>
              <a:buAutoNum type="arabicPeriod" startAt="7"/>
            </a:pPr>
            <a:r>
              <a:rPr lang="es-ES" sz="2400" b="0" i="0" dirty="0">
                <a:solidFill>
                  <a:srgbClr val="000000"/>
                </a:solidFill>
                <a:effectLst/>
                <a:latin typeface="Aptos" panose="020B0004020202020204" pitchFamily="34" charset="0"/>
              </a:rPr>
              <a:t>Ni la familia tiene derecho a pedir una contribución económica regular a los hijos ni estos tienen el deber de realizarla, inclusive si esta estuviera destinada a cumplir las funciones mencionadas de la familia respecto a los hijos. </a:t>
            </a:r>
          </a:p>
          <a:p>
            <a:pPr marL="0" indent="0">
              <a:buNone/>
            </a:pPr>
            <a:endParaRPr lang="es-PE" dirty="0"/>
          </a:p>
        </p:txBody>
      </p:sp>
    </p:spTree>
    <p:extLst>
      <p:ext uri="{BB962C8B-B14F-4D97-AF65-F5344CB8AC3E}">
        <p14:creationId xmlns:p14="http://schemas.microsoft.com/office/powerpoint/2010/main" val="28197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2</a:t>
            </a:r>
          </a:p>
        </p:txBody>
      </p:sp>
      <p:sp>
        <p:nvSpPr>
          <p:cNvPr id="3" name="Marcador de contenido 2"/>
          <p:cNvSpPr>
            <a:spLocks noGrp="1"/>
          </p:cNvSpPr>
          <p:nvPr>
            <p:ph idx="1"/>
          </p:nvPr>
        </p:nvSpPr>
        <p:spPr/>
        <p:txBody>
          <a:bodyPr>
            <a:normAutofit fontScale="47500" lnSpcReduction="20000"/>
          </a:bodyPr>
          <a:lstStyle/>
          <a:p>
            <a:pPr marL="514350" indent="-514350" algn="just">
              <a:buFont typeface="+mj-lt"/>
              <a:buAutoNum type="alphaLcParenR" startAt="3"/>
            </a:pPr>
            <a:endParaRPr lang="es-ES" sz="6000" b="1" dirty="0"/>
          </a:p>
          <a:p>
            <a:pPr marL="514350" indent="-514350" algn="just">
              <a:buFont typeface="+mj-lt"/>
              <a:buAutoNum type="alphaLcParenR" startAt="3"/>
            </a:pPr>
            <a:endParaRPr lang="es-ES" sz="6000" b="1" dirty="0"/>
          </a:p>
          <a:p>
            <a:pPr marL="514350" indent="-514350" algn="just">
              <a:buFont typeface="+mj-lt"/>
              <a:buAutoNum type="alphaLcParenR" startAt="3"/>
            </a:pPr>
            <a:r>
              <a:rPr lang="es-ES" sz="7000" b="1" dirty="0"/>
              <a:t>Elementos comparados:</a:t>
            </a:r>
          </a:p>
          <a:p>
            <a:pPr marL="0" indent="0">
              <a:buNone/>
            </a:pPr>
            <a:br>
              <a:rPr lang="es-ES" sz="7000" dirty="0"/>
            </a:br>
            <a:r>
              <a:rPr lang="es-ES" sz="7000" i="1" dirty="0"/>
              <a:t>F</a:t>
            </a:r>
            <a:r>
              <a:rPr lang="es-ES" sz="7000" dirty="0"/>
              <a:t>: La familia respecto a los hijos </a:t>
            </a:r>
          </a:p>
          <a:p>
            <a:pPr marL="0" indent="0">
              <a:buNone/>
            </a:pPr>
            <a:endParaRPr lang="es-ES" sz="7000" dirty="0"/>
          </a:p>
          <a:p>
            <a:pPr marL="0" indent="0">
              <a:buNone/>
            </a:pPr>
            <a:r>
              <a:rPr lang="es-ES" sz="7000" i="1" dirty="0"/>
              <a:t>O</a:t>
            </a:r>
            <a:r>
              <a:rPr lang="es-ES" sz="7000" dirty="0"/>
              <a:t>: El Estado respecto a los ciudadanos </a:t>
            </a:r>
            <a:br>
              <a:rPr lang="es-ES_tradnl" dirty="0"/>
            </a:br>
            <a:endParaRPr lang="es-ES" dirty="0"/>
          </a:p>
          <a:p>
            <a:pPr marL="0" indent="0" algn="just">
              <a:buNone/>
            </a:pPr>
            <a:br>
              <a:rPr lang="es-ES" b="1" dirty="0"/>
            </a:br>
            <a:endParaRPr lang="es-ES" b="1" i="1" dirty="0"/>
          </a:p>
          <a:p>
            <a:pPr marL="0" indent="0" algn="just">
              <a:buNone/>
            </a:pPr>
            <a:endParaRPr lang="es-ES" dirty="0"/>
          </a:p>
          <a:p>
            <a:pPr marL="0" indent="0" algn="just">
              <a:buNone/>
            </a:pPr>
            <a:endParaRPr lang="es-ES" dirty="0"/>
          </a:p>
          <a:p>
            <a:pPr marL="0" indent="0" algn="just">
              <a:buNone/>
            </a:pPr>
            <a:endParaRPr lang="es-ES" dirty="0"/>
          </a:p>
          <a:p>
            <a:pPr marL="0" indent="0">
              <a:buNone/>
            </a:pPr>
            <a:endParaRPr lang="es-ES_tradnl" dirty="0"/>
          </a:p>
        </p:txBody>
      </p:sp>
    </p:spTree>
    <p:extLst>
      <p:ext uri="{BB962C8B-B14F-4D97-AF65-F5344CB8AC3E}">
        <p14:creationId xmlns:p14="http://schemas.microsoft.com/office/powerpoint/2010/main" val="425416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2</a:t>
            </a:r>
          </a:p>
        </p:txBody>
      </p:sp>
      <p:sp>
        <p:nvSpPr>
          <p:cNvPr id="3" name="Marcador de contenido 2"/>
          <p:cNvSpPr>
            <a:spLocks noGrp="1"/>
          </p:cNvSpPr>
          <p:nvPr>
            <p:ph idx="1"/>
          </p:nvPr>
        </p:nvSpPr>
        <p:spPr>
          <a:xfrm>
            <a:off x="457200" y="1226720"/>
            <a:ext cx="8229600" cy="4525963"/>
          </a:xfrm>
        </p:spPr>
        <p:txBody>
          <a:bodyPr/>
          <a:lstStyle/>
          <a:p>
            <a:pPr marL="514350" indent="-514350">
              <a:buFont typeface="+mj-lt"/>
              <a:buAutoNum type="alphaLcParenR" startAt="4"/>
            </a:pPr>
            <a:r>
              <a:rPr lang="es-ES" b="1" dirty="0"/>
              <a:t>Similitudes:</a:t>
            </a:r>
          </a:p>
        </p:txBody>
      </p:sp>
      <p:graphicFrame>
        <p:nvGraphicFramePr>
          <p:cNvPr id="4" name="Tabla 3"/>
          <p:cNvGraphicFramePr>
            <a:graphicFrameLocks noGrp="1"/>
          </p:cNvGraphicFramePr>
          <p:nvPr>
            <p:extLst>
              <p:ext uri="{D42A27DB-BD31-4B8C-83A1-F6EECF244321}">
                <p14:modId xmlns:p14="http://schemas.microsoft.com/office/powerpoint/2010/main" val="4068197681"/>
              </p:ext>
            </p:extLst>
          </p:nvPr>
        </p:nvGraphicFramePr>
        <p:xfrm>
          <a:off x="457200" y="1938540"/>
          <a:ext cx="8229600" cy="4632960"/>
        </p:xfrm>
        <a:graphic>
          <a:graphicData uri="http://schemas.openxmlformats.org/drawingml/2006/table">
            <a:tbl>
              <a:tblPr firstRow="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1721">
                <a:tc>
                  <a:txBody>
                    <a:bodyPr/>
                    <a:lstStyle/>
                    <a:p>
                      <a:pPr algn="ctr"/>
                      <a:r>
                        <a:rPr lang="es-ES_tradnl" sz="2800" b="1" i="1" dirty="0"/>
                        <a:t>F</a:t>
                      </a:r>
                      <a:endParaRPr lang="es-ES_tradnl" sz="2400" b="1" i="1" dirty="0"/>
                    </a:p>
                  </a:txBody>
                  <a:tcPr/>
                </a:tc>
                <a:tc>
                  <a:txBody>
                    <a:bodyPr/>
                    <a:lstStyle/>
                    <a:p>
                      <a:pPr algn="ctr"/>
                      <a:r>
                        <a:rPr lang="es-ES_tradnl" sz="2800" b="1" i="1" dirty="0"/>
                        <a:t>O</a:t>
                      </a:r>
                      <a:endParaRPr lang="es-ES_tradnl" sz="3600" b="1" i="1" dirty="0"/>
                    </a:p>
                  </a:txBody>
                  <a:tcPr/>
                </a:tc>
                <a:extLst>
                  <a:ext uri="{0D108BD9-81ED-4DB2-BD59-A6C34878D82A}">
                    <a16:rowId xmlns:a16="http://schemas.microsoft.com/office/drawing/2014/main" val="10000"/>
                  </a:ext>
                </a:extLst>
              </a:tr>
              <a:tr h="411480">
                <a:tc>
                  <a:txBody>
                    <a:bodyPr/>
                    <a:lstStyle/>
                    <a:p>
                      <a:pPr algn="ctr" rtl="0" fontAlgn="base"/>
                      <a:r>
                        <a:rPr lang="es-ES" sz="2800" b="0" i="1" u="none" strike="noStrike">
                          <a:solidFill>
                            <a:srgbClr val="000000"/>
                          </a:solidFill>
                          <a:effectLst/>
                          <a:latin typeface="Calibri" panose="020F0502020204030204" pitchFamily="34" charset="0"/>
                        </a:rPr>
                        <a:t>S </a:t>
                      </a:r>
                      <a:r>
                        <a:rPr lang="es-ES" sz="2800" b="0" i="0" u="none" strike="noStrike">
                          <a:solidFill>
                            <a:srgbClr val="000000"/>
                          </a:solidFill>
                          <a:effectLst/>
                          <a:latin typeface="Calibri" panose="020F0502020204030204" pitchFamily="34" charset="0"/>
                        </a:rPr>
                        <a:t>asegura la seguridad de hijos frente a amenazas externas</a:t>
                      </a:r>
                      <a:r>
                        <a:rPr lang="es-ES" sz="2800" b="0" i="0">
                          <a:solidFill>
                            <a:srgbClr val="000000"/>
                          </a:solidFill>
                          <a:effectLst/>
                          <a:latin typeface="Calibri" panose="020F0502020204030204" pitchFamily="34" charset="0"/>
                        </a:rPr>
                        <a:t> </a:t>
                      </a:r>
                      <a:endParaRPr lang="es-ES" sz="4000" b="0" i="0">
                        <a:effectLst/>
                      </a:endParaRPr>
                    </a:p>
                  </a:txBody>
                  <a:tcPr/>
                </a:tc>
                <a:tc>
                  <a:txBody>
                    <a:bodyPr/>
                    <a:lstStyle/>
                    <a:p>
                      <a:pPr algn="ctr" rtl="0" fontAlgn="base"/>
                      <a:r>
                        <a:rPr lang="es-ES" sz="2800" b="0" i="1" u="none" strike="noStrike" dirty="0">
                          <a:solidFill>
                            <a:srgbClr val="000000"/>
                          </a:solidFill>
                          <a:effectLst/>
                          <a:latin typeface="Calibri" panose="020F0502020204030204" pitchFamily="34" charset="0"/>
                        </a:rPr>
                        <a:t>T </a:t>
                      </a:r>
                      <a:r>
                        <a:rPr lang="es-ES" sz="2800" b="0" i="0" u="none" strike="noStrike" dirty="0">
                          <a:solidFill>
                            <a:srgbClr val="000000"/>
                          </a:solidFill>
                          <a:effectLst/>
                          <a:latin typeface="Calibri" panose="020F0502020204030204" pitchFamily="34" charset="0"/>
                        </a:rPr>
                        <a:t>asegura la seguridad de ciudadanos frente a amenazas externas</a:t>
                      </a:r>
                      <a:r>
                        <a:rPr lang="es-ES" sz="2800" b="0" i="1" u="none" strike="noStrike" dirty="0">
                          <a:solidFill>
                            <a:srgbClr val="000000"/>
                          </a:solidFill>
                          <a:effectLst/>
                          <a:latin typeface="Calibri" panose="020F0502020204030204" pitchFamily="34" charset="0"/>
                        </a:rPr>
                        <a:t> </a:t>
                      </a:r>
                      <a:r>
                        <a:rPr lang="es-ES" sz="2800" b="0" i="0" dirty="0">
                          <a:solidFill>
                            <a:srgbClr val="000000"/>
                          </a:solidFill>
                          <a:effectLst/>
                          <a:latin typeface="Calibri" panose="020F0502020204030204" pitchFamily="34" charset="0"/>
                        </a:rPr>
                        <a:t> </a:t>
                      </a:r>
                      <a:endParaRPr lang="es-ES" sz="4000" b="0" i="0" dirty="0">
                        <a:effectLst/>
                      </a:endParaRPr>
                    </a:p>
                  </a:txBody>
                  <a:tcPr/>
                </a:tc>
                <a:extLst>
                  <a:ext uri="{0D108BD9-81ED-4DB2-BD59-A6C34878D82A}">
                    <a16:rowId xmlns:a16="http://schemas.microsoft.com/office/drawing/2014/main" val="10001"/>
                  </a:ext>
                </a:extLst>
              </a:tr>
              <a:tr h="0">
                <a:tc>
                  <a:txBody>
                    <a:bodyPr/>
                    <a:lstStyle/>
                    <a:p>
                      <a:pPr algn="ctr" rtl="0" fontAlgn="base"/>
                      <a:r>
                        <a:rPr lang="es-ES" sz="2800" b="0" i="1" u="none" strike="noStrike">
                          <a:solidFill>
                            <a:srgbClr val="000000"/>
                          </a:solidFill>
                          <a:effectLst/>
                          <a:latin typeface="Calibri" panose="020F0502020204030204" pitchFamily="34" charset="0"/>
                        </a:rPr>
                        <a:t>S </a:t>
                      </a:r>
                      <a:r>
                        <a:rPr lang="es-ES" sz="2800" b="0" i="0" u="none" strike="noStrike">
                          <a:solidFill>
                            <a:srgbClr val="000000"/>
                          </a:solidFill>
                          <a:effectLst/>
                          <a:latin typeface="Calibri" panose="020F0502020204030204" pitchFamily="34" charset="0"/>
                        </a:rPr>
                        <a:t>es mediador en los conflictos entre hijos</a:t>
                      </a:r>
                      <a:r>
                        <a:rPr lang="es-ES" sz="2800" b="0" i="0">
                          <a:solidFill>
                            <a:srgbClr val="000000"/>
                          </a:solidFill>
                          <a:effectLst/>
                          <a:latin typeface="Calibri" panose="020F0502020204030204" pitchFamily="34" charset="0"/>
                        </a:rPr>
                        <a:t> </a:t>
                      </a:r>
                      <a:endParaRPr lang="es-ES" sz="4000" b="0" i="0">
                        <a:effectLst/>
                      </a:endParaRPr>
                    </a:p>
                  </a:txBody>
                  <a:tcPr/>
                </a:tc>
                <a:tc>
                  <a:txBody>
                    <a:bodyPr/>
                    <a:lstStyle/>
                    <a:p>
                      <a:pPr algn="ctr" rtl="0" fontAlgn="base"/>
                      <a:r>
                        <a:rPr lang="es-ES" sz="2800" b="0" i="1" u="none" strike="noStrike" dirty="0">
                          <a:solidFill>
                            <a:srgbClr val="000000"/>
                          </a:solidFill>
                          <a:effectLst/>
                          <a:latin typeface="Calibri" panose="020F0502020204030204" pitchFamily="34" charset="0"/>
                        </a:rPr>
                        <a:t>T </a:t>
                      </a:r>
                      <a:r>
                        <a:rPr lang="es-ES" sz="2800" b="0" i="0" u="none" strike="noStrike" dirty="0">
                          <a:solidFill>
                            <a:srgbClr val="000000"/>
                          </a:solidFill>
                          <a:effectLst/>
                          <a:latin typeface="Calibri" panose="020F0502020204030204" pitchFamily="34" charset="0"/>
                        </a:rPr>
                        <a:t>es mediador en los conflictos entre ciudadanos</a:t>
                      </a:r>
                      <a:r>
                        <a:rPr lang="es-ES" sz="2800" b="0" i="0" dirty="0">
                          <a:solidFill>
                            <a:srgbClr val="000000"/>
                          </a:solidFill>
                          <a:effectLst/>
                          <a:latin typeface="Calibri" panose="020F0502020204030204" pitchFamily="34" charset="0"/>
                        </a:rPr>
                        <a:t> </a:t>
                      </a:r>
                      <a:endParaRPr lang="es-ES" sz="4000" b="0" i="0" dirty="0">
                        <a:effectLst/>
                      </a:endParaRPr>
                    </a:p>
                  </a:txBody>
                  <a:tcPr/>
                </a:tc>
                <a:extLst>
                  <a:ext uri="{0D108BD9-81ED-4DB2-BD59-A6C34878D82A}">
                    <a16:rowId xmlns:a16="http://schemas.microsoft.com/office/drawing/2014/main" val="10002"/>
                  </a:ext>
                </a:extLst>
              </a:tr>
              <a:tr h="0">
                <a:tc>
                  <a:txBody>
                    <a:bodyPr/>
                    <a:lstStyle/>
                    <a:p>
                      <a:pPr algn="ctr" rtl="0" fontAlgn="base"/>
                      <a:r>
                        <a:rPr lang="es-ES" sz="2800" b="0" i="1" u="none" strike="noStrike">
                          <a:solidFill>
                            <a:srgbClr val="000000"/>
                          </a:solidFill>
                          <a:effectLst/>
                          <a:latin typeface="Calibri" panose="020F0502020204030204" pitchFamily="34" charset="0"/>
                        </a:rPr>
                        <a:t>S</a:t>
                      </a:r>
                      <a:r>
                        <a:rPr lang="es-ES" sz="2800" b="0" i="0" u="none" strike="noStrike">
                          <a:solidFill>
                            <a:srgbClr val="000000"/>
                          </a:solidFill>
                          <a:effectLst/>
                          <a:latin typeface="Calibri" panose="020F0502020204030204" pitchFamily="34" charset="0"/>
                        </a:rPr>
                        <a:t> está encargado de alimentación, salud y educación de hijos</a:t>
                      </a:r>
                      <a:r>
                        <a:rPr lang="es-ES" sz="2800" b="0" i="0">
                          <a:solidFill>
                            <a:srgbClr val="000000"/>
                          </a:solidFill>
                          <a:effectLst/>
                          <a:latin typeface="Calibri" panose="020F0502020204030204" pitchFamily="34" charset="0"/>
                        </a:rPr>
                        <a:t> </a:t>
                      </a:r>
                      <a:endParaRPr lang="es-ES" sz="4000" b="0" i="0">
                        <a:effectLst/>
                      </a:endParaRPr>
                    </a:p>
                  </a:txBody>
                  <a:tcPr/>
                </a:tc>
                <a:tc>
                  <a:txBody>
                    <a:bodyPr/>
                    <a:lstStyle/>
                    <a:p>
                      <a:pPr algn="ctr" rtl="0" fontAlgn="base"/>
                      <a:r>
                        <a:rPr lang="es-ES" sz="2800" b="0" i="1" u="none" strike="noStrike" dirty="0">
                          <a:solidFill>
                            <a:srgbClr val="000000"/>
                          </a:solidFill>
                          <a:effectLst/>
                          <a:latin typeface="Calibri" panose="020F0502020204030204" pitchFamily="34" charset="0"/>
                        </a:rPr>
                        <a:t>T</a:t>
                      </a:r>
                      <a:r>
                        <a:rPr lang="es-ES" sz="2800" b="0" i="0" u="none" strike="noStrike" dirty="0">
                          <a:solidFill>
                            <a:srgbClr val="000000"/>
                          </a:solidFill>
                          <a:effectLst/>
                          <a:latin typeface="Calibri" panose="020F0502020204030204" pitchFamily="34" charset="0"/>
                        </a:rPr>
                        <a:t> está encargado de alimentación, salud y educación de ciudadanos</a:t>
                      </a:r>
                      <a:r>
                        <a:rPr lang="es-ES" sz="2800" b="0" i="0" dirty="0">
                          <a:solidFill>
                            <a:srgbClr val="000000"/>
                          </a:solidFill>
                          <a:effectLst/>
                          <a:latin typeface="Calibri" panose="020F0502020204030204" pitchFamily="34" charset="0"/>
                        </a:rPr>
                        <a:t> </a:t>
                      </a:r>
                      <a:endParaRPr lang="es-ES" sz="4000" b="0" i="0" dirty="0">
                        <a:effectLst/>
                      </a:endParaRPr>
                    </a:p>
                  </a:txBody>
                  <a:tcPr/>
                </a:tc>
                <a:extLst>
                  <a:ext uri="{0D108BD9-81ED-4DB2-BD59-A6C34878D82A}">
                    <a16:rowId xmlns:a16="http://schemas.microsoft.com/office/drawing/2014/main" val="3440448020"/>
                  </a:ext>
                </a:extLst>
              </a:tr>
            </a:tbl>
          </a:graphicData>
        </a:graphic>
      </p:graphicFrame>
    </p:spTree>
    <p:extLst>
      <p:ext uri="{BB962C8B-B14F-4D97-AF65-F5344CB8AC3E}">
        <p14:creationId xmlns:p14="http://schemas.microsoft.com/office/powerpoint/2010/main" val="1121389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7FFFE5-D0DB-717E-571E-3D541935848A}"/>
              </a:ext>
            </a:extLst>
          </p:cNvPr>
          <p:cNvSpPr>
            <a:spLocks noGrp="1"/>
          </p:cNvSpPr>
          <p:nvPr>
            <p:ph type="title"/>
          </p:nvPr>
        </p:nvSpPr>
        <p:spPr/>
        <p:txBody>
          <a:bodyPr/>
          <a:lstStyle/>
          <a:p>
            <a:r>
              <a:rPr lang="es-ES_tradnl" dirty="0"/>
              <a:t>Análisis de argumento 2</a:t>
            </a:r>
            <a:endParaRPr lang="es-PE" dirty="0"/>
          </a:p>
        </p:txBody>
      </p:sp>
      <p:graphicFrame>
        <p:nvGraphicFramePr>
          <p:cNvPr id="4" name="Marcador de contenido 3">
            <a:extLst>
              <a:ext uri="{FF2B5EF4-FFF2-40B4-BE49-F238E27FC236}">
                <a16:creationId xmlns:a16="http://schemas.microsoft.com/office/drawing/2014/main" id="{5276B95F-B6F1-15F5-611A-2A1C8B0F97E0}"/>
              </a:ext>
            </a:extLst>
          </p:cNvPr>
          <p:cNvGraphicFramePr>
            <a:graphicFrameLocks noGrp="1"/>
          </p:cNvGraphicFramePr>
          <p:nvPr>
            <p:ph idx="1"/>
            <p:extLst>
              <p:ext uri="{D42A27DB-BD31-4B8C-83A1-F6EECF244321}">
                <p14:modId xmlns:p14="http://schemas.microsoft.com/office/powerpoint/2010/main" val="2519039587"/>
              </p:ext>
            </p:extLst>
          </p:nvPr>
        </p:nvGraphicFramePr>
        <p:xfrm>
          <a:off x="278295" y="1712014"/>
          <a:ext cx="8587410" cy="4374291"/>
        </p:xfrm>
        <a:graphic>
          <a:graphicData uri="http://schemas.openxmlformats.org/drawingml/2006/table">
            <a:tbl>
              <a:tblPr firstRow="1" bandRow="1">
                <a:tableStyleId>{2D5ABB26-0587-4C30-8999-92F81FD0307C}</a:tableStyleId>
              </a:tblPr>
              <a:tblGrid>
                <a:gridCol w="4293705">
                  <a:extLst>
                    <a:ext uri="{9D8B030D-6E8A-4147-A177-3AD203B41FA5}">
                      <a16:colId xmlns:a16="http://schemas.microsoft.com/office/drawing/2014/main" val="965606938"/>
                    </a:ext>
                  </a:extLst>
                </a:gridCol>
                <a:gridCol w="4293705">
                  <a:extLst>
                    <a:ext uri="{9D8B030D-6E8A-4147-A177-3AD203B41FA5}">
                      <a16:colId xmlns:a16="http://schemas.microsoft.com/office/drawing/2014/main" val="3291177920"/>
                    </a:ext>
                  </a:extLst>
                </a:gridCol>
              </a:tblGrid>
              <a:tr h="521961">
                <a:tc>
                  <a:txBody>
                    <a:bodyPr/>
                    <a:lstStyle/>
                    <a:p>
                      <a:pPr algn="ctr"/>
                      <a:r>
                        <a:rPr lang="es-ES_tradnl" sz="2800" b="1" i="1" dirty="0"/>
                        <a:t>F</a:t>
                      </a:r>
                      <a:endParaRPr lang="es-ES_tradnl" sz="24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_tradnl" sz="2800" b="1" i="1" dirty="0"/>
                        <a:t>O</a:t>
                      </a:r>
                      <a:endParaRPr lang="es-ES_tradnl" sz="3600" b="1"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11548"/>
                  </a:ext>
                </a:extLst>
              </a:tr>
              <a:tr h="1627290">
                <a:tc>
                  <a:txBody>
                    <a:bodyPr/>
                    <a:lstStyle/>
                    <a:p>
                      <a:pPr algn="ctr" rtl="0" fontAlgn="base"/>
                      <a:r>
                        <a:rPr lang="es-ES" sz="2000" b="0" i="0" u="none" strike="noStrike" dirty="0">
                          <a:solidFill>
                            <a:srgbClr val="000000"/>
                          </a:solidFill>
                          <a:effectLst/>
                          <a:latin typeface="Calibri" panose="020F0502020204030204" pitchFamily="34" charset="0"/>
                        </a:rPr>
                        <a:t>Dentro de los límites establecidos por </a:t>
                      </a:r>
                      <a:r>
                        <a:rPr lang="es-ES" sz="2000" b="0" i="1" u="none" strike="noStrike" dirty="0">
                          <a:solidFill>
                            <a:srgbClr val="000000"/>
                          </a:solidFill>
                          <a:effectLst/>
                          <a:latin typeface="Calibri" panose="020F0502020204030204" pitchFamily="34" charset="0"/>
                        </a:rPr>
                        <a:t>S, </a:t>
                      </a:r>
                      <a:r>
                        <a:rPr lang="es-ES" sz="2000" b="0" i="0" dirty="0">
                          <a:effectLst/>
                          <a:latin typeface="Aptos" panose="020B0004020202020204" pitchFamily="34" charset="0"/>
                        </a:rPr>
                        <a:t>los hijos gozan del derecho a pensar libremente y elaborar sus propios proyectos de vida. </a:t>
                      </a:r>
                      <a:endParaRPr lang="es-ES" sz="3200" b="0" i="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2000" b="0" i="0" u="none" strike="noStrike" dirty="0">
                          <a:solidFill>
                            <a:srgbClr val="000000"/>
                          </a:solidFill>
                          <a:effectLst/>
                          <a:latin typeface="Calibri" panose="020F0502020204030204" pitchFamily="34" charset="0"/>
                        </a:rPr>
                        <a:t>Dentro de los límites establecidos por </a:t>
                      </a:r>
                      <a:r>
                        <a:rPr lang="es-ES" sz="2000" b="0" i="1" u="none" strike="noStrike" dirty="0">
                          <a:solidFill>
                            <a:srgbClr val="000000"/>
                          </a:solidFill>
                          <a:effectLst/>
                          <a:latin typeface="Calibri" panose="020F0502020204030204" pitchFamily="34" charset="0"/>
                        </a:rPr>
                        <a:t>T, </a:t>
                      </a:r>
                      <a:r>
                        <a:rPr lang="es-ES" sz="2000" b="0" i="0" dirty="0">
                          <a:effectLst/>
                          <a:latin typeface="Aptos" panose="020B0004020202020204" pitchFamily="34" charset="0"/>
                        </a:rPr>
                        <a:t>los ciudadanos gozan del derecho a pensar libremente y elaborar sus propios proyectos de vida. </a:t>
                      </a:r>
                      <a:endParaRPr lang="es-ES" sz="3200" b="0" i="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0357217"/>
                  </a:ext>
                </a:extLst>
              </a:tr>
              <a:tr h="2082335">
                <a:tc>
                  <a:txBody>
                    <a:bodyPr/>
                    <a:lstStyle/>
                    <a:p>
                      <a:pPr algn="ctr" rtl="0" fontAlgn="base"/>
                      <a:r>
                        <a:rPr lang="es-ES" sz="2000" b="0" i="1" u="none" strike="noStrike" dirty="0">
                          <a:solidFill>
                            <a:srgbClr val="000000"/>
                          </a:solidFill>
                          <a:effectLst/>
                          <a:highlight>
                            <a:srgbClr val="FFFF00"/>
                          </a:highlight>
                          <a:latin typeface="Calibri" panose="020F0502020204030204" pitchFamily="34" charset="0"/>
                        </a:rPr>
                        <a:t>S</a:t>
                      </a:r>
                      <a:r>
                        <a:rPr lang="es-ES" sz="2000" b="0" i="0" u="none" strike="noStrike" dirty="0">
                          <a:solidFill>
                            <a:srgbClr val="000000"/>
                          </a:solidFill>
                          <a:effectLst/>
                          <a:highlight>
                            <a:srgbClr val="FFFF00"/>
                          </a:highlight>
                          <a:latin typeface="Calibri" panose="020F0502020204030204" pitchFamily="34" charset="0"/>
                        </a:rPr>
                        <a:t> no tiene derecho </a:t>
                      </a:r>
                      <a:r>
                        <a:rPr lang="es-ES" sz="2000" b="0" i="0" dirty="0">
                          <a:effectLst/>
                          <a:highlight>
                            <a:srgbClr val="FFFF00"/>
                          </a:highlight>
                          <a:latin typeface="Aptos" panose="020B0004020202020204" pitchFamily="34" charset="0"/>
                        </a:rPr>
                        <a:t>a pedir una contribución económica regular a sus hijos ni estos tienen el deber de realizarla, inclusive si esta estuviera destinada a cumplir las funciones mencionadas de </a:t>
                      </a:r>
                      <a:r>
                        <a:rPr lang="es-ES" sz="2000" b="0" i="1" dirty="0">
                          <a:effectLst/>
                          <a:highlight>
                            <a:srgbClr val="FFFF00"/>
                          </a:highlight>
                          <a:latin typeface="Aptos" panose="020B0004020202020204" pitchFamily="34" charset="0"/>
                        </a:rPr>
                        <a:t>S</a:t>
                      </a:r>
                      <a:r>
                        <a:rPr lang="es-ES" sz="2000" b="0" i="0" dirty="0">
                          <a:effectLst/>
                          <a:highlight>
                            <a:srgbClr val="FFFF00"/>
                          </a:highlight>
                          <a:latin typeface="Aptos" panose="020B0004020202020204" pitchFamily="34" charset="0"/>
                        </a:rPr>
                        <a:t> respecto a los hijos. </a:t>
                      </a:r>
                      <a:endParaRPr lang="es-ES" sz="3200" b="0" i="0" dirty="0">
                        <a:effectLst/>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2000" b="0" i="1" u="none" strike="noStrike" dirty="0">
                          <a:solidFill>
                            <a:srgbClr val="000000"/>
                          </a:solidFill>
                          <a:effectLst/>
                          <a:highlight>
                            <a:srgbClr val="FFFF00"/>
                          </a:highlight>
                          <a:latin typeface="Calibri" panose="020F0502020204030204" pitchFamily="34" charset="0"/>
                        </a:rPr>
                        <a:t>T</a:t>
                      </a:r>
                      <a:r>
                        <a:rPr lang="es-ES" sz="2000" b="0" i="0" u="none" strike="noStrike" dirty="0">
                          <a:solidFill>
                            <a:srgbClr val="000000"/>
                          </a:solidFill>
                          <a:effectLst/>
                          <a:highlight>
                            <a:srgbClr val="FFFF00"/>
                          </a:highlight>
                          <a:latin typeface="Calibri" panose="020F0502020204030204" pitchFamily="34" charset="0"/>
                        </a:rPr>
                        <a:t> no tiene derecho </a:t>
                      </a:r>
                      <a:r>
                        <a:rPr lang="es-ES" sz="2000" b="0" i="0" dirty="0">
                          <a:effectLst/>
                          <a:highlight>
                            <a:srgbClr val="FFFF00"/>
                          </a:highlight>
                          <a:latin typeface="Aptos" panose="020B0004020202020204" pitchFamily="34" charset="0"/>
                        </a:rPr>
                        <a:t>a pedir una contribución económica regular a sus ciudadanos ni estos tienen el deber de realizarla, inclusive si esta estuviera destinada a cumplir las funciones mencionadas de </a:t>
                      </a:r>
                      <a:r>
                        <a:rPr lang="es-ES" sz="2000" b="0" i="1" dirty="0">
                          <a:effectLst/>
                          <a:highlight>
                            <a:srgbClr val="FFFF00"/>
                          </a:highlight>
                          <a:latin typeface="Aptos" panose="020B0004020202020204" pitchFamily="34" charset="0"/>
                        </a:rPr>
                        <a:t>T</a:t>
                      </a:r>
                      <a:r>
                        <a:rPr lang="es-ES" sz="2000" b="0" i="0" dirty="0">
                          <a:effectLst/>
                          <a:highlight>
                            <a:srgbClr val="FFFF00"/>
                          </a:highlight>
                          <a:latin typeface="Aptos" panose="020B0004020202020204" pitchFamily="34" charset="0"/>
                        </a:rPr>
                        <a:t> respecto a los ciudadanos. </a:t>
                      </a:r>
                      <a:endParaRPr lang="es-ES" sz="3200" b="0" i="0" dirty="0">
                        <a:effectLst/>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661301"/>
                  </a:ext>
                </a:extLst>
              </a:tr>
            </a:tbl>
          </a:graphicData>
        </a:graphic>
      </p:graphicFrame>
    </p:spTree>
    <p:extLst>
      <p:ext uri="{BB962C8B-B14F-4D97-AF65-F5344CB8AC3E}">
        <p14:creationId xmlns:p14="http://schemas.microsoft.com/office/powerpoint/2010/main" val="125127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solidFill>
                  <a:srgbClr val="000000"/>
                </a:solidFill>
              </a:rPr>
              <a:t>Argumentos por analogía</a:t>
            </a:r>
          </a:p>
        </p:txBody>
      </p:sp>
      <p:sp>
        <p:nvSpPr>
          <p:cNvPr id="3" name="Content Placeholder 2"/>
          <p:cNvSpPr>
            <a:spLocks noGrp="1"/>
          </p:cNvSpPr>
          <p:nvPr>
            <p:ph idx="1"/>
          </p:nvPr>
        </p:nvSpPr>
        <p:spPr/>
        <p:txBody>
          <a:bodyPr/>
          <a:lstStyle/>
          <a:p>
            <a:pPr marL="0" indent="0" algn="just">
              <a:buNone/>
            </a:pPr>
            <a:endParaRPr lang="es-ES_tradnl" dirty="0"/>
          </a:p>
          <a:p>
            <a:pPr marL="0" indent="0" algn="just">
              <a:buNone/>
            </a:pPr>
            <a:r>
              <a:rPr lang="es-ES_tradnl" dirty="0"/>
              <a:t>“Una comparación se convierte en un razonamiento por analogía cuando es parte de un argumento: en un lado de la comparación establecemos una conclusión; por lo tanto, en el otro lado, debemos concluir lo mismo” (Epstein y </a:t>
            </a:r>
            <a:r>
              <a:rPr lang="es-ES_tradnl" dirty="0" err="1"/>
              <a:t>Kernberger</a:t>
            </a:r>
            <a:r>
              <a:rPr lang="es-ES_tradnl" dirty="0"/>
              <a:t>, 2006: 253)</a:t>
            </a:r>
          </a:p>
        </p:txBody>
      </p:sp>
    </p:spTree>
    <p:extLst>
      <p:ext uri="{BB962C8B-B14F-4D97-AF65-F5344CB8AC3E}">
        <p14:creationId xmlns:p14="http://schemas.microsoft.com/office/powerpoint/2010/main" val="243884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2</a:t>
            </a:r>
          </a:p>
        </p:txBody>
      </p:sp>
      <p:sp>
        <p:nvSpPr>
          <p:cNvPr id="3" name="Marcador de contenido 2"/>
          <p:cNvSpPr>
            <a:spLocks noGrp="1"/>
          </p:cNvSpPr>
          <p:nvPr>
            <p:ph idx="1"/>
          </p:nvPr>
        </p:nvSpPr>
        <p:spPr>
          <a:xfrm>
            <a:off x="457200" y="1860604"/>
            <a:ext cx="8229600" cy="4525963"/>
          </a:xfrm>
        </p:spPr>
        <p:txBody>
          <a:bodyPr>
            <a:normAutofit/>
          </a:bodyPr>
          <a:lstStyle/>
          <a:p>
            <a:pPr marL="514350" lvl="0" indent="-514350">
              <a:buFont typeface="+mj-lt"/>
              <a:buAutoNum type="alphaLcParenR" startAt="5"/>
            </a:pPr>
            <a:r>
              <a:rPr lang="es-ES" b="1" dirty="0">
                <a:solidFill>
                  <a:prstClr val="black"/>
                </a:solidFill>
              </a:rPr>
              <a:t>Principio general (implícito):</a:t>
            </a:r>
            <a:endParaRPr lang="es-ES" dirty="0">
              <a:solidFill>
                <a:prstClr val="black"/>
              </a:solidFill>
            </a:endParaRPr>
          </a:p>
          <a:p>
            <a:pPr marL="0" lvl="0" indent="0" algn="just">
              <a:buNone/>
            </a:pPr>
            <a:r>
              <a:rPr lang="es-ES" b="0" i="0" dirty="0">
                <a:solidFill>
                  <a:srgbClr val="000000"/>
                </a:solidFill>
                <a:effectLst/>
                <a:latin typeface="Aptos" panose="020B0004020202020204" pitchFamily="34" charset="0"/>
              </a:rPr>
              <a:t>Ninguna organización social puede obligar a sus subordinados a pagar impuestos, al margen de las funciones que cumpla respecto a estos</a:t>
            </a:r>
            <a:r>
              <a:rPr lang="es-ES" sz="2800" b="0" i="0" dirty="0">
                <a:solidFill>
                  <a:srgbClr val="000000"/>
                </a:solidFill>
                <a:effectLst/>
                <a:latin typeface="Aptos" panose="020B0004020202020204" pitchFamily="34" charset="0"/>
              </a:rPr>
              <a:t>.</a:t>
            </a:r>
          </a:p>
          <a:p>
            <a:pPr marL="0" lvl="0" indent="0" algn="just">
              <a:buNone/>
            </a:pPr>
            <a:r>
              <a:rPr lang="es-ES" sz="2800" b="0" i="0" dirty="0">
                <a:solidFill>
                  <a:srgbClr val="000000"/>
                </a:solidFill>
                <a:effectLst/>
                <a:latin typeface="Aptos" panose="020B0004020202020204" pitchFamily="34" charset="0"/>
              </a:rPr>
              <a:t> </a:t>
            </a:r>
            <a:br>
              <a:rPr lang="es-ES" sz="3000" b="1" dirty="0">
                <a:solidFill>
                  <a:prstClr val="black"/>
                </a:solidFill>
              </a:rPr>
            </a:br>
            <a:endParaRPr lang="es-ES" sz="3000" b="1" dirty="0">
              <a:solidFill>
                <a:prstClr val="black"/>
              </a:solidFill>
            </a:endParaRPr>
          </a:p>
        </p:txBody>
      </p:sp>
    </p:spTree>
    <p:extLst>
      <p:ext uri="{BB962C8B-B14F-4D97-AF65-F5344CB8AC3E}">
        <p14:creationId xmlns:p14="http://schemas.microsoft.com/office/powerpoint/2010/main" val="378696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BDCC9C-7280-69CF-59FF-705B5F631393}"/>
              </a:ext>
            </a:extLst>
          </p:cNvPr>
          <p:cNvSpPr>
            <a:spLocks noGrp="1"/>
          </p:cNvSpPr>
          <p:nvPr>
            <p:ph type="title"/>
          </p:nvPr>
        </p:nvSpPr>
        <p:spPr/>
        <p:txBody>
          <a:bodyPr/>
          <a:lstStyle/>
          <a:p>
            <a:r>
              <a:rPr lang="es-PE" dirty="0"/>
              <a:t>Análisis de argumento 2</a:t>
            </a:r>
          </a:p>
        </p:txBody>
      </p:sp>
      <p:sp>
        <p:nvSpPr>
          <p:cNvPr id="3" name="Marcador de contenido 2">
            <a:extLst>
              <a:ext uri="{FF2B5EF4-FFF2-40B4-BE49-F238E27FC236}">
                <a16:creationId xmlns:a16="http://schemas.microsoft.com/office/drawing/2014/main" id="{CF7887E4-7D88-D218-385C-FD4A9C5CE0FA}"/>
              </a:ext>
            </a:extLst>
          </p:cNvPr>
          <p:cNvSpPr>
            <a:spLocks noGrp="1"/>
          </p:cNvSpPr>
          <p:nvPr>
            <p:ph idx="1"/>
          </p:nvPr>
        </p:nvSpPr>
        <p:spPr>
          <a:xfrm>
            <a:off x="457200" y="1649896"/>
            <a:ext cx="8229600" cy="4525963"/>
          </a:xfrm>
        </p:spPr>
        <p:txBody>
          <a:bodyPr>
            <a:normAutofit fontScale="92500"/>
          </a:bodyPr>
          <a:lstStyle/>
          <a:p>
            <a:pPr marL="514350" lvl="0" indent="-514350">
              <a:buFont typeface="+mj-lt"/>
              <a:buAutoNum type="alphaLcParenR" startAt="6"/>
            </a:pPr>
            <a:r>
              <a:rPr lang="es-ES" sz="3200" b="1" dirty="0">
                <a:solidFill>
                  <a:prstClr val="black"/>
                </a:solidFill>
              </a:rPr>
              <a:t>¿Hay alguna diferencia que afecte la analogía?</a:t>
            </a:r>
          </a:p>
          <a:p>
            <a:pPr marL="0" lvl="0" indent="0" algn="just">
              <a:buNone/>
            </a:pPr>
            <a:r>
              <a:rPr lang="es-ES" sz="2600" b="0" i="0" dirty="0">
                <a:solidFill>
                  <a:srgbClr val="000000"/>
                </a:solidFill>
                <a:effectLst/>
                <a:latin typeface="Aptos" panose="020B0004020202020204" pitchFamily="34" charset="0"/>
              </a:rPr>
              <a:t>Sí, muchas. El vínculo que establece la familia entre sus miembros no es solo legal, sino también emocional. Los recursos con los que el Estado cumple las funciones mencionadas respecto a los ciudadanos son producidos por los mismos ciudadanos, pero en la familia no son los hijos los que sostienen los recursos de la familia. La libertad de los hijos respecto a la familia es ejercida gradualmente hasta que el hijo se hace independiente económicamente, en cambio los ciudadanos son libres respecto al Estado bajo las mismas condiciones siempre.</a:t>
            </a:r>
            <a:endParaRPr lang="es-ES" sz="4300" b="1" dirty="0">
              <a:solidFill>
                <a:prstClr val="black"/>
              </a:solidFill>
            </a:endParaRPr>
          </a:p>
        </p:txBody>
      </p:sp>
    </p:spTree>
    <p:extLst>
      <p:ext uri="{BB962C8B-B14F-4D97-AF65-F5344CB8AC3E}">
        <p14:creationId xmlns:p14="http://schemas.microsoft.com/office/powerpoint/2010/main" val="1909409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C357B-4A4C-0E34-3CB6-759E32944901}"/>
              </a:ext>
            </a:extLst>
          </p:cNvPr>
          <p:cNvSpPr>
            <a:spLocks noGrp="1"/>
          </p:cNvSpPr>
          <p:nvPr>
            <p:ph type="title"/>
          </p:nvPr>
        </p:nvSpPr>
        <p:spPr/>
        <p:txBody>
          <a:bodyPr/>
          <a:lstStyle/>
          <a:p>
            <a:r>
              <a:rPr lang="es-PE" dirty="0"/>
              <a:t>Análisis de argumento 2</a:t>
            </a:r>
          </a:p>
        </p:txBody>
      </p:sp>
      <p:sp>
        <p:nvSpPr>
          <p:cNvPr id="3" name="Marcador de contenido 2">
            <a:extLst>
              <a:ext uri="{FF2B5EF4-FFF2-40B4-BE49-F238E27FC236}">
                <a16:creationId xmlns:a16="http://schemas.microsoft.com/office/drawing/2014/main" id="{AD1367C2-DB21-FD76-B62B-997F648DE94E}"/>
              </a:ext>
            </a:extLst>
          </p:cNvPr>
          <p:cNvSpPr>
            <a:spLocks noGrp="1"/>
          </p:cNvSpPr>
          <p:nvPr>
            <p:ph idx="1"/>
          </p:nvPr>
        </p:nvSpPr>
        <p:spPr>
          <a:xfrm>
            <a:off x="457200" y="2504661"/>
            <a:ext cx="8229600" cy="3402841"/>
          </a:xfrm>
        </p:spPr>
        <p:txBody>
          <a:bodyPr/>
          <a:lstStyle/>
          <a:p>
            <a:pPr marL="0" indent="0" algn="l" rtl="0" fontAlgn="base">
              <a:buNone/>
            </a:pPr>
            <a:r>
              <a:rPr lang="es-ES" b="1" i="0" dirty="0">
                <a:solidFill>
                  <a:srgbClr val="000000"/>
                </a:solidFill>
                <a:effectLst/>
                <a:latin typeface="Aptos" panose="020B0004020202020204" pitchFamily="34" charset="0"/>
              </a:rPr>
              <a:t>g) ¿Es un argumento fuerte?</a:t>
            </a:r>
            <a:r>
              <a:rPr lang="es-ES" b="0" i="0" dirty="0">
                <a:solidFill>
                  <a:srgbClr val="000000"/>
                </a:solidFill>
                <a:effectLst/>
                <a:latin typeface="Aptos" panose="020B0004020202020204" pitchFamily="34" charset="0"/>
              </a:rPr>
              <a:t> </a:t>
            </a:r>
            <a:endParaRPr lang="es-ES" sz="4800" b="0" i="0" dirty="0">
              <a:solidFill>
                <a:srgbClr val="000000"/>
              </a:solidFill>
              <a:effectLst/>
              <a:latin typeface="Segoe UI" panose="020B0502040204020203" pitchFamily="34" charset="0"/>
            </a:endParaRPr>
          </a:p>
          <a:p>
            <a:pPr marL="0" indent="0" algn="just" rtl="0" fontAlgn="base">
              <a:buNone/>
            </a:pPr>
            <a:r>
              <a:rPr lang="es-ES" b="0" i="0" dirty="0">
                <a:solidFill>
                  <a:srgbClr val="000000"/>
                </a:solidFill>
                <a:effectLst/>
                <a:latin typeface="Aptos" panose="020B0004020202020204" pitchFamily="34" charset="0"/>
              </a:rPr>
              <a:t>No, porque las diferencias entre Estado y familia son más relevantes que las similitudes para sostener la conclusión. </a:t>
            </a:r>
            <a:endParaRPr lang="es-ES" sz="4800" b="0" i="0" dirty="0">
              <a:solidFill>
                <a:srgbClr val="000000"/>
              </a:solidFill>
              <a:effectLst/>
              <a:latin typeface="Segoe UI" panose="020B0502040204020203" pitchFamily="34" charset="0"/>
            </a:endParaRPr>
          </a:p>
          <a:p>
            <a:pPr marL="0" indent="0">
              <a:buNone/>
            </a:pPr>
            <a:endParaRPr lang="es-PE" dirty="0"/>
          </a:p>
        </p:txBody>
      </p:sp>
    </p:spTree>
    <p:extLst>
      <p:ext uri="{BB962C8B-B14F-4D97-AF65-F5344CB8AC3E}">
        <p14:creationId xmlns:p14="http://schemas.microsoft.com/office/powerpoint/2010/main" val="1054228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Ejercicio I</a:t>
            </a:r>
          </a:p>
        </p:txBody>
      </p:sp>
      <p:sp>
        <p:nvSpPr>
          <p:cNvPr id="3" name="Marcador de contenido 2"/>
          <p:cNvSpPr>
            <a:spLocks noGrp="1"/>
          </p:cNvSpPr>
          <p:nvPr>
            <p:ph idx="1"/>
          </p:nvPr>
        </p:nvSpPr>
        <p:spPr>
          <a:xfrm>
            <a:off x="477078" y="1620078"/>
            <a:ext cx="8229600" cy="4525963"/>
          </a:xfrm>
        </p:spPr>
        <p:txBody>
          <a:bodyPr>
            <a:normAutofit fontScale="85000" lnSpcReduction="10000"/>
          </a:bodyPr>
          <a:lstStyle/>
          <a:p>
            <a:pPr marL="0" indent="0">
              <a:buNone/>
            </a:pPr>
            <a:r>
              <a:rPr lang="es-ES" b="1" dirty="0"/>
              <a:t>En grupos, consideren el siguiente argumento base:</a:t>
            </a:r>
          </a:p>
          <a:p>
            <a:pPr marL="0" indent="0" algn="just">
              <a:buNone/>
            </a:pPr>
            <a:r>
              <a:rPr lang="es-ES" dirty="0"/>
              <a:t>Lo contrario a la naturaleza humana es todo aquello que la palabra de Dios nos prohíbe a nosotros, sus hijos. En </a:t>
            </a:r>
            <a:r>
              <a:rPr lang="es-ES" i="1" dirty="0"/>
              <a:t>Levítico</a:t>
            </a:r>
            <a:r>
              <a:rPr lang="es-ES" dirty="0"/>
              <a:t> 20,13 se prohíben las relaciones homosexuales. Todo lo que es contrario a la naturaleza humana es moralmente incorrecto. Por lo tanto, las relaciones homosexuales son moralmente incorrectas. </a:t>
            </a:r>
          </a:p>
          <a:p>
            <a:pPr marL="0" indent="0" algn="just">
              <a:buNone/>
            </a:pPr>
            <a:endParaRPr lang="es-ES" dirty="0"/>
          </a:p>
          <a:p>
            <a:pPr marL="0" indent="0" algn="just">
              <a:buNone/>
            </a:pPr>
            <a:r>
              <a:rPr lang="es-ES" b="1" dirty="0"/>
              <a:t>A continuación, consideren los argumentos A y B, los cuales pretende refutar el argumento base.</a:t>
            </a:r>
          </a:p>
          <a:p>
            <a:pPr marL="0" indent="0" algn="just">
              <a:buNone/>
            </a:pPr>
            <a:endParaRPr lang="es-ES" dirty="0"/>
          </a:p>
        </p:txBody>
      </p:sp>
    </p:spTree>
    <p:extLst>
      <p:ext uri="{BB962C8B-B14F-4D97-AF65-F5344CB8AC3E}">
        <p14:creationId xmlns:p14="http://schemas.microsoft.com/office/powerpoint/2010/main" val="2966884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Ejercicio I</a:t>
            </a:r>
          </a:p>
        </p:txBody>
      </p:sp>
      <p:sp>
        <p:nvSpPr>
          <p:cNvPr id="3" name="Marcador de contenido 2"/>
          <p:cNvSpPr>
            <a:spLocks noGrp="1"/>
          </p:cNvSpPr>
          <p:nvPr>
            <p:ph idx="1"/>
          </p:nvPr>
        </p:nvSpPr>
        <p:spPr>
          <a:xfrm>
            <a:off x="457200" y="1669774"/>
            <a:ext cx="8229600" cy="4525963"/>
          </a:xfrm>
        </p:spPr>
        <p:txBody>
          <a:bodyPr>
            <a:normAutofit fontScale="85000" lnSpcReduction="20000"/>
          </a:bodyPr>
          <a:lstStyle/>
          <a:p>
            <a:pPr marL="0" indent="0">
              <a:buNone/>
            </a:pPr>
            <a:r>
              <a:rPr lang="es-ES" b="1" dirty="0"/>
              <a:t>Argumento A</a:t>
            </a:r>
          </a:p>
          <a:p>
            <a:pPr marL="0" indent="0" algn="just">
              <a:buNone/>
            </a:pPr>
            <a:r>
              <a:rPr lang="es-ES" sz="3600" b="0" i="0" dirty="0">
                <a:solidFill>
                  <a:srgbClr val="000000"/>
                </a:solidFill>
                <a:effectLst/>
                <a:latin typeface="Aptos" panose="020B0004020202020204" pitchFamily="34" charset="0"/>
              </a:rPr>
              <a:t>Tanto tú como yo consideramos que utilizar suplementos vitamínicos es contrario a la naturaleza humana: millones de humanos existieron antes de que los suplementos se inventaran. Aun así, sabemos que consumirlos no es moralmente incorrecto. Así, aunque consideres la homosexualidad como algo contrario a la naturaleza humana, no puedes afirmar que eso implica que ser homosexual sea moralmente incorrecto.  </a:t>
            </a:r>
            <a:endParaRPr lang="es-ES" sz="3600" b="1" dirty="0"/>
          </a:p>
        </p:txBody>
      </p:sp>
    </p:spTree>
    <p:extLst>
      <p:ext uri="{BB962C8B-B14F-4D97-AF65-F5344CB8AC3E}">
        <p14:creationId xmlns:p14="http://schemas.microsoft.com/office/powerpoint/2010/main" val="648244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Ejercicio I</a:t>
            </a:r>
          </a:p>
        </p:txBody>
      </p:sp>
      <p:sp>
        <p:nvSpPr>
          <p:cNvPr id="3" name="Marcador de contenido 2"/>
          <p:cNvSpPr>
            <a:spLocks noGrp="1"/>
          </p:cNvSpPr>
          <p:nvPr>
            <p:ph idx="1"/>
          </p:nvPr>
        </p:nvSpPr>
        <p:spPr>
          <a:xfrm>
            <a:off x="457200" y="1669774"/>
            <a:ext cx="8229600" cy="4525963"/>
          </a:xfrm>
        </p:spPr>
        <p:txBody>
          <a:bodyPr>
            <a:normAutofit fontScale="92500" lnSpcReduction="10000"/>
          </a:bodyPr>
          <a:lstStyle/>
          <a:p>
            <a:pPr marL="0" indent="0">
              <a:buNone/>
            </a:pPr>
            <a:r>
              <a:rPr lang="es-ES" b="1" dirty="0"/>
              <a:t>Argumento B</a:t>
            </a:r>
          </a:p>
          <a:p>
            <a:pPr marL="0" indent="0" algn="just">
              <a:buNone/>
            </a:pPr>
            <a:r>
              <a:rPr lang="es-ES" sz="3200" b="0" i="0" dirty="0">
                <a:solidFill>
                  <a:srgbClr val="000000"/>
                </a:solidFill>
                <a:effectLst/>
                <a:latin typeface="Aptos" panose="020B0004020202020204" pitchFamily="34" charset="0"/>
              </a:rPr>
              <a:t>Ayer conversamos sobre el consumo de carne de cerdo con un vegetariano y tú defendiste que no había nada de inmoral en dicho consumo. Sin embargo, en </a:t>
            </a:r>
            <a:r>
              <a:rPr lang="es-ES" sz="3200" b="0" i="1" dirty="0">
                <a:solidFill>
                  <a:srgbClr val="000000"/>
                </a:solidFill>
                <a:effectLst/>
                <a:latin typeface="Aptos" panose="020B0004020202020204" pitchFamily="34" charset="0"/>
              </a:rPr>
              <a:t>Levítico</a:t>
            </a:r>
            <a:r>
              <a:rPr lang="es-ES" sz="3200" b="0" i="0" dirty="0">
                <a:solidFill>
                  <a:srgbClr val="000000"/>
                </a:solidFill>
                <a:effectLst/>
                <a:latin typeface="Aptos" panose="020B0004020202020204" pitchFamily="34" charset="0"/>
              </a:rPr>
              <a:t> 11, 7 Dios prohíbe a los humanos comer carne de cerdo, es decir, es contrario a la naturaleza humana. Por lo tanto, que consideres la homosexualidad como algo contrario a la naturaleza humana no implica que ser homosexual sea moralmente incorrecto. </a:t>
            </a:r>
            <a:endParaRPr lang="es-ES" b="1" dirty="0"/>
          </a:p>
        </p:txBody>
      </p:sp>
    </p:spTree>
    <p:extLst>
      <p:ext uri="{BB962C8B-B14F-4D97-AF65-F5344CB8AC3E}">
        <p14:creationId xmlns:p14="http://schemas.microsoft.com/office/powerpoint/2010/main" val="2918365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Ejercicio I</a:t>
            </a:r>
          </a:p>
        </p:txBody>
      </p:sp>
      <p:sp>
        <p:nvSpPr>
          <p:cNvPr id="3" name="Marcador de contenido 2"/>
          <p:cNvSpPr>
            <a:spLocks noGrp="1"/>
          </p:cNvSpPr>
          <p:nvPr>
            <p:ph idx="1"/>
          </p:nvPr>
        </p:nvSpPr>
        <p:spPr/>
        <p:txBody>
          <a:bodyPr>
            <a:normAutofit fontScale="85000" lnSpcReduction="20000"/>
          </a:bodyPr>
          <a:lstStyle/>
          <a:p>
            <a:pPr marL="0" indent="0">
              <a:buNone/>
            </a:pPr>
            <a:r>
              <a:rPr lang="es-ES" b="1" dirty="0"/>
              <a:t>Analicen los argumentos A y B utilizando el siguiente formato:</a:t>
            </a:r>
            <a:endParaRPr lang="es-ES" dirty="0"/>
          </a:p>
          <a:p>
            <a:pPr marL="514350" indent="-514350" algn="just">
              <a:buAutoNum type="alphaLcParenR"/>
            </a:pPr>
            <a:r>
              <a:rPr lang="es-ES" dirty="0"/>
              <a:t>Conclusión: </a:t>
            </a:r>
          </a:p>
          <a:p>
            <a:pPr marL="514350" indent="-514350" algn="just">
              <a:buAutoNum type="alphaLcParenR"/>
            </a:pPr>
            <a:r>
              <a:rPr lang="es-ES" dirty="0"/>
              <a:t>Premisas:</a:t>
            </a:r>
          </a:p>
          <a:p>
            <a:pPr marL="514350" indent="-514350" algn="just">
              <a:buAutoNum type="alphaLcParenR"/>
            </a:pPr>
            <a:r>
              <a:rPr lang="es-ES" dirty="0"/>
              <a:t>Comparación:</a:t>
            </a:r>
          </a:p>
          <a:p>
            <a:pPr marL="514350" indent="-514350" algn="just">
              <a:buAutoNum type="alphaLcParenR"/>
            </a:pPr>
            <a:r>
              <a:rPr lang="es-ES" dirty="0"/>
              <a:t>Similitudes:</a:t>
            </a:r>
          </a:p>
          <a:p>
            <a:pPr marL="514350" indent="-514350" algn="just">
              <a:buAutoNum type="alphaLcParenR"/>
            </a:pPr>
            <a:r>
              <a:rPr lang="es-ES" dirty="0"/>
              <a:t>Principio general (implícito):</a:t>
            </a:r>
          </a:p>
          <a:p>
            <a:pPr marL="514350" indent="-514350" algn="just">
              <a:buAutoNum type="alphaLcParenR"/>
            </a:pPr>
            <a:r>
              <a:rPr lang="es-ES" dirty="0"/>
              <a:t>¿Hay alguna diferencia que afecte la analogía?</a:t>
            </a:r>
          </a:p>
          <a:p>
            <a:pPr marL="0" indent="0" algn="just">
              <a:buNone/>
            </a:pPr>
            <a:endParaRPr lang="es-ES" b="1" dirty="0"/>
          </a:p>
          <a:p>
            <a:pPr marL="0" indent="0" algn="just">
              <a:buNone/>
            </a:pPr>
            <a:r>
              <a:rPr lang="es-ES" b="1" dirty="0"/>
              <a:t>Por último, determinen cuál de los dos argumentos cumple mejor la refutación del argumento base.</a:t>
            </a:r>
          </a:p>
          <a:p>
            <a:pPr marL="514350" indent="-514350" algn="just">
              <a:buAutoNum type="alphaLcParenR"/>
            </a:pPr>
            <a:endParaRPr lang="es-ES" dirty="0"/>
          </a:p>
          <a:p>
            <a:pPr marL="0" indent="0" algn="just">
              <a:buNone/>
            </a:pPr>
            <a:endParaRPr lang="es-ES" dirty="0"/>
          </a:p>
        </p:txBody>
      </p:sp>
    </p:spTree>
    <p:extLst>
      <p:ext uri="{BB962C8B-B14F-4D97-AF65-F5344CB8AC3E}">
        <p14:creationId xmlns:p14="http://schemas.microsoft.com/office/powerpoint/2010/main" val="319611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_tradnl" dirty="0">
                <a:solidFill>
                  <a:schemeClr val="tx1">
                    <a:lumMod val="85000"/>
                    <a:lumOff val="15000"/>
                  </a:schemeClr>
                </a:solidFill>
              </a:rPr>
              <a:t>Ejercicio II</a:t>
            </a:r>
            <a:endParaRPr lang="es-ES_tradnl" dirty="0"/>
          </a:p>
        </p:txBody>
      </p:sp>
      <p:sp>
        <p:nvSpPr>
          <p:cNvPr id="3" name="Marcador de contenido 2"/>
          <p:cNvSpPr>
            <a:spLocks noGrp="1"/>
          </p:cNvSpPr>
          <p:nvPr>
            <p:ph idx="1"/>
          </p:nvPr>
        </p:nvSpPr>
        <p:spPr>
          <a:xfrm>
            <a:off x="457200" y="1620078"/>
            <a:ext cx="8229600" cy="4525963"/>
          </a:xfrm>
        </p:spPr>
        <p:txBody>
          <a:bodyPr>
            <a:normAutofit fontScale="70000" lnSpcReduction="20000"/>
          </a:bodyPr>
          <a:lstStyle/>
          <a:p>
            <a:pPr marL="0" indent="0" algn="just">
              <a:buNone/>
            </a:pPr>
            <a:r>
              <a:rPr lang="es-ES_tradnl" b="1" dirty="0">
                <a:solidFill>
                  <a:schemeClr val="tx1">
                    <a:lumMod val="85000"/>
                    <a:lumOff val="15000"/>
                  </a:schemeClr>
                </a:solidFill>
              </a:rPr>
              <a:t>Cada grupo debe elegir una de las siguientes posturas, elaborar un argumento por analogía o generalización y exponerlo:</a:t>
            </a:r>
            <a:br>
              <a:rPr lang="es-ES_tradnl" b="1" dirty="0">
                <a:solidFill>
                  <a:schemeClr val="tx1">
                    <a:lumMod val="85000"/>
                    <a:lumOff val="15000"/>
                  </a:schemeClr>
                </a:solidFill>
              </a:rPr>
            </a:br>
            <a:endParaRPr lang="es-ES_tradnl" sz="3400" b="1" dirty="0">
              <a:solidFill>
                <a:schemeClr val="tx1">
                  <a:lumMod val="85000"/>
                  <a:lumOff val="15000"/>
                </a:schemeClr>
              </a:solidFill>
            </a:endParaRPr>
          </a:p>
          <a:p>
            <a:pPr marL="514350" indent="-514350">
              <a:buFont typeface="+mj-lt"/>
              <a:buAutoNum type="alphaLcPeriod"/>
            </a:pPr>
            <a:r>
              <a:rPr lang="es-ES_tradnl" sz="3400" dirty="0">
                <a:solidFill>
                  <a:schemeClr val="tx1">
                    <a:lumMod val="85000"/>
                    <a:lumOff val="15000"/>
                  </a:schemeClr>
                </a:solidFill>
              </a:rPr>
              <a:t>A favor de la legalización del uso recreativo de la marihuana.</a:t>
            </a:r>
            <a:br>
              <a:rPr lang="es-ES_tradnl" sz="3400" dirty="0">
                <a:solidFill>
                  <a:schemeClr val="tx1">
                    <a:lumMod val="85000"/>
                    <a:lumOff val="15000"/>
                  </a:schemeClr>
                </a:solidFill>
              </a:rPr>
            </a:br>
            <a:endParaRPr lang="es-ES_tradnl" sz="3400" dirty="0">
              <a:solidFill>
                <a:schemeClr val="tx1">
                  <a:lumMod val="85000"/>
                  <a:lumOff val="15000"/>
                </a:schemeClr>
              </a:solidFill>
            </a:endParaRPr>
          </a:p>
          <a:p>
            <a:pPr marL="514350" indent="-514350">
              <a:buFont typeface="+mj-lt"/>
              <a:buAutoNum type="alphaLcPeriod"/>
            </a:pPr>
            <a:r>
              <a:rPr lang="es-ES_tradnl" sz="3400" dirty="0">
                <a:solidFill>
                  <a:schemeClr val="tx1">
                    <a:lumMod val="85000"/>
                    <a:lumOff val="15000"/>
                  </a:schemeClr>
                </a:solidFill>
              </a:rPr>
              <a:t>En contra de la legalización del uso recreativo de la marihuana.</a:t>
            </a:r>
            <a:br>
              <a:rPr lang="es-ES_tradnl" sz="3400" dirty="0">
                <a:solidFill>
                  <a:schemeClr val="tx1">
                    <a:lumMod val="85000"/>
                    <a:lumOff val="15000"/>
                  </a:schemeClr>
                </a:solidFill>
              </a:rPr>
            </a:br>
            <a:endParaRPr lang="es-ES_tradnl" sz="3400" dirty="0">
              <a:solidFill>
                <a:schemeClr val="tx1">
                  <a:lumMod val="85000"/>
                  <a:lumOff val="15000"/>
                </a:schemeClr>
              </a:solidFill>
            </a:endParaRPr>
          </a:p>
          <a:p>
            <a:pPr marL="514350" indent="-514350">
              <a:buFont typeface="+mj-lt"/>
              <a:buAutoNum type="alphaLcPeriod"/>
            </a:pPr>
            <a:r>
              <a:rPr lang="es-ES_tradnl" sz="3400" dirty="0">
                <a:solidFill>
                  <a:schemeClr val="tx1">
                    <a:lumMod val="85000"/>
                    <a:lumOff val="15000"/>
                  </a:schemeClr>
                </a:solidFill>
              </a:rPr>
              <a:t>A favor de la creación de una página para la denuncia pública de casos de acoso sexual de la UARM en Instagram.</a:t>
            </a:r>
            <a:br>
              <a:rPr lang="es-ES_tradnl" sz="3400" dirty="0">
                <a:solidFill>
                  <a:schemeClr val="tx1">
                    <a:lumMod val="85000"/>
                    <a:lumOff val="15000"/>
                  </a:schemeClr>
                </a:solidFill>
              </a:rPr>
            </a:br>
            <a:endParaRPr lang="es-ES_tradnl" sz="3400" dirty="0">
              <a:solidFill>
                <a:schemeClr val="tx1">
                  <a:lumMod val="85000"/>
                  <a:lumOff val="15000"/>
                </a:schemeClr>
              </a:solidFill>
            </a:endParaRPr>
          </a:p>
          <a:p>
            <a:pPr marL="514350" indent="-514350">
              <a:buFont typeface="+mj-lt"/>
              <a:buAutoNum type="alphaLcPeriod"/>
            </a:pPr>
            <a:r>
              <a:rPr lang="es-ES_tradnl" sz="3400" dirty="0">
                <a:solidFill>
                  <a:schemeClr val="tx1">
                    <a:lumMod val="85000"/>
                    <a:lumOff val="15000"/>
                  </a:schemeClr>
                </a:solidFill>
              </a:rPr>
              <a:t>En contra de la creación de una página para la denuncia pública de casos de acoso sexual de la UARM en Instagram.</a:t>
            </a:r>
            <a:br>
              <a:rPr lang="es-ES_tradnl" sz="3400" dirty="0">
                <a:solidFill>
                  <a:schemeClr val="tx1">
                    <a:lumMod val="85000"/>
                    <a:lumOff val="15000"/>
                  </a:schemeClr>
                </a:solidFill>
              </a:rPr>
            </a:br>
            <a:endParaRPr lang="es-ES_tradnl" sz="3400" dirty="0">
              <a:solidFill>
                <a:schemeClr val="tx1">
                  <a:lumMod val="85000"/>
                  <a:lumOff val="15000"/>
                </a:schemeClr>
              </a:solidFill>
            </a:endParaRPr>
          </a:p>
          <a:p>
            <a:endParaRPr lang="es-ES_tradnl" dirty="0"/>
          </a:p>
        </p:txBody>
      </p:sp>
    </p:spTree>
    <p:extLst>
      <p:ext uri="{BB962C8B-B14F-4D97-AF65-F5344CB8AC3E}">
        <p14:creationId xmlns:p14="http://schemas.microsoft.com/office/powerpoint/2010/main" val="3005270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81268"/>
            <a:ext cx="8229600" cy="1143000"/>
          </a:xfrm>
        </p:spPr>
        <p:txBody>
          <a:bodyPr/>
          <a:lstStyle/>
          <a:p>
            <a:r>
              <a:rPr lang="es-ES_tradnl" dirty="0"/>
              <a:t>Bibliografía</a:t>
            </a:r>
          </a:p>
        </p:txBody>
      </p:sp>
      <p:sp>
        <p:nvSpPr>
          <p:cNvPr id="3" name="Marcador de contenido 2"/>
          <p:cNvSpPr>
            <a:spLocks noGrp="1"/>
          </p:cNvSpPr>
          <p:nvPr>
            <p:ph idx="1"/>
          </p:nvPr>
        </p:nvSpPr>
        <p:spPr>
          <a:xfrm>
            <a:off x="457200" y="1176457"/>
            <a:ext cx="8229600" cy="5527483"/>
          </a:xfrm>
        </p:spPr>
        <p:txBody>
          <a:bodyPr>
            <a:noAutofit/>
          </a:bodyPr>
          <a:lstStyle/>
          <a:p>
            <a:pPr marL="0" indent="0" algn="just">
              <a:lnSpc>
                <a:spcPct val="120000"/>
              </a:lnSpc>
              <a:buNone/>
            </a:pPr>
            <a:r>
              <a:rPr lang="es-ES_tradnl" sz="2000" dirty="0"/>
              <a:t>Aristóteles. (1982). </a:t>
            </a:r>
            <a:r>
              <a:rPr lang="es-ES_tradnl" sz="2000" i="1" dirty="0"/>
              <a:t>Tratados de lógica (</a:t>
            </a:r>
            <a:r>
              <a:rPr lang="es-ES_tradnl" sz="2000" i="1" dirty="0" err="1"/>
              <a:t>Organon</a:t>
            </a:r>
            <a:r>
              <a:rPr lang="es-ES_tradnl" sz="2000" i="1" dirty="0"/>
              <a:t>). </a:t>
            </a:r>
            <a:r>
              <a:rPr lang="es-ES_tradnl" sz="2000" dirty="0"/>
              <a:t>Madrid: Gredos.</a:t>
            </a:r>
            <a:r>
              <a:rPr lang="es-ES_tradnl" sz="2000" i="1" dirty="0"/>
              <a:t> </a:t>
            </a:r>
          </a:p>
          <a:p>
            <a:pPr marL="0" indent="0" algn="just">
              <a:lnSpc>
                <a:spcPct val="120000"/>
              </a:lnSpc>
              <a:buNone/>
            </a:pPr>
            <a:r>
              <a:rPr lang="es-ES_tradnl" sz="2000" dirty="0"/>
              <a:t>----. (1990) </a:t>
            </a:r>
            <a:r>
              <a:rPr lang="es-ES_tradnl" sz="2000" i="1" dirty="0"/>
              <a:t>Retórica. </a:t>
            </a:r>
            <a:r>
              <a:rPr lang="es-ES_tradnl" sz="2000" dirty="0"/>
              <a:t>Madrid: Gredos.</a:t>
            </a:r>
          </a:p>
          <a:p>
            <a:pPr marL="0" indent="0" algn="just">
              <a:lnSpc>
                <a:spcPct val="120000"/>
              </a:lnSpc>
              <a:buNone/>
            </a:pPr>
            <a:r>
              <a:rPr lang="es-ES_tradnl" sz="2000" dirty="0" err="1"/>
              <a:t>Bartha</a:t>
            </a:r>
            <a:r>
              <a:rPr lang="es-ES_tradnl" sz="2000" dirty="0"/>
              <a:t>, P. (2009). </a:t>
            </a:r>
            <a:r>
              <a:rPr lang="en-US" sz="2000" i="1" dirty="0"/>
              <a:t>By Parallel Reasoning. The Construction and Evaluation of Analogical Arguments</a:t>
            </a:r>
            <a:r>
              <a:rPr lang="es-ES_tradnl" sz="2000" i="1" dirty="0"/>
              <a:t>. </a:t>
            </a:r>
            <a:r>
              <a:rPr lang="es-ES_tradnl" sz="2000" dirty="0"/>
              <a:t>New York: Oxford University Press.</a:t>
            </a:r>
            <a:endParaRPr lang="es-ES_tradnl" sz="2000" i="1" dirty="0"/>
          </a:p>
          <a:p>
            <a:pPr marL="0" indent="0" algn="just">
              <a:lnSpc>
                <a:spcPct val="120000"/>
              </a:lnSpc>
              <a:buNone/>
            </a:pPr>
            <a:r>
              <a:rPr lang="es-ES_tradnl" sz="2000" dirty="0" err="1"/>
              <a:t>Copi</a:t>
            </a:r>
            <a:r>
              <a:rPr lang="es-ES_tradnl" sz="2000" dirty="0"/>
              <a:t>, I., &amp;</a:t>
            </a:r>
            <a:r>
              <a:rPr lang="tr-TR" sz="2000" dirty="0"/>
              <a:t> C. </a:t>
            </a:r>
            <a:r>
              <a:rPr lang="tr-TR" sz="2000" dirty="0" err="1"/>
              <a:t>Cohen</a:t>
            </a:r>
            <a:r>
              <a:rPr lang="tr-TR" sz="2000" dirty="0"/>
              <a:t>. (2013). </a:t>
            </a:r>
            <a:r>
              <a:rPr lang="tr-TR" sz="2000" i="1" dirty="0" err="1"/>
              <a:t>Introducción</a:t>
            </a:r>
            <a:r>
              <a:rPr lang="tr-TR" sz="2000" i="1" dirty="0"/>
              <a:t> a la </a:t>
            </a:r>
            <a:r>
              <a:rPr lang="tr-TR" sz="2000" i="1" dirty="0" err="1"/>
              <a:t>Lógica</a:t>
            </a:r>
            <a:r>
              <a:rPr lang="tr-TR" sz="2000" dirty="0"/>
              <a:t>. </a:t>
            </a:r>
            <a:r>
              <a:rPr lang="tr-TR" sz="2000" dirty="0" err="1"/>
              <a:t>México</a:t>
            </a:r>
            <a:r>
              <a:rPr lang="tr-TR" sz="2000" dirty="0"/>
              <a:t>: </a:t>
            </a:r>
            <a:r>
              <a:rPr lang="tr-TR" sz="2000" dirty="0" err="1"/>
              <a:t>Limusa</a:t>
            </a:r>
            <a:r>
              <a:rPr lang="tr-TR" sz="2000" dirty="0"/>
              <a:t>.</a:t>
            </a:r>
            <a:endParaRPr lang="tr-TR" sz="2000" i="1" dirty="0"/>
          </a:p>
          <a:p>
            <a:pPr marL="0" indent="0" algn="just">
              <a:lnSpc>
                <a:spcPct val="120000"/>
              </a:lnSpc>
              <a:buNone/>
            </a:pPr>
            <a:r>
              <a:rPr lang="tr-TR" sz="2000" dirty="0" err="1"/>
              <a:t>Epstein</a:t>
            </a:r>
            <a:r>
              <a:rPr lang="tr-TR" sz="2000" dirty="0"/>
              <a:t>, R., &amp; C. </a:t>
            </a:r>
            <a:r>
              <a:rPr lang="tr-TR" sz="2000" dirty="0" err="1"/>
              <a:t>Kernberger</a:t>
            </a:r>
            <a:r>
              <a:rPr lang="tr-TR" sz="2000" dirty="0"/>
              <a:t>. (2006). </a:t>
            </a:r>
            <a:r>
              <a:rPr lang="tr-TR" sz="2000" i="1" dirty="0"/>
              <a:t>Critical </a:t>
            </a:r>
            <a:r>
              <a:rPr lang="tr-TR" sz="2000" i="1" dirty="0" err="1"/>
              <a:t>Thinking</a:t>
            </a:r>
            <a:r>
              <a:rPr lang="tr-TR" sz="2000" dirty="0"/>
              <a:t>. Toronto: </a:t>
            </a:r>
            <a:r>
              <a:rPr lang="tr-TR" sz="2000" dirty="0" err="1"/>
              <a:t>Thomson</a:t>
            </a:r>
            <a:r>
              <a:rPr lang="tr-TR" sz="2000" dirty="0"/>
              <a:t> </a:t>
            </a:r>
            <a:r>
              <a:rPr lang="tr-TR" sz="2000" dirty="0" err="1"/>
              <a:t>Wadsworth</a:t>
            </a:r>
            <a:r>
              <a:rPr lang="tr-TR" sz="2000" dirty="0"/>
              <a:t>.</a:t>
            </a:r>
          </a:p>
          <a:p>
            <a:pPr marL="0" indent="0" algn="just">
              <a:lnSpc>
                <a:spcPct val="120000"/>
              </a:lnSpc>
              <a:buNone/>
            </a:pPr>
            <a:r>
              <a:rPr lang="tr-TR" sz="2000" dirty="0" err="1"/>
              <a:t>Govier</a:t>
            </a:r>
            <a:r>
              <a:rPr lang="tr-TR" sz="2000" dirty="0"/>
              <a:t>, T. (2010). </a:t>
            </a:r>
            <a:r>
              <a:rPr lang="tr-TR" sz="2000" i="1" dirty="0"/>
              <a:t>A </a:t>
            </a:r>
            <a:r>
              <a:rPr lang="tr-TR" sz="2000" i="1" dirty="0" err="1"/>
              <a:t>Practical</a:t>
            </a:r>
            <a:r>
              <a:rPr lang="tr-TR" sz="2000" i="1" dirty="0"/>
              <a:t> </a:t>
            </a:r>
            <a:r>
              <a:rPr lang="tr-TR" sz="2000" i="1" dirty="0" err="1"/>
              <a:t>Study</a:t>
            </a:r>
            <a:r>
              <a:rPr lang="tr-TR" sz="2000" i="1" dirty="0"/>
              <a:t> of Argument. </a:t>
            </a:r>
            <a:r>
              <a:rPr lang="tr-TR" sz="2000" dirty="0"/>
              <a:t>Toronto: </a:t>
            </a:r>
            <a:r>
              <a:rPr lang="tr-TR" sz="2000" dirty="0" err="1"/>
              <a:t>Wadsworth</a:t>
            </a:r>
            <a:r>
              <a:rPr lang="tr-TR" sz="2000" dirty="0"/>
              <a:t>.</a:t>
            </a:r>
          </a:p>
          <a:p>
            <a:pPr marL="0" indent="0" algn="just">
              <a:lnSpc>
                <a:spcPct val="120000"/>
              </a:lnSpc>
              <a:buNone/>
            </a:pPr>
            <a:r>
              <a:rPr lang="tr-TR" sz="2000" dirty="0" err="1"/>
              <a:t>Mill</a:t>
            </a:r>
            <a:r>
              <a:rPr lang="tr-TR" sz="2000" dirty="0"/>
              <a:t>, J. S. (1981). </a:t>
            </a:r>
            <a:r>
              <a:rPr lang="en-US" sz="2000" i="1" dirty="0"/>
              <a:t>A System of Logic Ratiocinative and Inductive Being a Connected View of the Principles of Evidence and the Methods of Scientific Investigation</a:t>
            </a:r>
            <a:r>
              <a:rPr lang="en-US" sz="2000" dirty="0"/>
              <a:t>. Toronto: University of Toronto Press.</a:t>
            </a:r>
            <a:endParaRPr lang="tr-TR" sz="2000" dirty="0"/>
          </a:p>
          <a:p>
            <a:pPr marL="0" indent="0" algn="just">
              <a:lnSpc>
                <a:spcPct val="120000"/>
              </a:lnSpc>
              <a:buNone/>
            </a:pPr>
            <a:r>
              <a:rPr lang="tr-TR" sz="2000" dirty="0" err="1"/>
              <a:t>Woods</a:t>
            </a:r>
            <a:r>
              <a:rPr lang="tr-TR" sz="2000" dirty="0"/>
              <a:t>, J., </a:t>
            </a:r>
            <a:r>
              <a:rPr lang="tr-TR" sz="2000" dirty="0" err="1"/>
              <a:t>Irvine</a:t>
            </a:r>
            <a:r>
              <a:rPr lang="tr-TR" sz="2000" dirty="0"/>
              <a:t>, A., &amp; Walton, D. (2004). </a:t>
            </a:r>
            <a:r>
              <a:rPr lang="tr-TR" sz="2000" i="1" dirty="0"/>
              <a:t>Argument: Critical </a:t>
            </a:r>
            <a:r>
              <a:rPr lang="tr-TR" sz="2000" i="1" dirty="0" err="1"/>
              <a:t>Thinking</a:t>
            </a:r>
            <a:r>
              <a:rPr lang="tr-TR" sz="2000" i="1" dirty="0"/>
              <a:t>, </a:t>
            </a:r>
            <a:r>
              <a:rPr lang="tr-TR" sz="2000" i="1" dirty="0" err="1"/>
              <a:t>Logic</a:t>
            </a:r>
            <a:r>
              <a:rPr lang="tr-TR" sz="2000" i="1" dirty="0"/>
              <a:t> </a:t>
            </a:r>
            <a:r>
              <a:rPr lang="tr-TR" sz="2000" i="1" dirty="0" err="1"/>
              <a:t>and</a:t>
            </a:r>
            <a:r>
              <a:rPr lang="tr-TR" sz="2000" i="1" dirty="0"/>
              <a:t> the </a:t>
            </a:r>
            <a:r>
              <a:rPr lang="tr-TR" sz="2000" i="1" dirty="0" err="1"/>
              <a:t>fallacies</a:t>
            </a:r>
            <a:r>
              <a:rPr lang="tr-TR" sz="2000" dirty="0"/>
              <a:t>. </a:t>
            </a:r>
            <a:r>
              <a:rPr lang="tr-TR" sz="2000" dirty="0" err="1"/>
              <a:t>Pearson</a:t>
            </a:r>
            <a:r>
              <a:rPr lang="tr-TR" sz="2000" dirty="0"/>
              <a:t>: Toronto.</a:t>
            </a:r>
            <a:endParaRPr lang="es-ES_tradnl" sz="2000" dirty="0"/>
          </a:p>
        </p:txBody>
      </p:sp>
    </p:spTree>
    <p:extLst>
      <p:ext uri="{BB962C8B-B14F-4D97-AF65-F5344CB8AC3E}">
        <p14:creationId xmlns:p14="http://schemas.microsoft.com/office/powerpoint/2010/main" val="233903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solidFill>
                  <a:srgbClr val="000000"/>
                </a:solidFill>
              </a:rPr>
              <a:t>Argumentos por analogía</a:t>
            </a:r>
            <a:endParaRPr lang="es-ES_tradnl" dirty="0"/>
          </a:p>
        </p:txBody>
      </p:sp>
      <p:sp>
        <p:nvSpPr>
          <p:cNvPr id="3" name="Marcador de contenido 2"/>
          <p:cNvSpPr>
            <a:spLocks noGrp="1"/>
          </p:cNvSpPr>
          <p:nvPr>
            <p:ph idx="1"/>
          </p:nvPr>
        </p:nvSpPr>
        <p:spPr/>
        <p:txBody>
          <a:bodyPr/>
          <a:lstStyle/>
          <a:p>
            <a:pPr marL="0" indent="0" algn="just">
              <a:buNone/>
            </a:pPr>
            <a:endParaRPr lang="es-ES_tradnl" dirty="0"/>
          </a:p>
          <a:p>
            <a:pPr marL="0" indent="0" algn="just">
              <a:buNone/>
            </a:pPr>
            <a:endParaRPr lang="es-ES_tradnl" dirty="0"/>
          </a:p>
          <a:p>
            <a:pPr marL="0" indent="0" algn="just">
              <a:buNone/>
            </a:pPr>
            <a:r>
              <a:rPr lang="es-ES_tradnl" dirty="0"/>
              <a:t>“Argumento inductivo en el que se concluye que dos entidades parecidas en algún(os) aspecto(s) son, por lo tanto, parecidas en algún otro aspecto” (</a:t>
            </a:r>
            <a:r>
              <a:rPr lang="es-ES_tradnl" dirty="0" err="1"/>
              <a:t>Copi</a:t>
            </a:r>
            <a:r>
              <a:rPr lang="es-ES_tradnl" dirty="0"/>
              <a:t> y C</a:t>
            </a:r>
            <a:r>
              <a:rPr lang="es-ES" dirty="0"/>
              <a:t>o</a:t>
            </a:r>
            <a:r>
              <a:rPr lang="es-ES_tradnl" dirty="0" err="1"/>
              <a:t>hen</a:t>
            </a:r>
            <a:r>
              <a:rPr lang="es-ES_tradnl" dirty="0"/>
              <a:t>, 2005: 544) </a:t>
            </a:r>
          </a:p>
          <a:p>
            <a:pPr marL="0" indent="0" algn="just">
              <a:buNone/>
            </a:pPr>
            <a:endParaRPr lang="es-ES_tradnl" dirty="0"/>
          </a:p>
        </p:txBody>
      </p:sp>
    </p:spTree>
    <p:extLst>
      <p:ext uri="{BB962C8B-B14F-4D97-AF65-F5344CB8AC3E}">
        <p14:creationId xmlns:p14="http://schemas.microsoft.com/office/powerpoint/2010/main" val="318134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Esquema de argumentos analógicos</a:t>
            </a:r>
          </a:p>
        </p:txBody>
      </p:sp>
      <p:sp>
        <p:nvSpPr>
          <p:cNvPr id="3" name="Marcador de contenido 2"/>
          <p:cNvSpPr>
            <a:spLocks noGrp="1"/>
          </p:cNvSpPr>
          <p:nvPr>
            <p:ph idx="1"/>
          </p:nvPr>
        </p:nvSpPr>
        <p:spPr/>
        <p:txBody>
          <a:bodyPr>
            <a:normAutofit/>
          </a:bodyPr>
          <a:lstStyle/>
          <a:p>
            <a:pPr marL="0" indent="0" algn="just">
              <a:buNone/>
            </a:pPr>
            <a:r>
              <a:rPr lang="es-ES_tradnl" dirty="0"/>
              <a:t>Considerando que </a:t>
            </a:r>
            <a:r>
              <a:rPr lang="es-ES_tradnl" b="1" i="1" dirty="0"/>
              <a:t>F</a:t>
            </a:r>
            <a:r>
              <a:rPr lang="es-ES_tradnl" i="1" dirty="0"/>
              <a:t> </a:t>
            </a:r>
            <a:r>
              <a:rPr lang="es-ES_tradnl" dirty="0"/>
              <a:t>es el </a:t>
            </a:r>
            <a:r>
              <a:rPr lang="es-ES_tradnl" b="1" dirty="0"/>
              <a:t>elemento-fuente </a:t>
            </a:r>
            <a:r>
              <a:rPr lang="es-ES_tradnl" dirty="0"/>
              <a:t>y </a:t>
            </a:r>
            <a:r>
              <a:rPr lang="es-ES_tradnl" b="1" i="1" dirty="0"/>
              <a:t>O </a:t>
            </a:r>
            <a:r>
              <a:rPr lang="es-ES_tradnl" dirty="0"/>
              <a:t>el </a:t>
            </a:r>
            <a:r>
              <a:rPr lang="es-ES_tradnl" b="1" dirty="0"/>
              <a:t>elemento-objetivo</a:t>
            </a:r>
            <a:r>
              <a:rPr lang="es-ES_tradnl" dirty="0"/>
              <a:t> de una comparación:</a:t>
            </a:r>
          </a:p>
          <a:p>
            <a:pPr marL="0" indent="0">
              <a:buNone/>
            </a:pPr>
            <a:endParaRPr lang="es-ES_tradnl" dirty="0"/>
          </a:p>
          <a:p>
            <a:pPr marL="514350" indent="-514350" algn="just">
              <a:buAutoNum type="arabicPeriod"/>
            </a:pPr>
            <a:r>
              <a:rPr lang="es-ES_tradnl" i="1" dirty="0"/>
              <a:t>F </a:t>
            </a:r>
            <a:r>
              <a:rPr lang="es-ES_tradnl" dirty="0"/>
              <a:t>es similar a </a:t>
            </a:r>
            <a:r>
              <a:rPr lang="es-ES_tradnl" i="1" dirty="0"/>
              <a:t>O </a:t>
            </a:r>
            <a:r>
              <a:rPr lang="es-ES_tradnl" dirty="0"/>
              <a:t>en alguna(s) característica(s)</a:t>
            </a:r>
          </a:p>
          <a:p>
            <a:pPr marL="514350" indent="-514350" algn="just">
              <a:buAutoNum type="arabicPeriod"/>
            </a:pPr>
            <a:r>
              <a:rPr lang="es-ES_tradnl" i="1" dirty="0"/>
              <a:t>F</a:t>
            </a:r>
            <a:r>
              <a:rPr lang="es-ES_tradnl" dirty="0"/>
              <a:t> tiene, además, la </a:t>
            </a:r>
            <a:r>
              <a:rPr lang="ro-RO" dirty="0"/>
              <a:t>característica</a:t>
            </a:r>
            <a:r>
              <a:rPr lang="es-ES_tradnl" dirty="0"/>
              <a:t> </a:t>
            </a:r>
            <a:r>
              <a:rPr lang="es-ES_tradnl" i="1" dirty="0"/>
              <a:t>Q</a:t>
            </a:r>
          </a:p>
          <a:p>
            <a:pPr marL="514350" indent="-514350" algn="just">
              <a:buAutoNum type="arabicPeriod"/>
            </a:pPr>
            <a:r>
              <a:rPr lang="es-ES_tradnl" dirty="0"/>
              <a:t>P</a:t>
            </a:r>
            <a:r>
              <a:rPr lang="es-ES" dirty="0"/>
              <a:t>o</a:t>
            </a:r>
            <a:r>
              <a:rPr lang="es-ES_tradnl" dirty="0"/>
              <a:t>r ello, </a:t>
            </a:r>
            <a:r>
              <a:rPr lang="es-ES_tradnl" i="1" dirty="0"/>
              <a:t>O </a:t>
            </a:r>
            <a:r>
              <a:rPr lang="es-ES_tradnl" dirty="0"/>
              <a:t>tiene la característica </a:t>
            </a:r>
            <a:r>
              <a:rPr lang="es-ES_tradnl" i="1" dirty="0"/>
              <a:t>Q </a:t>
            </a:r>
            <a:r>
              <a:rPr lang="es-ES_tradnl" dirty="0"/>
              <a:t>o, al menos, una similar, </a:t>
            </a:r>
            <a:r>
              <a:rPr lang="es-ES_tradnl" i="1" dirty="0"/>
              <a:t>Q*</a:t>
            </a:r>
            <a:endParaRPr lang="es-ES_tradnl" dirty="0"/>
          </a:p>
          <a:p>
            <a:pPr marL="0" indent="0" algn="r">
              <a:buNone/>
            </a:pPr>
            <a:r>
              <a:rPr lang="es-ES_tradnl" sz="2200" dirty="0"/>
              <a:t>Adaptado de </a:t>
            </a:r>
            <a:r>
              <a:rPr lang="es-ES_tradnl" sz="2200" dirty="0" err="1"/>
              <a:t>Bartha</a:t>
            </a:r>
            <a:r>
              <a:rPr lang="es-ES_tradnl" sz="2200" dirty="0"/>
              <a:t>, 2019: 13 </a:t>
            </a:r>
          </a:p>
        </p:txBody>
      </p:sp>
    </p:spTree>
    <p:extLst>
      <p:ext uri="{BB962C8B-B14F-4D97-AF65-F5344CB8AC3E}">
        <p14:creationId xmlns:p14="http://schemas.microsoft.com/office/powerpoint/2010/main" val="134797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Esquema en formato tabular</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368590147"/>
              </p:ext>
            </p:extLst>
          </p:nvPr>
        </p:nvGraphicFramePr>
        <p:xfrm>
          <a:off x="457200" y="1600200"/>
          <a:ext cx="8229600" cy="3030934"/>
        </p:xfrm>
        <a:graphic>
          <a:graphicData uri="http://schemas.openxmlformats.org/drawingml/2006/table">
            <a:tbl>
              <a:tblPr firstRow="1" bandRow="1">
                <a:tableStyleId>{2D5ABB26-0587-4C30-8999-92F81FD0307C}</a:tableStyleId>
              </a:tblPr>
              <a:tblGrid>
                <a:gridCol w="2885718">
                  <a:extLst>
                    <a:ext uri="{9D8B030D-6E8A-4147-A177-3AD203B41FA5}">
                      <a16:colId xmlns:a16="http://schemas.microsoft.com/office/drawing/2014/main" val="20000"/>
                    </a:ext>
                  </a:extLst>
                </a:gridCol>
                <a:gridCol w="2763976">
                  <a:extLst>
                    <a:ext uri="{9D8B030D-6E8A-4147-A177-3AD203B41FA5}">
                      <a16:colId xmlns:a16="http://schemas.microsoft.com/office/drawing/2014/main" val="20001"/>
                    </a:ext>
                  </a:extLst>
                </a:gridCol>
                <a:gridCol w="2579906">
                  <a:extLst>
                    <a:ext uri="{9D8B030D-6E8A-4147-A177-3AD203B41FA5}">
                      <a16:colId xmlns:a16="http://schemas.microsoft.com/office/drawing/2014/main" val="20002"/>
                    </a:ext>
                  </a:extLst>
                </a:gridCol>
              </a:tblGrid>
              <a:tr h="787850">
                <a:tc>
                  <a:txBody>
                    <a:bodyPr/>
                    <a:lstStyle/>
                    <a:p>
                      <a:pPr algn="ctr"/>
                      <a:endParaRPr lang="es-ES_tradnl" sz="2000" b="1" noProof="0" dirty="0"/>
                    </a:p>
                    <a:p>
                      <a:pPr algn="ctr"/>
                      <a:r>
                        <a:rPr lang="es-ES_tradnl" sz="2000" b="1" noProof="0" dirty="0"/>
                        <a:t>Características de </a:t>
                      </a:r>
                      <a:r>
                        <a:rPr lang="es-ES_tradnl" sz="2000" b="1" i="1" noProof="0" dirty="0"/>
                        <a:t>F</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_tradnl" sz="2000" b="1" noProof="0" dirty="0"/>
                    </a:p>
                    <a:p>
                      <a:pPr algn="ctr"/>
                      <a:r>
                        <a:rPr lang="es-ES_tradnl" sz="2000" b="1" noProof="0" dirty="0"/>
                        <a:t>Características de </a:t>
                      </a:r>
                      <a:r>
                        <a:rPr lang="es-ES_tradnl" sz="2000" b="1" i="1" noProof="0" dirty="0"/>
                        <a:t>O</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_tradnl" sz="2000" b="1" noProof="0" dirty="0"/>
                    </a:p>
                    <a:p>
                      <a:pPr algn="ctr"/>
                      <a:r>
                        <a:rPr lang="es-ES_tradnl" sz="2000" b="1" noProof="0" dirty="0"/>
                        <a:t>Tipo de comparación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757941">
                <a:tc>
                  <a:txBody>
                    <a:bodyPr/>
                    <a:lstStyle/>
                    <a:p>
                      <a:pPr algn="ctr"/>
                      <a:endParaRPr lang="es-ES_tradnl" sz="2000" i="1" noProof="0" dirty="0"/>
                    </a:p>
                    <a:p>
                      <a:pPr marL="0" marR="0" indent="0" algn="ctr" defTabSz="457200" rtl="0" eaLnBrk="1" fontAlgn="auto" latinLnBrk="0" hangingPunct="1">
                        <a:lnSpc>
                          <a:spcPct val="100000"/>
                        </a:lnSpc>
                        <a:spcBef>
                          <a:spcPts val="0"/>
                        </a:spcBef>
                        <a:spcAft>
                          <a:spcPts val="0"/>
                        </a:spcAft>
                        <a:buClrTx/>
                        <a:buSzTx/>
                        <a:buFontTx/>
                        <a:buNone/>
                        <a:tabLst/>
                        <a:defRPr/>
                      </a:pPr>
                      <a:r>
                        <a:rPr lang="es-PE" sz="2000" i="1" kern="1200" dirty="0">
                          <a:solidFill>
                            <a:schemeClr val="tx1"/>
                          </a:solidFill>
                          <a:effectLst/>
                          <a:latin typeface="+mn-lt"/>
                          <a:ea typeface="+mn-ea"/>
                          <a:cs typeface="+mn-cs"/>
                        </a:rPr>
                        <a:t>P </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P</a:t>
                      </a:r>
                      <a:r>
                        <a:rPr lang="es-PE" sz="2000" i="1" kern="1200" baseline="-25000" dirty="0">
                          <a:solidFill>
                            <a:schemeClr val="tx1"/>
                          </a:solidFill>
                          <a:effectLst/>
                          <a:latin typeface="+mn-lt"/>
                          <a:ea typeface="+mn-ea"/>
                          <a:cs typeface="+mn-cs"/>
                        </a:rPr>
                        <a:t>1</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P</a:t>
                      </a:r>
                      <a:r>
                        <a:rPr lang="es-PE" sz="2000" i="1" kern="1200" baseline="-25000" dirty="0">
                          <a:solidFill>
                            <a:schemeClr val="tx1"/>
                          </a:solidFill>
                          <a:effectLst/>
                          <a:latin typeface="+mn-lt"/>
                          <a:ea typeface="+mn-ea"/>
                          <a:cs typeface="+mn-cs"/>
                        </a:rPr>
                        <a:t>2</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P</a:t>
                      </a:r>
                      <a:r>
                        <a:rPr lang="es-PE" sz="2000" i="1" kern="1200" baseline="-25000" dirty="0">
                          <a:solidFill>
                            <a:schemeClr val="tx1"/>
                          </a:solidFill>
                          <a:effectLst/>
                          <a:latin typeface="+mn-lt"/>
                          <a:ea typeface="+mn-ea"/>
                          <a:cs typeface="+mn-cs"/>
                        </a:rPr>
                        <a:t>3</a:t>
                      </a:r>
                      <a:r>
                        <a:rPr lang="es-PE" sz="2000" i="1" kern="1200" baseline="0" dirty="0">
                          <a:solidFill>
                            <a:schemeClr val="tx1"/>
                          </a:solidFill>
                          <a:effectLst/>
                          <a:latin typeface="+mn-lt"/>
                          <a:ea typeface="+mn-ea"/>
                          <a:cs typeface="+mn-cs"/>
                        </a:rPr>
                        <a:t>,</a:t>
                      </a:r>
                      <a:r>
                        <a:rPr lang="mr-IN" sz="2000" i="0" kern="1200" baseline="0" dirty="0">
                          <a:solidFill>
                            <a:schemeClr val="tx1"/>
                          </a:solidFill>
                          <a:effectLst/>
                          <a:latin typeface="+mn-lt"/>
                          <a:ea typeface="+mn-ea"/>
                          <a:cs typeface="+mn-cs"/>
                        </a:rPr>
                        <a:t>…</a:t>
                      </a:r>
                      <a:r>
                        <a:rPr lang="es-PE" sz="2000" i="1" kern="1200" baseline="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P</a:t>
                      </a:r>
                      <a:r>
                        <a:rPr lang="es-PE" sz="2000" i="1" kern="1200" baseline="-25000" dirty="0">
                          <a:solidFill>
                            <a:schemeClr val="tx1"/>
                          </a:solidFill>
                          <a:effectLst/>
                          <a:latin typeface="+mn-lt"/>
                          <a:ea typeface="+mn-ea"/>
                          <a:cs typeface="+mn-cs"/>
                        </a:rPr>
                        <a:t>n</a:t>
                      </a:r>
                      <a:r>
                        <a:rPr lang="es-ES_tradnl" sz="2000" i="0" noProof="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a:endParaRPr lang="es-ES_tradnl" sz="2000" i="1" noProof="0" dirty="0"/>
                    </a:p>
                    <a:p>
                      <a:pPr algn="ctr"/>
                      <a:r>
                        <a:rPr lang="es-ES_tradnl" sz="2000" i="1" noProof="0" dirty="0"/>
                        <a:t>P*</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P</a:t>
                      </a:r>
                      <a:r>
                        <a:rPr lang="es-ES_tradnl" sz="2000" i="1" noProof="0" dirty="0"/>
                        <a:t>*</a:t>
                      </a:r>
                      <a:r>
                        <a:rPr lang="es-PE" sz="2000" i="1" kern="1200" baseline="-25000" dirty="0">
                          <a:solidFill>
                            <a:schemeClr val="tx1"/>
                          </a:solidFill>
                          <a:effectLst/>
                          <a:latin typeface="+mn-lt"/>
                          <a:ea typeface="+mn-ea"/>
                          <a:cs typeface="+mn-cs"/>
                        </a:rPr>
                        <a:t>1</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P</a:t>
                      </a:r>
                      <a:r>
                        <a:rPr lang="es-ES_tradnl" sz="2000" i="1" noProof="0" dirty="0"/>
                        <a:t>*</a:t>
                      </a:r>
                      <a:r>
                        <a:rPr lang="es-PE" sz="2000" i="1" kern="1200" baseline="-25000" dirty="0">
                          <a:solidFill>
                            <a:schemeClr val="tx1"/>
                          </a:solidFill>
                          <a:effectLst/>
                          <a:latin typeface="+mn-lt"/>
                          <a:ea typeface="+mn-ea"/>
                          <a:cs typeface="+mn-cs"/>
                        </a:rPr>
                        <a:t>2</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P</a:t>
                      </a:r>
                      <a:r>
                        <a:rPr lang="es-ES_tradnl" sz="2000" i="1" noProof="0" dirty="0"/>
                        <a:t>*</a:t>
                      </a:r>
                      <a:r>
                        <a:rPr lang="es-PE" sz="2000" i="1" kern="1200" baseline="-25000" dirty="0">
                          <a:solidFill>
                            <a:schemeClr val="tx1"/>
                          </a:solidFill>
                          <a:effectLst/>
                          <a:latin typeface="+mn-lt"/>
                          <a:ea typeface="+mn-ea"/>
                          <a:cs typeface="+mn-cs"/>
                        </a:rPr>
                        <a:t>3</a:t>
                      </a:r>
                      <a:r>
                        <a:rPr lang="es-PE" sz="2000" i="1" kern="1200" baseline="0" dirty="0">
                          <a:solidFill>
                            <a:schemeClr val="tx1"/>
                          </a:solidFill>
                          <a:effectLst/>
                          <a:latin typeface="+mn-lt"/>
                          <a:ea typeface="+mn-ea"/>
                          <a:cs typeface="+mn-cs"/>
                        </a:rPr>
                        <a:t>,</a:t>
                      </a:r>
                      <a:r>
                        <a:rPr lang="mr-IN" sz="2000" i="0" kern="1200" baseline="0" dirty="0">
                          <a:solidFill>
                            <a:schemeClr val="tx1"/>
                          </a:solidFill>
                          <a:effectLst/>
                          <a:latin typeface="+mn-lt"/>
                          <a:ea typeface="+mn-ea"/>
                          <a:cs typeface="+mn-cs"/>
                        </a:rPr>
                        <a:t>…</a:t>
                      </a:r>
                      <a:r>
                        <a:rPr lang="es-PE" sz="2000" i="1" kern="1200" baseline="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P</a:t>
                      </a:r>
                      <a:r>
                        <a:rPr lang="es-ES_tradnl" sz="2000" i="1" noProof="0" dirty="0"/>
                        <a:t>*</a:t>
                      </a:r>
                      <a:r>
                        <a:rPr lang="es-PE" sz="2000" i="1" kern="1200" baseline="-25000" dirty="0">
                          <a:solidFill>
                            <a:schemeClr val="tx1"/>
                          </a:solidFill>
                          <a:effectLst/>
                          <a:latin typeface="+mn-lt"/>
                          <a:ea typeface="+mn-ea"/>
                          <a:cs typeface="+mn-cs"/>
                        </a:rPr>
                        <a:t>n</a:t>
                      </a:r>
                      <a:r>
                        <a:rPr lang="es-ES_tradnl" sz="2000" i="0" noProof="0" dirty="0"/>
                        <a:t>)</a:t>
                      </a:r>
                      <a:endParaRPr lang="es-ES_tradnl" sz="2000" i="1"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tc>
                  <a:txBody>
                    <a:bodyPr/>
                    <a:lstStyle/>
                    <a:p>
                      <a:pPr algn="ctr"/>
                      <a:endParaRPr lang="es-ES_tradnl" sz="2000" noProof="0" dirty="0"/>
                    </a:p>
                    <a:p>
                      <a:pPr algn="ctr"/>
                      <a:r>
                        <a:rPr lang="es-ES_tradnl" sz="2000" noProof="0" dirty="0"/>
                        <a:t>Positiva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000"/>
                    </a:solidFill>
                  </a:tcPr>
                </a:tc>
                <a:extLst>
                  <a:ext uri="{0D108BD9-81ED-4DB2-BD59-A6C34878D82A}">
                    <a16:rowId xmlns:a16="http://schemas.microsoft.com/office/drawing/2014/main" val="10001"/>
                  </a:ext>
                </a:extLst>
              </a:tr>
              <a:tr h="727202">
                <a:tc>
                  <a:txBody>
                    <a:bodyPr/>
                    <a:lstStyle/>
                    <a:p>
                      <a:pPr algn="ctr"/>
                      <a:endParaRPr lang="es-ES_tradnl" sz="2000" i="1" noProof="0" dirty="0"/>
                    </a:p>
                    <a:p>
                      <a:pPr algn="ctr"/>
                      <a:r>
                        <a:rPr lang="es-ES_tradnl" sz="2000" i="1" noProof="0" dirty="0"/>
                        <a:t>A </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A</a:t>
                      </a:r>
                      <a:r>
                        <a:rPr lang="es-PE" sz="2000" i="1" kern="1200" baseline="-25000" dirty="0">
                          <a:solidFill>
                            <a:schemeClr val="tx1"/>
                          </a:solidFill>
                          <a:effectLst/>
                          <a:latin typeface="+mn-lt"/>
                          <a:ea typeface="+mn-ea"/>
                          <a:cs typeface="+mn-cs"/>
                        </a:rPr>
                        <a:t>1</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A</a:t>
                      </a:r>
                      <a:r>
                        <a:rPr lang="es-PE" sz="2000" i="1" kern="1200" baseline="-25000" dirty="0">
                          <a:solidFill>
                            <a:schemeClr val="tx1"/>
                          </a:solidFill>
                          <a:effectLst/>
                          <a:latin typeface="+mn-lt"/>
                          <a:ea typeface="+mn-ea"/>
                          <a:cs typeface="+mn-cs"/>
                        </a:rPr>
                        <a:t>2</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A</a:t>
                      </a:r>
                      <a:r>
                        <a:rPr lang="es-PE" sz="2000" i="1" kern="1200" baseline="-25000" dirty="0">
                          <a:solidFill>
                            <a:schemeClr val="tx1"/>
                          </a:solidFill>
                          <a:effectLst/>
                          <a:latin typeface="+mn-lt"/>
                          <a:ea typeface="+mn-ea"/>
                          <a:cs typeface="+mn-cs"/>
                        </a:rPr>
                        <a:t>3</a:t>
                      </a:r>
                      <a:r>
                        <a:rPr lang="es-PE" sz="2000" i="1" kern="1200" baseline="0" dirty="0">
                          <a:solidFill>
                            <a:schemeClr val="tx1"/>
                          </a:solidFill>
                          <a:effectLst/>
                          <a:latin typeface="+mn-lt"/>
                          <a:ea typeface="+mn-ea"/>
                          <a:cs typeface="+mn-cs"/>
                        </a:rPr>
                        <a:t>,</a:t>
                      </a:r>
                      <a:r>
                        <a:rPr lang="mr-IN" sz="2000" i="0" kern="1200" baseline="0" dirty="0">
                          <a:solidFill>
                            <a:schemeClr val="tx1"/>
                          </a:solidFill>
                          <a:effectLst/>
                          <a:latin typeface="+mn-lt"/>
                          <a:ea typeface="+mn-ea"/>
                          <a:cs typeface="+mn-cs"/>
                        </a:rPr>
                        <a:t>…</a:t>
                      </a:r>
                      <a:r>
                        <a:rPr lang="es-PE" sz="2000" i="1" kern="1200" baseline="0" dirty="0">
                          <a:solidFill>
                            <a:schemeClr val="tx1"/>
                          </a:solidFill>
                          <a:effectLst/>
                          <a:latin typeface="+mn-lt"/>
                          <a:ea typeface="+mn-ea"/>
                          <a:cs typeface="+mn-cs"/>
                        </a:rPr>
                        <a:t>,A</a:t>
                      </a:r>
                      <a:r>
                        <a:rPr lang="es-PE" sz="2000" i="1" kern="1200" baseline="-25000" dirty="0">
                          <a:solidFill>
                            <a:schemeClr val="tx1"/>
                          </a:solidFill>
                          <a:effectLst/>
                          <a:latin typeface="+mn-lt"/>
                          <a:ea typeface="+mn-ea"/>
                          <a:cs typeface="+mn-cs"/>
                        </a:rPr>
                        <a:t>n</a:t>
                      </a:r>
                      <a:r>
                        <a:rPr lang="es-ES_tradnl" sz="2000" i="0" noProof="0" dirty="0"/>
                        <a:t>)</a:t>
                      </a:r>
                      <a:endParaRPr lang="es-ES_tradnl" sz="2000" i="1"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endParaRPr lang="es-ES_tradnl" sz="2000" i="1" noProof="0" dirty="0"/>
                    </a:p>
                    <a:p>
                      <a:pPr algn="ctr"/>
                      <a:r>
                        <a:rPr lang="es-ES_tradnl" sz="2000" i="1" noProof="0" dirty="0"/>
                        <a:t>–A*</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A</a:t>
                      </a:r>
                      <a:r>
                        <a:rPr lang="es-ES_tradnl" sz="2000" i="1" noProof="0" dirty="0"/>
                        <a:t>*</a:t>
                      </a:r>
                      <a:r>
                        <a:rPr lang="es-PE" sz="2000" i="1" kern="1200" baseline="-25000" dirty="0">
                          <a:solidFill>
                            <a:schemeClr val="tx1"/>
                          </a:solidFill>
                          <a:effectLst/>
                          <a:latin typeface="+mn-lt"/>
                          <a:ea typeface="+mn-ea"/>
                          <a:cs typeface="+mn-cs"/>
                        </a:rPr>
                        <a:t>1</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A</a:t>
                      </a:r>
                      <a:r>
                        <a:rPr lang="es-ES_tradnl" sz="2000" i="1" noProof="0" dirty="0"/>
                        <a:t>*</a:t>
                      </a:r>
                      <a:r>
                        <a:rPr lang="es-PE" sz="2000" i="1" kern="1200" baseline="-25000" dirty="0">
                          <a:solidFill>
                            <a:schemeClr val="tx1"/>
                          </a:solidFill>
                          <a:effectLst/>
                          <a:latin typeface="+mn-lt"/>
                          <a:ea typeface="+mn-ea"/>
                          <a:cs typeface="+mn-cs"/>
                        </a:rPr>
                        <a:t>2</a:t>
                      </a:r>
                      <a:r>
                        <a:rPr lang="es-PE" sz="2000" i="0" kern="1200" dirty="0">
                          <a:solidFill>
                            <a:schemeClr val="tx1"/>
                          </a:solidFill>
                          <a:effectLst/>
                          <a:latin typeface="+mn-lt"/>
                          <a:ea typeface="+mn-ea"/>
                          <a:cs typeface="+mn-cs"/>
                        </a:rPr>
                        <a:t>,</a:t>
                      </a:r>
                      <a:r>
                        <a:rPr lang="es-PE" sz="2000" i="1" kern="1200" dirty="0">
                          <a:solidFill>
                            <a:schemeClr val="tx1"/>
                          </a:solidFill>
                          <a:effectLst/>
                          <a:latin typeface="+mn-lt"/>
                          <a:ea typeface="+mn-ea"/>
                          <a:cs typeface="+mn-cs"/>
                        </a:rPr>
                        <a:t> A</a:t>
                      </a:r>
                      <a:r>
                        <a:rPr lang="es-ES_tradnl" sz="2000" i="1" noProof="0" dirty="0"/>
                        <a:t>*</a:t>
                      </a:r>
                      <a:r>
                        <a:rPr lang="es-PE" sz="2000" i="1" kern="1200" baseline="-25000" dirty="0">
                          <a:solidFill>
                            <a:schemeClr val="tx1"/>
                          </a:solidFill>
                          <a:effectLst/>
                          <a:latin typeface="+mn-lt"/>
                          <a:ea typeface="+mn-ea"/>
                          <a:cs typeface="+mn-cs"/>
                        </a:rPr>
                        <a:t>3</a:t>
                      </a:r>
                      <a:r>
                        <a:rPr lang="es-PE" sz="2000" i="1" kern="1200" baseline="0" dirty="0">
                          <a:solidFill>
                            <a:schemeClr val="tx1"/>
                          </a:solidFill>
                          <a:effectLst/>
                          <a:latin typeface="+mn-lt"/>
                          <a:ea typeface="+mn-ea"/>
                          <a:cs typeface="+mn-cs"/>
                        </a:rPr>
                        <a:t>,</a:t>
                      </a:r>
                      <a:r>
                        <a:rPr lang="mr-IN" sz="2000" i="0" kern="1200" baseline="0" dirty="0">
                          <a:solidFill>
                            <a:schemeClr val="tx1"/>
                          </a:solidFill>
                          <a:effectLst/>
                          <a:latin typeface="+mn-lt"/>
                          <a:ea typeface="+mn-ea"/>
                          <a:cs typeface="+mn-cs"/>
                        </a:rPr>
                        <a:t>…</a:t>
                      </a:r>
                      <a:r>
                        <a:rPr lang="es-PE" sz="2000" i="1" kern="1200" baseline="0" dirty="0">
                          <a:solidFill>
                            <a:schemeClr val="tx1"/>
                          </a:solidFill>
                          <a:effectLst/>
                          <a:latin typeface="+mn-lt"/>
                          <a:ea typeface="+mn-ea"/>
                          <a:cs typeface="+mn-cs"/>
                        </a:rPr>
                        <a:t>,A</a:t>
                      </a:r>
                      <a:r>
                        <a:rPr lang="es-ES_tradnl" sz="2000" i="1" noProof="0" dirty="0"/>
                        <a:t>*</a:t>
                      </a:r>
                      <a:r>
                        <a:rPr lang="es-PE" sz="2000" i="1" kern="1200" baseline="-25000" dirty="0">
                          <a:solidFill>
                            <a:schemeClr val="tx1"/>
                          </a:solidFill>
                          <a:effectLst/>
                          <a:latin typeface="+mn-lt"/>
                          <a:ea typeface="+mn-ea"/>
                          <a:cs typeface="+mn-cs"/>
                        </a:rPr>
                        <a:t>n</a:t>
                      </a:r>
                      <a:r>
                        <a:rPr lang="es-ES_tradnl" sz="2000" i="0" noProof="0" dirty="0"/>
                        <a:t>)</a:t>
                      </a:r>
                      <a:endParaRPr lang="es-ES_tradnl" sz="2000" i="1" noProof="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tc>
                  <a:txBody>
                    <a:bodyPr/>
                    <a:lstStyle/>
                    <a:p>
                      <a:pPr algn="ctr"/>
                      <a:endParaRPr lang="es-ES_tradnl" sz="2000" noProof="0" dirty="0"/>
                    </a:p>
                    <a:p>
                      <a:pPr algn="ctr"/>
                      <a:r>
                        <a:rPr lang="es-ES_tradnl" sz="2000" noProof="0" dirty="0"/>
                        <a:t>Negativa</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757941">
                <a:tc>
                  <a:txBody>
                    <a:bodyPr/>
                    <a:lstStyle/>
                    <a:p>
                      <a:pPr algn="ctr"/>
                      <a:endParaRPr lang="es-ES_tradnl" sz="2000" i="1" noProof="0" dirty="0"/>
                    </a:p>
                    <a:p>
                      <a:pPr algn="ctr"/>
                      <a:r>
                        <a:rPr lang="es-ES_tradnl" sz="2000" i="1" noProof="0" dirty="0"/>
                        <a:t>Q</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_tradnl" sz="2000" i="1" noProof="0" dirty="0"/>
                    </a:p>
                    <a:p>
                      <a:pPr algn="ctr"/>
                      <a:r>
                        <a:rPr lang="es-ES_tradnl" sz="2000" i="1" noProof="0" dirty="0"/>
                        <a:t>Q*</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s-ES_tradnl" sz="2000" noProof="0" dirty="0"/>
                    </a:p>
                    <a:p>
                      <a:pPr algn="ctr"/>
                      <a:r>
                        <a:rPr lang="es-ES_tradnl" sz="2000" noProof="0" dirty="0"/>
                        <a:t>Plausible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CuadroTexto 2"/>
          <p:cNvSpPr txBox="1"/>
          <p:nvPr/>
        </p:nvSpPr>
        <p:spPr>
          <a:xfrm>
            <a:off x="4284158" y="5982104"/>
            <a:ext cx="184666" cy="369332"/>
          </a:xfrm>
          <a:prstGeom prst="rect">
            <a:avLst/>
          </a:prstGeom>
          <a:noFill/>
        </p:spPr>
        <p:txBody>
          <a:bodyPr wrap="none" rtlCol="0">
            <a:spAutoFit/>
          </a:bodyPr>
          <a:lstStyle/>
          <a:p>
            <a:endParaRPr lang="es-ES_tradnl" dirty="0"/>
          </a:p>
        </p:txBody>
      </p:sp>
      <p:sp>
        <p:nvSpPr>
          <p:cNvPr id="5" name="CuadroTexto 4"/>
          <p:cNvSpPr txBox="1"/>
          <p:nvPr/>
        </p:nvSpPr>
        <p:spPr>
          <a:xfrm>
            <a:off x="457200" y="5119972"/>
            <a:ext cx="8229600" cy="1200329"/>
          </a:xfrm>
          <a:prstGeom prst="rect">
            <a:avLst/>
          </a:prstGeom>
          <a:noFill/>
        </p:spPr>
        <p:txBody>
          <a:bodyPr wrap="square" rtlCol="0">
            <a:spAutoFit/>
          </a:bodyPr>
          <a:lstStyle/>
          <a:p>
            <a:pPr algn="just"/>
            <a:r>
              <a:rPr lang="es-ES_tradnl" sz="1600" dirty="0"/>
              <a:t>*El cuadro está basado en el modelo tabulado de Hesse (1966); los conceptos de la tercera columna, en la terminología Keynes (1921).</a:t>
            </a:r>
          </a:p>
          <a:p>
            <a:pPr algn="r"/>
            <a:endParaRPr lang="es-ES_tradnl" dirty="0"/>
          </a:p>
          <a:p>
            <a:pPr algn="r"/>
            <a:r>
              <a:rPr lang="es-ES_tradnl" sz="2200" dirty="0"/>
              <a:t>Adaptado de </a:t>
            </a:r>
            <a:r>
              <a:rPr lang="es-ES_tradnl" sz="2200" dirty="0" err="1"/>
              <a:t>Bartha</a:t>
            </a:r>
            <a:r>
              <a:rPr lang="es-ES_tradnl" sz="2200" dirty="0"/>
              <a:t>, 2010: 15</a:t>
            </a:r>
          </a:p>
        </p:txBody>
      </p:sp>
    </p:spTree>
    <p:extLst>
      <p:ext uri="{BB962C8B-B14F-4D97-AF65-F5344CB8AC3E}">
        <p14:creationId xmlns:p14="http://schemas.microsoft.com/office/powerpoint/2010/main" val="403680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dirty="0"/>
              <a:t>Criterios del argumento analógico fuerte</a:t>
            </a:r>
          </a:p>
        </p:txBody>
      </p:sp>
      <p:sp>
        <p:nvSpPr>
          <p:cNvPr id="3" name="Marcador de contenido 2"/>
          <p:cNvSpPr>
            <a:spLocks noGrp="1"/>
          </p:cNvSpPr>
          <p:nvPr>
            <p:ph idx="1"/>
          </p:nvPr>
        </p:nvSpPr>
        <p:spPr/>
        <p:txBody>
          <a:bodyPr>
            <a:normAutofit fontScale="85000" lnSpcReduction="20000"/>
          </a:bodyPr>
          <a:lstStyle/>
          <a:p>
            <a:pPr marL="0" indent="0" algn="just">
              <a:buNone/>
            </a:pPr>
            <a:r>
              <a:rPr lang="es-ES_tradnl" b="1" dirty="0"/>
              <a:t>I. Criterios tradicionales (Aristóteles)</a:t>
            </a:r>
          </a:p>
          <a:p>
            <a:pPr marL="0" indent="0" algn="just">
              <a:buNone/>
            </a:pPr>
            <a:endParaRPr lang="es-ES_tradnl" dirty="0"/>
          </a:p>
          <a:p>
            <a:pPr marL="514350" indent="-514350" algn="just">
              <a:buAutoNum type="alphaLcParenR"/>
            </a:pPr>
            <a:r>
              <a:rPr lang="es-ES" dirty="0"/>
              <a:t>A más similitudes, el argumento analógico es más fuerte.</a:t>
            </a:r>
          </a:p>
          <a:p>
            <a:pPr marL="514350" indent="-514350" algn="just">
              <a:buAutoNum type="alphaLcParenR"/>
            </a:pPr>
            <a:r>
              <a:rPr lang="es-ES_tradnl" dirty="0"/>
              <a:t>Las similitudes deben ser propiedades o relaciones idénticas en ambos lados de la comparación.</a:t>
            </a:r>
          </a:p>
          <a:p>
            <a:pPr marL="514350" indent="-514350" algn="just">
              <a:buAutoNum type="alphaLcParenR"/>
            </a:pPr>
            <a:r>
              <a:rPr lang="es-ES_tradnl" dirty="0"/>
              <a:t>Un buen argumento analógico opera deductivamente desde una ley general extraída inductivamente desde propiedades de uno de los elementos comparados.</a:t>
            </a:r>
          </a:p>
          <a:p>
            <a:pPr marL="514350" indent="-514350" algn="just">
              <a:buAutoNum type="alphaLcParenR"/>
            </a:pPr>
            <a:r>
              <a:rPr lang="es-ES_tradnl" dirty="0"/>
              <a:t>Sin embargo, un buen argumento analógico no depende del conocimiento de dicha ley general.</a:t>
            </a:r>
          </a:p>
        </p:txBody>
      </p:sp>
    </p:spTree>
    <p:extLst>
      <p:ext uri="{BB962C8B-B14F-4D97-AF65-F5344CB8AC3E}">
        <p14:creationId xmlns:p14="http://schemas.microsoft.com/office/powerpoint/2010/main" val="279306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600" dirty="0">
                <a:solidFill>
                  <a:prstClr val="black"/>
                </a:solidFill>
              </a:rPr>
              <a:t>Criterios del argumento analógico fuerte</a:t>
            </a:r>
            <a:endParaRPr lang="es-ES_tradnl" dirty="0"/>
          </a:p>
        </p:txBody>
      </p:sp>
      <p:sp>
        <p:nvSpPr>
          <p:cNvPr id="3" name="Marcador de contenido 2"/>
          <p:cNvSpPr>
            <a:spLocks noGrp="1"/>
          </p:cNvSpPr>
          <p:nvPr>
            <p:ph idx="1"/>
          </p:nvPr>
        </p:nvSpPr>
        <p:spPr>
          <a:xfrm>
            <a:off x="457200" y="1417638"/>
            <a:ext cx="8229600" cy="5115248"/>
          </a:xfrm>
        </p:spPr>
        <p:txBody>
          <a:bodyPr>
            <a:normAutofit fontScale="92500" lnSpcReduction="10000"/>
          </a:bodyPr>
          <a:lstStyle/>
          <a:p>
            <a:pPr marL="0" indent="0">
              <a:buNone/>
            </a:pPr>
            <a:r>
              <a:rPr lang="es-ES_tradnl" sz="2800" b="1" dirty="0"/>
              <a:t>II. Criterios contemporáneos adicionales (</a:t>
            </a:r>
            <a:r>
              <a:rPr lang="es-ES_tradnl" sz="2800" b="1" dirty="0" err="1"/>
              <a:t>Bartha</a:t>
            </a:r>
            <a:r>
              <a:rPr lang="es-ES_tradnl" sz="2800" b="1" dirty="0"/>
              <a:t>)</a:t>
            </a:r>
          </a:p>
          <a:p>
            <a:pPr marL="0" indent="0">
              <a:buNone/>
            </a:pPr>
            <a:endParaRPr lang="es-ES_tradnl" sz="2800" dirty="0"/>
          </a:p>
          <a:p>
            <a:pPr marL="514350" indent="-514350" algn="just">
              <a:buFont typeface="+mj-lt"/>
              <a:buAutoNum type="alphaLcParenR" startAt="5"/>
            </a:pPr>
            <a:r>
              <a:rPr lang="es-ES_tradnl" sz="2800" dirty="0"/>
              <a:t>A más diferencias, el argumento analógico es más débil.</a:t>
            </a:r>
          </a:p>
          <a:p>
            <a:pPr marL="514350" indent="-514350" algn="just">
              <a:buFont typeface="+mj-lt"/>
              <a:buAutoNum type="alphaLcParenR" startAt="5"/>
            </a:pPr>
            <a:r>
              <a:rPr lang="es-ES_tradnl" sz="2800" dirty="0"/>
              <a:t>Las analogías que incluyen relaciones causales entre las características de cada elemento comparado son más fuertes.</a:t>
            </a:r>
          </a:p>
          <a:p>
            <a:pPr marL="514350" indent="-514350" algn="just">
              <a:buFont typeface="+mj-lt"/>
              <a:buAutoNum type="alphaLcParenR" startAt="5"/>
            </a:pPr>
            <a:r>
              <a:rPr lang="es-ES_tradnl" sz="2800" dirty="0"/>
              <a:t>Las analogías estructurales son más fuertes que las superficiales.</a:t>
            </a:r>
          </a:p>
          <a:p>
            <a:pPr marL="514350" indent="-514350" algn="just">
              <a:buFont typeface="+mj-lt"/>
              <a:buAutoNum type="alphaLcParenR" startAt="5"/>
            </a:pPr>
            <a:r>
              <a:rPr lang="es-ES_tradnl" sz="2800" dirty="0"/>
              <a:t>La relevancia de las similitudes y diferencias respecto a la conclusión debe tomarse en cuenta. </a:t>
            </a:r>
          </a:p>
          <a:p>
            <a:pPr marL="514350" indent="-514350" algn="just">
              <a:buFont typeface="+mj-lt"/>
              <a:buAutoNum type="alphaLcParenR" startAt="5"/>
            </a:pPr>
            <a:r>
              <a:rPr lang="es-ES_tradnl" sz="2800" dirty="0"/>
              <a:t>Múltiples analogías que apoyan la conclusión hacen un argumento más fuerte.</a:t>
            </a:r>
          </a:p>
          <a:p>
            <a:pPr marL="0" indent="0">
              <a:buNone/>
            </a:pPr>
            <a:endParaRPr lang="es-ES_tradnl" dirty="0"/>
          </a:p>
        </p:txBody>
      </p:sp>
    </p:spTree>
    <p:extLst>
      <p:ext uri="{BB962C8B-B14F-4D97-AF65-F5344CB8AC3E}">
        <p14:creationId xmlns:p14="http://schemas.microsoft.com/office/powerpoint/2010/main" val="167387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811689"/>
          </a:xfrm>
        </p:spPr>
        <p:txBody>
          <a:bodyPr>
            <a:normAutofit/>
          </a:bodyPr>
          <a:lstStyle/>
          <a:p>
            <a:r>
              <a:rPr lang="es-ES_tradnl" sz="4000" dirty="0"/>
              <a:t>Argumento 1</a:t>
            </a:r>
          </a:p>
        </p:txBody>
      </p:sp>
      <p:sp>
        <p:nvSpPr>
          <p:cNvPr id="3" name="Marcador de contenido 2"/>
          <p:cNvSpPr>
            <a:spLocks noGrp="1"/>
          </p:cNvSpPr>
          <p:nvPr>
            <p:ph idx="1"/>
          </p:nvPr>
        </p:nvSpPr>
        <p:spPr>
          <a:xfrm>
            <a:off x="308610" y="811688"/>
            <a:ext cx="8526780" cy="6046311"/>
          </a:xfrm>
        </p:spPr>
        <p:txBody>
          <a:bodyPr>
            <a:noAutofit/>
          </a:bodyPr>
          <a:lstStyle/>
          <a:p>
            <a:pPr marL="0" indent="0" algn="just">
              <a:buNone/>
            </a:pPr>
            <a:r>
              <a:rPr lang="es-ES_tradnl" sz="2250" dirty="0"/>
              <a:t>¿Cómo puedes decir que la aplicación del enfoque de género (EG) en las escuelas públicas es perjudicial para los niños del país? ¿Acaso también te opondrías a la aplicación del enfoque intercultural (EI) en el mismo nivel educativo?  Considera que </a:t>
            </a:r>
            <a:r>
              <a:rPr lang="es-ES_tradnl" sz="2250" dirty="0" err="1"/>
              <a:t>eI</a:t>
            </a:r>
            <a:r>
              <a:rPr lang="es-ES_tradnl" sz="2250" dirty="0"/>
              <a:t> EI pretende principalmente educar sobre la base del reconocimiento del valor positivo de la diversidad de identidades culturales que coexisten con la occidentalidad en el territorio peruano. Esto es deseable porque socava la formación de los prejuicios que reproducen la discriminación de culturas no occidentales enraizada en las relaciones sociales de nuestro país. Consecuentemente, la violencia que conlleva esta discriminación se vería reducida; en especial, la práctica del </a:t>
            </a:r>
            <a:r>
              <a:rPr lang="es-ES_tradnl" sz="2250" i="1" dirty="0" err="1"/>
              <a:t>bullying</a:t>
            </a:r>
            <a:r>
              <a:rPr lang="es-ES_tradnl" sz="2250" i="1" dirty="0"/>
              <a:t> </a:t>
            </a:r>
            <a:r>
              <a:rPr lang="es-ES_tradnl" sz="2250" dirty="0"/>
              <a:t>se vería afectada negativamente por esta reducción. De manera inversa, la autoestima y el empoderamiento de los niños forman parte de culturas no hegemónicas se verían positivamente afectados. De modo que la calidad de vida vinculada al bienestar psicológico de la persona sería un efecto perdurable de una educación que pretende liberarnos de nuestros prejuicios.</a:t>
            </a:r>
            <a:endParaRPr lang="es-ES_tradnl" sz="2250" i="1" dirty="0"/>
          </a:p>
        </p:txBody>
      </p:sp>
    </p:spTree>
    <p:extLst>
      <p:ext uri="{BB962C8B-B14F-4D97-AF65-F5344CB8AC3E}">
        <p14:creationId xmlns:p14="http://schemas.microsoft.com/office/powerpoint/2010/main" val="334671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dirty="0"/>
              <a:t>Análisis de argumento 1</a:t>
            </a:r>
          </a:p>
        </p:txBody>
      </p:sp>
      <p:sp>
        <p:nvSpPr>
          <p:cNvPr id="3" name="Marcador de contenido 2"/>
          <p:cNvSpPr>
            <a:spLocks noGrp="1"/>
          </p:cNvSpPr>
          <p:nvPr>
            <p:ph idx="1"/>
          </p:nvPr>
        </p:nvSpPr>
        <p:spPr>
          <a:xfrm>
            <a:off x="457200" y="1417638"/>
            <a:ext cx="8229600" cy="4726084"/>
          </a:xfrm>
        </p:spPr>
        <p:txBody>
          <a:bodyPr>
            <a:noAutofit/>
          </a:bodyPr>
          <a:lstStyle/>
          <a:p>
            <a:pPr marL="514350" indent="-514350" algn="just">
              <a:buAutoNum type="alphaLcParenR"/>
            </a:pPr>
            <a:endParaRPr lang="es-ES" sz="2400" dirty="0"/>
          </a:p>
          <a:p>
            <a:pPr marL="514350" indent="-514350" algn="just">
              <a:buAutoNum type="alphaLcParenR"/>
            </a:pPr>
            <a:endParaRPr lang="es-ES" sz="2800" dirty="0"/>
          </a:p>
          <a:p>
            <a:pPr marL="514350" indent="-514350" algn="just">
              <a:buAutoNum type="alphaLcParenR"/>
            </a:pPr>
            <a:r>
              <a:rPr lang="es-ES" sz="2800" b="1" dirty="0"/>
              <a:t>Conclusión:</a:t>
            </a:r>
            <a:r>
              <a:rPr lang="es-ES" sz="2800" dirty="0"/>
              <a:t> </a:t>
            </a:r>
            <a:r>
              <a:rPr lang="es-ES_tradnl" sz="2800" dirty="0"/>
              <a:t>La aplicación del enfoque de género en el currículo escolar no es perjudicial para los niños del país.</a:t>
            </a:r>
          </a:p>
          <a:p>
            <a:pPr marL="514350" indent="-514350" algn="just">
              <a:buAutoNum type="alphaLcParenR"/>
            </a:pPr>
            <a:endParaRPr lang="es-ES_tradnl" sz="2800" b="1" dirty="0"/>
          </a:p>
          <a:p>
            <a:pPr marL="514350" indent="-514350" algn="just">
              <a:buFont typeface="Arial"/>
              <a:buAutoNum type="alphaLcParenR"/>
            </a:pPr>
            <a:r>
              <a:rPr lang="es-ES" sz="2800" b="1" dirty="0"/>
              <a:t>Premisas:</a:t>
            </a:r>
            <a:r>
              <a:rPr lang="es-ES" sz="2800" dirty="0"/>
              <a:t> </a:t>
            </a:r>
            <a:r>
              <a:rPr lang="es-ES_tradnl" sz="2800" dirty="0"/>
              <a:t>La aplicación del enfoque intercultural en el currículo escolar no es perjudicial para los niños del país.</a:t>
            </a:r>
          </a:p>
        </p:txBody>
      </p:sp>
    </p:spTree>
    <p:extLst>
      <p:ext uri="{BB962C8B-B14F-4D97-AF65-F5344CB8AC3E}">
        <p14:creationId xmlns:p14="http://schemas.microsoft.com/office/powerpoint/2010/main" val="2735197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4044</TotalTime>
  <Words>2254</Words>
  <Application>Microsoft Office PowerPoint</Application>
  <PresentationFormat>Presentación en pantalla (4:3)</PresentationFormat>
  <Paragraphs>195</Paragraphs>
  <Slides>28</Slides>
  <Notes>1</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28</vt:i4>
      </vt:variant>
    </vt:vector>
  </HeadingPairs>
  <TitlesOfParts>
    <vt:vector size="35" baseType="lpstr">
      <vt:lpstr>Aptos</vt:lpstr>
      <vt:lpstr>Arial</vt:lpstr>
      <vt:lpstr>Calibri</vt:lpstr>
      <vt:lpstr>Segoe UI</vt:lpstr>
      <vt:lpstr>Office Theme</vt:lpstr>
      <vt:lpstr>1_Office Theme</vt:lpstr>
      <vt:lpstr>2_Office Theme</vt:lpstr>
      <vt:lpstr>Estrategias argumentativas</vt:lpstr>
      <vt:lpstr>Argumentos por analogía</vt:lpstr>
      <vt:lpstr>Argumentos por analogía</vt:lpstr>
      <vt:lpstr>Esquema de argumentos analógicos</vt:lpstr>
      <vt:lpstr>Esquema en formato tabular</vt:lpstr>
      <vt:lpstr>Criterios del argumento analógico fuerte</vt:lpstr>
      <vt:lpstr>Criterios del argumento analógico fuerte</vt:lpstr>
      <vt:lpstr>Argumento 1</vt:lpstr>
      <vt:lpstr>Análisis de argumento 1</vt:lpstr>
      <vt:lpstr>Análisis de argumento 1</vt:lpstr>
      <vt:lpstr>Análisis de argumento 1</vt:lpstr>
      <vt:lpstr>Análisis de argumento 1</vt:lpstr>
      <vt:lpstr>Análisis de argumento 1</vt:lpstr>
      <vt:lpstr>Argumento 2</vt:lpstr>
      <vt:lpstr>Análisis de argumento 2</vt:lpstr>
      <vt:lpstr>Análisis de argumento 2</vt:lpstr>
      <vt:lpstr>Análisis de argumento 2</vt:lpstr>
      <vt:lpstr>Análisis de argumento 2</vt:lpstr>
      <vt:lpstr>Análisis de argumento 2</vt:lpstr>
      <vt:lpstr>Análisis de argumento 2</vt:lpstr>
      <vt:lpstr>Análisis de argumento 2</vt:lpstr>
      <vt:lpstr>Análisis de argumento 2</vt:lpstr>
      <vt:lpstr>Ejercicio I</vt:lpstr>
      <vt:lpstr>Ejercicio I</vt:lpstr>
      <vt:lpstr>Ejercicio I</vt:lpstr>
      <vt:lpstr>Ejercicio I</vt:lpstr>
      <vt:lpstr>Ejercicio II</vt:lpstr>
      <vt:lpstr>Bibliografía</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Judit Zanelli</dc:creator>
  <cp:lastModifiedBy>Raymond Ocampo Salazar</cp:lastModifiedBy>
  <cp:revision>314</cp:revision>
  <dcterms:created xsi:type="dcterms:W3CDTF">2019-05-08T15:21:38Z</dcterms:created>
  <dcterms:modified xsi:type="dcterms:W3CDTF">2024-09-24T07:11:25Z</dcterms:modified>
</cp:coreProperties>
</file>