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5" r:id="rId4"/>
    <p:sldId id="276" r:id="rId5"/>
    <p:sldId id="277" r:id="rId6"/>
    <p:sldId id="274" r:id="rId7"/>
    <p:sldId id="272" r:id="rId8"/>
    <p:sldId id="257" r:id="rId9"/>
    <p:sldId id="265" r:id="rId10"/>
    <p:sldId id="266" r:id="rId11"/>
    <p:sldId id="299" r:id="rId12"/>
    <p:sldId id="285" r:id="rId13"/>
    <p:sldId id="286" r:id="rId14"/>
    <p:sldId id="298" r:id="rId15"/>
    <p:sldId id="287" r:id="rId16"/>
    <p:sldId id="288" r:id="rId17"/>
    <p:sldId id="289" r:id="rId18"/>
    <p:sldId id="290" r:id="rId19"/>
    <p:sldId id="300" r:id="rId20"/>
    <p:sldId id="291" r:id="rId21"/>
    <p:sldId id="292" r:id="rId22"/>
    <p:sldId id="293" r:id="rId23"/>
    <p:sldId id="294" r:id="rId24"/>
    <p:sldId id="301" r:id="rId25"/>
    <p:sldId id="295" r:id="rId26"/>
    <p:sldId id="296" r:id="rId27"/>
    <p:sldId id="297" r:id="rId28"/>
    <p:sldId id="302" r:id="rId29"/>
    <p:sldId id="258" r:id="rId30"/>
    <p:sldId id="259" r:id="rId31"/>
    <p:sldId id="260" r:id="rId32"/>
    <p:sldId id="261" r:id="rId33"/>
    <p:sldId id="263" r:id="rId34"/>
    <p:sldId id="264" r:id="rId35"/>
    <p:sldId id="262" r:id="rId36"/>
    <p:sldId id="267" r:id="rId37"/>
    <p:sldId id="268" r:id="rId38"/>
    <p:sldId id="269" r:id="rId39"/>
    <p:sldId id="270" r:id="rId40"/>
    <p:sldId id="271" r:id="rId41"/>
    <p:sldId id="278" r:id="rId42"/>
    <p:sldId id="279" r:id="rId43"/>
    <p:sldId id="280" r:id="rId44"/>
    <p:sldId id="281" r:id="rId45"/>
    <p:sldId id="282" r:id="rId46"/>
    <p:sldId id="283" r:id="rId47"/>
    <p:sldId id="284" r:id="rId4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1" autoAdjust="0"/>
    <p:restoredTop sz="94660"/>
  </p:normalViewPr>
  <p:slideViewPr>
    <p:cSldViewPr snapToGrid="0">
      <p:cViewPr varScale="1">
        <p:scale>
          <a:sx n="56" d="100"/>
          <a:sy n="56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5308-85F4-494A-B056-7C1E95C70AE7}" type="datetimeFigureOut">
              <a:rPr lang="es-PE" smtClean="0"/>
              <a:t>28/11/2024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28D4-B715-48AE-83CA-8C94CA89C82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804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5308-85F4-494A-B056-7C1E95C70AE7}" type="datetimeFigureOut">
              <a:rPr lang="es-PE" smtClean="0"/>
              <a:t>28/11/2024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28D4-B715-48AE-83CA-8C94CA89C82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436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5308-85F4-494A-B056-7C1E95C70AE7}" type="datetimeFigureOut">
              <a:rPr lang="es-PE" smtClean="0"/>
              <a:t>28/11/2024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28D4-B715-48AE-83CA-8C94CA89C82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754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5308-85F4-494A-B056-7C1E95C70AE7}" type="datetimeFigureOut">
              <a:rPr lang="es-PE" smtClean="0"/>
              <a:t>28/11/2024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28D4-B715-48AE-83CA-8C94CA89C82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961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5308-85F4-494A-B056-7C1E95C70AE7}" type="datetimeFigureOut">
              <a:rPr lang="es-PE" smtClean="0"/>
              <a:t>28/11/2024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28D4-B715-48AE-83CA-8C94CA89C82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335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5308-85F4-494A-B056-7C1E95C70AE7}" type="datetimeFigureOut">
              <a:rPr lang="es-PE" smtClean="0"/>
              <a:t>28/11/2024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28D4-B715-48AE-83CA-8C94CA89C82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200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5308-85F4-494A-B056-7C1E95C70AE7}" type="datetimeFigureOut">
              <a:rPr lang="es-PE" smtClean="0"/>
              <a:t>28/11/2024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28D4-B715-48AE-83CA-8C94CA89C82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819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5308-85F4-494A-B056-7C1E95C70AE7}" type="datetimeFigureOut">
              <a:rPr lang="es-PE" smtClean="0"/>
              <a:t>28/11/2024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28D4-B715-48AE-83CA-8C94CA89C82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572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5308-85F4-494A-B056-7C1E95C70AE7}" type="datetimeFigureOut">
              <a:rPr lang="es-PE" smtClean="0"/>
              <a:t>28/11/2024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28D4-B715-48AE-83CA-8C94CA89C82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909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5308-85F4-494A-B056-7C1E95C70AE7}" type="datetimeFigureOut">
              <a:rPr lang="es-PE" smtClean="0"/>
              <a:t>28/11/2024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28D4-B715-48AE-83CA-8C94CA89C82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528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5308-85F4-494A-B056-7C1E95C70AE7}" type="datetimeFigureOut">
              <a:rPr lang="es-PE" smtClean="0"/>
              <a:t>28/11/2024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228D4-B715-48AE-83CA-8C94CA89C82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0181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5308-85F4-494A-B056-7C1E95C70AE7}" type="datetimeFigureOut">
              <a:rPr lang="es-PE" smtClean="0"/>
              <a:t>28/11/2024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228D4-B715-48AE-83CA-8C94CA89C82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840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522515"/>
            <a:ext cx="11294144" cy="171123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437" y="3104469"/>
            <a:ext cx="4982528" cy="2106017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3474720" y="4088674"/>
            <a:ext cx="3435531" cy="4833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3795026" y="4572000"/>
            <a:ext cx="3435531" cy="4833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/>
          <p:cNvSpPr/>
          <p:nvPr/>
        </p:nvSpPr>
        <p:spPr>
          <a:xfrm>
            <a:off x="4541521" y="801547"/>
            <a:ext cx="3264999" cy="5765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2122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858" y="119380"/>
            <a:ext cx="4940754" cy="620299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4415246" y="1188720"/>
            <a:ext cx="1254034" cy="3657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5"/>
          <p:cNvSpPr/>
          <p:nvPr/>
        </p:nvSpPr>
        <p:spPr>
          <a:xfrm>
            <a:off x="4415246" y="4110445"/>
            <a:ext cx="979714" cy="3657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7195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703FB-96AC-0AAC-6047-127A1350B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AFE331-D2BC-0A76-FF42-6DCE4672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991" y="0"/>
            <a:ext cx="9418687" cy="4664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689703-377A-88A2-D825-A4C4BC03A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690" y="4108206"/>
            <a:ext cx="9392988" cy="274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58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418E39-E028-64C2-925F-22379D5BA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48" y="1469413"/>
            <a:ext cx="11066487" cy="46148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7191DB-3D64-2268-AB04-BD4FD2C4FDAA}"/>
              </a:ext>
            </a:extLst>
          </p:cNvPr>
          <p:cNvSpPr txBox="1"/>
          <p:nvPr/>
        </p:nvSpPr>
        <p:spPr>
          <a:xfrm>
            <a:off x="4273062" y="113202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/>
              <a:t>La teoría de “ese Kuhn”</a:t>
            </a:r>
          </a:p>
        </p:txBody>
      </p:sp>
    </p:spTree>
    <p:extLst>
      <p:ext uri="{BB962C8B-B14F-4D97-AF65-F5344CB8AC3E}">
        <p14:creationId xmlns:p14="http://schemas.microsoft.com/office/powerpoint/2010/main" val="50855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23CD1A-B616-E1AD-6344-4C8C5DC90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884" y="1613937"/>
            <a:ext cx="8452231" cy="3630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7162FB-E94C-CE5B-0B85-5D88723F0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31123" cy="142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2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6D1CF-E0DF-4793-0611-91FCB160F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42E5466-F15F-398D-BC42-CB3A0418D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22231" cy="10172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60E97D-16B2-5228-83B5-90C02595E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584" y="1320678"/>
            <a:ext cx="8792307" cy="516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9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5DBE9-4E27-6DF0-8D0E-F15AA18A0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CAB29E-B991-FC7D-B601-415BEDEB5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179" y="749955"/>
            <a:ext cx="10556832" cy="535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7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E5A84-FFCB-6B36-D50E-3C39422F8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C0B037-9CDD-BEA2-6B71-895187CBE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520" y="127273"/>
            <a:ext cx="6590581" cy="660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34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5699D-2CB0-8DE6-C5A2-CDFE26F5F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BA26CA-8D8F-A15D-3881-1805139AD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680" y="254570"/>
            <a:ext cx="7099180" cy="634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26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3A392-32C8-0062-3664-8EF14E29B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4D2D23-3503-F182-861F-623C0A230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52" y="1099868"/>
            <a:ext cx="11454379" cy="465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1F315-ABBD-8C3B-EBC5-8E2696EDB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52F72C-34BC-F782-4556-944CB4979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901" y="203057"/>
            <a:ext cx="7292197" cy="645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9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93"/>
            <a:ext cx="1967759" cy="253447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38581" y="2873830"/>
            <a:ext cx="27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Richard Jacob </a:t>
            </a:r>
            <a:r>
              <a:rPr lang="es-PE" dirty="0" err="1"/>
              <a:t>Bernstein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756" y="-29693"/>
            <a:ext cx="1964673" cy="24956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427" y="9114"/>
            <a:ext cx="2099528" cy="24956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904" y="12541"/>
            <a:ext cx="1807842" cy="24922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9696" y="-29693"/>
            <a:ext cx="1992304" cy="2495666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0" y="-29693"/>
            <a:ext cx="1967759" cy="25344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0969" y="2873830"/>
            <a:ext cx="792617" cy="565493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57200" y="3866606"/>
            <a:ext cx="11038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Filósofo dedicado a estudiar temas cercanos al pragmatismo, teoría crítica, deconstrucción, filosofía social, filosofía política, hermenéutica.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Tiene intercambios en temas distintos con </a:t>
            </a:r>
            <a:r>
              <a:rPr lang="es-PE" dirty="0" err="1"/>
              <a:t>Arendt</a:t>
            </a:r>
            <a:r>
              <a:rPr lang="es-PE" dirty="0"/>
              <a:t>, </a:t>
            </a:r>
            <a:r>
              <a:rPr lang="es-PE" dirty="0" err="1"/>
              <a:t>Habermas</a:t>
            </a:r>
            <a:r>
              <a:rPr lang="es-PE" dirty="0"/>
              <a:t>, </a:t>
            </a:r>
            <a:r>
              <a:rPr lang="es-PE" dirty="0" err="1"/>
              <a:t>Rorty</a:t>
            </a:r>
            <a:r>
              <a:rPr lang="es-PE" dirty="0"/>
              <a:t>, </a:t>
            </a:r>
            <a:r>
              <a:rPr lang="es-PE" dirty="0" err="1"/>
              <a:t>Gadamer</a:t>
            </a:r>
            <a:r>
              <a:rPr lang="es-PE" dirty="0"/>
              <a:t>, </a:t>
            </a:r>
            <a:r>
              <a:rPr lang="es-PE" dirty="0" err="1"/>
              <a:t>Derrida</a:t>
            </a:r>
            <a:r>
              <a:rPr lang="es-PE" dirty="0"/>
              <a:t>, Taylor, entre otros.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Ha actuado en favor de la práctica social de una </a:t>
            </a:r>
            <a:r>
              <a:rPr lang="es-PE" dirty="0">
                <a:solidFill>
                  <a:srgbClr val="FF0000"/>
                </a:solidFill>
              </a:rPr>
              <a:t>democracia participativa</a:t>
            </a:r>
            <a:r>
              <a:rPr lang="es-PE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Esto se traduce en su labor sobre el pragmatismo tradicional (norte)americano, el </a:t>
            </a:r>
            <a:r>
              <a:rPr lang="es-PE" dirty="0" err="1"/>
              <a:t>falibilismo</a:t>
            </a:r>
            <a:r>
              <a:rPr lang="es-PE" dirty="0"/>
              <a:t>, el pluralismo inclusivo y el cultivo de comunidades con pensamiento crítico.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Sostiene que el </a:t>
            </a:r>
            <a:r>
              <a:rPr lang="es-PE" dirty="0" err="1"/>
              <a:t>falibilismo</a:t>
            </a:r>
            <a:r>
              <a:rPr lang="es-PE" dirty="0"/>
              <a:t> puede aplicarse tanto al campo epistemológico, como al ámbito moral.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Aborda el problema del mal radical</a:t>
            </a:r>
          </a:p>
        </p:txBody>
      </p:sp>
    </p:spTree>
    <p:extLst>
      <p:ext uri="{BB962C8B-B14F-4D97-AF65-F5344CB8AC3E}">
        <p14:creationId xmlns:p14="http://schemas.microsoft.com/office/powerpoint/2010/main" val="3179538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051FC-72BA-E420-9F73-4C872A675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2CE107-F55A-6629-583D-6E50D5959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167" y="55578"/>
            <a:ext cx="6365666" cy="674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10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6DA60-FB8E-E549-5298-FE33E5932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A7BB60-0C9C-06D3-D434-7632A3120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550" y="0"/>
            <a:ext cx="7154900" cy="680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17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4EA9D-21E0-C1AB-AC81-484DFDFE9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08379E-85BB-8F4F-0696-F41D6959E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81" y="177127"/>
            <a:ext cx="6257531" cy="668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04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C99A5-EEE5-49A1-0EFE-26B841420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E96FBB-8FCE-9AE4-DEDE-4C5D81EA2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93" y="664233"/>
            <a:ext cx="9587614" cy="525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45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D8CC5-E129-D648-5437-235025398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5BBDBD-40C9-CDB3-04BC-751F25752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020" y="224500"/>
            <a:ext cx="7041960" cy="597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42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CE8D1-CC22-8A2E-9296-2AE42874D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F8D22D-0613-3A8F-976C-B350A1A1E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169" y="952375"/>
            <a:ext cx="9275662" cy="495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E18F2-5CE5-A80E-A376-859C047CB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6DCAD0-4A93-3B9C-C1EE-D9B347D2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94" y="571990"/>
            <a:ext cx="9248611" cy="51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99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D5AE0-1C54-DC30-175D-E814CEDCC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A2B4A3-8495-2ADC-4E8D-4A4390FD9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509" y="311942"/>
            <a:ext cx="7504981" cy="623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76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4200F-72FB-CFB4-025E-E21153D8B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92DF6D-B321-BF3B-E6E1-CB68ED989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214" y="410573"/>
            <a:ext cx="6764701" cy="603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58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2886" y="231956"/>
            <a:ext cx="7025640" cy="1022078"/>
          </a:xfrm>
        </p:spPr>
        <p:txBody>
          <a:bodyPr/>
          <a:lstStyle/>
          <a:p>
            <a:r>
              <a:rPr lang="es-PE" dirty="0"/>
              <a:t>https://es.slideshare.net/bitocchi/artigas-conocimiento-humano-fiabilidad-y-falibilismo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241" y="1942555"/>
            <a:ext cx="7473588" cy="223662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042" y="-1"/>
            <a:ext cx="3357350" cy="180150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241" y="4179177"/>
            <a:ext cx="7356022" cy="2408377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 flipV="1">
            <a:off x="5146766" y="3413759"/>
            <a:ext cx="966651" cy="870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 flipV="1">
            <a:off x="2660468" y="3653245"/>
            <a:ext cx="966651" cy="870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 flipV="1">
            <a:off x="7618716" y="3424181"/>
            <a:ext cx="966651" cy="870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13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93"/>
            <a:ext cx="1967759" cy="253447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38581" y="2873830"/>
            <a:ext cx="27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Charles Sanders </a:t>
            </a:r>
            <a:r>
              <a:rPr lang="es-PE" dirty="0" err="1"/>
              <a:t>Peirce</a:t>
            </a:r>
            <a:endParaRPr lang="es-PE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756" y="-29693"/>
            <a:ext cx="1964673" cy="24956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427" y="9114"/>
            <a:ext cx="2099528" cy="24956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904" y="12541"/>
            <a:ext cx="1807842" cy="24922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9696" y="-29693"/>
            <a:ext cx="1992304" cy="2495666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2425213" y="-49097"/>
            <a:ext cx="1967759" cy="25344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0969" y="2873830"/>
            <a:ext cx="792617" cy="565493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57200" y="3866606"/>
            <a:ext cx="11038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Filósofo, lógico, matemático, químico y Físico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Padre del pragmatismo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Teoría de la Semiótica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Lógica Simbólica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Signo: Representación mental a través de la cual podemos conocer los objetos de la realidad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3 componente del signo: Objeto, Signo e Interpretante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En 1886 sostenía que las operaciones lógicas pueden traducirse a los circuitos eléctricos, lo cual ocurre, en efecto, en la tecnología digital. </a:t>
            </a:r>
          </a:p>
        </p:txBody>
      </p:sp>
    </p:spTree>
    <p:extLst>
      <p:ext uri="{BB962C8B-B14F-4D97-AF65-F5344CB8AC3E}">
        <p14:creationId xmlns:p14="http://schemas.microsoft.com/office/powerpoint/2010/main" val="2157262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2886" y="231956"/>
            <a:ext cx="7025640" cy="1022078"/>
          </a:xfrm>
        </p:spPr>
        <p:txBody>
          <a:bodyPr/>
          <a:lstStyle/>
          <a:p>
            <a:r>
              <a:rPr lang="es-PE" dirty="0"/>
              <a:t>https://es.slideshare.net/bitocchi/artigas-conocimiento-humano-fiabilidad-y-falibilismo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192" y="0"/>
            <a:ext cx="3124200" cy="16764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76" y="1389017"/>
            <a:ext cx="7460116" cy="301301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320" y="4537018"/>
            <a:ext cx="8574405" cy="171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14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2886" y="231956"/>
            <a:ext cx="7025640" cy="1022078"/>
          </a:xfrm>
        </p:spPr>
        <p:txBody>
          <a:bodyPr/>
          <a:lstStyle/>
          <a:p>
            <a:r>
              <a:rPr lang="es-PE" dirty="0"/>
              <a:t>https://es.slideshare.net/bitocchi/artigas-conocimiento-humano-fiabilidad-y-falibilismo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192" y="0"/>
            <a:ext cx="3124200" cy="16764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86" y="1676400"/>
            <a:ext cx="8357466" cy="5108239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4724594" y="2617251"/>
            <a:ext cx="2797482" cy="1676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4904174" y="2353623"/>
            <a:ext cx="2438322" cy="1676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/>
          <p:cNvCxnSpPr/>
          <p:nvPr/>
        </p:nvCxnSpPr>
        <p:spPr>
          <a:xfrm>
            <a:off x="4030833" y="5458260"/>
            <a:ext cx="2797482" cy="1676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370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2886" y="231956"/>
            <a:ext cx="7025640" cy="1022078"/>
          </a:xfrm>
        </p:spPr>
        <p:txBody>
          <a:bodyPr/>
          <a:lstStyle/>
          <a:p>
            <a:r>
              <a:rPr lang="es-PE" dirty="0"/>
              <a:t>https://es.slideshare.net/bitocchi/artigas-conocimiento-humano-fiabilidad-y-falibilismo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192" y="0"/>
            <a:ext cx="3124200" cy="16764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86" y="1922021"/>
            <a:ext cx="10554756" cy="4779129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889573" y="4418756"/>
            <a:ext cx="2797482" cy="1676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408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2886" y="231956"/>
            <a:ext cx="7025640" cy="1022078"/>
          </a:xfrm>
        </p:spPr>
        <p:txBody>
          <a:bodyPr/>
          <a:lstStyle/>
          <a:p>
            <a:r>
              <a:rPr lang="es-PE" dirty="0"/>
              <a:t>https://es.slideshare.net/bitocchi/artigas-conocimiento-humano-fiabilidad-y-falibilismo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192" y="0"/>
            <a:ext cx="3124200" cy="167640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13" y="2352401"/>
            <a:ext cx="9813331" cy="284661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374" y="5332250"/>
            <a:ext cx="7859758" cy="89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27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2886" y="231956"/>
            <a:ext cx="7025640" cy="1022078"/>
          </a:xfrm>
        </p:spPr>
        <p:txBody>
          <a:bodyPr/>
          <a:lstStyle/>
          <a:p>
            <a:r>
              <a:rPr lang="es-PE" dirty="0"/>
              <a:t>https://es.slideshare.net/bitocchi/artigas-conocimiento-humano-fiabilidad-y-falibilismo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192" y="0"/>
            <a:ext cx="3124200" cy="167640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09" y="2097335"/>
            <a:ext cx="11347811" cy="3511895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1981394" y="3449764"/>
            <a:ext cx="2797482" cy="1676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571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370" y="452437"/>
            <a:ext cx="8063730" cy="561183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100" y="0"/>
            <a:ext cx="33909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05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074" y="101600"/>
            <a:ext cx="4638675" cy="17240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01" y="796154"/>
            <a:ext cx="6734174" cy="523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43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074" y="101600"/>
            <a:ext cx="4638675" cy="17240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91" y="600890"/>
            <a:ext cx="6676778" cy="555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21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074" y="101600"/>
            <a:ext cx="4638675" cy="17240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49" y="691924"/>
            <a:ext cx="6848035" cy="489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26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074" y="101600"/>
            <a:ext cx="4638675" cy="17240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00" y="675050"/>
            <a:ext cx="64960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7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93"/>
            <a:ext cx="1967759" cy="253447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38581" y="2873830"/>
            <a:ext cx="27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Karl Popper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756" y="-29693"/>
            <a:ext cx="1964673" cy="24956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427" y="9114"/>
            <a:ext cx="2099528" cy="24956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904" y="12541"/>
            <a:ext cx="1807842" cy="24922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9696" y="-29693"/>
            <a:ext cx="1992304" cy="2495666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4850426" y="-68500"/>
            <a:ext cx="1967759" cy="25344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1152" y="2828278"/>
            <a:ext cx="864355" cy="565493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57200" y="3866606"/>
            <a:ext cx="11038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Filósofo de la ciencia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Critica la visión inductiva clásica del método científico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Propone, en cambio, la teoría de la </a:t>
            </a:r>
            <a:r>
              <a:rPr lang="es-PE" dirty="0" err="1"/>
              <a:t>falseación</a:t>
            </a:r>
            <a:r>
              <a:rPr lang="es-PE" dirty="0"/>
              <a:t> empírica</a:t>
            </a:r>
          </a:p>
        </p:txBody>
      </p:sp>
    </p:spTree>
    <p:extLst>
      <p:ext uri="{BB962C8B-B14F-4D97-AF65-F5344CB8AC3E}">
        <p14:creationId xmlns:p14="http://schemas.microsoft.com/office/powerpoint/2010/main" val="2897588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074" y="101600"/>
            <a:ext cx="4638675" cy="17240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" y="963612"/>
            <a:ext cx="7405238" cy="409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282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38" y="1062874"/>
            <a:ext cx="11392058" cy="497899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345038" y="4517409"/>
            <a:ext cx="10764240" cy="736979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Rectángulo 1"/>
          <p:cNvSpPr/>
          <p:nvPr/>
        </p:nvSpPr>
        <p:spPr>
          <a:xfrm>
            <a:off x="457200" y="1502229"/>
            <a:ext cx="11279896" cy="122790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80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914" y="163965"/>
            <a:ext cx="5419725" cy="22193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210" y="2967173"/>
            <a:ext cx="9584464" cy="2951561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1463040" y="4624251"/>
            <a:ext cx="9274629" cy="129448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5429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562" y="511271"/>
            <a:ext cx="9452105" cy="573645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285562" y="5003074"/>
            <a:ext cx="9621924" cy="13716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6639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44" y="1168444"/>
            <a:ext cx="10313133" cy="352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637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914" y="163965"/>
            <a:ext cx="5419725" cy="221932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82" y="2770278"/>
            <a:ext cx="10936738" cy="309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971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914" y="163965"/>
            <a:ext cx="5419725" cy="22193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61" y="2698569"/>
            <a:ext cx="9771970" cy="3318156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770709" y="2698569"/>
            <a:ext cx="9522822" cy="19909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993759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" y="1724298"/>
            <a:ext cx="11154001" cy="368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91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93"/>
            <a:ext cx="1967759" cy="253447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38581" y="2873830"/>
            <a:ext cx="27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Thomas Samuel Kuhn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756" y="-29693"/>
            <a:ext cx="1964673" cy="24956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427" y="9114"/>
            <a:ext cx="2099528" cy="24956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904" y="12541"/>
            <a:ext cx="1807842" cy="24922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9696" y="-29693"/>
            <a:ext cx="1992304" cy="2495666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7641170" y="9114"/>
            <a:ext cx="1839885" cy="25344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0969" y="2873830"/>
            <a:ext cx="792617" cy="565493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57200" y="3866606"/>
            <a:ext cx="1103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Filósofo de la ciencia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La estructura de las revoluciones científicas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Paradigmas científicos, revoluciones científicas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Ciencia normal</a:t>
            </a:r>
          </a:p>
        </p:txBody>
      </p:sp>
    </p:spTree>
    <p:extLst>
      <p:ext uri="{BB962C8B-B14F-4D97-AF65-F5344CB8AC3E}">
        <p14:creationId xmlns:p14="http://schemas.microsoft.com/office/powerpoint/2010/main" val="62668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693"/>
            <a:ext cx="1967759" cy="253447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38581" y="2873830"/>
            <a:ext cx="27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John Dewey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756" y="-29693"/>
            <a:ext cx="1964673" cy="249566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427" y="9114"/>
            <a:ext cx="2099528" cy="24956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0904" y="12541"/>
            <a:ext cx="1807842" cy="249223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9696" y="-29693"/>
            <a:ext cx="1992304" cy="2495666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10199695" y="-68500"/>
            <a:ext cx="1967759" cy="25344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0969" y="2873830"/>
            <a:ext cx="792617" cy="565493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57200" y="3866606"/>
            <a:ext cx="11038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Filósofo y psicólogo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Pragmatista, psicólogo funcional, demócrata, defensor de la escuela y la sociedad civil como elementos fundamentales.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/>
              <a:t>El ejercicio de la democracia no se resume al voto, sino a una opinión pública crítica e informada.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213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76906" y="511801"/>
            <a:ext cx="10515600" cy="4351338"/>
          </a:xfrm>
        </p:spPr>
        <p:txBody>
          <a:bodyPr>
            <a:normAutofit/>
          </a:bodyPr>
          <a:lstStyle/>
          <a:p>
            <a:r>
              <a:rPr lang="es-PE" sz="4400" dirty="0"/>
              <a:t>¿Qué es? </a:t>
            </a:r>
          </a:p>
          <a:p>
            <a:r>
              <a:rPr lang="es-PE" sz="4400" dirty="0">
                <a:solidFill>
                  <a:srgbClr val="FF0000"/>
                </a:solidFill>
              </a:rPr>
              <a:t>¿Qué no es?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352" y="247801"/>
            <a:ext cx="7437122" cy="587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4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/>
              <a:t>¿Qué significa “</a:t>
            </a:r>
            <a:r>
              <a:rPr lang="es-PE" dirty="0" err="1"/>
              <a:t>Falibilismo</a:t>
            </a:r>
            <a:r>
              <a:rPr lang="es-PE" dirty="0"/>
              <a:t>”?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PE" dirty="0"/>
              <a:t>Para entender qué quiere decir “</a:t>
            </a:r>
            <a:r>
              <a:rPr lang="es-PE" b="1" i="1" u="sng" dirty="0" err="1"/>
              <a:t>Falibilismo</a:t>
            </a:r>
            <a:r>
              <a:rPr lang="es-PE" b="1" i="1" u="sng" dirty="0"/>
              <a:t> Pragmático</a:t>
            </a:r>
            <a:r>
              <a:rPr lang="es-PE" dirty="0"/>
              <a:t>”, atendamos al sentido de la primera palabra.</a:t>
            </a:r>
          </a:p>
          <a:p>
            <a:r>
              <a:rPr lang="es-PE" dirty="0" err="1"/>
              <a:t>Falibilismo</a:t>
            </a:r>
            <a:r>
              <a:rPr lang="es-PE" dirty="0"/>
              <a:t> proviene de </a:t>
            </a:r>
            <a:r>
              <a:rPr lang="es-PE" dirty="0">
                <a:solidFill>
                  <a:srgbClr val="FF0000"/>
                </a:solidFill>
              </a:rPr>
              <a:t>falible</a:t>
            </a:r>
            <a:r>
              <a:rPr lang="es-PE" dirty="0"/>
              <a:t>, es decir, algo que falla o puede fallar.</a:t>
            </a:r>
          </a:p>
          <a:p>
            <a:r>
              <a:rPr lang="es-PE" dirty="0"/>
              <a:t>De modo genérico y panorámico, el </a:t>
            </a:r>
            <a:r>
              <a:rPr lang="es-PE" dirty="0" err="1"/>
              <a:t>falibilismo</a:t>
            </a:r>
            <a:r>
              <a:rPr lang="es-PE" dirty="0"/>
              <a:t>, en el contexto de las discusiones filosóficas se refiere al postulado que sugiere aproximadamente lo siguiente: </a:t>
            </a:r>
            <a:r>
              <a:rPr lang="es-PE" sz="3300" dirty="0">
                <a:solidFill>
                  <a:schemeClr val="accent2"/>
                </a:solidFill>
              </a:rPr>
              <a:t>“</a:t>
            </a:r>
            <a:r>
              <a:rPr lang="es-PE" sz="4200" dirty="0">
                <a:solidFill>
                  <a:schemeClr val="accent2"/>
                </a:solidFill>
              </a:rPr>
              <a:t>Ninguna creencia puede tener su propia justificación que garantice la veracidad de dicha creencia, es decir, que ninguna creencia es absolutamente certera”</a:t>
            </a:r>
            <a:r>
              <a:rPr lang="es-PE" sz="3300" dirty="0">
                <a:solidFill>
                  <a:schemeClr val="accent2"/>
                </a:solidFill>
              </a:rPr>
              <a:t>. </a:t>
            </a:r>
          </a:p>
          <a:p>
            <a:r>
              <a:rPr lang="es-PE" dirty="0"/>
              <a:t>En este sentido, el </a:t>
            </a:r>
            <a:r>
              <a:rPr lang="es-PE" dirty="0" err="1"/>
              <a:t>falibilismo</a:t>
            </a:r>
            <a:r>
              <a:rPr lang="es-PE" dirty="0"/>
              <a:t> parece contraponerse a las </a:t>
            </a:r>
            <a:r>
              <a:rPr lang="es-PE" dirty="0">
                <a:solidFill>
                  <a:schemeClr val="accent6"/>
                </a:solidFill>
              </a:rPr>
              <a:t>“verdades absolutas”</a:t>
            </a:r>
          </a:p>
          <a:p>
            <a:r>
              <a:rPr lang="es-PE" dirty="0"/>
              <a:t>Dos autores importantes para el contexto del concepto son Charles Sanders </a:t>
            </a:r>
            <a:r>
              <a:rPr lang="es-PE" dirty="0" err="1">
                <a:solidFill>
                  <a:schemeClr val="accent5"/>
                </a:solidFill>
              </a:rPr>
              <a:t>Peirce</a:t>
            </a:r>
            <a:r>
              <a:rPr lang="es-PE" dirty="0"/>
              <a:t> y Karl </a:t>
            </a:r>
            <a:r>
              <a:rPr lang="es-PE" dirty="0">
                <a:solidFill>
                  <a:schemeClr val="accent5"/>
                </a:solidFill>
              </a:rPr>
              <a:t>Popper</a:t>
            </a:r>
            <a:r>
              <a:rPr lang="es-PE" dirty="0"/>
              <a:t>.</a:t>
            </a:r>
          </a:p>
          <a:p>
            <a:r>
              <a:rPr lang="es-PE" dirty="0"/>
              <a:t>El </a:t>
            </a:r>
            <a:r>
              <a:rPr lang="es-PE" dirty="0" err="1">
                <a:solidFill>
                  <a:srgbClr val="FF0000"/>
                </a:solidFill>
              </a:rPr>
              <a:t>Falibilismo</a:t>
            </a:r>
            <a:r>
              <a:rPr lang="es-PE" dirty="0"/>
              <a:t> se aproxima al concepto popperiano de “</a:t>
            </a:r>
            <a:r>
              <a:rPr lang="es-PE" dirty="0" err="1">
                <a:solidFill>
                  <a:srgbClr val="FF0000"/>
                </a:solidFill>
              </a:rPr>
              <a:t>Falsacionismo</a:t>
            </a:r>
            <a:r>
              <a:rPr lang="es-PE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65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ursa.ihmc.us/rid=1QML8641W-2LCZ7P-2VTZ/Falsacionismo.cmap?rid=1QML8641W-2LCZ7P-2VTZ&amp;partName=html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1" y="0"/>
            <a:ext cx="1214186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777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486</Words>
  <Application>Microsoft Office PowerPoint</Application>
  <PresentationFormat>Widescreen</PresentationFormat>
  <Paragraphs>44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¿Qué significa “Falibilismo”?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F. Garcìa Alcalà</cp:lastModifiedBy>
  <cp:revision>35</cp:revision>
  <dcterms:created xsi:type="dcterms:W3CDTF">2021-09-27T22:39:52Z</dcterms:created>
  <dcterms:modified xsi:type="dcterms:W3CDTF">2024-11-28T06:57:14Z</dcterms:modified>
</cp:coreProperties>
</file>