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9" r:id="rId4"/>
    <p:sldId id="257" r:id="rId5"/>
    <p:sldId id="269" r:id="rId6"/>
    <p:sldId id="258" r:id="rId7"/>
    <p:sldId id="259" r:id="rId8"/>
    <p:sldId id="294" r:id="rId9"/>
    <p:sldId id="290" r:id="rId10"/>
    <p:sldId id="291" r:id="rId11"/>
    <p:sldId id="260" r:id="rId12"/>
    <p:sldId id="292" r:id="rId13"/>
    <p:sldId id="261" r:id="rId14"/>
    <p:sldId id="262" r:id="rId15"/>
    <p:sldId id="263" r:id="rId16"/>
    <p:sldId id="264" r:id="rId17"/>
    <p:sldId id="296" r:id="rId18"/>
    <p:sldId id="277" r:id="rId19"/>
    <p:sldId id="297" r:id="rId20"/>
    <p:sldId id="298" r:id="rId21"/>
    <p:sldId id="300" r:id="rId22"/>
    <p:sldId id="301" r:id="rId23"/>
    <p:sldId id="302" r:id="rId24"/>
    <p:sldId id="299" r:id="rId25"/>
    <p:sldId id="265" r:id="rId26"/>
    <p:sldId id="266" r:id="rId27"/>
    <p:sldId id="267" r:id="rId28"/>
    <p:sldId id="268" r:id="rId29"/>
    <p:sldId id="293" r:id="rId30"/>
    <p:sldId id="287" r:id="rId31"/>
    <p:sldId id="288" r:id="rId32"/>
    <p:sldId id="275" r:id="rId33"/>
    <p:sldId id="270" r:id="rId34"/>
    <p:sldId id="274" r:id="rId35"/>
    <p:sldId id="271" r:id="rId36"/>
    <p:sldId id="272" r:id="rId37"/>
    <p:sldId id="273" r:id="rId3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F5D-648D-E32A-B6F8-56A64868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A59B0-B5D4-0A4E-85CC-9BAA653C9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A2E5-E755-C7E7-6A19-5C210BA8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2910-62FB-B972-A9AF-DC9C4D68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EE934-4E7A-AB89-9F7C-FF03EC76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064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857F-2D69-E840-7FE6-21583D3F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D6CF5-954D-EAD9-C62E-AA16C9CB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1B30-FCAD-F9C2-C821-415EAD37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FCDD-A1BF-97F5-2E27-B8795A24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DFD7-8A78-4618-55A0-C03F04FB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482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51D7-113A-D760-F58F-9AD6C537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B5F4-F2B2-7B9F-8114-B38524218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FA8D-37BA-63F1-CB62-D88E0ED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9215-A0C6-2385-5CC9-8E8D84DE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EEF7-753A-A740-94D0-375ABA8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69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F56F-4B3B-E3FF-CA19-D43D92DD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FE4F-2217-FC87-F7D6-8DC8CA43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409C-B2AA-B86B-1113-5D445932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1675-83D7-936E-67A8-0E2F6F6C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9AAF-3D92-A11F-E4F3-109B27B0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81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0E82-3628-A466-DF8F-F53D592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5F6F1-704B-4EAB-8074-B0C884D1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3DFD-7A66-46C3-469C-6F55957F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C660-DD41-958F-D05D-A572535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A520E-EFC8-60F2-3633-D1D26D87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2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9C08-9401-7F27-21E8-077F1D41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192E-C8E6-943F-7D58-68DB8D3FC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454AC-A136-B74F-9450-12CF4C57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ED7C-01BF-D715-333B-96DBB48F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3FD7-6941-BF86-63F7-D438FD45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61102-354C-B1F8-7351-B1642B0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58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EA5-E1B2-E9B1-72D2-5E89863A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392F-5F34-7048-D60D-13E8903E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1E116-51ED-90B5-17BF-E5FDC3B8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3EE4C-C6D8-B202-DCE1-FDC9569D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653B8-C3FB-27AE-17EC-01C99EC87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161C-AC0C-26A2-0697-3B6EA14E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671A0-4D49-F425-D6BC-6778B73D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42B2F-1A24-34EC-44EF-5340B09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548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53AB-6ED8-1032-C733-7F4982D5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EFC12-8E1A-546A-6952-38BF230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B291-613E-290E-BFE3-040CB7CB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2B8BC-025C-1B0B-B2C3-B884B916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816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84A52-6801-FE6B-674D-4CD820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B5CEC-F23F-ADC0-8781-0041343C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AC931-39D6-2C05-5F43-07D1299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72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5401-3235-1A63-6785-7A4BA742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C20E-FF4B-8310-866B-7FB5958A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B244F-A8A6-4F1A-6D16-0B07EBD4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7593-1F4A-F38F-D64C-5E18F48C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AA8A-F9DE-0AD8-7D1C-2027E65C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CD49-0793-1025-6111-C6EF56A3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649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26B7-5D33-8E19-3279-C3710E22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B6349-68EE-76DE-F00A-FD349E2E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2BD9-7A76-59B1-7CD5-568B35CF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096E5-3A1D-6B5E-CB87-6E34FA2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F77-84F0-FBCA-B106-D1EE737C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BE95-3127-22FC-E57D-1BACFA4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13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BBBD7-050A-AE23-4157-1878C7A2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9021-99E0-DC46-7C44-8DC2E80C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745F-1375-2DBC-54A0-0060AD9A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6F52-F073-4D02-87DD-1C9493659733}" type="datetimeFigureOut">
              <a:rPr lang="es-PE" smtClean="0"/>
              <a:t>15/11/2024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B576-92FF-326C-E493-27CA3327E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50A89-4A7B-421B-17BD-2257324C9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7074-01AB-4F6D-A9A5-B61B6EBBCA7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847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616D-3692-A491-B6B2-AE665908E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014BD-F1F3-9619-079C-9E10E6E7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7760"/>
            <a:ext cx="9144000" cy="320040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…creo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941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F2AF-AC28-97E6-F14D-9460DE94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F19F-AD2D-5A74-C588-0E8099C68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DBCB-3427-2422-90E9-5D2FF0DF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8" y="1145857"/>
            <a:ext cx="10525887" cy="53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50D7-561A-8FDE-C83B-D33F137F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11DF-2040-10B1-664D-E311380A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C437FD-2B2A-1C64-4810-D506B04A3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0912"/>
            <a:ext cx="9144000" cy="160705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/>
              <a:t>Sexto Empírico (c. 160-210 d.C.)</a:t>
            </a:r>
            <a:r>
              <a:rPr lang="es-MX" dirty="0"/>
              <a:t>: Un de los máximos representantes del pirronismo, escribió varios tratados sobre el escepticismo. Médico contemporáneo de Galeno. </a:t>
            </a:r>
            <a:r>
              <a:rPr lang="es-MX" dirty="0" err="1"/>
              <a:t>Conocío</a:t>
            </a:r>
            <a:r>
              <a:rPr lang="es-MX" dirty="0"/>
              <a:t> los 10 </a:t>
            </a:r>
            <a:r>
              <a:rPr lang="es-MX" dirty="0" err="1"/>
              <a:t>tropoi</a:t>
            </a:r>
            <a:r>
              <a:rPr lang="es-MX" dirty="0"/>
              <a:t> de </a:t>
            </a:r>
            <a:r>
              <a:rPr lang="es-MX" dirty="0" err="1"/>
              <a:t>Enesidemo</a:t>
            </a:r>
            <a:r>
              <a:rPr lang="es-MX" dirty="0"/>
              <a:t> de Cnosos.</a:t>
            </a:r>
          </a:p>
          <a:p>
            <a:pPr algn="just"/>
            <a:r>
              <a:rPr lang="es-MX" dirty="0"/>
              <a:t>Vs. Concepto de causa y vs idea de conocer el bien. </a:t>
            </a:r>
          </a:p>
          <a:p>
            <a:pPr algn="just"/>
            <a:r>
              <a:rPr lang="es-MX" dirty="0"/>
              <a:t>Debemos dudar de todo conocimiento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82359-4D6D-DBCC-714B-8FB0443D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551" y="1089407"/>
            <a:ext cx="3364897" cy="350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258A-6932-60E1-1702-C9364F2C5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28ED-48F4-4FC0-29D2-33AA6791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4E308-0887-C12E-8F45-E4D8251E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93" y="987553"/>
            <a:ext cx="10291535" cy="1938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5399E3-3F26-5DEA-F61B-D285724C5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62" y="2962656"/>
            <a:ext cx="8978075" cy="36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CEB2A-486E-A316-4647-47BB1FC1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2F75-5F72-4A4E-3573-BEB7D0F3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2EC5EB-12D1-CF85-72CB-1793416AA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Gorgias de </a:t>
            </a:r>
            <a:r>
              <a:rPr lang="es-MX" b="1" dirty="0" err="1"/>
              <a:t>Leontinos</a:t>
            </a:r>
            <a:r>
              <a:rPr lang="es-MX" b="1" dirty="0"/>
              <a:t> (c. 485-380 a.C.)</a:t>
            </a:r>
            <a:r>
              <a:rPr lang="es-MX" dirty="0"/>
              <a:t>: Considerado uno de los primeros filósofos escépticos, argumentó que nada existe, y si existiera, no podríamos conocerlo.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16EC9-9153-B5B3-ADAD-E71037BC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73" y="1037273"/>
            <a:ext cx="3107627" cy="413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8B508-3F03-48C9-585B-007886BB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" y="2244756"/>
            <a:ext cx="6391670" cy="23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0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F738B-E39F-A940-8099-E96BE5A4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A0FC-E9DA-BAF5-12EC-FB21DD85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E8964-0D55-788F-90B0-5992405D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Antístenes (c. 445-365 a.C.)</a:t>
            </a:r>
            <a:r>
              <a:rPr lang="es-MX" dirty="0"/>
              <a:t>: Fundador de la escuela cínica, también adoptó posturas escépticas radicales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A6801-E7F9-5A8E-0210-939A944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59" y="1413320"/>
            <a:ext cx="6205157" cy="344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1159-E6A2-D87B-A140-AD8D230F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6D89-B1E3-3774-2080-154B2D26E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F25107-BCCC-FF76-8B95-8E33BC23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Luciano de </a:t>
            </a:r>
            <a:r>
              <a:rPr lang="es-MX" b="1" dirty="0" err="1"/>
              <a:t>Samósata</a:t>
            </a:r>
            <a:r>
              <a:rPr lang="es-MX" b="1" dirty="0"/>
              <a:t> (125-181 d.C.)</a:t>
            </a:r>
            <a:r>
              <a:rPr lang="es-MX" dirty="0"/>
              <a:t>: Escritor romano que utilizó el escepticismo en sus obras.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03733-81BB-0331-488E-2D8DDB12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18" y="1062990"/>
            <a:ext cx="4570286" cy="421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3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EAE0B-586C-CB16-9440-34987CA0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4E30-FA6D-3063-A057-3CB4ECBC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746E2D0-B50F-31EA-023A-B7177B280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René Descartes (1596-1650)</a:t>
            </a:r>
            <a:r>
              <a:rPr lang="es-MX" dirty="0"/>
              <a:t>: Aunque no fue un escéptico en sí, utilizó el escepticismo como una herramienta para cuestionar todo conocimiento previo y establecer una base segura para el conocimiento.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3F970-60C1-FAA7-5698-3712B5A5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34" y="1626679"/>
            <a:ext cx="4858322" cy="2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7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E5E94-6A81-AF03-1546-71A655B7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AB6D-8501-D6AB-265D-BFB398D6C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5624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634" y="2060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2800" dirty="0"/>
              <a:t>La duda escéptica</a:t>
            </a:r>
            <a:br>
              <a:rPr lang="es-PE" sz="2800" dirty="0"/>
            </a:br>
            <a:r>
              <a:rPr lang="es-PE" sz="2800" dirty="0"/>
              <a:t>(El escepticismo metodológico)</a:t>
            </a:r>
            <a:br>
              <a:rPr lang="es-PE" sz="2800" dirty="0"/>
            </a:br>
            <a:r>
              <a:rPr lang="es-PE" sz="2800" dirty="0"/>
              <a:t>Dudar de todo, (sentidos y razón) hasta que encontremos ideas especiales.</a:t>
            </a:r>
            <a:br>
              <a:rPr lang="es-PE" sz="2800" dirty="0"/>
            </a:br>
            <a:r>
              <a:rPr lang="es-PE" sz="2800" dirty="0"/>
              <a:t>Claridad y Distinción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60153" y="2931369"/>
            <a:ext cx="4924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Consciencia ----- Ideas --------- Realidad Externa</a:t>
            </a:r>
          </a:p>
          <a:p>
            <a:r>
              <a:rPr lang="es-PE" dirty="0"/>
              <a:t>Razón	            Conceptos</a:t>
            </a:r>
          </a:p>
          <a:p>
            <a:r>
              <a:rPr lang="es-PE" dirty="0"/>
              <a:t>Mente</a:t>
            </a:r>
          </a:p>
        </p:txBody>
      </p:sp>
      <p:cxnSp>
        <p:nvCxnSpPr>
          <p:cNvPr id="6" name="Conector recto 5"/>
          <p:cNvCxnSpPr/>
          <p:nvPr/>
        </p:nvCxnSpPr>
        <p:spPr>
          <a:xfrm>
            <a:off x="5710687" y="2070340"/>
            <a:ext cx="0" cy="314001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870114" y="5254466"/>
            <a:ext cx="3970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Dualismo</a:t>
            </a:r>
          </a:p>
          <a:p>
            <a:r>
              <a:rPr lang="es-PE" dirty="0"/>
              <a:t>Conceptualismo</a:t>
            </a:r>
          </a:p>
          <a:p>
            <a:r>
              <a:rPr lang="es-PE" dirty="0" err="1"/>
              <a:t>libertarianismo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3538914" y="1941696"/>
            <a:ext cx="511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Res </a:t>
            </a:r>
            <a:r>
              <a:rPr lang="es-PE" dirty="0" err="1"/>
              <a:t>Cogitans</a:t>
            </a:r>
            <a:r>
              <a:rPr lang="es-PE" dirty="0"/>
              <a:t>                               Res Extensa</a:t>
            </a:r>
          </a:p>
        </p:txBody>
      </p:sp>
    </p:spTree>
    <p:extLst>
      <p:ext uri="{BB962C8B-B14F-4D97-AF65-F5344CB8AC3E}">
        <p14:creationId xmlns:p14="http://schemas.microsoft.com/office/powerpoint/2010/main" val="270642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31967" y="1988361"/>
            <a:ext cx="102674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u="sng" dirty="0"/>
              <a:t>Notas sobre la modernidad y Descartes </a:t>
            </a:r>
          </a:p>
          <a:p>
            <a:pPr algn="ctr"/>
            <a:r>
              <a:rPr lang="es-PE" sz="2800" dirty="0"/>
              <a:t>(según notas de Manuel García </a:t>
            </a:r>
            <a:r>
              <a:rPr lang="es-PE" sz="2800" dirty="0" err="1"/>
              <a:t>Morente</a:t>
            </a:r>
            <a:r>
              <a:rPr lang="es-PE" sz="2800" dirty="0"/>
              <a:t>)</a:t>
            </a:r>
          </a:p>
          <a:p>
            <a:pPr algn="just"/>
            <a:endParaRPr lang="es-PE" sz="2800" dirty="0"/>
          </a:p>
          <a:p>
            <a:pPr marL="285750" indent="-285750" algn="just">
              <a:buFontTx/>
              <a:buChar char="-"/>
            </a:pPr>
            <a:r>
              <a:rPr lang="es-PE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Espíritu de la modernidad: </a:t>
            </a:r>
            <a:r>
              <a:rPr lang="es-PE" sz="2800" dirty="0">
                <a:solidFill>
                  <a:srgbClr val="FF0000"/>
                </a:solidFill>
              </a:rPr>
              <a:t>Racionalismo y descreencia de las autoridades.</a:t>
            </a:r>
          </a:p>
          <a:p>
            <a:pPr algn="just"/>
            <a:endParaRPr lang="es-PE" sz="2800" dirty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PE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Discurso de método </a:t>
            </a:r>
            <a:r>
              <a:rPr lang="es-PE" sz="2800" dirty="0">
                <a:solidFill>
                  <a:srgbClr val="FF0000"/>
                </a:solidFill>
              </a:rPr>
              <a:t>y </a:t>
            </a:r>
            <a:r>
              <a:rPr lang="es-PE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Meditaciones metafísicas </a:t>
            </a:r>
            <a:r>
              <a:rPr lang="es-PE" sz="2800" dirty="0">
                <a:solidFill>
                  <a:srgbClr val="FF0000"/>
                </a:solidFill>
              </a:rPr>
              <a:t>inauguran la época moderna.</a:t>
            </a:r>
          </a:p>
          <a:p>
            <a:pPr algn="just"/>
            <a:endParaRPr lang="es-PE" sz="2800" dirty="0">
              <a:solidFill>
                <a:srgbClr val="FF0000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PE" sz="2800" dirty="0">
                <a:solidFill>
                  <a:srgbClr val="FF0000"/>
                </a:solidFill>
              </a:rPr>
              <a:t>El conocimiento </a:t>
            </a:r>
            <a:r>
              <a:rPr lang="es-PE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matemático</a:t>
            </a:r>
            <a:r>
              <a:rPr lang="es-PE" sz="2800" dirty="0">
                <a:solidFill>
                  <a:srgbClr val="FF0000"/>
                </a:solidFill>
              </a:rPr>
              <a:t> como fundamento de la </a:t>
            </a:r>
            <a:r>
              <a:rPr lang="es-PE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certeza</a:t>
            </a:r>
            <a:r>
              <a:rPr lang="es-PE" sz="2800" dirty="0">
                <a:solidFill>
                  <a:srgbClr val="FF0000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s-PE" sz="2800" dirty="0"/>
          </a:p>
          <a:p>
            <a:pPr marL="285750" indent="-285750" algn="just">
              <a:buFontTx/>
              <a:buChar char="-"/>
            </a:pPr>
            <a:endParaRPr lang="es-PE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12" y="207289"/>
            <a:ext cx="1804715" cy="178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FE42-F9F8-26C2-08E9-D2759A8E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E845-0689-EBDD-6585-79FFE0E68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>
                    <a:lumMod val="75000"/>
                  </a:schemeClr>
                </a:solidFill>
              </a:rPr>
              <a:t>Escepticismo</a:t>
            </a:r>
            <a:endParaRPr lang="es-P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60C05-3C77-5D98-78F1-91DE0E55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768"/>
            <a:ext cx="9144000" cy="1399032"/>
          </a:xfrm>
        </p:spPr>
        <p:txBody>
          <a:bodyPr>
            <a:normAutofit/>
          </a:bodyPr>
          <a:lstStyle/>
          <a:p>
            <a:r>
              <a:rPr lang="es-MX" dirty="0"/>
              <a:t>Usar esquemas de argumentos para crear propios ejemplos</a:t>
            </a:r>
          </a:p>
          <a:p>
            <a:r>
              <a:rPr lang="es-MX" dirty="0"/>
              <a:t>(Certeza, Infalibilidad, Error, Ignorancia)</a:t>
            </a:r>
          </a:p>
          <a:p>
            <a:r>
              <a:rPr lang="es-MX" dirty="0"/>
              <a:t>Hacia el futuro próximo: Utilitarismo vs Deontología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26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9" y="807255"/>
            <a:ext cx="7282153" cy="55010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550" y="2265452"/>
            <a:ext cx="3257491" cy="2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56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01337" y="394692"/>
            <a:ext cx="9953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PE" dirty="0"/>
              <a:t>Descartes: “Haré un esfuerzo y seguiré por el mismo camino que ayer emprendí, alejándome de todo aquello en que pueda imaginar la menor duda, como si supiese que es absolutamente falso y continuaré siempre por ese camino, hasta que encuentre algo que sea cierto en el mundo. </a:t>
            </a:r>
            <a:r>
              <a:rPr lang="es-PE" dirty="0" err="1"/>
              <a:t>Arquímides</a:t>
            </a:r>
            <a:r>
              <a:rPr lang="es-PE" dirty="0"/>
              <a:t>, para levantar la tierra y transportarla a otro lugar, pedía solamente un punto de apoyo firme e inmóvil: también tendré derecho yo a concebir grandes esperanzas si tengo la fortuna de hallar </a:t>
            </a:r>
            <a:r>
              <a:rPr lang="es-PE" dirty="0">
                <a:solidFill>
                  <a:srgbClr val="FF0000"/>
                </a:solidFill>
              </a:rPr>
              <a:t>sólo una cosa que sea cierta e indudable</a:t>
            </a:r>
            <a:r>
              <a:rPr lang="es-PE" dirty="0"/>
              <a:t>”. (Meditaciones metafísicas)</a:t>
            </a:r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r>
              <a:rPr lang="es-PE" dirty="0"/>
              <a:t>El renacimiento es negación del pasado, pero también una búsqueda de este “nuevo punto de apoyo”. </a:t>
            </a:r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" y="3534013"/>
            <a:ext cx="6958693" cy="276028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02" y="3533028"/>
            <a:ext cx="4398984" cy="27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7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19" y="634365"/>
            <a:ext cx="2466703" cy="544730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133703" y="1515291"/>
            <a:ext cx="5564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Si construimos el conocimiento y el saber con bases débiles, luego, lo erigido puede ser inestable y hasta derrumbarse.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PE" dirty="0"/>
              <a:t>¿Cuál es la base que busca Descartes?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4402183" y="1711234"/>
            <a:ext cx="731520" cy="274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219303" y="3984171"/>
            <a:ext cx="822960" cy="15283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3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01337" y="394692"/>
            <a:ext cx="9953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PE" dirty="0"/>
              <a:t>El análisis, de acuerdo a Descartes y su método va del siguiente modo: “Dada una dificultad, planteado un problema, es preciso ante todo considerarlo en bloque y dividirlo en tantas partes como se pueda (…) La división deberá detenerse cuando nos hallemos en presencia de elementos del problema que puedan ser conocidos inmediatamente como verdaderos y de cuya verdad no pueda caber duda alguna. </a:t>
            </a:r>
            <a:r>
              <a:rPr lang="es-PE" dirty="0">
                <a:solidFill>
                  <a:srgbClr val="FF0000"/>
                </a:solidFill>
              </a:rPr>
              <a:t>Tales elementos simples son las ideas claras y distintas</a:t>
            </a:r>
            <a:r>
              <a:rPr lang="es-PE" dirty="0"/>
              <a:t>.” </a:t>
            </a:r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r>
              <a:rPr lang="es-P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 este modo, lo evidente es lo verdadero. Lo evidente equivale a lo que es claro y distinto, y este es el “punto de apoyo” sobre el cual Descartes apoya su método.</a:t>
            </a:r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algn="just"/>
            <a:endParaRPr lang="es-PE" dirty="0"/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endParaRPr lang="es-PE" dirty="0"/>
          </a:p>
          <a:p>
            <a:pPr marL="285750" indent="-285750" algn="just">
              <a:buFontTx/>
              <a:buChar char="-"/>
            </a:pP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70" y="3584448"/>
            <a:ext cx="2350545" cy="148608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52696" y="6227065"/>
            <a:ext cx="552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Evidencia, Análisis, Síntesis, Comprobación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534" y="2838294"/>
            <a:ext cx="2765788" cy="33189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150" y="2760836"/>
            <a:ext cx="4712501" cy="19928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151" y="4525340"/>
            <a:ext cx="4712501" cy="22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6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335"/>
          </a:xfrm>
          <a:prstGeom prst="rect">
            <a:avLst/>
          </a:prstGeom>
        </p:spPr>
      </p:pic>
      <p:sp>
        <p:nvSpPr>
          <p:cNvPr id="5" name="Llamada de nube 4"/>
          <p:cNvSpPr/>
          <p:nvPr/>
        </p:nvSpPr>
        <p:spPr>
          <a:xfrm>
            <a:off x="901337" y="679269"/>
            <a:ext cx="3043646" cy="1606731"/>
          </a:xfrm>
          <a:prstGeom prst="cloudCallout">
            <a:avLst>
              <a:gd name="adj1" fmla="val 68437"/>
              <a:gd name="adj2" fmla="val 67378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¿De verdad tengo un cuerpo?</a:t>
            </a:r>
          </a:p>
          <a:p>
            <a:pPr algn="ctr"/>
            <a:r>
              <a:rPr lang="es-PE" dirty="0">
                <a:solidFill>
                  <a:schemeClr val="bg2">
                    <a:lumMod val="75000"/>
                  </a:schemeClr>
                </a:solidFill>
              </a:rPr>
              <a:t>*(dice temblando de frío)</a:t>
            </a:r>
          </a:p>
        </p:txBody>
      </p:sp>
    </p:spTree>
    <p:extLst>
      <p:ext uri="{BB962C8B-B14F-4D97-AF65-F5344CB8AC3E}">
        <p14:creationId xmlns:p14="http://schemas.microsoft.com/office/powerpoint/2010/main" val="259308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94543-8EEE-4023-4654-29630A53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3D88-ECA0-3148-7E32-CE66E12A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0295D8-D541-31A8-CD54-A387F22D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David Hume (1711-1776)</a:t>
            </a:r>
            <a:r>
              <a:rPr lang="es-MX" dirty="0"/>
              <a:t>: Filósofo escocés que adoptó estrategias escépticas en su reflexión filosófica.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FEF21-026F-6B28-B477-7A2E9692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1310575"/>
            <a:ext cx="7071360" cy="37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F14C-9CE0-4713-06A1-D41D624A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75BF-A5CB-75EF-C619-392249EE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23BEF0-7F7A-7726-5214-278B18D3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Immanuel Kant (1724-1804)</a:t>
            </a:r>
            <a:r>
              <a:rPr lang="es-MX" dirty="0"/>
              <a:t>: Aunque no fue un escéptico, su crítica de la razón pura incluyó elementos escépticos.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B18F5-8A27-5C15-39B3-9D0BC493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606" y="1462469"/>
            <a:ext cx="2884170" cy="3489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2F095-58AF-5E75-8DA0-AC06AAD3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138" y="6016752"/>
            <a:ext cx="1413861" cy="8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C908-21F8-A645-35E5-1DE50726E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72BA-E7DB-A773-ED02-13F50C3B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5B0C724-A719-9261-1B1C-FE13704F5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Nietzsche…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1692-A361-201A-F58F-C52466F8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42" y="1448723"/>
            <a:ext cx="6623685" cy="39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5CB2-CEC6-E410-5384-13EF796C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3AE2-8AEE-C42D-6964-06F317F4F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F31127-2930-6126-94C2-862D7973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Michel Foucault (1926-1984)</a:t>
            </a:r>
            <a:r>
              <a:rPr lang="es-MX" dirty="0"/>
              <a:t>: Filósofo contemporáneo que exploró cómo el poder y el conocimiento están interrelacionados, adoptando una postura escéptica respecto a la verdad objetiva.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2B1CF-1673-CB0B-CD68-27A3C1F73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70" y="1575054"/>
            <a:ext cx="5216462" cy="32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BA96-A177-6CBA-3521-FB16ED8E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480"/>
            <a:ext cx="10515600" cy="23364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Traduce a Sexto Empírico al francés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Despierta de su sueño dogmático a Kant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Tractatus</a:t>
            </a:r>
            <a:r>
              <a:rPr lang="es-MX" dirty="0"/>
              <a:t> </a:t>
            </a:r>
            <a:r>
              <a:rPr lang="es-MX" dirty="0" err="1"/>
              <a:t>Logicus</a:t>
            </a:r>
            <a:r>
              <a:rPr lang="es-MX" dirty="0"/>
              <a:t> </a:t>
            </a:r>
            <a:r>
              <a:rPr lang="es-MX" dirty="0" err="1"/>
              <a:t>Philosophicus</a:t>
            </a:r>
            <a:r>
              <a:rPr lang="es-MX" dirty="0"/>
              <a:t>  - punto 7.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A4E98-7524-2735-F2AB-15C05180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78" y="188215"/>
            <a:ext cx="7740993" cy="34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DBF3-B33E-3DD2-EBA3-9D3AEB657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18325"/>
            <a:ext cx="11301984" cy="58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4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54" y="0"/>
            <a:ext cx="5042263" cy="74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/>
        </p:nvCxnSpPr>
        <p:spPr>
          <a:xfrm>
            <a:off x="1280160" y="731520"/>
            <a:ext cx="9768840" cy="527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1737360" y="853440"/>
            <a:ext cx="9784080" cy="515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960120" y="8534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</a:rPr>
              <a:t>Empirismo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00100" y="624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u="sng" dirty="0">
                <a:solidFill>
                  <a:srgbClr val="FF0000"/>
                </a:solidFill>
              </a:rPr>
              <a:t>Racionalismo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493520" y="1422678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Mayormente Británicos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417320" y="5648682"/>
            <a:ext cx="356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Continentales (mayormente alemanes)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194560" y="2022396"/>
            <a:ext cx="39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Inducción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2569953" y="5079444"/>
            <a:ext cx="3970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Deducción</a:t>
            </a:r>
          </a:p>
          <a:p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201694" y="2412444"/>
            <a:ext cx="39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Bacon, Hobbes, </a:t>
            </a:r>
            <a:r>
              <a:rPr lang="es-PE" dirty="0">
                <a:solidFill>
                  <a:srgbClr val="FF0000"/>
                </a:solidFill>
              </a:rPr>
              <a:t>Hume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3201694" y="4587641"/>
            <a:ext cx="39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Descartes</a:t>
            </a:r>
            <a:r>
              <a:rPr lang="es-PE" dirty="0"/>
              <a:t>, Spinoza, Leibniz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3035060" y="3338148"/>
            <a:ext cx="538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Galileo ---- Newton-------------------------</a:t>
            </a:r>
            <a:r>
              <a:rPr lang="es-PE" dirty="0">
                <a:solidFill>
                  <a:srgbClr val="FF0000"/>
                </a:solidFill>
              </a:rPr>
              <a:t>Kant</a:t>
            </a:r>
          </a:p>
        </p:txBody>
      </p:sp>
    </p:spTree>
    <p:extLst>
      <p:ext uri="{BB962C8B-B14F-4D97-AF65-F5344CB8AC3E}">
        <p14:creationId xmlns:p14="http://schemas.microsoft.com/office/powerpoint/2010/main" val="131980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C32E2-A0DC-05DE-CDDA-3986AAD65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"/>
            <a:ext cx="12111013" cy="6400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3B3EE-EABA-5C49-1AEC-3F796CB2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3" y="128016"/>
            <a:ext cx="1839253" cy="22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FFBE54-8AE7-49E8-904C-4F379848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75" y="771144"/>
            <a:ext cx="9719501" cy="49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0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E565-8F90-5D06-85CD-7E347559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5A9FF-5549-A41D-57C8-ADFA0EF30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9" y="825245"/>
            <a:ext cx="9956483" cy="51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9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FFF83-86FA-E0EC-800F-710686BB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316E5-5339-12A1-5D35-FF2DE1BC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" y="1071372"/>
            <a:ext cx="9657125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4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8C54B-2EE9-00A5-C69A-3B417A35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7DE7B-5198-5371-AE96-2D643DBA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98" y="864679"/>
            <a:ext cx="9049322" cy="49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27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43AF9-63B4-494F-7B71-55AA64C1E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C8AAA3-9038-CCA9-29AF-61359DEA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84" y="1044755"/>
            <a:ext cx="9476232" cy="47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D0C48-5A56-E8D7-5ABB-913FE576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4AEE-1ABE-60AC-E64C-F1A7AD7B6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3D6F88-E328-AB1B-D929-17EC9C8B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8888"/>
            <a:ext cx="9144000" cy="1828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El </a:t>
            </a:r>
            <a:r>
              <a:rPr lang="es-MX" b="1" dirty="0"/>
              <a:t>escepticismo</a:t>
            </a:r>
            <a:r>
              <a:rPr lang="es-MX" dirty="0"/>
              <a:t> es una corriente filosófica (dentro de la teoría del conocimiento o epistemología) que se caracteriza por la duda y la suspensión del juicio. </a:t>
            </a:r>
          </a:p>
          <a:p>
            <a:pPr algn="just"/>
            <a:r>
              <a:rPr lang="es-MX" dirty="0"/>
              <a:t>Los escépticos cuestionan la posibilidad de alcanzar el conocimiento verdadero, argumentando que nuestras percepciones y razonamientos pueden ser engañosos.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Es una teoría epistémica y ética.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23337-E17F-5201-483A-7E69BC9E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046226"/>
            <a:ext cx="6211824" cy="34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4479B-76D1-A294-D5A4-C6C4C381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92C2-001F-3522-605E-7B5A510C3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61DE39-08AE-B8A7-AD56-0991E4B4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037"/>
            <a:ext cx="9144000" cy="2645651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/>
              <a:t>Epoje</a:t>
            </a:r>
            <a:r>
              <a:rPr lang="es-MX" dirty="0"/>
              <a:t> y Ataraxia</a:t>
            </a:r>
          </a:p>
          <a:p>
            <a:endParaRPr lang="es-MX" dirty="0"/>
          </a:p>
          <a:p>
            <a:r>
              <a:rPr lang="es-MX" dirty="0"/>
              <a:t>Los primeros escépticos no negaban la posibilidad de conocer la verdad, sino que cuestionaban nuestro conocimiento de la misma. No negaban todo, sino que querían cuestionarlo, para no arriesgarse a emitir juicios precipitados. </a:t>
            </a:r>
          </a:p>
          <a:p>
            <a:endParaRPr lang="es-MX" dirty="0"/>
          </a:p>
          <a:p>
            <a:r>
              <a:rPr lang="es-MX" dirty="0"/>
              <a:t>Enemigos de la academia, asociados a los sofistas, sostienen que la desconfianza y la duda son la mejor ruta: no siempre son negacionistas; pero por lo general, sostienen que la verdad no existe, o no se puede conocer humanamente.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C2E21-E001-D412-48F9-96D0B7FA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11296" y="1182842"/>
            <a:ext cx="4901184" cy="26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1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8B30-F8C2-65C6-23FA-ADDB799D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DD1D-0AA4-140F-9185-29E08E04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F55469-73AF-8596-316B-9EC65DA92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216" y="4261104"/>
            <a:ext cx="11283696" cy="2386584"/>
          </a:xfrm>
        </p:spPr>
        <p:txBody>
          <a:bodyPr>
            <a:normAutofit/>
          </a:bodyPr>
          <a:lstStyle/>
          <a:p>
            <a:pPr algn="just"/>
            <a:r>
              <a:rPr lang="es-MX" sz="2000" b="1" dirty="0"/>
              <a:t>Pirrón de Elis (c. 360-270 a.C.)</a:t>
            </a:r>
            <a:r>
              <a:rPr lang="es-MX" sz="2000" dirty="0"/>
              <a:t>: Considerado el fundador del escepticismo. Propuso la idea de la </a:t>
            </a:r>
            <a:r>
              <a:rPr lang="es-MX" sz="2000" b="1" dirty="0"/>
              <a:t>ataraxia</a:t>
            </a:r>
            <a:r>
              <a:rPr lang="es-MX" sz="2000" dirty="0"/>
              <a:t> (tranquilidad del espíritu) mediante la suspensión del juicio.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Contemporáneo de Alejandro Magno, quizás le acompañó a su expedición hacia la India/Asia.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Se cuenta que ordenó extirparse las cuerdas vocales para no opinar.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92FF8-8427-4360-C05D-46690186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23" y="1166259"/>
            <a:ext cx="4928998" cy="2769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C6ACE-0247-FA59-8AF4-F3DC19E5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98" y="1444561"/>
            <a:ext cx="6609160" cy="22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8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9EFC1-1C5F-C51C-18C3-E25C8E04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85B2-84A4-31D6-6D27-9F47C1E4E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6F2337-BFA4-71D8-CFA4-BE28A65D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1264"/>
            <a:ext cx="9144000" cy="1106424"/>
          </a:xfrm>
        </p:spPr>
        <p:txBody>
          <a:bodyPr>
            <a:normAutofit/>
          </a:bodyPr>
          <a:lstStyle/>
          <a:p>
            <a:pPr algn="just"/>
            <a:r>
              <a:rPr lang="es-MX" b="1" dirty="0"/>
              <a:t>Timón el </a:t>
            </a:r>
            <a:r>
              <a:rPr lang="es-MX" b="1" dirty="0" err="1"/>
              <a:t>Silógrafo</a:t>
            </a:r>
            <a:r>
              <a:rPr lang="es-MX" b="1" dirty="0"/>
              <a:t> (</a:t>
            </a:r>
            <a:r>
              <a:rPr lang="es-MX" dirty="0" err="1"/>
              <a:t>Silol</a:t>
            </a:r>
            <a:r>
              <a:rPr lang="es-MX" dirty="0"/>
              <a:t>: poema satírico</a:t>
            </a:r>
            <a:r>
              <a:rPr lang="es-MX" b="1" dirty="0"/>
              <a:t>) o Timón </a:t>
            </a:r>
            <a:r>
              <a:rPr lang="es-MX" b="1" dirty="0" err="1"/>
              <a:t>Fliunte</a:t>
            </a:r>
            <a:r>
              <a:rPr lang="es-MX" b="1" dirty="0"/>
              <a:t> (c. 320-230 a.C.)</a:t>
            </a:r>
            <a:r>
              <a:rPr lang="es-MX" dirty="0"/>
              <a:t>: Discípulo de Pirrón, conocido por su poesía satírica y su defensa del escepticismo. Atribuido discípulo de Pirrón, según Sexto Empírico.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7DBDB-F700-3F98-8056-ABB346A3F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24" y="1150489"/>
            <a:ext cx="4143375" cy="408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CCE5F-978A-7348-8E6A-156575F0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671" y="1339215"/>
            <a:ext cx="6520409" cy="3704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F98A3-96FE-28EB-D5DD-C788CA3B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55" y="2681859"/>
            <a:ext cx="4286250" cy="390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C954F-DA2E-3A78-0828-E176D618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216" y="3570350"/>
            <a:ext cx="4333875" cy="676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6F6F51-DB68-04D6-AA61-E078B1D2B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72157"/>
            <a:ext cx="4886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19083-ED22-FAD8-3445-E0E408E48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145C-3AD4-2CE0-A338-ED20F92F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EEC67-D588-7713-3045-2D0311DB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99" y="1388233"/>
            <a:ext cx="4143375" cy="4081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EA8C3-BABB-4B0C-7695-B9B3A3F25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162" y="1812036"/>
            <a:ext cx="7228406" cy="25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8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4F8D6-0997-B521-B2E0-B5AF482E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046B-C696-A835-4FD5-ECB313D08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841248"/>
          </a:xfrm>
        </p:spPr>
        <p:txBody>
          <a:bodyPr>
            <a:normAutofit fontScale="90000"/>
          </a:bodyPr>
          <a:lstStyle/>
          <a:p>
            <a:r>
              <a:rPr lang="es-MX" dirty="0"/>
              <a:t>Escepticismo</a:t>
            </a:r>
            <a:endParaRPr lang="es-P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7785F-149F-3A3B-6DCB-6B726D85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" y="841249"/>
            <a:ext cx="10854881" cy="57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6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954</Words>
  <Application>Microsoft Office PowerPoint</Application>
  <PresentationFormat>Widescreen</PresentationFormat>
  <Paragraphs>100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Escepticismo</vt:lpstr>
      <vt:lpstr>Escepticismo</vt:lpstr>
      <vt:lpstr>PowerPoint Presentation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Escepticismo</vt:lpstr>
      <vt:lpstr>La duda escéptica (El escepticismo metodológico) Dudar de todo, (sentidos y razón) hasta que encontremos ideas especiales. Claridad y Distinción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Escepticismo</vt:lpstr>
      <vt:lpstr>Escepticismo</vt:lpstr>
      <vt:lpstr>Escepticismo</vt:lpstr>
      <vt:lpstr>Escepticismo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21</cp:revision>
  <dcterms:created xsi:type="dcterms:W3CDTF">2024-11-16T02:41:02Z</dcterms:created>
  <dcterms:modified xsi:type="dcterms:W3CDTF">2024-11-16T13:28:59Z</dcterms:modified>
</cp:coreProperties>
</file>