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2" r:id="rId3"/>
    <p:sldId id="257" r:id="rId4"/>
    <p:sldId id="279" r:id="rId5"/>
    <p:sldId id="258" r:id="rId6"/>
    <p:sldId id="263" r:id="rId7"/>
    <p:sldId id="264" r:id="rId8"/>
    <p:sldId id="265" r:id="rId9"/>
    <p:sldId id="266" r:id="rId10"/>
    <p:sldId id="267" r:id="rId11"/>
    <p:sldId id="268" r:id="rId12"/>
    <p:sldId id="269" r:id="rId13"/>
    <p:sldId id="270" r:id="rId14"/>
    <p:sldId id="271" r:id="rId15"/>
    <p:sldId id="272" r:id="rId16"/>
    <p:sldId id="273" r:id="rId17"/>
    <p:sldId id="280" r:id="rId18"/>
    <p:sldId id="259" r:id="rId19"/>
    <p:sldId id="274" r:id="rId20"/>
    <p:sldId id="275" r:id="rId21"/>
    <p:sldId id="276" r:id="rId22"/>
    <p:sldId id="277" r:id="rId23"/>
    <p:sldId id="278" r:id="rId24"/>
    <p:sldId id="284" r:id="rId25"/>
    <p:sldId id="285" r:id="rId26"/>
    <p:sldId id="286" r:id="rId27"/>
    <p:sldId id="287" r:id="rId28"/>
    <p:sldId id="288" r:id="rId29"/>
    <p:sldId id="289" r:id="rId30"/>
    <p:sldId id="290" r:id="rId31"/>
    <p:sldId id="291" r:id="rId32"/>
    <p:sldId id="292" r:id="rId33"/>
    <p:sldId id="293" r:id="rId34"/>
    <p:sldId id="281" r:id="rId35"/>
    <p:sldId id="260" r:id="rId36"/>
    <p:sldId id="282" r:id="rId37"/>
    <p:sldId id="261" r:id="rId38"/>
    <p:sldId id="283" r:id="rId39"/>
  </p:sldIdLst>
  <p:sldSz cx="12192000" cy="6858000"/>
  <p:notesSz cx="6858000" cy="9144000"/>
  <p:defaultText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57" autoAdjust="0"/>
    <p:restoredTop sz="94660"/>
  </p:normalViewPr>
  <p:slideViewPr>
    <p:cSldViewPr snapToGrid="0">
      <p:cViewPr varScale="1">
        <p:scale>
          <a:sx n="58" d="100"/>
          <a:sy n="58" d="100"/>
        </p:scale>
        <p:origin x="102"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C7CA0E-9FD6-8F3A-6943-9DCEAD9A723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PE"/>
          </a:p>
        </p:txBody>
      </p:sp>
      <p:sp>
        <p:nvSpPr>
          <p:cNvPr id="3" name="Subtitle 2">
            <a:extLst>
              <a:ext uri="{FF2B5EF4-FFF2-40B4-BE49-F238E27FC236}">
                <a16:creationId xmlns:a16="http://schemas.microsoft.com/office/drawing/2014/main" id="{979DD1BE-81F6-0F40-AB18-603F27F78D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PE"/>
          </a:p>
        </p:txBody>
      </p:sp>
      <p:sp>
        <p:nvSpPr>
          <p:cNvPr id="4" name="Date Placeholder 3">
            <a:extLst>
              <a:ext uri="{FF2B5EF4-FFF2-40B4-BE49-F238E27FC236}">
                <a16:creationId xmlns:a16="http://schemas.microsoft.com/office/drawing/2014/main" id="{4872DE6C-50A8-7B57-E027-85B061A4AA75}"/>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5" name="Footer Placeholder 4">
            <a:extLst>
              <a:ext uri="{FF2B5EF4-FFF2-40B4-BE49-F238E27FC236}">
                <a16:creationId xmlns:a16="http://schemas.microsoft.com/office/drawing/2014/main" id="{7134DE01-B169-ED8B-FC12-045E2A467811}"/>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3F9F745A-BB8C-71DE-1400-9EB4C97D772D}"/>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5138666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BE3D4-32A8-3524-D005-BEBFA70E3C6C}"/>
              </a:ext>
            </a:extLst>
          </p:cNvPr>
          <p:cNvSpPr>
            <a:spLocks noGrp="1"/>
          </p:cNvSpPr>
          <p:nvPr>
            <p:ph type="title"/>
          </p:nvPr>
        </p:nvSpPr>
        <p:spPr/>
        <p:txBody>
          <a:bodyPr/>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B49E7AD-8D0C-43D2-D81F-0B33AFC2CC5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401FDCAA-FF5D-FF22-6C95-EFA3AB7B58BC}"/>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5" name="Footer Placeholder 4">
            <a:extLst>
              <a:ext uri="{FF2B5EF4-FFF2-40B4-BE49-F238E27FC236}">
                <a16:creationId xmlns:a16="http://schemas.microsoft.com/office/drawing/2014/main" id="{68F33B80-B8FA-B997-A55E-ADEF5101E146}"/>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A5ED99C-1B77-1CA1-1A2D-58D908BA1810}"/>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268618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71C5D97-CB55-632B-B6B9-FEBEBC4C6B9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PE"/>
          </a:p>
        </p:txBody>
      </p:sp>
      <p:sp>
        <p:nvSpPr>
          <p:cNvPr id="3" name="Vertical Text Placeholder 2">
            <a:extLst>
              <a:ext uri="{FF2B5EF4-FFF2-40B4-BE49-F238E27FC236}">
                <a16:creationId xmlns:a16="http://schemas.microsoft.com/office/drawing/2014/main" id="{AAE11CE3-D7BA-E348-066A-41DC0327895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CF8CFEA-CD92-EEFE-E1A6-B4CB2B03F96A}"/>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5" name="Footer Placeholder 4">
            <a:extLst>
              <a:ext uri="{FF2B5EF4-FFF2-40B4-BE49-F238E27FC236}">
                <a16:creationId xmlns:a16="http://schemas.microsoft.com/office/drawing/2014/main" id="{9DB7A1C2-C3DB-75CA-8662-5058282C9083}"/>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CCF9390D-8597-A68E-2F74-FD612FC2813B}"/>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6937344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305F7-9A87-0739-70A9-931339196DB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E4E5EE94-DF6D-15DD-87F6-A5F38E4AEC0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6A90E12E-CA3A-23D6-0C4D-9CFFAA758A48}"/>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5" name="Footer Placeholder 4">
            <a:extLst>
              <a:ext uri="{FF2B5EF4-FFF2-40B4-BE49-F238E27FC236}">
                <a16:creationId xmlns:a16="http://schemas.microsoft.com/office/drawing/2014/main" id="{8B465387-E374-9DD8-DFC9-CBD03BD8A7EB}"/>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18FE846B-98D5-C792-FDAD-B4F24D7FC8BC}"/>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2356599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E23EF-8200-47C0-366B-F5F58F7D19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PE"/>
          </a:p>
        </p:txBody>
      </p:sp>
      <p:sp>
        <p:nvSpPr>
          <p:cNvPr id="3" name="Text Placeholder 2">
            <a:extLst>
              <a:ext uri="{FF2B5EF4-FFF2-40B4-BE49-F238E27FC236}">
                <a16:creationId xmlns:a16="http://schemas.microsoft.com/office/drawing/2014/main" id="{AED40019-F10A-90DC-24DB-4227F00259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E110BB-823C-072E-978E-E1E5D7B300B4}"/>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5" name="Footer Placeholder 4">
            <a:extLst>
              <a:ext uri="{FF2B5EF4-FFF2-40B4-BE49-F238E27FC236}">
                <a16:creationId xmlns:a16="http://schemas.microsoft.com/office/drawing/2014/main" id="{FD61AA96-F2FD-6AAC-B339-66E4690FCE29}"/>
              </a:ext>
            </a:extLst>
          </p:cNvPr>
          <p:cNvSpPr>
            <a:spLocks noGrp="1"/>
          </p:cNvSpPr>
          <p:nvPr>
            <p:ph type="ftr" sz="quarter" idx="11"/>
          </p:nvPr>
        </p:nvSpPr>
        <p:spPr/>
        <p:txBody>
          <a:bodyPr/>
          <a:lstStyle/>
          <a:p>
            <a:endParaRPr lang="es-PE"/>
          </a:p>
        </p:txBody>
      </p:sp>
      <p:sp>
        <p:nvSpPr>
          <p:cNvPr id="6" name="Slide Number Placeholder 5">
            <a:extLst>
              <a:ext uri="{FF2B5EF4-FFF2-40B4-BE49-F238E27FC236}">
                <a16:creationId xmlns:a16="http://schemas.microsoft.com/office/drawing/2014/main" id="{23E80587-4622-8F47-9F95-A849A28383E9}"/>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2215825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952581-E00F-5EFD-BE0B-E6062B39D159}"/>
              </a:ext>
            </a:extLst>
          </p:cNvPr>
          <p:cNvSpPr>
            <a:spLocks noGrp="1"/>
          </p:cNvSpPr>
          <p:nvPr>
            <p:ph type="title"/>
          </p:nvPr>
        </p:nvSpPr>
        <p:spPr/>
        <p:txBody>
          <a:bodyPr/>
          <a:lstStyle/>
          <a:p>
            <a:r>
              <a:rPr lang="en-US"/>
              <a:t>Click to edit Master title style</a:t>
            </a:r>
            <a:endParaRPr lang="es-PE"/>
          </a:p>
        </p:txBody>
      </p:sp>
      <p:sp>
        <p:nvSpPr>
          <p:cNvPr id="3" name="Content Placeholder 2">
            <a:extLst>
              <a:ext uri="{FF2B5EF4-FFF2-40B4-BE49-F238E27FC236}">
                <a16:creationId xmlns:a16="http://schemas.microsoft.com/office/drawing/2014/main" id="{1C6E5DA7-1655-C2A5-CA50-A4B67166666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Content Placeholder 3">
            <a:extLst>
              <a:ext uri="{FF2B5EF4-FFF2-40B4-BE49-F238E27FC236}">
                <a16:creationId xmlns:a16="http://schemas.microsoft.com/office/drawing/2014/main" id="{364C96F3-2145-12DB-1F43-6E238F1A29F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Date Placeholder 4">
            <a:extLst>
              <a:ext uri="{FF2B5EF4-FFF2-40B4-BE49-F238E27FC236}">
                <a16:creationId xmlns:a16="http://schemas.microsoft.com/office/drawing/2014/main" id="{F306CFC5-FD96-2AB0-6DCF-A9F66DE41B3C}"/>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6" name="Footer Placeholder 5">
            <a:extLst>
              <a:ext uri="{FF2B5EF4-FFF2-40B4-BE49-F238E27FC236}">
                <a16:creationId xmlns:a16="http://schemas.microsoft.com/office/drawing/2014/main" id="{2FCD0B59-FF9A-F495-72B3-1F911358382D}"/>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25C90827-250F-ED09-95BD-9B9F62F6AD92}"/>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8158140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C05AC1-BAE5-93C3-8363-0ED2C293333B}"/>
              </a:ext>
            </a:extLst>
          </p:cNvPr>
          <p:cNvSpPr>
            <a:spLocks noGrp="1"/>
          </p:cNvSpPr>
          <p:nvPr>
            <p:ph type="title"/>
          </p:nvPr>
        </p:nvSpPr>
        <p:spPr>
          <a:xfrm>
            <a:off x="839788" y="365125"/>
            <a:ext cx="10515600" cy="1325563"/>
          </a:xfrm>
        </p:spPr>
        <p:txBody>
          <a:bodyPr/>
          <a:lstStyle/>
          <a:p>
            <a:r>
              <a:rPr lang="en-US"/>
              <a:t>Click to edit Master title style</a:t>
            </a:r>
            <a:endParaRPr lang="es-PE"/>
          </a:p>
        </p:txBody>
      </p:sp>
      <p:sp>
        <p:nvSpPr>
          <p:cNvPr id="3" name="Text Placeholder 2">
            <a:extLst>
              <a:ext uri="{FF2B5EF4-FFF2-40B4-BE49-F238E27FC236}">
                <a16:creationId xmlns:a16="http://schemas.microsoft.com/office/drawing/2014/main" id="{33BC7609-AA78-DFBF-AF50-28A48ACE7A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708AE-4F96-6916-97CB-20EDA7B02FE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5" name="Text Placeholder 4">
            <a:extLst>
              <a:ext uri="{FF2B5EF4-FFF2-40B4-BE49-F238E27FC236}">
                <a16:creationId xmlns:a16="http://schemas.microsoft.com/office/drawing/2014/main" id="{2E9048DC-9404-F81E-E943-949835E846C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F6AE6EE-3EC9-B70D-4760-EFDA124AF88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7" name="Date Placeholder 6">
            <a:extLst>
              <a:ext uri="{FF2B5EF4-FFF2-40B4-BE49-F238E27FC236}">
                <a16:creationId xmlns:a16="http://schemas.microsoft.com/office/drawing/2014/main" id="{F03D57FF-E53D-2E6E-2697-547E298CDF1D}"/>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8" name="Footer Placeholder 7">
            <a:extLst>
              <a:ext uri="{FF2B5EF4-FFF2-40B4-BE49-F238E27FC236}">
                <a16:creationId xmlns:a16="http://schemas.microsoft.com/office/drawing/2014/main" id="{342FDC54-818C-2426-7100-4611DB4A4397}"/>
              </a:ext>
            </a:extLst>
          </p:cNvPr>
          <p:cNvSpPr>
            <a:spLocks noGrp="1"/>
          </p:cNvSpPr>
          <p:nvPr>
            <p:ph type="ftr" sz="quarter" idx="11"/>
          </p:nvPr>
        </p:nvSpPr>
        <p:spPr/>
        <p:txBody>
          <a:bodyPr/>
          <a:lstStyle/>
          <a:p>
            <a:endParaRPr lang="es-PE"/>
          </a:p>
        </p:txBody>
      </p:sp>
      <p:sp>
        <p:nvSpPr>
          <p:cNvPr id="9" name="Slide Number Placeholder 8">
            <a:extLst>
              <a:ext uri="{FF2B5EF4-FFF2-40B4-BE49-F238E27FC236}">
                <a16:creationId xmlns:a16="http://schemas.microsoft.com/office/drawing/2014/main" id="{E79A1E78-CAD8-555A-4E1D-023CC3B15E6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4641252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F7A69-163A-2168-1A87-34F4848BAC35}"/>
              </a:ext>
            </a:extLst>
          </p:cNvPr>
          <p:cNvSpPr>
            <a:spLocks noGrp="1"/>
          </p:cNvSpPr>
          <p:nvPr>
            <p:ph type="title"/>
          </p:nvPr>
        </p:nvSpPr>
        <p:spPr/>
        <p:txBody>
          <a:bodyPr/>
          <a:lstStyle/>
          <a:p>
            <a:r>
              <a:rPr lang="en-US"/>
              <a:t>Click to edit Master title style</a:t>
            </a:r>
            <a:endParaRPr lang="es-PE"/>
          </a:p>
        </p:txBody>
      </p:sp>
      <p:sp>
        <p:nvSpPr>
          <p:cNvPr id="3" name="Date Placeholder 2">
            <a:extLst>
              <a:ext uri="{FF2B5EF4-FFF2-40B4-BE49-F238E27FC236}">
                <a16:creationId xmlns:a16="http://schemas.microsoft.com/office/drawing/2014/main" id="{E64D64A8-CD41-BD5D-056D-A44844FF8E77}"/>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4" name="Footer Placeholder 3">
            <a:extLst>
              <a:ext uri="{FF2B5EF4-FFF2-40B4-BE49-F238E27FC236}">
                <a16:creationId xmlns:a16="http://schemas.microsoft.com/office/drawing/2014/main" id="{68E2D23A-B79E-C72B-59A9-2ECD78B7DD6D}"/>
              </a:ext>
            </a:extLst>
          </p:cNvPr>
          <p:cNvSpPr>
            <a:spLocks noGrp="1"/>
          </p:cNvSpPr>
          <p:nvPr>
            <p:ph type="ftr" sz="quarter" idx="11"/>
          </p:nvPr>
        </p:nvSpPr>
        <p:spPr/>
        <p:txBody>
          <a:bodyPr/>
          <a:lstStyle/>
          <a:p>
            <a:endParaRPr lang="es-PE"/>
          </a:p>
        </p:txBody>
      </p:sp>
      <p:sp>
        <p:nvSpPr>
          <p:cNvPr id="5" name="Slide Number Placeholder 4">
            <a:extLst>
              <a:ext uri="{FF2B5EF4-FFF2-40B4-BE49-F238E27FC236}">
                <a16:creationId xmlns:a16="http://schemas.microsoft.com/office/drawing/2014/main" id="{B3CC7FBA-732A-5DEF-9276-BE2D06532D8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6896582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DAD339C-4523-FBDE-0585-1A973E3B03A8}"/>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3" name="Footer Placeholder 2">
            <a:extLst>
              <a:ext uri="{FF2B5EF4-FFF2-40B4-BE49-F238E27FC236}">
                <a16:creationId xmlns:a16="http://schemas.microsoft.com/office/drawing/2014/main" id="{B4DCE76F-FA18-8778-EAF5-88C807333FF1}"/>
              </a:ext>
            </a:extLst>
          </p:cNvPr>
          <p:cNvSpPr>
            <a:spLocks noGrp="1"/>
          </p:cNvSpPr>
          <p:nvPr>
            <p:ph type="ftr" sz="quarter" idx="11"/>
          </p:nvPr>
        </p:nvSpPr>
        <p:spPr/>
        <p:txBody>
          <a:bodyPr/>
          <a:lstStyle/>
          <a:p>
            <a:endParaRPr lang="es-PE"/>
          </a:p>
        </p:txBody>
      </p:sp>
      <p:sp>
        <p:nvSpPr>
          <p:cNvPr id="4" name="Slide Number Placeholder 3">
            <a:extLst>
              <a:ext uri="{FF2B5EF4-FFF2-40B4-BE49-F238E27FC236}">
                <a16:creationId xmlns:a16="http://schemas.microsoft.com/office/drawing/2014/main" id="{25E2B46E-4540-FC63-96F4-FA812D5C49E7}"/>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2483895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1B1AC-E3AF-E9FF-295F-D9E726BA01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Content Placeholder 2">
            <a:extLst>
              <a:ext uri="{FF2B5EF4-FFF2-40B4-BE49-F238E27FC236}">
                <a16:creationId xmlns:a16="http://schemas.microsoft.com/office/drawing/2014/main" id="{6B20F694-2B79-CFE3-C45A-4AFBBC9B912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Text Placeholder 3">
            <a:extLst>
              <a:ext uri="{FF2B5EF4-FFF2-40B4-BE49-F238E27FC236}">
                <a16:creationId xmlns:a16="http://schemas.microsoft.com/office/drawing/2014/main" id="{963485BE-9A1B-EDA7-242B-9D7E70BD6A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BA4CD8-DD7E-4D6E-05ED-FB908C78C29B}"/>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6" name="Footer Placeholder 5">
            <a:extLst>
              <a:ext uri="{FF2B5EF4-FFF2-40B4-BE49-F238E27FC236}">
                <a16:creationId xmlns:a16="http://schemas.microsoft.com/office/drawing/2014/main" id="{8732D05C-C962-98C6-0E6F-E04E507F6C0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CB22D711-F76C-AE83-255E-D148655E0E18}"/>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3557945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E5FF7-32AF-0CAF-49CB-FD15515B7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PE"/>
          </a:p>
        </p:txBody>
      </p:sp>
      <p:sp>
        <p:nvSpPr>
          <p:cNvPr id="3" name="Picture Placeholder 2">
            <a:extLst>
              <a:ext uri="{FF2B5EF4-FFF2-40B4-BE49-F238E27FC236}">
                <a16:creationId xmlns:a16="http://schemas.microsoft.com/office/drawing/2014/main" id="{DFEE89C4-EDB4-2036-336E-1EFF3C639A0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PE"/>
          </a:p>
        </p:txBody>
      </p:sp>
      <p:sp>
        <p:nvSpPr>
          <p:cNvPr id="4" name="Text Placeholder 3">
            <a:extLst>
              <a:ext uri="{FF2B5EF4-FFF2-40B4-BE49-F238E27FC236}">
                <a16:creationId xmlns:a16="http://schemas.microsoft.com/office/drawing/2014/main" id="{6744DB7E-5F2D-70A3-0C5F-1EF5E204A6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6521F98-A06E-A05C-C4D1-3B849382EBD3}"/>
              </a:ext>
            </a:extLst>
          </p:cNvPr>
          <p:cNvSpPr>
            <a:spLocks noGrp="1"/>
          </p:cNvSpPr>
          <p:nvPr>
            <p:ph type="dt" sz="half" idx="10"/>
          </p:nvPr>
        </p:nvSpPr>
        <p:spPr/>
        <p:txBody>
          <a:bodyPr/>
          <a:lstStyle/>
          <a:p>
            <a:fld id="{8FE0C00A-DAAB-4CA9-9429-D5F41296EE4C}" type="datetimeFigureOut">
              <a:rPr lang="es-PE" smtClean="0"/>
              <a:t>16/08/2025</a:t>
            </a:fld>
            <a:endParaRPr lang="es-PE"/>
          </a:p>
        </p:txBody>
      </p:sp>
      <p:sp>
        <p:nvSpPr>
          <p:cNvPr id="6" name="Footer Placeholder 5">
            <a:extLst>
              <a:ext uri="{FF2B5EF4-FFF2-40B4-BE49-F238E27FC236}">
                <a16:creationId xmlns:a16="http://schemas.microsoft.com/office/drawing/2014/main" id="{FF9573DE-2DE5-F180-C059-AE588A680FDB}"/>
              </a:ext>
            </a:extLst>
          </p:cNvPr>
          <p:cNvSpPr>
            <a:spLocks noGrp="1"/>
          </p:cNvSpPr>
          <p:nvPr>
            <p:ph type="ftr" sz="quarter" idx="11"/>
          </p:nvPr>
        </p:nvSpPr>
        <p:spPr/>
        <p:txBody>
          <a:bodyPr/>
          <a:lstStyle/>
          <a:p>
            <a:endParaRPr lang="es-PE"/>
          </a:p>
        </p:txBody>
      </p:sp>
      <p:sp>
        <p:nvSpPr>
          <p:cNvPr id="7" name="Slide Number Placeholder 6">
            <a:extLst>
              <a:ext uri="{FF2B5EF4-FFF2-40B4-BE49-F238E27FC236}">
                <a16:creationId xmlns:a16="http://schemas.microsoft.com/office/drawing/2014/main" id="{A8E3C92A-A6FA-3441-4AAB-41606D1EA2E5}"/>
              </a:ext>
            </a:extLst>
          </p:cNvPr>
          <p:cNvSpPr>
            <a:spLocks noGrp="1"/>
          </p:cNvSpPr>
          <p:nvPr>
            <p:ph type="sldNum" sz="quarter" idx="12"/>
          </p:nvPr>
        </p:nvSpPr>
        <p:spPr/>
        <p:txBody>
          <a:bodyPr/>
          <a:lstStyle/>
          <a:p>
            <a:fld id="{BEA09E13-BE4E-4CFB-B374-8E6B7A5E582B}" type="slidenum">
              <a:rPr lang="es-PE" smtClean="0"/>
              <a:t>‹#›</a:t>
            </a:fld>
            <a:endParaRPr lang="es-PE"/>
          </a:p>
        </p:txBody>
      </p:sp>
    </p:spTree>
    <p:extLst>
      <p:ext uri="{BB962C8B-B14F-4D97-AF65-F5344CB8AC3E}">
        <p14:creationId xmlns:p14="http://schemas.microsoft.com/office/powerpoint/2010/main" val="1794005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80405F-954B-A4D6-ED65-BFA208BEE77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PE"/>
          </a:p>
        </p:txBody>
      </p:sp>
      <p:sp>
        <p:nvSpPr>
          <p:cNvPr id="3" name="Text Placeholder 2">
            <a:extLst>
              <a:ext uri="{FF2B5EF4-FFF2-40B4-BE49-F238E27FC236}">
                <a16:creationId xmlns:a16="http://schemas.microsoft.com/office/drawing/2014/main" id="{F69C1945-9B0A-A272-F3D8-5254CD1CD4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PE"/>
          </a:p>
        </p:txBody>
      </p:sp>
      <p:sp>
        <p:nvSpPr>
          <p:cNvPr id="4" name="Date Placeholder 3">
            <a:extLst>
              <a:ext uri="{FF2B5EF4-FFF2-40B4-BE49-F238E27FC236}">
                <a16:creationId xmlns:a16="http://schemas.microsoft.com/office/drawing/2014/main" id="{05B08026-AA79-7538-0338-476B6C8774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0C00A-DAAB-4CA9-9429-D5F41296EE4C}" type="datetimeFigureOut">
              <a:rPr lang="es-PE" smtClean="0"/>
              <a:t>16/08/2025</a:t>
            </a:fld>
            <a:endParaRPr lang="es-PE"/>
          </a:p>
        </p:txBody>
      </p:sp>
      <p:sp>
        <p:nvSpPr>
          <p:cNvPr id="5" name="Footer Placeholder 4">
            <a:extLst>
              <a:ext uri="{FF2B5EF4-FFF2-40B4-BE49-F238E27FC236}">
                <a16:creationId xmlns:a16="http://schemas.microsoft.com/office/drawing/2014/main" id="{A8DE02F0-7C26-3CC7-D437-250A9D2EC79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PE"/>
          </a:p>
        </p:txBody>
      </p:sp>
      <p:sp>
        <p:nvSpPr>
          <p:cNvPr id="6" name="Slide Number Placeholder 5">
            <a:extLst>
              <a:ext uri="{FF2B5EF4-FFF2-40B4-BE49-F238E27FC236}">
                <a16:creationId xmlns:a16="http://schemas.microsoft.com/office/drawing/2014/main" id="{80DBAE2C-9161-FB76-519B-3FC9B56CBA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A09E13-BE4E-4CFB-B374-8E6B7A5E582B}" type="slidenum">
              <a:rPr lang="es-PE" smtClean="0"/>
              <a:t>‹#›</a:t>
            </a:fld>
            <a:endParaRPr lang="es-PE"/>
          </a:p>
        </p:txBody>
      </p:sp>
    </p:spTree>
    <p:extLst>
      <p:ext uri="{BB962C8B-B14F-4D97-AF65-F5344CB8AC3E}">
        <p14:creationId xmlns:p14="http://schemas.microsoft.com/office/powerpoint/2010/main" val="24935493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P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hyperlink" Target="https://en.wikipedia.org/wiki/Immanuel_Kant#cite_note-290" TargetMode="Externa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99D9A1-BF3A-499D-E098-B6112CAF0EDE}"/>
              </a:ext>
            </a:extLst>
          </p:cNvPr>
          <p:cNvSpPr>
            <a:spLocks noGrp="1"/>
          </p:cNvSpPr>
          <p:nvPr>
            <p:ph type="ctrTitle"/>
          </p:nvPr>
        </p:nvSpPr>
        <p:spPr/>
        <p:txBody>
          <a:bodyPr>
            <a:normAutofit/>
          </a:bodyPr>
          <a:lstStyle/>
          <a:p>
            <a:r>
              <a:rPr lang="es-MX" sz="16600" dirty="0"/>
              <a:t>Kant</a:t>
            </a:r>
            <a:endParaRPr lang="es-PE" sz="16600" dirty="0"/>
          </a:p>
        </p:txBody>
      </p:sp>
      <p:sp>
        <p:nvSpPr>
          <p:cNvPr id="3" name="Subtitle 2">
            <a:extLst>
              <a:ext uri="{FF2B5EF4-FFF2-40B4-BE49-F238E27FC236}">
                <a16:creationId xmlns:a16="http://schemas.microsoft.com/office/drawing/2014/main" id="{35545EC5-C806-BCAC-3F58-EC8ED4BC7A76}"/>
              </a:ext>
            </a:extLst>
          </p:cNvPr>
          <p:cNvSpPr>
            <a:spLocks noGrp="1"/>
          </p:cNvSpPr>
          <p:nvPr>
            <p:ph type="subTitle" idx="1"/>
          </p:nvPr>
        </p:nvSpPr>
        <p:spPr/>
        <p:txBody>
          <a:bodyPr>
            <a:normAutofit lnSpcReduction="10000"/>
          </a:bodyPr>
          <a:lstStyle/>
          <a:p>
            <a:r>
              <a:rPr lang="es-MX" sz="6000" dirty="0"/>
              <a:t>Republicanismo y Ciudadanía</a:t>
            </a:r>
            <a:endParaRPr lang="es-PE" sz="6000" dirty="0"/>
          </a:p>
        </p:txBody>
      </p:sp>
    </p:spTree>
    <p:extLst>
      <p:ext uri="{BB962C8B-B14F-4D97-AF65-F5344CB8AC3E}">
        <p14:creationId xmlns:p14="http://schemas.microsoft.com/office/powerpoint/2010/main" val="1134462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7BAAFC-6454-9C70-82A2-5E58F037E5A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F809C56-CD70-2580-F443-B1DD80570251}"/>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17AA699F-930F-AF8B-9ED2-18A05EE53EC8}"/>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Séptima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“El problema de la instauración de una constitución civil perfecta depende del problema de una relación exterior legal entre los Estados, y no se puede resolver sin este último.“ (1999, p. 82)</a:t>
            </a:r>
          </a:p>
          <a:p>
            <a:pPr marL="0" indent="0" algn="just">
              <a:buFont typeface="Arial" panose="020B0604020202020204" pitchFamily="34" charset="0"/>
              <a:buNone/>
            </a:pPr>
            <a:endParaRPr lang="de-DE" dirty="0"/>
          </a:p>
          <a:p>
            <a:pPr marL="0" indent="0" algn="just">
              <a:buNone/>
            </a:pPr>
            <a:r>
              <a:rPr lang="de-DE" dirty="0"/>
              <a:t>“¿De qué sirve trabajar por una constitución civil legal para los hombres como individuos, es decir, por el ordenamiento de una república? La misma insociabilidad que obligaba a los hombres es, de nuevo, la causa de que toda república se encuentre, en las relaciones exteriores, es decir, como Estado vinculado con otros Estados, con una libertad sin ataduras, y, en consecuencia, uno ha de esperar del otro el mismo mal que empujó y obligó a los hombres como individuos a entrar en un estado civil legal. “ (1999, p. 82)</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6787866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BDC17-CBA3-D5E6-7F8A-F6E89A03B0E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961DED-497E-6464-1F93-7F660224E3EA}"/>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63B57D95-B362-35E5-1AF2-1404428234E1}"/>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“Salir del estado sin ley del salvaje y entrar en una unión de pueblos, en que cada Estado, aun el menor, no pudiera esperar su seguridad y derecho de su propio poder ni de su propio criterio jurídico, sino sólo de esta gran unión de pueblos, de un poder asociado y de la decisión según las leyes de la voluntad asociada.“ (1999, p. 83)</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“Hasta que, por fin, en parte mediante el mejor ordenamiento posible de la constitución civil interior, en parte mediante un convenio común y una legislación exterior, se alcance un estado que, semejante a una república civil, pueda mantenerse a sí mismo como un autómata.“ (1999, p. 83)</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8120782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6BD3AB-A606-7C5E-B312-16A4EE54307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ED992C4-BA41-C8CD-1718-34A7538EB05A}"/>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946B81A9-42C4-09C1-1BF1-62D8EFF4D80D}"/>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 Una ley de equilibrio y un poder asociado que le hagan insistir e introducir un estado cosmopolita de la seguridad estatal pública, que no carece de peligro, para que las fuerzas de la humanidad no se duerman, ni de un principio de igualdad de sus recíprocas acciones y reacciones, para que no se de destrocen mutuamente. Antes de avanzar este último paso (es decir, la unión de Estados), casi la mitad de su construcción, soporta la naturaleza humana los males más duros, bajo la engañosa apariencia del bienestar exterior. (...) Nos hemos cultivado (...) Nos hemos civilizado (...) pero falta mucho todavía mucho para tenernos por moralizados.“ (1999, p. 85)</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861618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611D2A-7C7A-0CAB-A671-D3117A1A010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934549-F503-2624-2A47-D769772EFE93}"/>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6829997C-7C37-0625-2646-4A9342A0A5AC}"/>
              </a:ext>
            </a:extLst>
          </p:cNvPr>
          <p:cNvSpPr txBox="1">
            <a:spLocks/>
          </p:cNvSpPr>
          <p:nvPr/>
        </p:nvSpPr>
        <p:spPr>
          <a:xfrm>
            <a:off x="838200" y="1866900"/>
            <a:ext cx="10515600" cy="46291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 tanto que los Estados empleen todas sus fuerzas en sus vanos y violentos propósitos de expansión, impidiendo así, de continuo, el lento esfuerzo de la formación interior de sus ciudadanos, quitándoles todo apoyo con este propósito, nada hay que esperar al respecto: porque se requiere una larga elaboración interior de cada república para la formación de sus ciudadanos.“ (1999, p. 86)</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7052931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F7416-6F91-D5B8-68EF-98F08F1373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F7162C-565F-536C-D069-0D43B749D2D3}"/>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29631AF5-75BC-A9C6-2AED-A2673FC8A41F}"/>
              </a:ext>
            </a:extLst>
          </p:cNvPr>
          <p:cNvSpPr txBox="1">
            <a:spLocks/>
          </p:cNvSpPr>
          <p:nvPr/>
        </p:nvSpPr>
        <p:spPr>
          <a:xfrm>
            <a:off x="838200" y="1866899"/>
            <a:ext cx="10515600" cy="4816533"/>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Octava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“Se puede considerar la historia de la especie humana en grande como la ejecución de un plan escondido de la naturaleza para llegar al estado de una constitución perfecta del Estado en el interior y, respecto a este fin, también en el exterior, como única situación en que la naturaleza puede desarrollar por completo sus planes respecto a la humanidad.“  (1999, p. 86)</a:t>
            </a:r>
          </a:p>
          <a:p>
            <a:pPr marL="0" indent="0" algn="just">
              <a:buFont typeface="Arial" panose="020B0604020202020204" pitchFamily="34" charset="0"/>
              <a:buNone/>
            </a:pPr>
            <a:endParaRPr lang="de-DE" dirty="0"/>
          </a:p>
          <a:p>
            <a:pPr marL="0" indent="0" algn="just">
              <a:buNone/>
            </a:pPr>
            <a:r>
              <a:rPr lang="de-DE" dirty="0"/>
              <a:t>“La libertad civil ya no puede ser más vulnerada sin percibir el inconveniente en todas las industrias.“ (1999, p. 87)</a:t>
            </a:r>
          </a:p>
          <a:p>
            <a:pPr marL="0" indent="0" algn="just">
              <a:buNone/>
            </a:pPr>
            <a:endParaRPr lang="de-DE" dirty="0"/>
          </a:p>
          <a:p>
            <a:pPr marL="0" indent="0" algn="just">
              <a:buNone/>
            </a:pPr>
            <a:r>
              <a:rPr lang="de-DE" dirty="0"/>
              <a:t>“Pero esta libertad aumenta paulatinamente. Si se le impide al ciudadano que busque su bienestar del modo que más le plazca, a condición de que sea consistente con la libertad de los demas, se amortigua la vivacidad de todo el movimiento y, en consecuencia, las fuerzas del conjunto. De aquí que se vayan superando las limitaciones personales en lo que se hace o deja de hacer, concedida la libertad general de religión.“(1999, p. 87)</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634202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0C87A5-431C-4E31-CE0A-B40EC38E1B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E016D16-AEC6-D2DA-3D3D-E70BE043C48F}"/>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ACA0D105-B6EE-5F36-13EF-2741AC431728}"/>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“La ilustración, como un gran bien que el género humano debe extender, en lugar de los egoístas propósitos de engrandecimiento de sus dominadores, con sólo que comprenda su propio provecho. Pero esta ilustración, y con ella, también cierta participación cordial en lo bueno que el hombre ilustrado, que lo concibe perfectamente, no puede evitar, debe ascender poco a poco hasta el trono e influir en sus principios fundamentales de gobierno.“ (1999, p. 88)</a:t>
            </a:r>
          </a:p>
          <a:p>
            <a:pPr marL="0" indent="0" algn="just">
              <a:buFont typeface="Arial" panose="020B0604020202020204" pitchFamily="34" charset="0"/>
              <a:buNone/>
            </a:pPr>
            <a:endParaRPr lang="de-DE" dirty="0"/>
          </a:p>
          <a:p>
            <a:pPr marL="0" indent="0" algn="just">
              <a:buNone/>
            </a:pPr>
            <a:r>
              <a:rPr lang="de-DE" dirty="0"/>
              <a:t>“Por ejemplo, a nuestros gobernantes del mundo no les sobre en la actualidad dinero alguno para establecimientos públicos de enseñanza ni, en general, para cuanto concierna a mejorar el mundo, porque todo está calculado con antelación para la próxima guerra, no se pueden impedir los esfuerzos, aunque débiles y lentos, de sus pueblos en este empeño, de modo que, al menos, encuentren en ello su propio provecho.“ (1999, p. 88)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5686246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FFD3D6-A445-FEAA-A5EF-9AFE58FE521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F846F1-954A-68F0-1F3E-A33FC5EC9EC6}"/>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E4A4898B-448B-765A-9BBE-A851C6A9B6F6}"/>
              </a:ext>
            </a:extLst>
          </p:cNvPr>
          <p:cNvSpPr txBox="1">
            <a:spLocks/>
          </p:cNvSpPr>
          <p:nvPr/>
        </p:nvSpPr>
        <p:spPr>
          <a:xfrm>
            <a:off x="838200" y="186689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Novena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“Un ensayo filosófico para elaborar la historia universal del mundo según un plan de la naturaleza, que aspira a la plena asociación civil en la especie humana, debe considerarse posible e incluso propulsor de este propósito de la naturaleza.“ (1999, p. 89)</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36185473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99929-9F9E-2757-06D9-77F8C33DE4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2E269-B283-3933-180F-AB93D395AB22}"/>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81059E7B-2810-0122-27CF-4608B7029CAB}"/>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103AE9A6-D2E4-80D7-6E9A-A1BB98C7758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4137895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60F71-0971-D80E-E220-7C6D40DCED4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4AE71A-131F-2142-CD2F-0D0A05E5F81C}"/>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D321868F-44D3-ED26-235D-983E68FF444F}"/>
              </a:ext>
            </a:extLst>
          </p:cNvPr>
          <p:cNvSpPr txBox="1">
            <a:spLocks/>
          </p:cNvSpPr>
          <p:nvPr/>
        </p:nvSpPr>
        <p:spPr>
          <a:xfrm>
            <a:off x="838200" y="1866899"/>
            <a:ext cx="10515600" cy="481653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“Entre todos los contratos por los que una multitud de hombres se une en una sociedad, el contrato que establece entre ellos una constitución civil es de índole tan peculiar, que, aunque respecto a la ejecución tenga mucho en común con los demás (que asimismo están orientados a procurar colectivamente un fin cualquiera), se diferencia de todos ellos esencialmente en el principio de su institución.“ (1999, p. 258)</a:t>
            </a:r>
          </a:p>
          <a:p>
            <a:pPr marL="0" indent="0" algn="just">
              <a:buNone/>
            </a:pPr>
            <a:endParaRPr lang="de-DE" dirty="0"/>
          </a:p>
          <a:p>
            <a:pPr marL="0" indent="0" algn="just">
              <a:buNone/>
            </a:pPr>
            <a:r>
              <a:rPr lang="de-DE" dirty="0"/>
              <a:t>“La unión de muchos con vistas a un fin común (que todos tienen) se halla en todo contrato social; pero aquella unión que es un fin en sí (que cada uno debe tener), por tanto, la de los hombres en todas sus relaciones externas, en general, que no pueden evitar el llegar a un influjo recíproco, es un deber primordial e incondicionado: tal unión sólo puede encontrarse en una sociedad en la medida en que ésta se halle en el estado civil, es decir, en que constituya una república.“ (1999, p. 258)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5518547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CC046F-0958-D2DB-7375-478BECBF3A2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9ED5C1-A9A6-8CB6-9F56-2B1C5FAFDF1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2540E119-9D66-DD05-DC7F-326FCDFF58FD}"/>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fin que en tal relación externa es en sí mismo un deber, y aun la suprema condición formal de los demás deberes externos, es el derecho de los hombres bajo leyes coactivas públicas, mediante las que se puede estipular a cada uno lo suyo y asegurárselo frente a la usurpación de cualquier otro.“ (1999, p. 259)</a:t>
            </a:r>
          </a:p>
          <a:p>
            <a:pPr marL="0" indent="0" algn="just">
              <a:buNone/>
            </a:pPr>
            <a:endParaRPr lang="de-DE" dirty="0"/>
          </a:p>
          <a:p>
            <a:pPr marL="0" indent="0" algn="just">
              <a:buNone/>
            </a:pPr>
            <a:r>
              <a:rPr lang="de-DE" dirty="0"/>
              <a:t>“El concepto de un derecho externo en general procede por completo del concepto de libertad en las relaciones externas de los hombres entre sí, y nada tiene que ver con el fin que persiguen los hombres de manera natural (el propósito de la felicidad) ni con la prescripción de los medios para alcanzarlo: de suerte que este fin no debe mezclarse en manera alguna con aquella ley como fundamento de determinación de la misma.“ (1999, p. 259)</a:t>
            </a:r>
          </a:p>
          <a:p>
            <a:pPr marL="0" indent="0" algn="just">
              <a:buNone/>
            </a:pPr>
            <a:endParaRPr lang="de-DE" dirty="0"/>
          </a:p>
          <a:p>
            <a:pPr marL="0" indent="0" algn="just">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39370891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DBC8D-DB03-7895-7967-26F1CE8436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A044FB-D894-7760-1D11-E141DD974273}"/>
              </a:ext>
            </a:extLst>
          </p:cNvPr>
          <p:cNvSpPr>
            <a:spLocks noGrp="1"/>
          </p:cNvSpPr>
          <p:nvPr>
            <p:ph type="ctrTitle"/>
          </p:nvPr>
        </p:nvSpPr>
        <p:spPr>
          <a:xfrm>
            <a:off x="1524000" y="1"/>
            <a:ext cx="9144000" cy="876300"/>
          </a:xfrm>
        </p:spPr>
        <p:txBody>
          <a:bodyPr>
            <a:normAutofit fontScale="90000"/>
          </a:bodyPr>
          <a:lstStyle/>
          <a:p>
            <a:r>
              <a:rPr lang="es-MX" dirty="0"/>
              <a:t>Kant</a:t>
            </a:r>
            <a:endParaRPr lang="es-PE" dirty="0"/>
          </a:p>
        </p:txBody>
      </p:sp>
      <p:sp>
        <p:nvSpPr>
          <p:cNvPr id="3" name="Subtitle 2">
            <a:extLst>
              <a:ext uri="{FF2B5EF4-FFF2-40B4-BE49-F238E27FC236}">
                <a16:creationId xmlns:a16="http://schemas.microsoft.com/office/drawing/2014/main" id="{ED24C9E1-3F7B-4CF1-B7E8-4E17E2256D56}"/>
              </a:ext>
            </a:extLst>
          </p:cNvPr>
          <p:cNvSpPr>
            <a:spLocks noGrp="1"/>
          </p:cNvSpPr>
          <p:nvPr>
            <p:ph type="subTitle" idx="1"/>
          </p:nvPr>
        </p:nvSpPr>
        <p:spPr>
          <a:xfrm>
            <a:off x="1524000" y="647700"/>
            <a:ext cx="9144000" cy="400050"/>
          </a:xfrm>
        </p:spPr>
        <p:txBody>
          <a:bodyPr>
            <a:normAutofit lnSpcReduction="10000"/>
          </a:bodyPr>
          <a:lstStyle/>
          <a:p>
            <a:r>
              <a:rPr lang="es-MX" dirty="0"/>
              <a:t>Republicanismo y Ciudadanía</a:t>
            </a:r>
            <a:endParaRPr lang="es-PE" dirty="0"/>
          </a:p>
        </p:txBody>
      </p:sp>
      <p:sp>
        <p:nvSpPr>
          <p:cNvPr id="4" name="Subtitle 2">
            <a:extLst>
              <a:ext uri="{FF2B5EF4-FFF2-40B4-BE49-F238E27FC236}">
                <a16:creationId xmlns:a16="http://schemas.microsoft.com/office/drawing/2014/main" id="{FDC4AB48-7347-D068-10CA-6623812F2B82}"/>
              </a:ext>
            </a:extLst>
          </p:cNvPr>
          <p:cNvSpPr txBox="1">
            <a:spLocks/>
          </p:cNvSpPr>
          <p:nvPr/>
        </p:nvSpPr>
        <p:spPr>
          <a:xfrm>
            <a:off x="1524000" y="1495424"/>
            <a:ext cx="9144000" cy="4714876"/>
          </a:xfrm>
          <a:prstGeom prst="rect">
            <a:avLst/>
          </a:prstGeom>
        </p:spPr>
        <p:txBody>
          <a:bodyPr vert="horz" lIns="91440" tIns="45720" rIns="91440" bIns="45720" rtlCol="0">
            <a:normAutofit fontScale="925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just"/>
            <a:r>
              <a:rPr lang="es-MX" dirty="0"/>
              <a:t>El republicanismo de Kant supone:</a:t>
            </a:r>
          </a:p>
          <a:p>
            <a:pPr algn="just"/>
            <a:endParaRPr lang="es-MX" dirty="0"/>
          </a:p>
          <a:p>
            <a:pPr marL="342900" indent="-342900" algn="just">
              <a:buFont typeface="Arial" panose="020B0604020202020204" pitchFamily="34" charset="0"/>
              <a:buChar char="•"/>
            </a:pPr>
            <a:r>
              <a:rPr lang="es-MX" dirty="0"/>
              <a:t>Rechazo al despotismo</a:t>
            </a:r>
          </a:p>
          <a:p>
            <a:pPr marL="342900" indent="-342900" algn="just">
              <a:buFont typeface="Arial" panose="020B0604020202020204" pitchFamily="34" charset="0"/>
              <a:buChar char="•"/>
            </a:pPr>
            <a:r>
              <a:rPr lang="es-MX" dirty="0"/>
              <a:t>Legalidad</a:t>
            </a:r>
          </a:p>
          <a:p>
            <a:pPr marL="342900" indent="-342900" algn="just">
              <a:buFont typeface="Arial" panose="020B0604020202020204" pitchFamily="34" charset="0"/>
              <a:buChar char="•"/>
            </a:pPr>
            <a:r>
              <a:rPr lang="es-MX" dirty="0"/>
              <a:t>Libertad externa (civil)</a:t>
            </a:r>
          </a:p>
          <a:p>
            <a:pPr marL="342900" indent="-342900" algn="just">
              <a:buFont typeface="Arial" panose="020B0604020202020204" pitchFamily="34" charset="0"/>
              <a:buChar char="•"/>
            </a:pPr>
            <a:r>
              <a:rPr lang="es-MX" dirty="0"/>
              <a:t>Separación de poderes</a:t>
            </a:r>
          </a:p>
          <a:p>
            <a:pPr marL="342900" indent="-342900" algn="just">
              <a:buFont typeface="Arial" panose="020B0604020202020204" pitchFamily="34" charset="0"/>
              <a:buChar char="•"/>
            </a:pPr>
            <a:r>
              <a:rPr lang="es-MX" dirty="0"/>
              <a:t>Voluntad unificada del pueblo</a:t>
            </a:r>
          </a:p>
          <a:p>
            <a:pPr marL="342900" indent="-342900" algn="just">
              <a:buFont typeface="Arial" panose="020B0604020202020204" pitchFamily="34" charset="0"/>
              <a:buChar char="•"/>
            </a:pPr>
            <a:r>
              <a:rPr lang="es-MX" dirty="0"/>
              <a:t>Uso de la razón pública</a:t>
            </a:r>
          </a:p>
          <a:p>
            <a:pPr marL="342900" indent="-342900" algn="just">
              <a:buFont typeface="Arial" panose="020B0604020202020204" pitchFamily="34" charset="0"/>
              <a:buChar char="•"/>
            </a:pPr>
            <a:r>
              <a:rPr lang="es-MX" dirty="0"/>
              <a:t>Rechazo a la guerra: paz perpetua</a:t>
            </a:r>
          </a:p>
          <a:p>
            <a:pPr marL="342900" indent="-342900" algn="just">
              <a:buFont typeface="Arial" panose="020B0604020202020204" pitchFamily="34" charset="0"/>
              <a:buChar char="•"/>
            </a:pPr>
            <a:r>
              <a:rPr lang="es-MX" dirty="0"/>
              <a:t>Cosmopolitismo</a:t>
            </a:r>
          </a:p>
          <a:p>
            <a:pPr marL="342900" indent="-342900" algn="just">
              <a:buFont typeface="Arial" panose="020B0604020202020204" pitchFamily="34" charset="0"/>
              <a:buChar char="•"/>
            </a:pPr>
            <a:r>
              <a:rPr lang="es-MX" dirty="0"/>
              <a:t>Estado civil: Libertad, Igualdad, Independencia</a:t>
            </a:r>
          </a:p>
          <a:p>
            <a:pPr marL="342900" indent="-342900" algn="just">
              <a:buFont typeface="Arial" panose="020B0604020202020204" pitchFamily="34" charset="0"/>
              <a:buChar char="•"/>
            </a:pPr>
            <a:r>
              <a:rPr lang="es-PE" dirty="0"/>
              <a:t>Ciudadanía: Sufragio</a:t>
            </a:r>
          </a:p>
          <a:p>
            <a:pPr marL="342900" indent="-342900" algn="just">
              <a:buFont typeface="Arial" panose="020B0604020202020204" pitchFamily="34" charset="0"/>
              <a:buChar char="•"/>
            </a:pPr>
            <a:r>
              <a:rPr lang="es-PE" dirty="0"/>
              <a:t>Ilustración</a:t>
            </a:r>
          </a:p>
        </p:txBody>
      </p:sp>
    </p:spTree>
    <p:extLst>
      <p:ext uri="{BB962C8B-B14F-4D97-AF65-F5344CB8AC3E}">
        <p14:creationId xmlns:p14="http://schemas.microsoft.com/office/powerpoint/2010/main" val="3413932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184073-05FE-59B2-B89F-DBA1AE1547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324243-7477-97B9-D929-0631BFD8830B}"/>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39BE179D-AE09-7B6E-79F1-798B9F17A65C}"/>
              </a:ext>
            </a:extLst>
          </p:cNvPr>
          <p:cNvSpPr txBox="1">
            <a:spLocks/>
          </p:cNvSpPr>
          <p:nvPr/>
        </p:nvSpPr>
        <p:spPr>
          <a:xfrm>
            <a:off x="838200" y="186689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derecho es la limitación de la libertad de cada uno a la condición de su concordancia con la libertad de todos, en cuanto sea posible según una ley universal.“ (1999, p. 259)</a:t>
            </a:r>
          </a:p>
          <a:p>
            <a:pPr marL="0" indent="0" algn="just">
              <a:buNone/>
            </a:pPr>
            <a:endParaRPr lang="de-DE" dirty="0"/>
          </a:p>
          <a:p>
            <a:pPr marL="0" indent="0" algn="just">
              <a:buNone/>
            </a:pPr>
            <a:r>
              <a:rPr lang="de-DE" dirty="0"/>
              <a:t>“El derecho público es el conjunto de las leyes externas que hacen posible tal concordancia sin excepción. Sin embargo, puesto que toda coacción de la libertad por el arbitrio de otro se llama coacción, resulta que la constitución civil es una relación de hombres libres, los cuales (sin perjuicio de su libertad en el conjunto de su unión con otros), con todo, se hallan bajo leyes coactivas: así lo quiere la razón misma, y, por cierto, la razón pura, legisladora a priori, que no atiende a fin empírico alguno.“ (1999, p. 259)</a:t>
            </a:r>
          </a:p>
          <a:p>
            <a:pPr marL="0" indent="0" algn="just">
              <a:buNone/>
            </a:pPr>
            <a:endParaRPr lang="de-DE" dirty="0"/>
          </a:p>
          <a:p>
            <a:pPr marL="0" indent="0" algn="just">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7540990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87870-A589-F488-A304-B2FF1995B7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F3A73D0-1BF9-4284-50BB-E94278CA5E7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5D24A1B-7074-3DB4-AABE-795077038CEA}"/>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estado civil, por tanto, considerado meramente como estado jurídico, se funda en los siguientes principios a priori:</a:t>
            </a:r>
          </a:p>
          <a:p>
            <a:pPr marL="0" indent="0" algn="just">
              <a:buNone/>
            </a:pPr>
            <a:endParaRPr lang="de-DE" dirty="0"/>
          </a:p>
          <a:p>
            <a:pPr marL="971550" lvl="1" indent="-514350" algn="just">
              <a:buAutoNum type="arabicPeriod"/>
            </a:pPr>
            <a:r>
              <a:rPr lang="de-DE" dirty="0"/>
              <a:t>La libertad de cada miembro de la sociedad, en cuanto hombre.</a:t>
            </a:r>
          </a:p>
          <a:p>
            <a:pPr marL="971550" lvl="1" indent="-514350" algn="just">
              <a:buAutoNum type="arabicPeriod"/>
            </a:pPr>
            <a:r>
              <a:rPr lang="de-DE" dirty="0"/>
              <a:t>Su igualdad con los demás, en cuanto súbdito.</a:t>
            </a:r>
          </a:p>
          <a:p>
            <a:pPr marL="971550" lvl="1" indent="-514350" algn="just">
              <a:buAutoNum type="arabicPeriod"/>
            </a:pPr>
            <a:r>
              <a:rPr lang="de-DE" dirty="0"/>
              <a:t>La independencia de cada miembro de una república, en cuanto ciudadano. </a:t>
            </a:r>
          </a:p>
          <a:p>
            <a:pPr marL="0" indent="0" algn="just">
              <a:buNone/>
            </a:pPr>
            <a:endParaRPr lang="de-DE" dirty="0"/>
          </a:p>
          <a:p>
            <a:pPr marL="0" indent="0" algn="just">
              <a:buNone/>
            </a:pPr>
            <a:r>
              <a:rPr lang="de-DE" dirty="0"/>
              <a:t>Estos principios no son leyes que dicta el Estado ya establecido, sino son las únicas conforme a las cuales es posible el establecimiento de un Estado según los puros principios racionales del derecho humano externo en general.“ (1999, p. 260)</a:t>
            </a:r>
          </a:p>
          <a:p>
            <a:pPr marL="0" indent="0" algn="just">
              <a:buNone/>
            </a:pPr>
            <a:endParaRPr lang="de-DE" dirty="0"/>
          </a:p>
        </p:txBody>
      </p:sp>
    </p:spTree>
    <p:extLst>
      <p:ext uri="{BB962C8B-B14F-4D97-AF65-F5344CB8AC3E}">
        <p14:creationId xmlns:p14="http://schemas.microsoft.com/office/powerpoint/2010/main" val="66177594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11DDD3-EBF9-12AA-7750-FB27B24432A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843A8D-759C-C8BC-035F-B282E5F462E1}"/>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A56E838F-C3B0-98B6-91D2-D04350208310}"/>
              </a:ext>
            </a:extLst>
          </p:cNvPr>
          <p:cNvSpPr txBox="1">
            <a:spLocks/>
          </p:cNvSpPr>
          <p:nvPr/>
        </p:nvSpPr>
        <p:spPr>
          <a:xfrm>
            <a:off x="838200" y="1833649"/>
            <a:ext cx="10515600" cy="4816533"/>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libertad en cuanto hombre, cuyo principio para la constitución de una república expreso en la fórmula: &lt;&lt;Nadie puede obligarme a ser feliz a su manera&gt;&gt; (como se figure el bienestar de otros hombres), sino que cada uno puede buscar su felicidad por el camino que prefiera, siempre que no cause perjuicio alguno a la libertad de los demás para perseguir un fin semejante, la cual puede coexistir con la libertad de todos según una posible ley universal (es decir, según el derecho del otro).“ (1999, p. 260)</a:t>
            </a:r>
          </a:p>
          <a:p>
            <a:pPr marL="0" indent="0" algn="just">
              <a:buNone/>
            </a:pPr>
            <a:endParaRPr lang="de-DE" dirty="0"/>
          </a:p>
          <a:p>
            <a:pPr marL="0" indent="0" algn="just">
              <a:buNone/>
            </a:pPr>
            <a:r>
              <a:rPr lang="de-DE" dirty="0"/>
              <a:t>“Un gobierno que se estableciera según el principio de la benevolencia para con el pueblo, como un padre para con sus hijos, es decir, un gobierno paternalista, en que los súbditos, como niños menores de edad, que no pueden distinguir lo que es útil o nocivo, se ven forzados a comportarse de manera meramente pasiva, para aguardar del juicio del jefe del Estado el modo enque deban ser felices, y de su bondad el que éste también quiera que lo sean, tal gobierno es el mayor despotismo imaginable (una constitución que suprime toda libertad de los súbditos, que carecen, por tanto, de derecho en absoluto).“ (1999, p. 260)</a:t>
            </a:r>
          </a:p>
          <a:p>
            <a:pPr marL="0" indent="0" algn="just">
              <a:buNone/>
            </a:pPr>
            <a:endParaRPr lang="de-DE" dirty="0"/>
          </a:p>
        </p:txBody>
      </p:sp>
    </p:spTree>
    <p:extLst>
      <p:ext uri="{BB962C8B-B14F-4D97-AF65-F5344CB8AC3E}">
        <p14:creationId xmlns:p14="http://schemas.microsoft.com/office/powerpoint/2010/main" val="41252947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57ABB-F1BE-0310-BA9B-1A55AD38A1E4}"/>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1A5F9ED-B641-2938-9F5F-16F0B070A7B7}"/>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08FD7C6F-32BE-1E38-81BD-EA1C68DFDF77}"/>
              </a:ext>
            </a:extLst>
          </p:cNvPr>
          <p:cNvSpPr txBox="1">
            <a:spLocks/>
          </p:cNvSpPr>
          <p:nvPr/>
        </p:nvSpPr>
        <p:spPr>
          <a:xfrm>
            <a:off x="838200" y="183364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“No un gobierno paternalista, sino uno patríotico es aquel que puede pensarse para hombres capaces de tener derechos.“ (1999, p. 261)</a:t>
            </a:r>
          </a:p>
          <a:p>
            <a:pPr marL="0" indent="0" algn="just">
              <a:buNone/>
            </a:pPr>
            <a:endParaRPr lang="de-DE" dirty="0"/>
          </a:p>
          <a:p>
            <a:pPr marL="0" indent="0" algn="just">
              <a:buNone/>
            </a:pPr>
            <a:r>
              <a:rPr lang="de-DE" dirty="0"/>
              <a:t>“Es patriótico el modo de pensar por el que cada cual, en el Estado (sin excluir al jefe), considera la república como el seno materno, o el país como el suelo paterno, del cual y sobre el cual él propio ha surgido, y que también debe legar como una preciada herencia; por lo que se considera autorizado a salvaguardar sus derechos por las leyes de la voluntad común, pero no a someter el uso de ello a su capricho incondicionado. Este derecho de libertad asiste al miembro de la comunidad en cuanto hombre, es decir, en tanto que es un ser, en general, capaz de tener derechos.“ (1999, p. 261)</a:t>
            </a:r>
          </a:p>
          <a:p>
            <a:pPr marL="0" indent="0" algn="just">
              <a:buNone/>
            </a:pPr>
            <a:endParaRPr lang="de-DE" dirty="0"/>
          </a:p>
        </p:txBody>
      </p:sp>
    </p:spTree>
    <p:extLst>
      <p:ext uri="{BB962C8B-B14F-4D97-AF65-F5344CB8AC3E}">
        <p14:creationId xmlns:p14="http://schemas.microsoft.com/office/powerpoint/2010/main" val="14148430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DD2E98-5CD0-31DD-0C3F-6E2C46FE3B0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F2EAC61-0A34-EAAE-CF28-E2715BD43C68}"/>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9FB11DDB-51EF-15EA-DDAF-B7B2C14CFA04}"/>
              </a:ext>
            </a:extLst>
          </p:cNvPr>
          <p:cNvSpPr txBox="1">
            <a:spLocks/>
          </p:cNvSpPr>
          <p:nvPr/>
        </p:nvSpPr>
        <p:spPr>
          <a:xfrm>
            <a:off x="838200" y="1833649"/>
            <a:ext cx="10515600" cy="481653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igualdad en tanto súbdito, cuya fórmula puede rezar así: Cada miembro de la república tiene derechos de coacción frente a cualquier otro.“ (1999, p. 261)</a:t>
            </a:r>
          </a:p>
          <a:p>
            <a:pPr marL="0" indent="0" algn="just">
              <a:buNone/>
            </a:pPr>
            <a:endParaRPr lang="de-DE" dirty="0"/>
          </a:p>
          <a:p>
            <a:pPr marL="0" indent="0" algn="just">
              <a:buNone/>
            </a:pPr>
            <a:r>
              <a:rPr lang="de-DE" dirty="0"/>
              <a:t>“Todo el que se halle en un Estado bajo leyes es súbdito y, por tanto, está sometido a leyes de coacción igual que los demás miembros de la república.“ (1999, p. 261)</a:t>
            </a:r>
          </a:p>
          <a:p>
            <a:pPr marL="0" indent="0" algn="just">
              <a:buNone/>
            </a:pPr>
            <a:endParaRPr lang="de-DE" dirty="0"/>
          </a:p>
        </p:txBody>
      </p:sp>
    </p:spTree>
    <p:extLst>
      <p:ext uri="{BB962C8B-B14F-4D97-AF65-F5344CB8AC3E}">
        <p14:creationId xmlns:p14="http://schemas.microsoft.com/office/powerpoint/2010/main" val="14845299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1CDF1A-DC07-04B0-7500-593F2FD023F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1CF7A46-B563-3845-95D6-02B7BD30B504}"/>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7706E9D-BACE-9894-27B8-B5F98D0EF201}"/>
              </a:ext>
            </a:extLst>
          </p:cNvPr>
          <p:cNvSpPr txBox="1">
            <a:spLocks/>
          </p:cNvSpPr>
          <p:nvPr/>
        </p:nvSpPr>
        <p:spPr>
          <a:xfrm>
            <a:off x="838200" y="1833649"/>
            <a:ext cx="10515600" cy="4816533"/>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“Esta libertad general de los hombres en un Estado, en cuanto súbditos suyos, es perfectamente compatible, sin embargo, con la mayor desigualdad, ségún la cantidad y el grado de sus posesiones.“ (1999, p. 262)</a:t>
            </a:r>
          </a:p>
          <a:p>
            <a:pPr marL="0" indent="0" algn="just">
              <a:buNone/>
            </a:pPr>
            <a:endParaRPr lang="de-DE" dirty="0"/>
          </a:p>
          <a:p>
            <a:pPr marL="0" indent="0" algn="just">
              <a:buNone/>
            </a:pPr>
            <a:r>
              <a:rPr lang="de-DE" dirty="0"/>
              <a:t>“Según el derecho (que como expresión de la voluntad general, sólo puede ser único y concierne a la forma de lo jurídico, no a la materia ni al objeto sobre el que tengo un derecho) todos son iguales en cuanto súbditos: porque nadie puede coaccionar a otro sino por medio de la ley pública. (...) Nadie puede perder esta competencia para coaccionar (por tanto, de tener un derecho frente a otros) si no es por causa de su propio delito.“ (1999, p. 262)</a:t>
            </a:r>
          </a:p>
        </p:txBody>
      </p:sp>
    </p:spTree>
    <p:extLst>
      <p:ext uri="{BB962C8B-B14F-4D97-AF65-F5344CB8AC3E}">
        <p14:creationId xmlns:p14="http://schemas.microsoft.com/office/powerpoint/2010/main" val="10012059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D86A6-C2F3-B8EC-EA6B-15F8952AFA0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78BA30-4730-B119-D736-9534EA7A4210}"/>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31E2950-EAB8-2627-1B18-49572FA04F90}"/>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“De esta idea de la igualdad de los hombres en la república, en cuanto súbditos, resulta también la siguiente fórmula: Cada miembro suyo ha de poder alcanzar en ella una posición de cualquier nivel (que corresponda a un súbdito) a que pueden llevarle su talento, su diligencia y su suerte; y no es lícito que sus consúbditos le cierren el paso por una prerrogativa hereditaria.“ (1999, p. 262)</a:t>
            </a:r>
          </a:p>
          <a:p>
            <a:pPr marL="0" indent="0" algn="just">
              <a:buNone/>
            </a:pPr>
            <a:endParaRPr lang="de-DE" dirty="0"/>
          </a:p>
          <a:p>
            <a:pPr marL="0" indent="0" algn="just">
              <a:buNone/>
            </a:pPr>
            <a:r>
              <a:rPr lang="de-DE" dirty="0"/>
              <a:t>“El derecho público (en una república) es meramente el estado de una legislación efectiva, conforme este principio y asistida por el poder, en virtud de la cual, cuantos pertenecen a un pueblo, en cuanto súbditos, se hallan en un estado jurídico, es decir, el de la igualdad de accion y reacción entre albedríos que se limitan mutuamente conforme a la ley universal de la libertad (que se llama estado civil), resulta de ello que el derecho innato de cada uno en tal estado (es decir, anterior a toda acción jurídica), en relación con la facultad de coaccionar a los demás, a fin de que permanezcan siempre entre los límites de un uso de su libertad unánime con la mía, es igual para todos sin excepción. (...) no puede haber ningún privilegio innato de un miembro de la república sobre otro, en cuanto consúbdito; y nadie puede legar a sus descendientes el privilegio de la posición que tiene dentro de la república.“ (1999, p. 263)</a:t>
            </a:r>
          </a:p>
        </p:txBody>
      </p:sp>
    </p:spTree>
    <p:extLst>
      <p:ext uri="{BB962C8B-B14F-4D97-AF65-F5344CB8AC3E}">
        <p14:creationId xmlns:p14="http://schemas.microsoft.com/office/powerpoint/2010/main" val="2080568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AF7895-1677-EB38-B429-5C472FFFDC6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4A53AF9-AFBF-568C-2F44-14BD4309B72A}"/>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99E85BBC-7B47-9C90-6E5D-BAD509793DF6}"/>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“No puede evitar que éstos* si su talento, su diligencia y su suerte lo hacen posible, estén facultados para elevarse a iguales circunstancias.“ (1999, p. 264)</a:t>
            </a:r>
          </a:p>
          <a:p>
            <a:pPr marL="0" indent="0" algn="just">
              <a:buNone/>
            </a:pPr>
            <a:r>
              <a:rPr lang="de-DE" dirty="0"/>
              <a:t>*estos = los miembros de una república, el asalariado y el arrendatario, el propietario y los peones agrícolas, etc. (Cfr. Ib.)</a:t>
            </a:r>
          </a:p>
          <a:p>
            <a:pPr marL="0" indent="0" algn="just">
              <a:buNone/>
            </a:pPr>
            <a:endParaRPr lang="de-DE" dirty="0"/>
          </a:p>
          <a:p>
            <a:pPr marL="0" indent="0" algn="just">
              <a:buNone/>
            </a:pPr>
            <a:r>
              <a:rPr lang="de-DE" dirty="0"/>
              <a:t>“Ningún hombre que viva en el estado jurídico de una república puede declinar esta igualdad, a no ser por su propio delito, pero nunca por contrato o por la fuerza de la guerra.“ (1999, p. 264)</a:t>
            </a:r>
          </a:p>
          <a:p>
            <a:pPr marL="0" indent="0" algn="just">
              <a:buNone/>
            </a:pPr>
            <a:endParaRPr lang="de-DE" dirty="0"/>
          </a:p>
          <a:p>
            <a:pPr marL="0" indent="0" algn="just">
              <a:buNone/>
            </a:pPr>
            <a:r>
              <a:rPr lang="de-DE" dirty="0"/>
              <a:t>“Se puede considerar feliz a alguien en cualquier estado si es consciente de que sólo depende de él (de su capacidad o de su voluntad sincera), o de circunstancias de que no puede culpar a otro, pero no de la irresistible voluntad de otros, el que no ascienda al mismo nivel que los demás, los cuales, como consúbditos, no le aventajan en lo que concierne al derecho.“ (1999, p. 264)</a:t>
            </a:r>
          </a:p>
        </p:txBody>
      </p:sp>
    </p:spTree>
    <p:extLst>
      <p:ext uri="{BB962C8B-B14F-4D97-AF65-F5344CB8AC3E}">
        <p14:creationId xmlns:p14="http://schemas.microsoft.com/office/powerpoint/2010/main" val="31511940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4717B4-76DE-A7AB-9FB6-38BCEFA6C30B}"/>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75425D-1795-5AC2-21F2-1630DFD6A35F}"/>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F4CE7B91-F3FA-A9CD-9949-174FCBA26447}"/>
              </a:ext>
            </a:extLst>
          </p:cNvPr>
          <p:cNvSpPr txBox="1">
            <a:spLocks/>
          </p:cNvSpPr>
          <p:nvPr/>
        </p:nvSpPr>
        <p:spPr>
          <a:xfrm>
            <a:off x="838200" y="1833649"/>
            <a:ext cx="10515600" cy="5024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independencia de un miembro de la república en cuanto ciudadano, es decir, en cuanto colegislador. “ (1999, p. 265)</a:t>
            </a:r>
          </a:p>
          <a:p>
            <a:pPr marL="0" indent="0" algn="just">
              <a:buNone/>
            </a:pPr>
            <a:endParaRPr lang="de-DE" dirty="0"/>
          </a:p>
          <a:p>
            <a:pPr marL="0" indent="0" algn="just">
              <a:buNone/>
            </a:pPr>
            <a:r>
              <a:rPr lang="de-DE" dirty="0"/>
              <a:t>“A propósito de la legislación misma, todos los que son libres e iguales bajo leyes públicas ya existentes, sin embargo, no han de ser considerados iguales en lo concerniente al derecho a dictar estas leyes. Aquellos que no son aptos para ejercer este derecho se hallan sometidos también, como miembros de la república al cumplimiento de estas leyes, con lo que participan de su protección; solo que no como ciudadanos, sino como protegidos. “ (1999, p. 265)</a:t>
            </a:r>
          </a:p>
          <a:p>
            <a:pPr marL="0" indent="0" algn="just">
              <a:buNone/>
            </a:pPr>
            <a:endParaRPr lang="de-DE" dirty="0"/>
          </a:p>
        </p:txBody>
      </p:sp>
    </p:spTree>
    <p:extLst>
      <p:ext uri="{BB962C8B-B14F-4D97-AF65-F5344CB8AC3E}">
        <p14:creationId xmlns:p14="http://schemas.microsoft.com/office/powerpoint/2010/main" val="29503388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EB1251-DEE1-9B88-CE46-6E00074EF0F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9744867-2169-7FDE-732F-B1CD6A03867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0A0F49A8-9FFB-AB17-99EF-CA0A43E0AB46}"/>
              </a:ext>
            </a:extLst>
          </p:cNvPr>
          <p:cNvSpPr txBox="1">
            <a:spLocks/>
          </p:cNvSpPr>
          <p:nvPr/>
        </p:nvSpPr>
        <p:spPr>
          <a:xfrm>
            <a:off x="838200" y="1833649"/>
            <a:ext cx="10515600" cy="50243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“Una ley pública, que determina para todos lo que debe estar jurídicamente permitido o prohibido, es el acto de una voluntad pública, de que procede todo derecho, y, por ende, no ha de suponer injusticia contra nadie.“ (1999, p. 265)</a:t>
            </a:r>
          </a:p>
          <a:p>
            <a:pPr marL="0" indent="0" algn="just">
              <a:buNone/>
            </a:pPr>
            <a:endParaRPr lang="de-DE" dirty="0"/>
          </a:p>
          <a:p>
            <a:pPr marL="0" indent="0" algn="just">
              <a:buNone/>
            </a:pPr>
            <a:r>
              <a:rPr lang="de-DE" dirty="0"/>
              <a:t>“No es posible otra voluntad que la del pueblo entero (pues todos deciden sobre todo, y cada uno sobre sí mismo).“ (1999, p. 265)</a:t>
            </a:r>
          </a:p>
          <a:p>
            <a:pPr marL="0" indent="0" algn="just">
              <a:buNone/>
            </a:pPr>
            <a:endParaRPr lang="de-DE" dirty="0"/>
          </a:p>
          <a:p>
            <a:pPr marL="0" indent="0" algn="just">
              <a:buNone/>
            </a:pPr>
            <a:r>
              <a:rPr lang="de-DE" dirty="0"/>
              <a:t>“Ninguna voluntad particular puede ser legisladora para una república.“ (1999, p. 266)</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802147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754FC-9C69-5A20-3BDA-DE1582769ECA}"/>
              </a:ext>
            </a:extLst>
          </p:cNvPr>
          <p:cNvSpPr>
            <a:spLocks noGrp="1"/>
          </p:cNvSpPr>
          <p:nvPr>
            <p:ph type="title"/>
          </p:nvPr>
        </p:nvSpPr>
        <p:spPr/>
        <p:txBody>
          <a:bodyPr/>
          <a:lstStyle/>
          <a:p>
            <a:r>
              <a:rPr lang="es-MX" dirty="0"/>
              <a:t>Cuatro fuentes:</a:t>
            </a:r>
            <a:endParaRPr lang="es-PE" dirty="0"/>
          </a:p>
        </p:txBody>
      </p:sp>
      <p:sp>
        <p:nvSpPr>
          <p:cNvPr id="3" name="Content Placeholder 2">
            <a:extLst>
              <a:ext uri="{FF2B5EF4-FFF2-40B4-BE49-F238E27FC236}">
                <a16:creationId xmlns:a16="http://schemas.microsoft.com/office/drawing/2014/main" id="{6B6B8B25-8CB1-26F5-DC1F-A9B3309F3158}"/>
              </a:ext>
            </a:extLst>
          </p:cNvPr>
          <p:cNvSpPr>
            <a:spLocks noGrp="1"/>
          </p:cNvSpPr>
          <p:nvPr>
            <p:ph idx="1"/>
          </p:nvPr>
        </p:nvSpPr>
        <p:spPr/>
        <p:txBody>
          <a:bodyPr>
            <a:normAutofit lnSpcReduction="10000"/>
          </a:bodyPr>
          <a:lstStyle/>
          <a:p>
            <a:pPr algn="just"/>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algn="just"/>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endParaRPr lang="es-PE" dirty="0"/>
          </a:p>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p:txBody>
      </p:sp>
    </p:spTree>
    <p:extLst>
      <p:ext uri="{BB962C8B-B14F-4D97-AF65-F5344CB8AC3E}">
        <p14:creationId xmlns:p14="http://schemas.microsoft.com/office/powerpoint/2010/main" val="1955977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057CC-96B9-70C7-E01E-6C1889602C9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AEB656-10F0-468A-98C3-111E278F81D3}"/>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150F7F3F-A758-8C86-D510-47F05F7BD751}"/>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“(Para constituir este concepto concurren de suyo los conceptos de libertad externa, igualdad y unidad de la voluntad de todos, y para la última, es condición la independencia, ya que se requiere una votación cuando se dan las dos primeras.) A esta ley general que sólo puede emanar de la voluntad popular general (unida), se la llama contrato originario.“ (1999, p. 266)</a:t>
            </a:r>
          </a:p>
          <a:p>
            <a:pPr marL="0" indent="0" algn="just">
              <a:buNone/>
            </a:pPr>
            <a:endParaRPr lang="de-DE" dirty="0"/>
          </a:p>
          <a:p>
            <a:pPr marL="0" indent="0" algn="just">
              <a:buNone/>
            </a:pPr>
            <a:r>
              <a:rPr lang="de-DE" dirty="0"/>
              <a:t>“Aquel que tiene derecho a voto en esta legislación se llama ciudadano (</a:t>
            </a:r>
            <a:r>
              <a:rPr lang="de-DE" i="1" dirty="0"/>
              <a:t>citoyen</a:t>
            </a:r>
            <a:r>
              <a:rPr lang="de-DE" dirty="0"/>
              <a:t>, es decir, ciudadano del Estado, no ciudadano de la ciudad, </a:t>
            </a:r>
            <a:r>
              <a:rPr lang="de-DE" i="1" dirty="0"/>
              <a:t>bourgeois</a:t>
            </a:r>
            <a:r>
              <a:rPr lang="de-DE" dirty="0"/>
              <a:t>). La única cualidad exigida para ello, aparte de la natural (no ser niño ni mujer), es la que uno sea su propio señor y, por tanto, tenga alguna propiedad (en la que puede incluirse toda habilidad, oficio, arte o ciencia) que le sustente; es decir, que en el caso en que deba ganarse la vida por medio de otros lo haga sólo por enajenación de lo que es suyo, no por concesión de que otros hagan uso de sus fuerzas; por tanto, que, en el sentido propio de la palabra, no esté al servicio de nadie sino de la república. Al respecto, los artesanos y los grandes (o pequeños) propietarios son iguales entre sí, es decir, cada uno sólo tiene un voto.“ (1999, p. 266)</a:t>
            </a:r>
          </a:p>
          <a:p>
            <a:pPr marL="0" indent="0" algn="just">
              <a:buNone/>
            </a:pPr>
            <a:endParaRPr lang="de-DE" dirty="0"/>
          </a:p>
        </p:txBody>
      </p:sp>
    </p:spTree>
    <p:extLst>
      <p:ext uri="{BB962C8B-B14F-4D97-AF65-F5344CB8AC3E}">
        <p14:creationId xmlns:p14="http://schemas.microsoft.com/office/powerpoint/2010/main" val="34444039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26A45-1F6C-4F92-581A-E17B19566E6C}"/>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06AE533-C687-FA9F-A29A-DB5F33E5D375}"/>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D7D0BD4-E221-79A1-70DE-6CCDB560D9A8}"/>
              </a:ext>
            </a:extLst>
          </p:cNvPr>
          <p:cNvSpPr txBox="1">
            <a:spLocks/>
          </p:cNvSpPr>
          <p:nvPr/>
        </p:nvSpPr>
        <p:spPr>
          <a:xfrm>
            <a:off x="838200" y="1833649"/>
            <a:ext cx="10515600" cy="50243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“El número de los facultados para votar la legislación no ha de ser juzgado por la magnitud de las posesiones sino por la cantidad de propietarios.“ (1999, p. 267) </a:t>
            </a:r>
          </a:p>
          <a:p>
            <a:pPr marL="0" indent="0" algn="just">
              <a:buNone/>
            </a:pPr>
            <a:endParaRPr lang="de-DE" dirty="0"/>
          </a:p>
          <a:p>
            <a:pPr marL="0" indent="0" algn="just">
              <a:buNone/>
            </a:pPr>
            <a:r>
              <a:rPr lang="de-DE" dirty="0"/>
              <a:t>“Todos los que tienen este derecho a voto han de estar de acuerdo con esta ley de la equidad pública; pues, de lo contrario, habría un conflicto jurídico entre quienes no están de acuerdo con ella y quienes sí lo están, el cual requeriría otro principio jurídico superior para dirimirlo. Por tanto, si no cabe esperar tal acuerdo por parte de un pueblo entero, y cuanto puede preverse que se alcance es sólo una mayoría de votos, y no, por cierto, de votantes directos (en un pueblo grande), sino solo de delegados, en cuanto representantes del pueblo, el mismo principio, por el que basta esta mayoría, en tanto que aceptado por acuerdo general y, por tanto, por medio de un contrato, debería ser el fundamento supremo del establecimiento de una constitución civil.“ (1999, p. 267)</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8626544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021836-1238-3F94-3ACE-1EBA7957F6A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2EB0A-37B2-51EB-AEEA-EBA99B9BE49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4AC603D2-EB8A-1B1A-BFD3-854150813E19}"/>
              </a:ext>
            </a:extLst>
          </p:cNvPr>
          <p:cNvSpPr txBox="1">
            <a:spLocks/>
          </p:cNvSpPr>
          <p:nvPr/>
        </p:nvSpPr>
        <p:spPr>
          <a:xfrm>
            <a:off x="838200" y="1833649"/>
            <a:ext cx="10515600" cy="5024350"/>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“He aquí un contrato originario, el único sobre el que puede fundarse entre los hombres una constitución civil, legítima para todos sin excepción, y establecerse una república.“ (1999, p. 268)</a:t>
            </a:r>
          </a:p>
          <a:p>
            <a:pPr marL="0" indent="0" algn="just">
              <a:buNone/>
            </a:pPr>
            <a:endParaRPr lang="de-DE" dirty="0"/>
          </a:p>
          <a:p>
            <a:pPr marL="0" indent="0" algn="just">
              <a:buNone/>
            </a:pPr>
            <a:r>
              <a:rPr lang="de-DE" dirty="0"/>
              <a:t>“Este contrato (llamado </a:t>
            </a:r>
            <a:r>
              <a:rPr lang="de-DE" i="1" dirty="0"/>
              <a:t>contractus originarius </a:t>
            </a:r>
            <a:r>
              <a:rPr lang="de-DE" dirty="0"/>
              <a:t>o </a:t>
            </a:r>
            <a:r>
              <a:rPr lang="de-DE" i="1" dirty="0"/>
              <a:t>pactum sociale</a:t>
            </a:r>
            <a:r>
              <a:rPr lang="de-DE" dirty="0"/>
              <a:t>), como coalición de cada voluntad particular y privada, dentro de un pueblo, en una voluntad comuntaria y pública (con vistas a una mera legislación jurídica), no es preciso en modo alguno suponer que se trata de un hecho (...) Por el contrario, se trata de una mera idea de la razón que tiene, sin embargo, su indudable realidad (práctica); a saber: la de obligar a todo legislador a que dicte sus leyes como si pudieran haber emanado de la voluntad unida de todo un pueblo, y a que considere a cada súbdito, en cuanto que quiere ser ciudadano, como si hubiera votado por su acuerdo con una voluntad tal. Pues ahí está la prueba de la legitimidad de toda ley pública.“ (1999, p. 268)</a:t>
            </a:r>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20051800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92690-59AB-17B4-EDAD-DB40E72D271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45E5941-C031-B7D8-1F03-907613F48EA9}"/>
              </a:ext>
            </a:extLst>
          </p:cNvPr>
          <p:cNvSpPr>
            <a:spLocks noGrp="1"/>
          </p:cNvSpPr>
          <p:nvPr>
            <p:ph idx="1"/>
          </p:nvPr>
        </p:nvSpPr>
        <p:spPr>
          <a:xfrm>
            <a:off x="838200" y="1"/>
            <a:ext cx="10515600" cy="1413164"/>
          </a:xfrm>
        </p:spPr>
        <p:txBody>
          <a:bodyPr>
            <a:normAutofit fontScale="70000" lnSpcReduction="20000"/>
          </a:bodyPr>
          <a:lstStyle/>
          <a:p>
            <a:pPr marL="0" indent="0">
              <a:buNone/>
            </a:pPr>
            <a:r>
              <a:rPr lang="es-PE" dirty="0"/>
              <a:t>1793: </a:t>
            </a:r>
            <a:r>
              <a:rPr lang="es-PE" i="1" dirty="0" err="1">
                <a:solidFill>
                  <a:srgbClr val="FF0000"/>
                </a:solidFill>
              </a:rPr>
              <a:t>On</a:t>
            </a:r>
            <a:r>
              <a:rPr lang="es-PE" i="1" dirty="0">
                <a:solidFill>
                  <a:srgbClr val="FF0000"/>
                </a:solidFill>
              </a:rPr>
              <a:t> </a:t>
            </a:r>
            <a:r>
              <a:rPr lang="es-PE" i="1" dirty="0" err="1">
                <a:solidFill>
                  <a:srgbClr val="FF0000"/>
                </a:solidFill>
              </a:rPr>
              <a:t>the</a:t>
            </a:r>
            <a:r>
              <a:rPr lang="es-PE" i="1" dirty="0">
                <a:solidFill>
                  <a:srgbClr val="FF0000"/>
                </a:solidFill>
              </a:rPr>
              <a:t> Old </a:t>
            </a:r>
            <a:r>
              <a:rPr lang="es-PE" i="1" dirty="0" err="1">
                <a:solidFill>
                  <a:srgbClr val="FF0000"/>
                </a:solidFill>
              </a:rPr>
              <a:t>Saw</a:t>
            </a:r>
            <a:r>
              <a:rPr lang="es-PE" i="1" dirty="0">
                <a:solidFill>
                  <a:srgbClr val="FF0000"/>
                </a:solidFill>
              </a:rPr>
              <a:t>: </a:t>
            </a:r>
            <a:r>
              <a:rPr lang="es-PE" i="1" dirty="0" err="1">
                <a:solidFill>
                  <a:srgbClr val="FF0000"/>
                </a:solidFill>
              </a:rPr>
              <a:t>That</a:t>
            </a:r>
            <a:r>
              <a:rPr lang="es-PE" i="1" dirty="0">
                <a:solidFill>
                  <a:srgbClr val="FF0000"/>
                </a:solidFill>
              </a:rPr>
              <a:t> May be </a:t>
            </a:r>
            <a:r>
              <a:rPr lang="es-PE" i="1" dirty="0" err="1">
                <a:solidFill>
                  <a:srgbClr val="FF0000"/>
                </a:solidFill>
              </a:rPr>
              <a:t>Right</a:t>
            </a:r>
            <a:r>
              <a:rPr lang="es-PE" i="1" dirty="0">
                <a:solidFill>
                  <a:srgbClr val="FF0000"/>
                </a:solidFill>
              </a:rPr>
              <a:t> in </a:t>
            </a:r>
            <a:r>
              <a:rPr lang="es-PE" i="1" dirty="0" err="1">
                <a:solidFill>
                  <a:srgbClr val="FF0000"/>
                </a:solidFill>
              </a:rPr>
              <a:t>Theory</a:t>
            </a:r>
            <a:r>
              <a:rPr lang="es-PE" i="1" dirty="0">
                <a:solidFill>
                  <a:srgbClr val="FF0000"/>
                </a:solidFill>
              </a:rPr>
              <a:t> </a:t>
            </a:r>
            <a:r>
              <a:rPr lang="es-PE" i="1" dirty="0" err="1">
                <a:solidFill>
                  <a:srgbClr val="FF0000"/>
                </a:solidFill>
              </a:rPr>
              <a:t>But</a:t>
            </a:r>
            <a:r>
              <a:rPr lang="es-PE" i="1" dirty="0">
                <a:solidFill>
                  <a:srgbClr val="FF0000"/>
                </a:solidFill>
              </a:rPr>
              <a:t> </a:t>
            </a:r>
            <a:r>
              <a:rPr lang="es-PE" i="1" dirty="0" err="1">
                <a:solidFill>
                  <a:srgbClr val="FF0000"/>
                </a:solidFill>
              </a:rPr>
              <a:t>It</a:t>
            </a:r>
            <a:r>
              <a:rPr lang="es-PE" i="1" dirty="0">
                <a:solidFill>
                  <a:srgbClr val="FF0000"/>
                </a:solidFill>
              </a:rPr>
              <a:t> </a:t>
            </a:r>
            <a:r>
              <a:rPr lang="es-PE" i="1" dirty="0" err="1">
                <a:solidFill>
                  <a:srgbClr val="FF0000"/>
                </a:solidFill>
              </a:rPr>
              <a:t>Won't</a:t>
            </a:r>
            <a:r>
              <a:rPr lang="es-PE" i="1" dirty="0">
                <a:solidFill>
                  <a:srgbClr val="FF0000"/>
                </a:solidFill>
              </a:rPr>
              <a:t> </a:t>
            </a:r>
            <a:r>
              <a:rPr lang="es-PE" i="1" dirty="0" err="1">
                <a:solidFill>
                  <a:srgbClr val="FF0000"/>
                </a:solidFill>
              </a:rPr>
              <a:t>Work</a:t>
            </a:r>
            <a:r>
              <a:rPr lang="es-PE" i="1" dirty="0">
                <a:solidFill>
                  <a:srgbClr val="FF0000"/>
                </a:solidFill>
              </a:rPr>
              <a:t> in </a:t>
            </a:r>
            <a:r>
              <a:rPr lang="es-PE" i="1" dirty="0" err="1">
                <a:solidFill>
                  <a:srgbClr val="FF0000"/>
                </a:solidFill>
              </a:rPr>
              <a:t>Practice</a:t>
            </a:r>
            <a:r>
              <a:rPr lang="es-PE" dirty="0">
                <a:solidFill>
                  <a:srgbClr val="FF0000"/>
                </a:solidFill>
              </a:rPr>
              <a:t> </a:t>
            </a:r>
            <a:r>
              <a:rPr lang="es-PE" dirty="0"/>
              <a:t>[</a:t>
            </a:r>
            <a:r>
              <a:rPr lang="es-PE" b="1" dirty="0"/>
              <a:t>TP</a:t>
            </a:r>
            <a:r>
              <a:rPr lang="es-PE" dirty="0"/>
              <a:t>] </a:t>
            </a:r>
            <a:r>
              <a:rPr lang="es-PE" i="1" dirty="0"/>
              <a:t>(</a:t>
            </a:r>
            <a:r>
              <a:rPr lang="es-PE" i="1" dirty="0" err="1"/>
              <a:t>Über</a:t>
            </a:r>
            <a:r>
              <a:rPr lang="es-PE" i="1" dirty="0"/>
              <a:t> den </a:t>
            </a:r>
            <a:r>
              <a:rPr lang="es-PE" i="1" dirty="0" err="1"/>
              <a:t>Gemeinspruch</a:t>
            </a:r>
            <a:r>
              <a:rPr lang="es-PE" i="1" dirty="0"/>
              <a:t>: Das </a:t>
            </a:r>
            <a:r>
              <a:rPr lang="es-PE" i="1" dirty="0" err="1"/>
              <a:t>mag</a:t>
            </a:r>
            <a:r>
              <a:rPr lang="es-PE" i="1" dirty="0"/>
              <a:t> in </a:t>
            </a:r>
            <a:r>
              <a:rPr lang="es-PE" i="1" dirty="0" err="1"/>
              <a:t>der</a:t>
            </a:r>
            <a:r>
              <a:rPr lang="es-PE" i="1" dirty="0"/>
              <a:t> </a:t>
            </a:r>
            <a:r>
              <a:rPr lang="es-PE" i="1" dirty="0" err="1"/>
              <a:t>Theorie</a:t>
            </a:r>
            <a:r>
              <a:rPr lang="es-PE" i="1" dirty="0"/>
              <a:t> </a:t>
            </a:r>
            <a:r>
              <a:rPr lang="es-PE" i="1" dirty="0" err="1"/>
              <a:t>richtig</a:t>
            </a:r>
            <a:r>
              <a:rPr lang="es-PE" i="1" dirty="0"/>
              <a:t> </a:t>
            </a:r>
            <a:r>
              <a:rPr lang="es-PE" i="1" dirty="0" err="1"/>
              <a:t>sein</a:t>
            </a:r>
            <a:r>
              <a:rPr lang="es-PE" i="1" dirty="0"/>
              <a:t>, </a:t>
            </a:r>
            <a:r>
              <a:rPr lang="es-PE" i="1" dirty="0" err="1"/>
              <a:t>taugt</a:t>
            </a:r>
            <a:r>
              <a:rPr lang="es-PE" i="1" dirty="0"/>
              <a:t> </a:t>
            </a:r>
            <a:r>
              <a:rPr lang="es-PE" i="1" dirty="0" err="1"/>
              <a:t>aber</a:t>
            </a:r>
            <a:r>
              <a:rPr lang="es-PE" i="1" dirty="0"/>
              <a:t> </a:t>
            </a:r>
            <a:r>
              <a:rPr lang="es-PE" i="1" dirty="0" err="1"/>
              <a:t>nicht</a:t>
            </a:r>
            <a:r>
              <a:rPr lang="es-PE" i="1" dirty="0"/>
              <a:t> </a:t>
            </a:r>
            <a:r>
              <a:rPr lang="es-PE" i="1" dirty="0" err="1"/>
              <a:t>für</a:t>
            </a:r>
            <a:r>
              <a:rPr lang="es-PE" i="1" dirty="0"/>
              <a:t> die Praxis)</a:t>
            </a:r>
          </a:p>
          <a:p>
            <a:pPr marL="0" indent="0">
              <a:buNone/>
            </a:pPr>
            <a:endParaRPr lang="es-PE" i="1" dirty="0"/>
          </a:p>
          <a:p>
            <a:pPr marL="0" indent="0">
              <a:buNone/>
            </a:pPr>
            <a:r>
              <a:rPr lang="de-DE" dirty="0"/>
              <a:t>Edición revisada: (1999) </a:t>
            </a:r>
            <a:r>
              <a:rPr lang="de-DE" dirty="0">
                <a:solidFill>
                  <a:srgbClr val="FF0000"/>
                </a:solidFill>
              </a:rPr>
              <a:t>Sobre el tópico: Esto puede ser correcto en teoría, pero no vale para la práctica</a:t>
            </a:r>
            <a:r>
              <a:rPr lang="de-DE" dirty="0"/>
              <a:t>. En: En defensa de la ilustración. Alba Ed. </a:t>
            </a:r>
          </a:p>
          <a:p>
            <a:pPr marL="0" indent="0">
              <a:buNone/>
            </a:pPr>
            <a:endParaRPr lang="es-PE" dirty="0"/>
          </a:p>
          <a:p>
            <a:pPr marL="0" indent="0">
              <a:buNone/>
            </a:pPr>
            <a:endParaRPr lang="de-DE" dirty="0"/>
          </a:p>
          <a:p>
            <a:pPr marL="0" indent="0">
              <a:buNone/>
            </a:pPr>
            <a:endParaRPr lang="de-DE" dirty="0"/>
          </a:p>
        </p:txBody>
      </p:sp>
      <p:sp>
        <p:nvSpPr>
          <p:cNvPr id="2" name="Content Placeholder 2">
            <a:extLst>
              <a:ext uri="{FF2B5EF4-FFF2-40B4-BE49-F238E27FC236}">
                <a16:creationId xmlns:a16="http://schemas.microsoft.com/office/drawing/2014/main" id="{2754D640-316C-6241-2CA4-4FB7E18EFAC5}"/>
              </a:ext>
            </a:extLst>
          </p:cNvPr>
          <p:cNvSpPr txBox="1">
            <a:spLocks/>
          </p:cNvSpPr>
          <p:nvPr/>
        </p:nvSpPr>
        <p:spPr>
          <a:xfrm>
            <a:off x="838200" y="1833649"/>
            <a:ext cx="10515600" cy="50243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de-DE" dirty="0"/>
              <a:t>“La salud pública que en primer lugar se ha de tomar en consideración es aquella constitución legal que garantiza a cada uno su libertad por medio de leyes: con lo que cada cual es muy dueño de buscar su felicidad por el camino que mejor le parezca, siempre que no perjudique a esa legítima libertad general y, por tanto, al derecho de los otros cosúbditos.“ (1999, p. 270)</a:t>
            </a:r>
          </a:p>
          <a:p>
            <a:pPr marL="0" indent="0" algn="just">
              <a:buNone/>
            </a:pPr>
            <a:endParaRPr lang="de-DE" dirty="0"/>
          </a:p>
          <a:p>
            <a:pPr marL="0" indent="0" algn="just">
              <a:buNone/>
            </a:pPr>
            <a:r>
              <a:rPr lang="de-DE" dirty="0"/>
              <a:t>“Toda oposición contra el supremo poder legislativo, toda incitación a vías de hecho del descontento de los súbditos, todo levantamiento que estalle en rebelión, es el delito supremo y más punible de la república, pues destruye sus  fundamentos. Y esta prohibición es incondicionada.“ (1999, p. 271)</a:t>
            </a:r>
          </a:p>
          <a:p>
            <a:pPr marL="0" indent="0" algn="just">
              <a:buNone/>
            </a:pPr>
            <a:endParaRPr lang="de-DE" dirty="0"/>
          </a:p>
          <a:p>
            <a:pPr marL="0" indent="0" algn="just">
              <a:buNone/>
            </a:pPr>
            <a:r>
              <a:rPr lang="de-DE" dirty="0"/>
              <a:t>“El pueblo, al buscar de esta manera sus derechos, ha cometido injusticia en grado sumo; porque tal manera (aceptada como máxima) vuelve insegura toda consitución jurídica e introduce el estado de anarquía total, en que todo derecho cesa, cuando menos, de surtir efecto.“ (1999, p. 273)</a:t>
            </a:r>
          </a:p>
          <a:p>
            <a:pPr marL="0" indent="0" algn="just">
              <a:buNone/>
            </a:pPr>
            <a:endParaRPr lang="de-DE" dirty="0"/>
          </a:p>
          <a:p>
            <a:pPr marL="0" indent="0" algn="just">
              <a:buNone/>
            </a:pPr>
            <a:endParaRPr lang="de-DE" dirty="0"/>
          </a:p>
          <a:p>
            <a:pPr marL="0" indent="0" algn="just">
              <a:buNone/>
            </a:pPr>
            <a:endParaRPr lang="de-DE" dirty="0"/>
          </a:p>
        </p:txBody>
      </p:sp>
    </p:spTree>
    <p:extLst>
      <p:ext uri="{BB962C8B-B14F-4D97-AF65-F5344CB8AC3E}">
        <p14:creationId xmlns:p14="http://schemas.microsoft.com/office/powerpoint/2010/main" val="311855278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F462F9-2281-F903-3279-195DB15A25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20B4E5-9EEA-8D55-229A-A7FF53F69248}"/>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A8B05952-ED26-7471-9E15-5E934C51FABD}"/>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F2B65F84-5A7E-EEBB-9654-FA70CA863C9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419732165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74F3F6-F34D-FAE9-0514-6C674A5A84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419764-AE35-B168-CB4C-24E511E5EF68}"/>
              </a:ext>
            </a:extLst>
          </p:cNvPr>
          <p:cNvSpPr>
            <a:spLocks noGrp="1"/>
          </p:cNvSpPr>
          <p:nvPr>
            <p:ph idx="1"/>
          </p:nvPr>
        </p:nvSpPr>
        <p:spPr>
          <a:xfrm>
            <a:off x="838200" y="1"/>
            <a:ext cx="10515600" cy="857250"/>
          </a:xfrm>
        </p:spPr>
        <p:txBody>
          <a:bodyPr>
            <a:normAutofit lnSpcReduction="10000"/>
          </a:bodyPr>
          <a:lstStyle/>
          <a:p>
            <a:pPr algn="just"/>
            <a:r>
              <a:rPr lang="en-US" dirty="0"/>
              <a:t>1795: </a:t>
            </a:r>
            <a:r>
              <a:rPr lang="en-US" i="1" dirty="0">
                <a:solidFill>
                  <a:srgbClr val="FF0000"/>
                </a:solidFill>
              </a:rPr>
              <a:t>Perpetual Peace: A Philosophical Sketch</a:t>
            </a:r>
            <a:r>
              <a:rPr lang="en-US" baseline="30000" dirty="0">
                <a:hlinkClick r:id="rId2"/>
              </a:rPr>
              <a:t>[272]</a:t>
            </a:r>
            <a:r>
              <a:rPr lang="en-US" dirty="0"/>
              <a:t> [</a:t>
            </a:r>
            <a:r>
              <a:rPr lang="en-US" b="1" dirty="0"/>
              <a:t>PP</a:t>
            </a:r>
            <a:r>
              <a:rPr lang="en-US" dirty="0"/>
              <a:t>] ("</a:t>
            </a:r>
            <a:r>
              <a:rPr lang="en-US" i="1" dirty="0"/>
              <a:t>Zum </a:t>
            </a:r>
            <a:r>
              <a:rPr lang="en-US" i="1" dirty="0" err="1"/>
              <a:t>ewigen</a:t>
            </a:r>
            <a:r>
              <a:rPr lang="en-US" i="1" dirty="0"/>
              <a:t> Frieden</a:t>
            </a:r>
            <a:r>
              <a:rPr lang="en-US" dirty="0"/>
              <a:t>")</a:t>
            </a:r>
          </a:p>
          <a:p>
            <a:pPr algn="just"/>
            <a:endParaRPr lang="de-DE" dirty="0"/>
          </a:p>
        </p:txBody>
      </p:sp>
    </p:spTree>
    <p:extLst>
      <p:ext uri="{BB962C8B-B14F-4D97-AF65-F5344CB8AC3E}">
        <p14:creationId xmlns:p14="http://schemas.microsoft.com/office/powerpoint/2010/main" val="395368239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039261-F2D7-FC60-1F73-5DEC070AD1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58F154-68E7-D9F6-0FAE-B62681070F02}"/>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7A6D84CE-4B9B-9F54-4261-78F3634A3FB8}"/>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719E1A1B-6E81-BFA8-9FED-4D58696552BF}"/>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4189969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209E0F-79A8-205F-7A66-ABE86C332DA8}"/>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A3CB5D-B4AE-0AB4-39FE-D989BC9CEBFF}"/>
              </a:ext>
            </a:extLst>
          </p:cNvPr>
          <p:cNvSpPr>
            <a:spLocks noGrp="1"/>
          </p:cNvSpPr>
          <p:nvPr>
            <p:ph idx="1"/>
          </p:nvPr>
        </p:nvSpPr>
        <p:spPr>
          <a:xfrm>
            <a:off x="838200" y="1"/>
            <a:ext cx="10515600" cy="1104899"/>
          </a:xfrm>
        </p:spPr>
        <p:txBody>
          <a:bodyPr>
            <a:normAutofit fontScale="92500" lnSpcReduction="10000"/>
          </a:bodyPr>
          <a:lstStyle/>
          <a:p>
            <a:pPr algn="just"/>
            <a:r>
              <a:rPr lang="en-US" dirty="0"/>
              <a:t>1797: </a:t>
            </a:r>
            <a:r>
              <a:rPr lang="en-US" i="1" dirty="0">
                <a:solidFill>
                  <a:srgbClr val="FF0000"/>
                </a:solidFill>
              </a:rPr>
              <a:t>Metaphysics of Morals</a:t>
            </a:r>
            <a:r>
              <a:rPr lang="en-US" dirty="0">
                <a:solidFill>
                  <a:srgbClr val="FF0000"/>
                </a:solidFill>
              </a:rPr>
              <a:t> </a:t>
            </a:r>
            <a:r>
              <a:rPr lang="en-US" dirty="0"/>
              <a:t>[</a:t>
            </a:r>
            <a:r>
              <a:rPr lang="en-US" b="1" dirty="0"/>
              <a:t>MM</a:t>
            </a:r>
            <a:r>
              <a:rPr lang="en-US" dirty="0"/>
              <a:t>] (</a:t>
            </a:r>
            <a:r>
              <a:rPr lang="en-US" i="1" dirty="0" err="1"/>
              <a:t>Metaphysik</a:t>
            </a:r>
            <a:r>
              <a:rPr lang="en-US" i="1" dirty="0"/>
              <a:t> der </a:t>
            </a:r>
            <a:r>
              <a:rPr lang="en-US" i="1" dirty="0" err="1"/>
              <a:t>Sitten</a:t>
            </a:r>
            <a:r>
              <a:rPr lang="en-US" dirty="0"/>
              <a:t>). First part is The Doctrine of Right, which has often been published separately as The Science of Right.</a:t>
            </a:r>
          </a:p>
          <a:p>
            <a:pPr algn="just"/>
            <a:endParaRPr lang="de-DE" dirty="0"/>
          </a:p>
        </p:txBody>
      </p:sp>
    </p:spTree>
    <p:extLst>
      <p:ext uri="{BB962C8B-B14F-4D97-AF65-F5344CB8AC3E}">
        <p14:creationId xmlns:p14="http://schemas.microsoft.com/office/powerpoint/2010/main" val="36725516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9DC079-337F-50C3-9CF4-8DA690ECD6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C85374-C9BB-DAEA-ECA1-4B5B4D461F34}"/>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0D620917-1EEA-1A8D-DE24-289D402FC051}"/>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3F9DA1CA-4400-64C5-2BD9-9C67B6E97269}"/>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1377856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26AFDD-86D8-CF49-DE3F-B3AFBCF3DC07}"/>
              </a:ext>
            </a:extLst>
          </p:cNvPr>
          <p:cNvSpPr>
            <a:spLocks noGrp="1"/>
          </p:cNvSpPr>
          <p:nvPr>
            <p:ph type="title"/>
          </p:nvPr>
        </p:nvSpPr>
        <p:spPr/>
        <p:txBody>
          <a:bodyPr/>
          <a:lstStyle/>
          <a:p>
            <a:endParaRPr lang="es-PE"/>
          </a:p>
        </p:txBody>
      </p:sp>
      <p:sp>
        <p:nvSpPr>
          <p:cNvPr id="3" name="Content Placeholder 2">
            <a:extLst>
              <a:ext uri="{FF2B5EF4-FFF2-40B4-BE49-F238E27FC236}">
                <a16:creationId xmlns:a16="http://schemas.microsoft.com/office/drawing/2014/main" id="{A7B8CDB5-2D14-94C1-68CA-FE9FADD5915C}"/>
              </a:ext>
            </a:extLst>
          </p:cNvPr>
          <p:cNvSpPr>
            <a:spLocks noGrp="1"/>
          </p:cNvSpPr>
          <p:nvPr>
            <p:ph idx="1"/>
          </p:nvPr>
        </p:nvSpPr>
        <p:spPr/>
        <p:txBody>
          <a:bodyPr/>
          <a:lstStyle/>
          <a:p>
            <a:endParaRPr lang="es-PE"/>
          </a:p>
        </p:txBody>
      </p:sp>
      <p:pic>
        <p:nvPicPr>
          <p:cNvPr id="5" name="Picture 4">
            <a:extLst>
              <a:ext uri="{FF2B5EF4-FFF2-40B4-BE49-F238E27FC236}">
                <a16:creationId xmlns:a16="http://schemas.microsoft.com/office/drawing/2014/main" id="{8A1C9FE0-F4E9-64A4-CEF3-7ABDCE4F78E1}"/>
              </a:ext>
            </a:extLst>
          </p:cNvPr>
          <p:cNvPicPr>
            <a:picLocks noChangeAspect="1"/>
          </p:cNvPicPr>
          <p:nvPr/>
        </p:nvPicPr>
        <p:blipFill>
          <a:blip r:embed="rId2"/>
          <a:stretch>
            <a:fillRect/>
          </a:stretch>
        </p:blipFill>
        <p:spPr>
          <a:xfrm>
            <a:off x="-1" y="0"/>
            <a:ext cx="12192001" cy="6869701"/>
          </a:xfrm>
          <a:prstGeom prst="rect">
            <a:avLst/>
          </a:prstGeom>
        </p:spPr>
      </p:pic>
    </p:spTree>
    <p:extLst>
      <p:ext uri="{BB962C8B-B14F-4D97-AF65-F5344CB8AC3E}">
        <p14:creationId xmlns:p14="http://schemas.microsoft.com/office/powerpoint/2010/main" val="18288564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04D336-E6A7-8B70-7E24-1468720A52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153F49-536F-85F0-613F-8ACD56C83A9E}"/>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2" name="Content Placeholder 2">
            <a:extLst>
              <a:ext uri="{FF2B5EF4-FFF2-40B4-BE49-F238E27FC236}">
                <a16:creationId xmlns:a16="http://schemas.microsoft.com/office/drawing/2014/main" id="{54F3A78E-9AAE-C83A-4F2C-2430486A9F04}"/>
              </a:ext>
            </a:extLst>
          </p:cNvPr>
          <p:cNvSpPr txBox="1">
            <a:spLocks/>
          </p:cNvSpPr>
          <p:nvPr/>
        </p:nvSpPr>
        <p:spPr>
          <a:xfrm>
            <a:off x="685800" y="2362198"/>
            <a:ext cx="10515600" cy="158114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Cuarta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“El medio del que se sirve la naturaleza para lograr el desarrollo de todas sus disposiciones es el antagonismo de las mismas en la sociedad, hasta el extremo de que éste se convierte en la causa de un orden legal de aquellas.“ (1999, p. 78)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
        <p:nvSpPr>
          <p:cNvPr id="4" name="Content Placeholder 2">
            <a:extLst>
              <a:ext uri="{FF2B5EF4-FFF2-40B4-BE49-F238E27FC236}">
                <a16:creationId xmlns:a16="http://schemas.microsoft.com/office/drawing/2014/main" id="{4EE82073-A139-6A8F-4B09-5D5198C4E5DD}"/>
              </a:ext>
            </a:extLst>
          </p:cNvPr>
          <p:cNvSpPr txBox="1">
            <a:spLocks/>
          </p:cNvSpPr>
          <p:nvPr/>
        </p:nvSpPr>
        <p:spPr>
          <a:xfrm>
            <a:off x="685800" y="4495802"/>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“Entiendo aquí por antagonismo la insociable sociabilidad del hombre; es decir, la misma inclinación a caminar hacia la sociedad está vinculada con una resistencia opuesta, que amenaza continuamente con romper esta sociedad.“ (1999, p. 78)</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25589911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EA1BE1-6E48-10A7-5999-031F7BC11D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79A32F-A597-127C-F6FE-F79CADA4455D}"/>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2" name="Content Placeholder 2">
            <a:extLst>
              <a:ext uri="{FF2B5EF4-FFF2-40B4-BE49-F238E27FC236}">
                <a16:creationId xmlns:a16="http://schemas.microsoft.com/office/drawing/2014/main" id="{E41BD686-7650-CB4B-8AFA-F8A5CBEEBDCA}"/>
              </a:ext>
            </a:extLst>
          </p:cNvPr>
          <p:cNvSpPr txBox="1">
            <a:spLocks/>
          </p:cNvSpPr>
          <p:nvPr/>
        </p:nvSpPr>
        <p:spPr>
          <a:xfrm>
            <a:off x="685800" y="2362198"/>
            <a:ext cx="10515600" cy="15811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“El hombre posee una propensión a entrar en sociedad, porque en tal estado se siente más como hombre, es decir, siente el desarrollo de sus disposiciones naturales. Pero también tiene una inclinación mayor a individualizarse (aislarse).“ (1999, p. 78)</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
        <p:nvSpPr>
          <p:cNvPr id="5" name="Content Placeholder 2">
            <a:extLst>
              <a:ext uri="{FF2B5EF4-FFF2-40B4-BE49-F238E27FC236}">
                <a16:creationId xmlns:a16="http://schemas.microsoft.com/office/drawing/2014/main" id="{1B0ECC07-B04E-C6D2-CC83-C79AE902127C}"/>
              </a:ext>
            </a:extLst>
          </p:cNvPr>
          <p:cNvSpPr txBox="1">
            <a:spLocks/>
          </p:cNvSpPr>
          <p:nvPr/>
        </p:nvSpPr>
        <p:spPr>
          <a:xfrm>
            <a:off x="685800" y="4190998"/>
            <a:ext cx="10515600" cy="1581149"/>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“El hombre quiere concordia; pero la naturaleza sabe mejor lo que para su especie es bueno: ella quiere discordia. Él quiere vivir tranquilo y divertido; pero la naturaleza quere que deba salir de la indolencia y del inactivo contento, que se arroje al trabajo y las penalidades para encontrar, por contraste, el medio de zafarse con sagacidad de ellos.“ (1999, p. 79)</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18027336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16762B-BA16-03FA-BC3D-086B0D79C553}"/>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D0BCC7-2BF5-E449-A916-9807E41CC0B8}"/>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buNone/>
            </a:pPr>
            <a:endParaRPr lang="de-DE" dirty="0"/>
          </a:p>
          <a:p>
            <a:pPr marL="0" indent="0">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5" name="Content Placeholder 2">
            <a:extLst>
              <a:ext uri="{FF2B5EF4-FFF2-40B4-BE49-F238E27FC236}">
                <a16:creationId xmlns:a16="http://schemas.microsoft.com/office/drawing/2014/main" id="{6047AA1F-6A02-B83F-41D3-2939CD65A929}"/>
              </a:ext>
            </a:extLst>
          </p:cNvPr>
          <p:cNvSpPr txBox="1">
            <a:spLocks/>
          </p:cNvSpPr>
          <p:nvPr/>
        </p:nvSpPr>
        <p:spPr>
          <a:xfrm>
            <a:off x="838200" y="2076451"/>
            <a:ext cx="10515600" cy="208597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de-DE" dirty="0"/>
              <a:t>Quinta frase</a:t>
            </a:r>
          </a:p>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“El mayor problema de la especie humana, a cuya solución la naturaleza la apremia, es la instauración de una sociedad civil que administre el derecho en general.“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
        <p:nvSpPr>
          <p:cNvPr id="6" name="Content Placeholder 2">
            <a:extLst>
              <a:ext uri="{FF2B5EF4-FFF2-40B4-BE49-F238E27FC236}">
                <a16:creationId xmlns:a16="http://schemas.microsoft.com/office/drawing/2014/main" id="{FB68C786-4BA4-0548-357D-84E9E2F1CEC8}"/>
              </a:ext>
            </a:extLst>
          </p:cNvPr>
          <p:cNvSpPr txBox="1">
            <a:spLocks/>
          </p:cNvSpPr>
          <p:nvPr/>
        </p:nvSpPr>
        <p:spPr>
          <a:xfrm>
            <a:off x="838200" y="3933824"/>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“Sólo en sociedad y, por cierto, en aquella que albergue, con la mayor libertad, por tanto, con un antagonismo en general de sus miembros, la más precisa determinación y seguridad de los límites de esta libertad, para que pueda coexistir con la libertad de otros.“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208902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BB80F-9AE2-7964-606C-ECD9337B8085}"/>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751333-A5C9-2695-99EC-3BDC676B02DA}"/>
              </a:ext>
            </a:extLst>
          </p:cNvPr>
          <p:cNvSpPr>
            <a:spLocks noGrp="1"/>
          </p:cNvSpPr>
          <p:nvPr>
            <p:ph idx="1"/>
          </p:nvPr>
        </p:nvSpPr>
        <p:spPr>
          <a:xfrm>
            <a:off x="838200" y="1"/>
            <a:ext cx="10515600" cy="1581149"/>
          </a:xfrm>
        </p:spPr>
        <p:txBody>
          <a:bodyPr>
            <a:normAutofit fontScale="77500" lnSpcReduction="20000"/>
          </a:bodyPr>
          <a:lstStyle/>
          <a:p>
            <a:pPr marL="0" indent="0">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F1C0F349-6F73-C6F7-A1F7-F95D12256E04}"/>
              </a:ext>
            </a:extLst>
          </p:cNvPr>
          <p:cNvSpPr txBox="1">
            <a:spLocks/>
          </p:cNvSpPr>
          <p:nvPr/>
        </p:nvSpPr>
        <p:spPr>
          <a:xfrm>
            <a:off x="838200" y="2705100"/>
            <a:ext cx="10515600" cy="215265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de-DE" dirty="0"/>
          </a:p>
          <a:p>
            <a:pPr marL="0" indent="0" algn="just">
              <a:buFont typeface="Arial" panose="020B0604020202020204" pitchFamily="34" charset="0"/>
              <a:buNone/>
            </a:pPr>
            <a:r>
              <a:rPr lang="de-DE" dirty="0"/>
              <a:t>“Una sociedad, en que la libertad bajo leyes exteriores se encuentre vinculada en el mayor grado posible con el poder irresistible, es decir, una constitución civil plenamente justa, debe ser la tarea suprema de la naturaleza para la especie humana.“ (1999, p. 80)</a:t>
            </a:r>
          </a:p>
          <a:p>
            <a:pPr marL="0" indent="0">
              <a:buFont typeface="Arial" panose="020B0604020202020204" pitchFamily="34" charset="0"/>
              <a:buNone/>
            </a:pPr>
            <a:endParaRPr lang="de-DE" dirty="0"/>
          </a:p>
          <a:p>
            <a:pPr marL="0" indent="0">
              <a:buFont typeface="Arial" panose="020B0604020202020204" pitchFamily="34" charset="0"/>
              <a:buNone/>
            </a:pPr>
            <a:endParaRPr lang="de-DE" dirty="0"/>
          </a:p>
        </p:txBody>
      </p:sp>
    </p:spTree>
    <p:extLst>
      <p:ext uri="{BB962C8B-B14F-4D97-AF65-F5344CB8AC3E}">
        <p14:creationId xmlns:p14="http://schemas.microsoft.com/office/powerpoint/2010/main" val="4162448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F555A0-D5DC-8ACD-F90D-005390A1150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AE729FD-4CBE-9A3C-7405-07F373E3222B}"/>
              </a:ext>
            </a:extLst>
          </p:cNvPr>
          <p:cNvSpPr>
            <a:spLocks noGrp="1"/>
          </p:cNvSpPr>
          <p:nvPr>
            <p:ph idx="1"/>
          </p:nvPr>
        </p:nvSpPr>
        <p:spPr>
          <a:xfrm>
            <a:off x="838200" y="1"/>
            <a:ext cx="10515600" cy="1581149"/>
          </a:xfrm>
        </p:spPr>
        <p:txBody>
          <a:bodyPr>
            <a:normAutofit fontScale="77500" lnSpcReduction="20000"/>
          </a:bodyPr>
          <a:lstStyle/>
          <a:p>
            <a:pPr marL="0" indent="0" algn="just">
              <a:buNone/>
            </a:pPr>
            <a:r>
              <a:rPr lang="de-DE" dirty="0"/>
              <a:t>1784: "</a:t>
            </a:r>
            <a:r>
              <a:rPr lang="de-DE" dirty="0">
                <a:solidFill>
                  <a:srgbClr val="FF0000"/>
                </a:solidFill>
              </a:rPr>
              <a:t>Idea for a Universal History with a Cosmopolitan Purpose</a:t>
            </a:r>
            <a:r>
              <a:rPr lang="de-DE" dirty="0"/>
              <a:t>" [</a:t>
            </a:r>
            <a:r>
              <a:rPr lang="de-DE" b="1" dirty="0"/>
              <a:t>UH</a:t>
            </a:r>
            <a:r>
              <a:rPr lang="de-DE" dirty="0"/>
              <a:t>] ("</a:t>
            </a:r>
            <a:r>
              <a:rPr lang="de-DE" i="1" dirty="0"/>
              <a:t>Idee zu einer allgemeinen Geschichte in weltbürgerlicher Absicht</a:t>
            </a:r>
            <a:r>
              <a:rPr lang="de-DE" dirty="0"/>
              <a:t>")</a:t>
            </a:r>
          </a:p>
          <a:p>
            <a:pPr marL="0" indent="0" algn="just">
              <a:buNone/>
            </a:pPr>
            <a:endParaRPr lang="de-DE" dirty="0"/>
          </a:p>
          <a:p>
            <a:pPr marL="0" indent="0" algn="just">
              <a:buNone/>
            </a:pPr>
            <a:r>
              <a:rPr lang="de-DE" dirty="0"/>
              <a:t>Edición revisada: (1999) </a:t>
            </a:r>
            <a:r>
              <a:rPr lang="de-DE" dirty="0">
                <a:solidFill>
                  <a:srgbClr val="FF0000"/>
                </a:solidFill>
              </a:rPr>
              <a:t>Idea de una historia universal con propósito cosmopolita</a:t>
            </a:r>
            <a:r>
              <a:rPr lang="de-DE" dirty="0"/>
              <a:t>. En: En defensa de la ilustración. Alba Ed. </a:t>
            </a:r>
          </a:p>
          <a:p>
            <a:pPr marL="0" indent="0" algn="just">
              <a:buNone/>
            </a:pPr>
            <a:endParaRPr lang="de-DE" dirty="0"/>
          </a:p>
        </p:txBody>
      </p:sp>
      <p:sp>
        <p:nvSpPr>
          <p:cNvPr id="6" name="Content Placeholder 2">
            <a:extLst>
              <a:ext uri="{FF2B5EF4-FFF2-40B4-BE49-F238E27FC236}">
                <a16:creationId xmlns:a16="http://schemas.microsoft.com/office/drawing/2014/main" id="{A3F920E4-4975-AA58-E5ED-15CB69D48809}"/>
              </a:ext>
            </a:extLst>
          </p:cNvPr>
          <p:cNvSpPr txBox="1">
            <a:spLocks/>
          </p:cNvSpPr>
          <p:nvPr/>
        </p:nvSpPr>
        <p:spPr>
          <a:xfrm>
            <a:off x="838200" y="1866900"/>
            <a:ext cx="10515600" cy="4629150"/>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de-DE" dirty="0"/>
              <a:t>Sexta frase</a:t>
            </a:r>
          </a:p>
          <a:p>
            <a:pPr marL="0" indent="0" algn="just">
              <a:buFont typeface="Arial" panose="020B0604020202020204" pitchFamily="34" charset="0"/>
              <a:buNone/>
            </a:pPr>
            <a:endParaRPr lang="de-DE" dirty="0"/>
          </a:p>
          <a:p>
            <a:pPr marL="0" indent="0" algn="just">
              <a:buFont typeface="Arial" panose="020B0604020202020204" pitchFamily="34" charset="0"/>
              <a:buNone/>
            </a:pPr>
            <a:r>
              <a:rPr lang="de-DE" dirty="0"/>
              <a:t>“Este problema es, a su vez, el más dificil y el que la especie humana resolverá más tarde.“ (1999, p. 81)</a:t>
            </a:r>
          </a:p>
          <a:p>
            <a:pPr marL="0" indent="0" algn="just">
              <a:buFont typeface="Arial" panose="020B0604020202020204" pitchFamily="34" charset="0"/>
              <a:buNone/>
            </a:pPr>
            <a:endParaRPr lang="de-DE" dirty="0"/>
          </a:p>
          <a:p>
            <a:pPr marL="0" indent="0" algn="just">
              <a:buNone/>
            </a:pPr>
            <a:r>
              <a:rPr lang="de-DE" dirty="0"/>
              <a:t>“El hombre es un animal que, cuando vive entre otros de su especie, necesaita un señor. Pues es cierto que abusa de su libertad respecto a sus iguales; y, aunque también, como criatura racional, desea una ley que ponga límites a la libertad de todos.“ (1999, p. 81)</a:t>
            </a:r>
          </a:p>
          <a:p>
            <a:pPr marL="0" indent="0" algn="just">
              <a:buNone/>
            </a:pPr>
            <a:endParaRPr lang="de-DE" dirty="0"/>
          </a:p>
          <a:p>
            <a:pPr marL="0" indent="0" algn="just">
              <a:buNone/>
            </a:pPr>
            <a:r>
              <a:rPr lang="de-DE" dirty="0"/>
              <a:t>“También necesita un señor, que rompa su propia voluntad y le fuerce a obeceder una voluntad válida en general, por la que cada uno pueda ser libre.“(1999, p. 81)</a:t>
            </a:r>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a:p>
            <a:pPr marL="0" indent="0" algn="just">
              <a:buFont typeface="Arial" panose="020B0604020202020204" pitchFamily="34" charset="0"/>
              <a:buNone/>
            </a:pPr>
            <a:endParaRPr lang="de-DE" dirty="0"/>
          </a:p>
        </p:txBody>
      </p:sp>
    </p:spTree>
    <p:extLst>
      <p:ext uri="{BB962C8B-B14F-4D97-AF65-F5344CB8AC3E}">
        <p14:creationId xmlns:p14="http://schemas.microsoft.com/office/powerpoint/2010/main" val="26068430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15976</TotalTime>
  <Words>6216</Words>
  <Application>Microsoft Office PowerPoint</Application>
  <PresentationFormat>Widescreen</PresentationFormat>
  <Paragraphs>246</Paragraphs>
  <Slides>38</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38</vt:i4>
      </vt:variant>
    </vt:vector>
  </HeadingPairs>
  <TitlesOfParts>
    <vt:vector size="42" baseType="lpstr">
      <vt:lpstr>Arial</vt:lpstr>
      <vt:lpstr>Calibri</vt:lpstr>
      <vt:lpstr>Calibri Light</vt:lpstr>
      <vt:lpstr>Office Theme</vt:lpstr>
      <vt:lpstr>Kant</vt:lpstr>
      <vt:lpstr>Kant</vt:lpstr>
      <vt:lpstr>Cuatro fuentes: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 Garcìa Alcalà</dc:creator>
  <cp:lastModifiedBy>F. Garcìa Alcalà</cp:lastModifiedBy>
  <cp:revision>41</cp:revision>
  <dcterms:created xsi:type="dcterms:W3CDTF">2025-08-02T09:12:47Z</dcterms:created>
  <dcterms:modified xsi:type="dcterms:W3CDTF">2025-08-19T13:52:31Z</dcterms:modified>
</cp:coreProperties>
</file>