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0" r:id="rId1"/>
  </p:sldMasterIdLst>
  <p:notesMasterIdLst>
    <p:notesMasterId r:id="rId25"/>
  </p:notesMasterIdLst>
  <p:sldIdLst>
    <p:sldId id="27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79" r:id="rId12"/>
    <p:sldId id="280" r:id="rId13"/>
    <p:sldId id="277" r:id="rId14"/>
    <p:sldId id="282" r:id="rId15"/>
    <p:sldId id="266" r:id="rId16"/>
    <p:sldId id="267" r:id="rId17"/>
    <p:sldId id="268" r:id="rId18"/>
    <p:sldId id="269" r:id="rId19"/>
    <p:sldId id="270" r:id="rId20"/>
    <p:sldId id="272" r:id="rId21"/>
    <p:sldId id="273" r:id="rId22"/>
    <p:sldId id="274" r:id="rId23"/>
    <p:sldId id="275" r:id="rId2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8" roundtripDataSignature="AMtx7mik2SrnymbJ9LaMy5dRlt2ejeemf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49" d="100"/>
          <a:sy n="49" d="100"/>
        </p:scale>
        <p:origin x="1708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30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ymond Ocampo Salazar" userId="8c5e0022-6c32-4ab7-ab0b-1a09adf74a88" providerId="ADAL" clId="{ECD2B0EA-E786-4791-9F23-FD9CBAD869F0}"/>
    <pc:docChg chg="undo custSel addSld delSld modSld sldOrd">
      <pc:chgData name="Raymond Ocampo Salazar" userId="8c5e0022-6c32-4ab7-ab0b-1a09adf74a88" providerId="ADAL" clId="{ECD2B0EA-E786-4791-9F23-FD9CBAD869F0}" dt="2024-09-17T04:37:03.185" v="8992" actId="1076"/>
      <pc:docMkLst>
        <pc:docMk/>
      </pc:docMkLst>
      <pc:sldChg chg="addSp delSp modSp mod">
        <pc:chgData name="Raymond Ocampo Salazar" userId="8c5e0022-6c32-4ab7-ab0b-1a09adf74a88" providerId="ADAL" clId="{ECD2B0EA-E786-4791-9F23-FD9CBAD869F0}" dt="2024-09-17T00:20:24.160" v="67" actId="20577"/>
        <pc:sldMkLst>
          <pc:docMk/>
          <pc:sldMk cId="0" sldId="257"/>
        </pc:sldMkLst>
        <pc:spChg chg="add del mod">
          <ac:chgData name="Raymond Ocampo Salazar" userId="8c5e0022-6c32-4ab7-ab0b-1a09adf74a88" providerId="ADAL" clId="{ECD2B0EA-E786-4791-9F23-FD9CBAD869F0}" dt="2024-09-17T00:19:46.716" v="3" actId="478"/>
          <ac:spMkLst>
            <pc:docMk/>
            <pc:sldMk cId="0" sldId="257"/>
            <ac:spMk id="3" creationId="{A7E2D59E-C106-9E61-69E1-A9025E2BD4B1}"/>
          </ac:spMkLst>
        </pc:spChg>
        <pc:spChg chg="add del mod">
          <ac:chgData name="Raymond Ocampo Salazar" userId="8c5e0022-6c32-4ab7-ab0b-1a09adf74a88" providerId="ADAL" clId="{ECD2B0EA-E786-4791-9F23-FD9CBAD869F0}" dt="2024-09-17T00:19:44.972" v="2" actId="478"/>
          <ac:spMkLst>
            <pc:docMk/>
            <pc:sldMk cId="0" sldId="257"/>
            <ac:spMk id="5" creationId="{8EE16A02-2EAD-2EB2-607B-24222529F773}"/>
          </ac:spMkLst>
        </pc:spChg>
        <pc:spChg chg="del">
          <ac:chgData name="Raymond Ocampo Salazar" userId="8c5e0022-6c32-4ab7-ab0b-1a09adf74a88" providerId="ADAL" clId="{ECD2B0EA-E786-4791-9F23-FD9CBAD869F0}" dt="2024-09-17T00:19:32.651" v="0" actId="478"/>
          <ac:spMkLst>
            <pc:docMk/>
            <pc:sldMk cId="0" sldId="257"/>
            <ac:spMk id="168" creationId="{00000000-0000-0000-0000-000000000000}"/>
          </ac:spMkLst>
        </pc:spChg>
        <pc:spChg chg="add del mod">
          <ac:chgData name="Raymond Ocampo Salazar" userId="8c5e0022-6c32-4ab7-ab0b-1a09adf74a88" providerId="ADAL" clId="{ECD2B0EA-E786-4791-9F23-FD9CBAD869F0}" dt="2024-09-17T00:20:24.160" v="67" actId="20577"/>
          <ac:spMkLst>
            <pc:docMk/>
            <pc:sldMk cId="0" sldId="257"/>
            <ac:spMk id="169" creationId="{00000000-0000-0000-0000-000000000000}"/>
          </ac:spMkLst>
        </pc:spChg>
      </pc:sldChg>
      <pc:sldChg chg="addSp delSp modSp mod">
        <pc:chgData name="Raymond Ocampo Salazar" userId="8c5e0022-6c32-4ab7-ab0b-1a09adf74a88" providerId="ADAL" clId="{ECD2B0EA-E786-4791-9F23-FD9CBAD869F0}" dt="2024-09-17T00:21:10.185" v="75" actId="1076"/>
        <pc:sldMkLst>
          <pc:docMk/>
          <pc:sldMk cId="0" sldId="258"/>
        </pc:sldMkLst>
        <pc:spChg chg="add del mod">
          <ac:chgData name="Raymond Ocampo Salazar" userId="8c5e0022-6c32-4ab7-ab0b-1a09adf74a88" providerId="ADAL" clId="{ECD2B0EA-E786-4791-9F23-FD9CBAD869F0}" dt="2024-09-17T00:20:42.434" v="69" actId="478"/>
          <ac:spMkLst>
            <pc:docMk/>
            <pc:sldMk cId="0" sldId="258"/>
            <ac:spMk id="3" creationId="{423FB132-7392-BF24-349B-65560AE2E276}"/>
          </ac:spMkLst>
        </pc:spChg>
        <pc:spChg chg="del">
          <ac:chgData name="Raymond Ocampo Salazar" userId="8c5e0022-6c32-4ab7-ab0b-1a09adf74a88" providerId="ADAL" clId="{ECD2B0EA-E786-4791-9F23-FD9CBAD869F0}" dt="2024-09-17T00:20:39.491" v="68" actId="478"/>
          <ac:spMkLst>
            <pc:docMk/>
            <pc:sldMk cId="0" sldId="258"/>
            <ac:spMk id="174" creationId="{00000000-0000-0000-0000-000000000000}"/>
          </ac:spMkLst>
        </pc:spChg>
        <pc:spChg chg="mod">
          <ac:chgData name="Raymond Ocampo Salazar" userId="8c5e0022-6c32-4ab7-ab0b-1a09adf74a88" providerId="ADAL" clId="{ECD2B0EA-E786-4791-9F23-FD9CBAD869F0}" dt="2024-09-17T00:21:10.185" v="75" actId="1076"/>
          <ac:spMkLst>
            <pc:docMk/>
            <pc:sldMk cId="0" sldId="258"/>
            <ac:spMk id="175" creationId="{00000000-0000-0000-0000-000000000000}"/>
          </ac:spMkLst>
        </pc:spChg>
      </pc:sldChg>
      <pc:sldChg chg="modSp mod">
        <pc:chgData name="Raymond Ocampo Salazar" userId="8c5e0022-6c32-4ab7-ab0b-1a09adf74a88" providerId="ADAL" clId="{ECD2B0EA-E786-4791-9F23-FD9CBAD869F0}" dt="2024-09-17T04:36:33.003" v="8987" actId="13926"/>
        <pc:sldMkLst>
          <pc:docMk/>
          <pc:sldMk cId="0" sldId="260"/>
        </pc:sldMkLst>
        <pc:spChg chg="mod">
          <ac:chgData name="Raymond Ocampo Salazar" userId="8c5e0022-6c32-4ab7-ab0b-1a09adf74a88" providerId="ADAL" clId="{ECD2B0EA-E786-4791-9F23-FD9CBAD869F0}" dt="2024-09-17T04:36:33.003" v="8987" actId="13926"/>
          <ac:spMkLst>
            <pc:docMk/>
            <pc:sldMk cId="0" sldId="260"/>
            <ac:spMk id="187" creationId="{00000000-0000-0000-0000-000000000000}"/>
          </ac:spMkLst>
        </pc:spChg>
      </pc:sldChg>
      <pc:sldChg chg="modSp mod">
        <pc:chgData name="Raymond Ocampo Salazar" userId="8c5e0022-6c32-4ab7-ab0b-1a09adf74a88" providerId="ADAL" clId="{ECD2B0EA-E786-4791-9F23-FD9CBAD869F0}" dt="2024-09-17T04:36:37.306" v="8988" actId="13926"/>
        <pc:sldMkLst>
          <pc:docMk/>
          <pc:sldMk cId="0" sldId="261"/>
        </pc:sldMkLst>
        <pc:spChg chg="mod">
          <ac:chgData name="Raymond Ocampo Salazar" userId="8c5e0022-6c32-4ab7-ab0b-1a09adf74a88" providerId="ADAL" clId="{ECD2B0EA-E786-4791-9F23-FD9CBAD869F0}" dt="2024-09-17T04:36:37.306" v="8988" actId="13926"/>
          <ac:spMkLst>
            <pc:docMk/>
            <pc:sldMk cId="0" sldId="261"/>
            <ac:spMk id="194" creationId="{00000000-0000-0000-0000-000000000000}"/>
          </ac:spMkLst>
        </pc:spChg>
      </pc:sldChg>
      <pc:sldChg chg="modSp mod">
        <pc:chgData name="Raymond Ocampo Salazar" userId="8c5e0022-6c32-4ab7-ab0b-1a09adf74a88" providerId="ADAL" clId="{ECD2B0EA-E786-4791-9F23-FD9CBAD869F0}" dt="2024-09-17T04:36:51.121" v="8991" actId="20577"/>
        <pc:sldMkLst>
          <pc:docMk/>
          <pc:sldMk cId="0" sldId="262"/>
        </pc:sldMkLst>
        <pc:spChg chg="mod">
          <ac:chgData name="Raymond Ocampo Salazar" userId="8c5e0022-6c32-4ab7-ab0b-1a09adf74a88" providerId="ADAL" clId="{ECD2B0EA-E786-4791-9F23-FD9CBAD869F0}" dt="2024-09-17T04:36:51.121" v="8991" actId="20577"/>
          <ac:spMkLst>
            <pc:docMk/>
            <pc:sldMk cId="0" sldId="262"/>
            <ac:spMk id="200" creationId="{00000000-0000-0000-0000-000000000000}"/>
          </ac:spMkLst>
        </pc:spChg>
      </pc:sldChg>
      <pc:sldChg chg="modSp mod">
        <pc:chgData name="Raymond Ocampo Salazar" userId="8c5e0022-6c32-4ab7-ab0b-1a09adf74a88" providerId="ADAL" clId="{ECD2B0EA-E786-4791-9F23-FD9CBAD869F0}" dt="2024-09-17T04:24:40.370" v="8986" actId="20577"/>
        <pc:sldMkLst>
          <pc:docMk/>
          <pc:sldMk cId="0" sldId="263"/>
        </pc:sldMkLst>
        <pc:spChg chg="mod">
          <ac:chgData name="Raymond Ocampo Salazar" userId="8c5e0022-6c32-4ab7-ab0b-1a09adf74a88" providerId="ADAL" clId="{ECD2B0EA-E786-4791-9F23-FD9CBAD869F0}" dt="2024-09-17T04:24:40.370" v="8986" actId="20577"/>
          <ac:spMkLst>
            <pc:docMk/>
            <pc:sldMk cId="0" sldId="263"/>
            <ac:spMk id="205" creationId="{00000000-0000-0000-0000-000000000000}"/>
          </ac:spMkLst>
        </pc:spChg>
      </pc:sldChg>
      <pc:sldChg chg="modSp mod">
        <pc:chgData name="Raymond Ocampo Salazar" userId="8c5e0022-6c32-4ab7-ab0b-1a09adf74a88" providerId="ADAL" clId="{ECD2B0EA-E786-4791-9F23-FD9CBAD869F0}" dt="2024-09-17T04:08:04.297" v="7512" actId="1035"/>
        <pc:sldMkLst>
          <pc:docMk/>
          <pc:sldMk cId="0" sldId="264"/>
        </pc:sldMkLst>
        <pc:spChg chg="mod">
          <ac:chgData name="Raymond Ocampo Salazar" userId="8c5e0022-6c32-4ab7-ab0b-1a09adf74a88" providerId="ADAL" clId="{ECD2B0EA-E786-4791-9F23-FD9CBAD869F0}" dt="2024-09-17T04:08:04.297" v="7512" actId="1035"/>
          <ac:spMkLst>
            <pc:docMk/>
            <pc:sldMk cId="0" sldId="264"/>
            <ac:spMk id="211" creationId="{00000000-0000-0000-0000-000000000000}"/>
          </ac:spMkLst>
        </pc:spChg>
      </pc:sldChg>
      <pc:sldChg chg="modSp mod ord">
        <pc:chgData name="Raymond Ocampo Salazar" userId="8c5e0022-6c32-4ab7-ab0b-1a09adf74a88" providerId="ADAL" clId="{ECD2B0EA-E786-4791-9F23-FD9CBAD869F0}" dt="2024-09-17T04:07:39.095" v="7509" actId="20577"/>
        <pc:sldMkLst>
          <pc:docMk/>
          <pc:sldMk cId="0" sldId="265"/>
        </pc:sldMkLst>
        <pc:spChg chg="mod">
          <ac:chgData name="Raymond Ocampo Salazar" userId="8c5e0022-6c32-4ab7-ab0b-1a09adf74a88" providerId="ADAL" clId="{ECD2B0EA-E786-4791-9F23-FD9CBAD869F0}" dt="2024-09-17T04:07:39.095" v="7509" actId="20577"/>
          <ac:spMkLst>
            <pc:docMk/>
            <pc:sldMk cId="0" sldId="265"/>
            <ac:spMk id="217" creationId="{00000000-0000-0000-0000-000000000000}"/>
          </ac:spMkLst>
        </pc:spChg>
      </pc:sldChg>
      <pc:sldChg chg="modSp mod">
        <pc:chgData name="Raymond Ocampo Salazar" userId="8c5e0022-6c32-4ab7-ab0b-1a09adf74a88" providerId="ADAL" clId="{ECD2B0EA-E786-4791-9F23-FD9CBAD869F0}" dt="2024-09-17T03:05:42.399" v="4603" actId="20577"/>
        <pc:sldMkLst>
          <pc:docMk/>
          <pc:sldMk cId="0" sldId="266"/>
        </pc:sldMkLst>
        <pc:spChg chg="mod">
          <ac:chgData name="Raymond Ocampo Salazar" userId="8c5e0022-6c32-4ab7-ab0b-1a09adf74a88" providerId="ADAL" clId="{ECD2B0EA-E786-4791-9F23-FD9CBAD869F0}" dt="2024-09-17T03:05:42.399" v="4603" actId="20577"/>
          <ac:spMkLst>
            <pc:docMk/>
            <pc:sldMk cId="0" sldId="266"/>
            <ac:spMk id="223" creationId="{00000000-0000-0000-0000-000000000000}"/>
          </ac:spMkLst>
        </pc:spChg>
      </pc:sldChg>
      <pc:sldChg chg="modSp mod">
        <pc:chgData name="Raymond Ocampo Salazar" userId="8c5e0022-6c32-4ab7-ab0b-1a09adf74a88" providerId="ADAL" clId="{ECD2B0EA-E786-4791-9F23-FD9CBAD869F0}" dt="2024-09-17T03:09:10.726" v="4917" actId="20577"/>
        <pc:sldMkLst>
          <pc:docMk/>
          <pc:sldMk cId="0" sldId="267"/>
        </pc:sldMkLst>
        <pc:spChg chg="mod">
          <ac:chgData name="Raymond Ocampo Salazar" userId="8c5e0022-6c32-4ab7-ab0b-1a09adf74a88" providerId="ADAL" clId="{ECD2B0EA-E786-4791-9F23-FD9CBAD869F0}" dt="2024-09-17T03:09:10.726" v="4917" actId="20577"/>
          <ac:spMkLst>
            <pc:docMk/>
            <pc:sldMk cId="0" sldId="267"/>
            <ac:spMk id="229" creationId="{00000000-0000-0000-0000-000000000000}"/>
          </ac:spMkLst>
        </pc:spChg>
      </pc:sldChg>
      <pc:sldChg chg="modSp mod">
        <pc:chgData name="Raymond Ocampo Salazar" userId="8c5e0022-6c32-4ab7-ab0b-1a09adf74a88" providerId="ADAL" clId="{ECD2B0EA-E786-4791-9F23-FD9CBAD869F0}" dt="2024-09-17T03:19:03.017" v="5308" actId="1076"/>
        <pc:sldMkLst>
          <pc:docMk/>
          <pc:sldMk cId="0" sldId="268"/>
        </pc:sldMkLst>
        <pc:spChg chg="mod">
          <ac:chgData name="Raymond Ocampo Salazar" userId="8c5e0022-6c32-4ab7-ab0b-1a09adf74a88" providerId="ADAL" clId="{ECD2B0EA-E786-4791-9F23-FD9CBAD869F0}" dt="2024-09-17T03:19:03.017" v="5308" actId="1076"/>
          <ac:spMkLst>
            <pc:docMk/>
            <pc:sldMk cId="0" sldId="268"/>
            <ac:spMk id="235" creationId="{00000000-0000-0000-0000-000000000000}"/>
          </ac:spMkLst>
        </pc:spChg>
      </pc:sldChg>
      <pc:sldChg chg="modSp mod">
        <pc:chgData name="Raymond Ocampo Salazar" userId="8c5e0022-6c32-4ab7-ab0b-1a09adf74a88" providerId="ADAL" clId="{ECD2B0EA-E786-4791-9F23-FD9CBAD869F0}" dt="2024-09-17T04:17:44.480" v="8838" actId="1076"/>
        <pc:sldMkLst>
          <pc:docMk/>
          <pc:sldMk cId="0" sldId="270"/>
        </pc:sldMkLst>
        <pc:spChg chg="mod">
          <ac:chgData name="Raymond Ocampo Salazar" userId="8c5e0022-6c32-4ab7-ab0b-1a09adf74a88" providerId="ADAL" clId="{ECD2B0EA-E786-4791-9F23-FD9CBAD869F0}" dt="2024-09-17T04:17:44.480" v="8838" actId="1076"/>
          <ac:spMkLst>
            <pc:docMk/>
            <pc:sldMk cId="0" sldId="270"/>
            <ac:spMk id="247" creationId="{00000000-0000-0000-0000-000000000000}"/>
          </ac:spMkLst>
        </pc:spChg>
      </pc:sldChg>
      <pc:sldChg chg="modSp del mod">
        <pc:chgData name="Raymond Ocampo Salazar" userId="8c5e0022-6c32-4ab7-ab0b-1a09adf74a88" providerId="ADAL" clId="{ECD2B0EA-E786-4791-9F23-FD9CBAD869F0}" dt="2024-09-17T04:22:53.361" v="8841" actId="47"/>
        <pc:sldMkLst>
          <pc:docMk/>
          <pc:sldMk cId="0" sldId="271"/>
        </pc:sldMkLst>
        <pc:spChg chg="mod">
          <ac:chgData name="Raymond Ocampo Salazar" userId="8c5e0022-6c32-4ab7-ab0b-1a09adf74a88" providerId="ADAL" clId="{ECD2B0EA-E786-4791-9F23-FD9CBAD869F0}" dt="2024-09-17T04:22:45.229" v="8840" actId="27636"/>
          <ac:spMkLst>
            <pc:docMk/>
            <pc:sldMk cId="0" sldId="271"/>
            <ac:spMk id="253" creationId="{00000000-0000-0000-0000-000000000000}"/>
          </ac:spMkLst>
        </pc:spChg>
      </pc:sldChg>
      <pc:sldChg chg="modSp mod">
        <pc:chgData name="Raymond Ocampo Salazar" userId="8c5e0022-6c32-4ab7-ab0b-1a09adf74a88" providerId="ADAL" clId="{ECD2B0EA-E786-4791-9F23-FD9CBAD869F0}" dt="2024-09-17T04:23:04.988" v="8856" actId="27636"/>
        <pc:sldMkLst>
          <pc:docMk/>
          <pc:sldMk cId="0" sldId="272"/>
        </pc:sldMkLst>
        <pc:spChg chg="mod">
          <ac:chgData name="Raymond Ocampo Salazar" userId="8c5e0022-6c32-4ab7-ab0b-1a09adf74a88" providerId="ADAL" clId="{ECD2B0EA-E786-4791-9F23-FD9CBAD869F0}" dt="2024-09-17T04:23:04.988" v="8856" actId="27636"/>
          <ac:spMkLst>
            <pc:docMk/>
            <pc:sldMk cId="0" sldId="272"/>
            <ac:spMk id="259" creationId="{00000000-0000-0000-0000-000000000000}"/>
          </ac:spMkLst>
        </pc:spChg>
      </pc:sldChg>
      <pc:sldChg chg="modSp mod">
        <pc:chgData name="Raymond Ocampo Salazar" userId="8c5e0022-6c32-4ab7-ab0b-1a09adf74a88" providerId="ADAL" clId="{ECD2B0EA-E786-4791-9F23-FD9CBAD869F0}" dt="2024-09-17T04:37:03.185" v="8992" actId="1076"/>
        <pc:sldMkLst>
          <pc:docMk/>
          <pc:sldMk cId="0" sldId="275"/>
        </pc:sldMkLst>
        <pc:spChg chg="mod">
          <ac:chgData name="Raymond Ocampo Salazar" userId="8c5e0022-6c32-4ab7-ab0b-1a09adf74a88" providerId="ADAL" clId="{ECD2B0EA-E786-4791-9F23-FD9CBAD869F0}" dt="2024-09-17T04:37:03.185" v="8992" actId="1076"/>
          <ac:spMkLst>
            <pc:docMk/>
            <pc:sldMk cId="0" sldId="275"/>
            <ac:spMk id="279" creationId="{00000000-0000-0000-0000-000000000000}"/>
          </ac:spMkLst>
        </pc:spChg>
      </pc:sldChg>
      <pc:sldChg chg="modSp mod">
        <pc:chgData name="Raymond Ocampo Salazar" userId="8c5e0022-6c32-4ab7-ab0b-1a09adf74a88" providerId="ADAL" clId="{ECD2B0EA-E786-4791-9F23-FD9CBAD869F0}" dt="2024-09-17T04:17:20.784" v="8837" actId="1036"/>
        <pc:sldMkLst>
          <pc:docMk/>
          <pc:sldMk cId="2743362564" sldId="277"/>
        </pc:sldMkLst>
        <pc:spChg chg="mod">
          <ac:chgData name="Raymond Ocampo Salazar" userId="8c5e0022-6c32-4ab7-ab0b-1a09adf74a88" providerId="ADAL" clId="{ECD2B0EA-E786-4791-9F23-FD9CBAD869F0}" dt="2024-09-17T04:17:20.784" v="8837" actId="1036"/>
          <ac:spMkLst>
            <pc:docMk/>
            <pc:sldMk cId="2743362564" sldId="277"/>
            <ac:spMk id="5" creationId="{AB83F121-BB9F-F120-9607-ED0259C3BD60}"/>
          </ac:spMkLst>
        </pc:spChg>
      </pc:sldChg>
      <pc:sldChg chg="modSp mod">
        <pc:chgData name="Raymond Ocampo Salazar" userId="8c5e0022-6c32-4ab7-ab0b-1a09adf74a88" providerId="ADAL" clId="{ECD2B0EA-E786-4791-9F23-FD9CBAD869F0}" dt="2024-09-17T04:08:14.844" v="7513" actId="11"/>
        <pc:sldMkLst>
          <pc:docMk/>
          <pc:sldMk cId="1798596498" sldId="279"/>
        </pc:sldMkLst>
        <pc:spChg chg="mod">
          <ac:chgData name="Raymond Ocampo Salazar" userId="8c5e0022-6c32-4ab7-ab0b-1a09adf74a88" providerId="ADAL" clId="{ECD2B0EA-E786-4791-9F23-FD9CBAD869F0}" dt="2024-09-17T04:08:14.844" v="7513" actId="11"/>
          <ac:spMkLst>
            <pc:docMk/>
            <pc:sldMk cId="1798596498" sldId="279"/>
            <ac:spMk id="5" creationId="{AB83F121-BB9F-F120-9607-ED0259C3BD60}"/>
          </ac:spMkLst>
        </pc:spChg>
      </pc:sldChg>
      <pc:sldChg chg="modSp mod">
        <pc:chgData name="Raymond Ocampo Salazar" userId="8c5e0022-6c32-4ab7-ab0b-1a09adf74a88" providerId="ADAL" clId="{ECD2B0EA-E786-4791-9F23-FD9CBAD869F0}" dt="2024-09-17T04:09:29.025" v="7521" actId="11"/>
        <pc:sldMkLst>
          <pc:docMk/>
          <pc:sldMk cId="731552576" sldId="280"/>
        </pc:sldMkLst>
        <pc:spChg chg="mod">
          <ac:chgData name="Raymond Ocampo Salazar" userId="8c5e0022-6c32-4ab7-ab0b-1a09adf74a88" providerId="ADAL" clId="{ECD2B0EA-E786-4791-9F23-FD9CBAD869F0}" dt="2024-09-17T04:09:29.025" v="7521" actId="11"/>
          <ac:spMkLst>
            <pc:docMk/>
            <pc:sldMk cId="731552576" sldId="280"/>
            <ac:spMk id="5" creationId="{EA5EE9BC-2372-6327-C778-7DD0724CAE6E}"/>
          </ac:spMkLst>
        </pc:spChg>
      </pc:sldChg>
      <pc:sldChg chg="new del">
        <pc:chgData name="Raymond Ocampo Salazar" userId="8c5e0022-6c32-4ab7-ab0b-1a09adf74a88" providerId="ADAL" clId="{ECD2B0EA-E786-4791-9F23-FD9CBAD869F0}" dt="2024-09-17T04:16:44.076" v="8797" actId="47"/>
        <pc:sldMkLst>
          <pc:docMk/>
          <pc:sldMk cId="4211736323" sldId="281"/>
        </pc:sldMkLst>
      </pc:sldChg>
      <pc:sldChg chg="modSp new mod">
        <pc:chgData name="Raymond Ocampo Salazar" userId="8c5e0022-6c32-4ab7-ab0b-1a09adf74a88" providerId="ADAL" clId="{ECD2B0EA-E786-4791-9F23-FD9CBAD869F0}" dt="2024-09-17T04:17:07.382" v="8830" actId="123"/>
        <pc:sldMkLst>
          <pc:docMk/>
          <pc:sldMk cId="109577185" sldId="282"/>
        </pc:sldMkLst>
        <pc:spChg chg="mod">
          <ac:chgData name="Raymond Ocampo Salazar" userId="8c5e0022-6c32-4ab7-ab0b-1a09adf74a88" providerId="ADAL" clId="{ECD2B0EA-E786-4791-9F23-FD9CBAD869F0}" dt="2024-09-17T04:16:54.909" v="8826" actId="20577"/>
          <ac:spMkLst>
            <pc:docMk/>
            <pc:sldMk cId="109577185" sldId="282"/>
            <ac:spMk id="2" creationId="{757194DE-1A97-85DB-42AF-D0B6FA506D4E}"/>
          </ac:spMkLst>
        </pc:spChg>
        <pc:spChg chg="mod">
          <ac:chgData name="Raymond Ocampo Salazar" userId="8c5e0022-6c32-4ab7-ab0b-1a09adf74a88" providerId="ADAL" clId="{ECD2B0EA-E786-4791-9F23-FD9CBAD869F0}" dt="2024-09-17T04:17:07.382" v="8830" actId="123"/>
          <ac:spMkLst>
            <pc:docMk/>
            <pc:sldMk cId="109577185" sldId="282"/>
            <ac:spMk id="3" creationId="{BE372EF9-36B1-E97B-502B-9080958B2D6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6" name="Google Shape;226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2" name="Google Shape;23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8" name="Google Shape;238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4" name="Google Shape;244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6" name="Google Shape;256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2" name="Google Shape;262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8" name="Google Shape;268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" name="Google Shape;18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0" name="Google Shape;190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7" name="Google Shape;19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8" name="Google Shape;20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3" name="Google Shape;93;p2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2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34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0" name="Google Shape;150;p3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3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3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5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35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56" name="Google Shape;156;p3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3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3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6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6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9" name="Google Shape;99;p2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7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7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5" name="Google Shape;105;p2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2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111" name="Google Shape;111;p28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112" name="Google Shape;112;p2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9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18" name="Google Shape;118;p29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119" name="Google Shape;119;p29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120" name="Google Shape;120;p29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121" name="Google Shape;121;p2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2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3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3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3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3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3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32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32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36" name="Google Shape;136;p32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37" name="Google Shape;137;p3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3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3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3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2" name="Google Shape;142;p33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43" name="Google Shape;143;p33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44" name="Google Shape;144;p3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3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3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6" name="Google Shape;86;p2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Google Shape;87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Google Shape;88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9" name="Google Shape;89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8B431D-AFDA-5969-203C-EEC1157ED33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PE" dirty="0"/>
              <a:t>Estrategias argumentativas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EFB1551-5825-292A-48A5-998F9050B1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PE" dirty="0"/>
              <a:t>1. Argumentos por generalización</a:t>
            </a:r>
          </a:p>
        </p:txBody>
      </p:sp>
    </p:spTree>
    <p:extLst>
      <p:ext uri="{BB962C8B-B14F-4D97-AF65-F5344CB8AC3E}">
        <p14:creationId xmlns:p14="http://schemas.microsoft.com/office/powerpoint/2010/main" val="15441063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Conceptos centrales</a:t>
            </a:r>
            <a:endParaRPr/>
          </a:p>
        </p:txBody>
      </p:sp>
      <p:sp>
        <p:nvSpPr>
          <p:cNvPr id="211" name="Google Shape;211;p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50103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10000"/>
          </a:bodyPr>
          <a:lstStyle/>
          <a:p>
            <a:pPr marL="514350" lvl="0" indent="-5143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+mj-lt"/>
              <a:buAutoNum type="alphaLcParenR" startAt="4"/>
            </a:pPr>
            <a:r>
              <a:rPr lang="en-US" b="1" dirty="0" err="1"/>
              <a:t>Muestra</a:t>
            </a:r>
            <a:r>
              <a:rPr lang="en-US" b="1" dirty="0"/>
              <a:t> </a:t>
            </a:r>
            <a:r>
              <a:rPr lang="en-US" b="1" dirty="0" err="1"/>
              <a:t>suficientemente</a:t>
            </a:r>
            <a:r>
              <a:rPr lang="en-US" b="1" dirty="0"/>
              <a:t> </a:t>
            </a:r>
            <a:r>
              <a:rPr lang="en-US" b="1" dirty="0" err="1"/>
              <a:t>amplia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dirty="0" err="1"/>
              <a:t>muestra</a:t>
            </a:r>
            <a:r>
              <a:rPr lang="en-US" dirty="0"/>
              <a:t> que </a:t>
            </a:r>
            <a:r>
              <a:rPr lang="en-US" dirty="0" err="1"/>
              <a:t>permite</a:t>
            </a:r>
            <a:r>
              <a:rPr lang="en-US" dirty="0"/>
              <a:t> </a:t>
            </a:r>
            <a:r>
              <a:rPr lang="en-US" dirty="0" err="1"/>
              <a:t>evitar</a:t>
            </a:r>
            <a:r>
              <a:rPr lang="en-US" dirty="0"/>
              <a:t> </a:t>
            </a:r>
            <a:r>
              <a:rPr lang="en-US" dirty="0" err="1"/>
              <a:t>generalizaciones</a:t>
            </a:r>
            <a:r>
              <a:rPr lang="en-US" dirty="0"/>
              <a:t> </a:t>
            </a:r>
            <a:r>
              <a:rPr lang="en-US" dirty="0" err="1"/>
              <a:t>apresuradas</a:t>
            </a:r>
            <a:r>
              <a:rPr lang="en-US" dirty="0"/>
              <a:t>. Su </a:t>
            </a:r>
            <a:r>
              <a:rPr lang="en-US" dirty="0" err="1"/>
              <a:t>medida</a:t>
            </a:r>
            <a:r>
              <a:rPr lang="en-US" dirty="0"/>
              <a:t> </a:t>
            </a:r>
            <a:r>
              <a:rPr lang="en-US" dirty="0" err="1"/>
              <a:t>varía</a:t>
            </a:r>
            <a:r>
              <a:rPr lang="en-US" dirty="0"/>
              <a:t> </a:t>
            </a:r>
            <a:r>
              <a:rPr lang="en-US" dirty="0" err="1"/>
              <a:t>dependiendo</a:t>
            </a:r>
            <a:r>
              <a:rPr lang="en-US" dirty="0"/>
              <a:t> de la </a:t>
            </a:r>
            <a:r>
              <a:rPr lang="en-US" dirty="0" err="1"/>
              <a:t>homogeneidad</a:t>
            </a:r>
            <a:r>
              <a:rPr lang="en-US" dirty="0"/>
              <a:t> de la población.</a:t>
            </a:r>
          </a:p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lang="en-US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b="1" dirty="0"/>
              <a:t>En general:</a:t>
            </a:r>
            <a:r>
              <a:rPr lang="en-US" dirty="0"/>
              <a:t> </a:t>
            </a:r>
            <a:r>
              <a:rPr lang="en-US" dirty="0" err="1"/>
              <a:t>Mientras</a:t>
            </a:r>
            <a:r>
              <a:rPr lang="en-US" dirty="0"/>
              <a:t> </a:t>
            </a:r>
            <a:r>
              <a:rPr lang="en-US" dirty="0" err="1"/>
              <a:t>más</a:t>
            </a:r>
            <a:r>
              <a:rPr lang="en-US" dirty="0"/>
              <a:t> </a:t>
            </a:r>
            <a:r>
              <a:rPr lang="en-US" dirty="0" err="1"/>
              <a:t>grande</a:t>
            </a:r>
            <a:r>
              <a:rPr lang="en-US" dirty="0"/>
              <a:t> la </a:t>
            </a:r>
            <a:r>
              <a:rPr lang="en-US" dirty="0" err="1"/>
              <a:t>muestra</a:t>
            </a:r>
            <a:r>
              <a:rPr lang="en-US" dirty="0"/>
              <a:t>, </a:t>
            </a:r>
            <a:r>
              <a:rPr lang="en-US" dirty="0" err="1"/>
              <a:t>esta</a:t>
            </a:r>
            <a:r>
              <a:rPr lang="en-US" dirty="0"/>
              <a:t> </a:t>
            </a:r>
            <a:r>
              <a:rPr lang="en-US" dirty="0" err="1"/>
              <a:t>refleja</a:t>
            </a:r>
            <a:r>
              <a:rPr lang="en-US" dirty="0"/>
              <a:t> </a:t>
            </a:r>
            <a:r>
              <a:rPr lang="en-US" dirty="0" err="1"/>
              <a:t>más</a:t>
            </a:r>
            <a:r>
              <a:rPr lang="en-US" dirty="0"/>
              <a:t> </a:t>
            </a:r>
            <a:r>
              <a:rPr lang="en-US" dirty="0" err="1"/>
              <a:t>fiablemente</a:t>
            </a:r>
            <a:r>
              <a:rPr lang="en-US" dirty="0"/>
              <a:t> lo que </a:t>
            </a:r>
            <a:r>
              <a:rPr lang="en-US" dirty="0" err="1"/>
              <a:t>sucede</a:t>
            </a:r>
            <a:r>
              <a:rPr lang="en-US" dirty="0"/>
              <a:t> con la población.</a:t>
            </a: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lang="en-US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b="1" dirty="0"/>
              <a:t>Regla: </a:t>
            </a:r>
            <a:r>
              <a:rPr lang="en-US" dirty="0" err="1"/>
              <a:t>Mientras</a:t>
            </a:r>
            <a:r>
              <a:rPr lang="en-US" dirty="0"/>
              <a:t> </a:t>
            </a:r>
            <a:r>
              <a:rPr lang="en-US" dirty="0" err="1"/>
              <a:t>más</a:t>
            </a:r>
            <a:r>
              <a:rPr lang="en-US" dirty="0"/>
              <a:t> </a:t>
            </a:r>
            <a:r>
              <a:rPr lang="en-US" dirty="0" err="1"/>
              <a:t>homogénea</a:t>
            </a:r>
            <a:r>
              <a:rPr lang="en-US" dirty="0"/>
              <a:t> es la población </a:t>
            </a:r>
            <a:r>
              <a:rPr lang="en-US" dirty="0" err="1"/>
              <a:t>en</a:t>
            </a:r>
            <a:r>
              <a:rPr lang="en-US" dirty="0"/>
              <a:t> las </a:t>
            </a:r>
            <a:r>
              <a:rPr lang="en-US" dirty="0" err="1"/>
              <a:t>características</a:t>
            </a:r>
            <a:r>
              <a:rPr lang="en-US" dirty="0"/>
              <a:t> </a:t>
            </a:r>
            <a:r>
              <a:rPr lang="en-US" dirty="0" err="1"/>
              <a:t>relevantes</a:t>
            </a:r>
            <a:r>
              <a:rPr lang="en-US" dirty="0"/>
              <a:t> para la </a:t>
            </a:r>
            <a:r>
              <a:rPr lang="en-US" dirty="0" err="1"/>
              <a:t>propiedad</a:t>
            </a:r>
            <a:r>
              <a:rPr lang="en-US" dirty="0"/>
              <a:t> </a:t>
            </a:r>
            <a:r>
              <a:rPr lang="en-US" dirty="0" err="1"/>
              <a:t>estudiada</a:t>
            </a:r>
            <a:r>
              <a:rPr lang="en-US" dirty="0"/>
              <a:t>, la </a:t>
            </a:r>
            <a:r>
              <a:rPr lang="en-US" dirty="0" err="1"/>
              <a:t>muestra</a:t>
            </a:r>
            <a:r>
              <a:rPr lang="en-US" dirty="0"/>
              <a:t> </a:t>
            </a:r>
            <a:r>
              <a:rPr lang="en-US" dirty="0" err="1"/>
              <a:t>puede</a:t>
            </a:r>
            <a:r>
              <a:rPr lang="en-US" dirty="0"/>
              <a:t> ser </a:t>
            </a:r>
            <a:r>
              <a:rPr lang="en-US" dirty="0" err="1"/>
              <a:t>más</a:t>
            </a:r>
            <a:r>
              <a:rPr lang="en-US" dirty="0"/>
              <a:t> </a:t>
            </a:r>
            <a:r>
              <a:rPr lang="en-US" dirty="0" err="1"/>
              <a:t>corta</a:t>
            </a:r>
            <a:r>
              <a:rPr lang="en-US" dirty="0"/>
              <a:t>; </a:t>
            </a:r>
            <a:r>
              <a:rPr lang="en-US" dirty="0" err="1"/>
              <a:t>mientras</a:t>
            </a:r>
            <a:r>
              <a:rPr lang="en-US" dirty="0"/>
              <a:t> </a:t>
            </a:r>
            <a:r>
              <a:rPr lang="en-US" dirty="0" err="1"/>
              <a:t>menos</a:t>
            </a:r>
            <a:r>
              <a:rPr lang="en-US" dirty="0"/>
              <a:t> </a:t>
            </a:r>
            <a:r>
              <a:rPr lang="en-US" dirty="0" err="1"/>
              <a:t>homogénea</a:t>
            </a:r>
            <a:r>
              <a:rPr lang="en-US" dirty="0"/>
              <a:t>, la </a:t>
            </a:r>
            <a:r>
              <a:rPr lang="en-US" dirty="0" err="1"/>
              <a:t>muestra</a:t>
            </a:r>
            <a:r>
              <a:rPr lang="en-US" dirty="0"/>
              <a:t> </a:t>
            </a:r>
            <a:r>
              <a:rPr lang="en-US" dirty="0" err="1"/>
              <a:t>debe</a:t>
            </a:r>
            <a:r>
              <a:rPr lang="en-US" dirty="0"/>
              <a:t> ser </a:t>
            </a:r>
            <a:r>
              <a:rPr lang="en-US" dirty="0" err="1"/>
              <a:t>más</a:t>
            </a:r>
            <a:r>
              <a:rPr lang="en-US" dirty="0"/>
              <a:t> </a:t>
            </a:r>
            <a:r>
              <a:rPr lang="en-US" dirty="0" err="1"/>
              <a:t>grande</a:t>
            </a:r>
            <a:r>
              <a:rPr lang="en-US" dirty="0"/>
              <a:t>.</a:t>
            </a:r>
            <a:endParaRPr dirty="0"/>
          </a:p>
          <a:p>
            <a:pPr marL="514350" lvl="0" indent="-31115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endParaRPr dirty="0"/>
          </a:p>
          <a:p>
            <a:pPr marL="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dirty="0"/>
          </a:p>
          <a:p>
            <a:pPr marL="514350" lvl="0" indent="-31115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</a:pP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83EB7332-2EEC-460F-1D4B-CA750EDA6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Conceptos centrales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B83F121-BB9F-F120-9607-ED0259C3BD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pPr marL="514350" lvl="0" indent="-514350" algn="just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+mj-lt"/>
              <a:buAutoNum type="alphaLcParenR" startAt="5"/>
            </a:pPr>
            <a:r>
              <a:rPr lang="es-ES" b="1" dirty="0"/>
              <a:t>Muestra representativa:</a:t>
            </a:r>
            <a:r>
              <a:rPr lang="es-ES" dirty="0"/>
              <a:t> muestra en la cual ningún estrato relevante de la población está más representado que su proporción en esta. Si una muestra no es representativa, se tiene una muestra parcializada.</a:t>
            </a:r>
          </a:p>
          <a:p>
            <a:pPr marL="0" lvl="0" indent="0" algn="just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lang="es-ES" dirty="0"/>
          </a:p>
          <a:p>
            <a:pPr marL="0" lvl="0" indent="0" algn="just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s-ES" b="1" dirty="0"/>
              <a:t>Condiciones de representatividad de una muestra</a:t>
            </a:r>
          </a:p>
          <a:p>
            <a:pPr marL="514350" lvl="0" indent="-514350" algn="just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AutoNum type="arabicPeriod"/>
            </a:pPr>
            <a:r>
              <a:rPr lang="es-ES" dirty="0"/>
              <a:t>Debe tener todas las características relevantes de la población.</a:t>
            </a:r>
          </a:p>
          <a:p>
            <a:pPr marL="514350" lvl="0" indent="-514350" algn="just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AutoNum type="arabicPeriod"/>
            </a:pPr>
            <a:r>
              <a:rPr lang="es-ES" dirty="0"/>
              <a:t>Debe tener estas características en las mismas proporciones que la población.</a:t>
            </a:r>
          </a:p>
          <a:p>
            <a:pPr marL="0" lvl="0" indent="0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7985964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1C17AC1-C10D-0CA2-E91F-E46D1AD184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Conceptos centrales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EA5EE9BC-2372-6327-C778-7DD0724CAE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 marL="628650" indent="-514350" algn="just">
              <a:buSzPct val="100000"/>
              <a:buFont typeface="+mj-lt"/>
              <a:buAutoNum type="alphaLcParenR" startAt="6"/>
            </a:pPr>
            <a:r>
              <a:rPr lang="es-PE" b="1" dirty="0"/>
              <a:t>Encuestas de opinión: </a:t>
            </a:r>
            <a:r>
              <a:rPr lang="es-PE" dirty="0"/>
              <a:t>herramientas de muestreo utilizadas para hacer generalizaciones aplicables a poblaciones. La mejores cuentan con un bajo margen de error (variación entre los valores derivados de una muestra y los valores reales de la población) y un alto nivel de fiabilidad (probabilidad de que la muestra represente a la población dentro del margen de error).</a:t>
            </a:r>
            <a:endParaRPr lang="es-PE" b="1" dirty="0"/>
          </a:p>
        </p:txBody>
      </p:sp>
    </p:spTree>
    <p:extLst>
      <p:ext uri="{BB962C8B-B14F-4D97-AF65-F5344CB8AC3E}">
        <p14:creationId xmlns:p14="http://schemas.microsoft.com/office/powerpoint/2010/main" val="7315525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83EB7332-2EEC-460F-1D4B-CA750EDA6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PE" dirty="0"/>
              <a:t>Conceptos centrales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B83F121-BB9F-F120-9607-ED0259C3BD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85000" lnSpcReduction="20000"/>
          </a:bodyPr>
          <a:lstStyle/>
          <a:p>
            <a:pPr marL="514350" lvl="0" indent="-514350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+mj-lt"/>
              <a:buAutoNum type="alphaLcParenR" startAt="7"/>
            </a:pPr>
            <a:r>
              <a:rPr lang="es-ES" b="1" dirty="0"/>
              <a:t>Muestra aleatoria:</a:t>
            </a:r>
            <a:r>
              <a:rPr lang="es-ES" dirty="0"/>
              <a:t> muestra en la que cada ítem de la población elegido tiene la misma probabilidad de ser elegido que cualquiera de los demás ítems.</a:t>
            </a:r>
          </a:p>
          <a:p>
            <a:pPr marL="0" lvl="0" indent="0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lang="es-ES" dirty="0"/>
          </a:p>
          <a:p>
            <a:pPr marL="0" lvl="0" indent="0" algn="just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s-ES" b="1" dirty="0"/>
              <a:t>Si la población es altamente homogénea, el muestreo aleatorio es altamente representativo. </a:t>
            </a:r>
            <a:r>
              <a:rPr lang="es-ES" dirty="0"/>
              <a:t>Por ejemplo, si la población es la totalidad de aves carpinteras de una reserva natural y la variable analizada es una modificación sufrida por sus picos por una especie de árbol que se expandió a lo largo de la reserva en los últimos años, la población es homogénea y el muestreo aleatorio será representativo.</a:t>
            </a:r>
          </a:p>
          <a:p>
            <a:pPr marL="0" lvl="0" indent="0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lang="es-ES" dirty="0"/>
          </a:p>
          <a:p>
            <a:pPr marL="514350" lvl="0" indent="-514350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+mj-lt"/>
              <a:buAutoNum type="alphaLcParenR" startAt="6"/>
            </a:pPr>
            <a:endParaRPr lang="es-ES" dirty="0"/>
          </a:p>
          <a:p>
            <a:pPr marL="514350" lvl="0" indent="-514350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+mj-lt"/>
              <a:buAutoNum type="alphaLcParenR" startAt="6"/>
            </a:pPr>
            <a:endParaRPr lang="es-ES" dirty="0"/>
          </a:p>
          <a:p>
            <a:pPr marL="0" lvl="0" indent="0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lang="es-ES" dirty="0"/>
          </a:p>
          <a:p>
            <a:pPr marL="0" lvl="0" indent="0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lang="es-ES" dirty="0"/>
          </a:p>
          <a:p>
            <a:pPr marL="628650" indent="-514350">
              <a:buFont typeface="+mj-lt"/>
              <a:buAutoNum type="alphaLcParenR" startAt="6"/>
            </a:pP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7433625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7194DE-1A97-85DB-42AF-D0B6FA506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Conceptos centrales</a:t>
            </a:r>
            <a:endParaRPr lang="es-PE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BE372EF9-36B1-E97B-502B-9080958B2D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marL="114300" indent="0" algn="just">
              <a:buNone/>
            </a:pPr>
            <a:r>
              <a:rPr lang="es-ES" b="1" dirty="0"/>
              <a:t>Si la población es poco homogénea, el muestreo aleatorio debe aplicarse después de una estratificación de la población</a:t>
            </a:r>
            <a:r>
              <a:rPr lang="es-ES" dirty="0"/>
              <a:t>. Solo así será altamente representativa. Por ejemplo, si la población es la totalidad de trabajadores de la salud de un país y la variable analizada es su posición respecto a la pena de muerte, la población es heterogénea y la muestra debe estratificarse por sexo, edad, origen, etc. antes de aleatorizarse para ser representativa.</a:t>
            </a:r>
          </a:p>
          <a:p>
            <a:pPr marL="114300" indent="0">
              <a:buNone/>
            </a:pP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095771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Revisión de ejemplos</a:t>
            </a:r>
            <a:endParaRPr/>
          </a:p>
        </p:txBody>
      </p:sp>
      <p:sp>
        <p:nvSpPr>
          <p:cNvPr id="223" name="Google Shape;223;p11"/>
          <p:cNvSpPr txBox="1">
            <a:spLocks noGrp="1"/>
          </p:cNvSpPr>
          <p:nvPr>
            <p:ph type="body" idx="1"/>
          </p:nvPr>
        </p:nvSpPr>
        <p:spPr>
          <a:xfrm>
            <a:off x="457200" y="1417638"/>
            <a:ext cx="8229600" cy="50435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2800" dirty="0"/>
          </a:p>
          <a:p>
            <a:pPr marL="0" lvl="0" indent="0" algn="just" rtl="0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sz="2800" b="1" dirty="0"/>
              <a:t>En </a:t>
            </a:r>
            <a:r>
              <a:rPr lang="en-US" sz="2800" b="1" dirty="0" err="1"/>
              <a:t>el</a:t>
            </a:r>
            <a:r>
              <a:rPr lang="en-US" sz="2800" b="1" dirty="0"/>
              <a:t> </a:t>
            </a:r>
            <a:r>
              <a:rPr lang="en-US" sz="2800" b="1" dirty="0" err="1"/>
              <a:t>ejemplo</a:t>
            </a:r>
            <a:r>
              <a:rPr lang="en-US" sz="2800" b="1" dirty="0"/>
              <a:t> 1, la </a:t>
            </a:r>
            <a:r>
              <a:rPr lang="en-US" sz="2800" b="1" dirty="0" err="1"/>
              <a:t>muestra</a:t>
            </a:r>
            <a:r>
              <a:rPr lang="en-US" sz="2800" b="1" dirty="0"/>
              <a:t> no es </a:t>
            </a:r>
            <a:r>
              <a:rPr lang="en-US" sz="2800" b="1" dirty="0" err="1"/>
              <a:t>los</a:t>
            </a:r>
            <a:r>
              <a:rPr lang="en-US" sz="2800" b="1" dirty="0"/>
              <a:t> </a:t>
            </a:r>
            <a:r>
              <a:rPr lang="en-US" sz="2800" b="1" dirty="0" err="1"/>
              <a:t>suficientemente</a:t>
            </a:r>
            <a:r>
              <a:rPr lang="en-US" sz="2800" b="1" dirty="0"/>
              <a:t> </a:t>
            </a:r>
            <a:r>
              <a:rPr lang="en-US" sz="2800" b="1" dirty="0" err="1"/>
              <a:t>amplia</a:t>
            </a:r>
            <a:r>
              <a:rPr lang="en-US" sz="2800" dirty="0"/>
              <a:t>. Si bien </a:t>
            </a:r>
            <a:r>
              <a:rPr lang="en-US" sz="2800" dirty="0" err="1"/>
              <a:t>el</a:t>
            </a:r>
            <a:r>
              <a:rPr lang="en-US" sz="2800" dirty="0"/>
              <a:t> </a:t>
            </a:r>
            <a:r>
              <a:rPr lang="en-US" sz="2800" dirty="0" err="1"/>
              <a:t>hablante</a:t>
            </a:r>
            <a:r>
              <a:rPr lang="en-US" sz="2800" dirty="0"/>
              <a:t> </a:t>
            </a:r>
            <a:r>
              <a:rPr lang="en-US" sz="2800" dirty="0" err="1"/>
              <a:t>presenta</a:t>
            </a:r>
            <a:r>
              <a:rPr lang="en-US" sz="2800" dirty="0"/>
              <a:t> </a:t>
            </a:r>
            <a:r>
              <a:rPr lang="en-US" sz="2800" dirty="0" err="1"/>
              <a:t>como</a:t>
            </a:r>
            <a:r>
              <a:rPr lang="en-US" sz="2800" dirty="0"/>
              <a:t> </a:t>
            </a:r>
            <a:r>
              <a:rPr lang="en-US" sz="2800" dirty="0" err="1"/>
              <a:t>evidencia</a:t>
            </a:r>
            <a:r>
              <a:rPr lang="en-US" sz="2800" dirty="0"/>
              <a:t> la </a:t>
            </a:r>
            <a:r>
              <a:rPr lang="en-US" sz="2800" dirty="0" err="1"/>
              <a:t>totalidad</a:t>
            </a:r>
            <a:r>
              <a:rPr lang="en-US" sz="2800" dirty="0"/>
              <a:t> de </a:t>
            </a:r>
            <a:r>
              <a:rPr lang="en-US" sz="2800" dirty="0" err="1"/>
              <a:t>su</a:t>
            </a:r>
            <a:r>
              <a:rPr lang="en-US" sz="2800" dirty="0"/>
              <a:t> </a:t>
            </a:r>
            <a:r>
              <a:rPr lang="en-US" sz="2800" dirty="0" err="1"/>
              <a:t>experiencia</a:t>
            </a:r>
            <a:r>
              <a:rPr lang="en-US" sz="2800" dirty="0"/>
              <a:t> personal con </a:t>
            </a:r>
            <a:r>
              <a:rPr lang="en-US" sz="2800" dirty="0" err="1"/>
              <a:t>los</a:t>
            </a:r>
            <a:r>
              <a:rPr lang="en-US" sz="2800" dirty="0"/>
              <a:t> </a:t>
            </a:r>
            <a:r>
              <a:rPr lang="en-US" sz="2800" dirty="0" err="1"/>
              <a:t>lápides</a:t>
            </a:r>
            <a:r>
              <a:rPr lang="en-US" sz="2800" dirty="0"/>
              <a:t>, </a:t>
            </a:r>
            <a:r>
              <a:rPr lang="en-US" sz="2800" dirty="0" err="1"/>
              <a:t>esta</a:t>
            </a:r>
            <a:r>
              <a:rPr lang="en-US" sz="2800" dirty="0"/>
              <a:t> </a:t>
            </a:r>
            <a:r>
              <a:rPr lang="en-US" sz="2800" dirty="0" err="1"/>
              <a:t>siempre</a:t>
            </a:r>
            <a:r>
              <a:rPr lang="en-US" sz="2800" dirty="0"/>
              <a:t> </a:t>
            </a:r>
            <a:r>
              <a:rPr lang="en-US" sz="2800" dirty="0" err="1"/>
              <a:t>será</a:t>
            </a:r>
            <a:r>
              <a:rPr lang="en-US" sz="2800" dirty="0"/>
              <a:t> </a:t>
            </a:r>
            <a:r>
              <a:rPr lang="en-US" sz="2800" dirty="0" err="1"/>
              <a:t>demasiado</a:t>
            </a:r>
            <a:r>
              <a:rPr lang="en-US" sz="2800" dirty="0"/>
              <a:t> </a:t>
            </a:r>
            <a:r>
              <a:rPr lang="en-US" sz="2800" dirty="0" err="1"/>
              <a:t>corta</a:t>
            </a:r>
            <a:r>
              <a:rPr lang="en-US" sz="2800" dirty="0"/>
              <a:t> con </a:t>
            </a:r>
            <a:r>
              <a:rPr lang="en-US" sz="2800" dirty="0" err="1"/>
              <a:t>respecto</a:t>
            </a:r>
            <a:r>
              <a:rPr lang="en-US" sz="2800" dirty="0"/>
              <a:t> a la </a:t>
            </a:r>
            <a:r>
              <a:rPr lang="en-US" sz="2800" dirty="0" err="1"/>
              <a:t>totalidad</a:t>
            </a:r>
            <a:r>
              <a:rPr lang="en-US" sz="2800" dirty="0"/>
              <a:t> de </a:t>
            </a:r>
            <a:r>
              <a:rPr lang="en-US" sz="2800" dirty="0" err="1"/>
              <a:t>lápices</a:t>
            </a:r>
            <a:r>
              <a:rPr lang="en-US" sz="2800" dirty="0"/>
              <a:t>. </a:t>
            </a:r>
            <a:r>
              <a:rPr lang="en-US" sz="2800" dirty="0" err="1"/>
              <a:t>Además</a:t>
            </a:r>
            <a:r>
              <a:rPr lang="en-US" sz="2800" dirty="0"/>
              <a:t>, </a:t>
            </a:r>
            <a:r>
              <a:rPr lang="en-US" sz="2800" b="1" dirty="0"/>
              <a:t>es </a:t>
            </a:r>
            <a:r>
              <a:rPr lang="en-US" sz="2800" b="1" dirty="0" err="1"/>
              <a:t>una</a:t>
            </a:r>
            <a:r>
              <a:rPr lang="en-US" sz="2800" b="1" dirty="0"/>
              <a:t> </a:t>
            </a:r>
            <a:r>
              <a:rPr lang="en-US" sz="2800" b="1" dirty="0" err="1"/>
              <a:t>muestra</a:t>
            </a:r>
            <a:r>
              <a:rPr lang="en-US" sz="2800" b="1" dirty="0"/>
              <a:t> </a:t>
            </a:r>
            <a:r>
              <a:rPr lang="en-US" sz="2800" b="1" dirty="0" err="1"/>
              <a:t>claramente</a:t>
            </a:r>
            <a:r>
              <a:rPr lang="en-US" sz="2800" b="1" dirty="0"/>
              <a:t> </a:t>
            </a:r>
            <a:r>
              <a:rPr lang="en-US" sz="2800" b="1" dirty="0" err="1"/>
              <a:t>sesgada</a:t>
            </a:r>
            <a:r>
              <a:rPr lang="en-US" sz="2800" dirty="0"/>
              <a:t>, </a:t>
            </a:r>
            <a:r>
              <a:rPr lang="en-US" sz="2800" dirty="0" err="1"/>
              <a:t>ya</a:t>
            </a:r>
            <a:r>
              <a:rPr lang="en-US" sz="2800" dirty="0"/>
              <a:t> que </a:t>
            </a:r>
            <a:r>
              <a:rPr lang="en-US" sz="2800" dirty="0" err="1"/>
              <a:t>está</a:t>
            </a:r>
            <a:r>
              <a:rPr lang="en-US" sz="2800" dirty="0"/>
              <a:t> </a:t>
            </a:r>
            <a:r>
              <a:rPr lang="en-US" sz="2800" dirty="0" err="1"/>
              <a:t>ceñida</a:t>
            </a:r>
            <a:r>
              <a:rPr lang="en-US" sz="2800" dirty="0"/>
              <a:t> a </a:t>
            </a:r>
            <a:r>
              <a:rPr lang="en-US" sz="2800" dirty="0" err="1"/>
              <a:t>los</a:t>
            </a:r>
            <a:r>
              <a:rPr lang="en-US" sz="2800" dirty="0"/>
              <a:t> </a:t>
            </a:r>
            <a:r>
              <a:rPr lang="en-US" sz="2800" dirty="0" err="1"/>
              <a:t>límites</a:t>
            </a:r>
            <a:r>
              <a:rPr lang="en-US" sz="2800" dirty="0"/>
              <a:t> de </a:t>
            </a:r>
            <a:r>
              <a:rPr lang="en-US" sz="2800" dirty="0" err="1"/>
              <a:t>esta</a:t>
            </a:r>
            <a:r>
              <a:rPr lang="en-US" sz="2800" dirty="0"/>
              <a:t> </a:t>
            </a:r>
            <a:r>
              <a:rPr lang="en-US" sz="2800" dirty="0" err="1"/>
              <a:t>experiencia</a:t>
            </a:r>
            <a:r>
              <a:rPr lang="en-US" sz="2800" dirty="0"/>
              <a:t> individual (</a:t>
            </a:r>
            <a:r>
              <a:rPr lang="en-US" sz="2800" dirty="0" err="1"/>
              <a:t>los</a:t>
            </a:r>
            <a:r>
              <a:rPr lang="en-US" sz="2800" dirty="0"/>
              <a:t> </a:t>
            </a:r>
            <a:r>
              <a:rPr lang="en-US" sz="2800" dirty="0" err="1"/>
              <a:t>lápices</a:t>
            </a:r>
            <a:r>
              <a:rPr lang="en-US" sz="2800" dirty="0"/>
              <a:t> que </a:t>
            </a:r>
            <a:r>
              <a:rPr lang="en-US" sz="2800" dirty="0" err="1"/>
              <a:t>compró</a:t>
            </a:r>
            <a:r>
              <a:rPr lang="en-US" sz="2800" dirty="0"/>
              <a:t>, </a:t>
            </a:r>
            <a:r>
              <a:rPr lang="en-US" sz="2800" dirty="0" err="1"/>
              <a:t>los</a:t>
            </a:r>
            <a:r>
              <a:rPr lang="en-US" sz="2800" dirty="0"/>
              <a:t> </a:t>
            </a:r>
            <a:r>
              <a:rPr lang="en-US" sz="2800" dirty="0" err="1"/>
              <a:t>lápices</a:t>
            </a:r>
            <a:r>
              <a:rPr lang="en-US" sz="2800" dirty="0"/>
              <a:t> </a:t>
            </a:r>
            <a:r>
              <a:rPr lang="en-US" sz="2800" dirty="0" err="1"/>
              <a:t>ajenos</a:t>
            </a:r>
            <a:r>
              <a:rPr lang="en-US" sz="2800" dirty="0"/>
              <a:t> que </a:t>
            </a:r>
            <a:r>
              <a:rPr lang="en-US" sz="2800" dirty="0" err="1"/>
              <a:t>vio</a:t>
            </a:r>
            <a:r>
              <a:rPr lang="en-US" sz="2800" dirty="0"/>
              <a:t>, </a:t>
            </a:r>
            <a:r>
              <a:rPr lang="en-US" sz="2800" dirty="0" err="1"/>
              <a:t>ya</a:t>
            </a:r>
            <a:r>
              <a:rPr lang="en-US" sz="2800" dirty="0"/>
              <a:t> </a:t>
            </a:r>
            <a:r>
              <a:rPr lang="en-US" sz="2800" dirty="0" err="1"/>
              <a:t>fuera</a:t>
            </a:r>
            <a:r>
              <a:rPr lang="en-US" sz="2800" dirty="0"/>
              <a:t> </a:t>
            </a:r>
            <a:r>
              <a:rPr lang="en-US" sz="2800" dirty="0" err="1"/>
              <a:t>directamente</a:t>
            </a:r>
            <a:r>
              <a:rPr lang="en-US" sz="2800" dirty="0"/>
              <a:t> o a </a:t>
            </a:r>
            <a:r>
              <a:rPr lang="en-US" sz="2800" dirty="0" err="1"/>
              <a:t>través</a:t>
            </a:r>
            <a:r>
              <a:rPr lang="en-US" sz="2800" dirty="0"/>
              <a:t> de un medio audiovisual, etc.).</a:t>
            </a:r>
            <a:endParaRPr sz="28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Revisión de ejemplos</a:t>
            </a:r>
            <a:endParaRPr/>
          </a:p>
        </p:txBody>
      </p:sp>
      <p:sp>
        <p:nvSpPr>
          <p:cNvPr id="229" name="Google Shape;229;p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dirty="0"/>
              <a:t>Sin embargo, </a:t>
            </a:r>
            <a:r>
              <a:rPr lang="en-US" dirty="0" err="1"/>
              <a:t>puede</a:t>
            </a:r>
            <a:r>
              <a:rPr lang="en-US" dirty="0"/>
              <a:t> </a:t>
            </a:r>
            <a:r>
              <a:rPr lang="en-US" dirty="0" err="1"/>
              <a:t>pensarse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casos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que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muestra</a:t>
            </a:r>
            <a:r>
              <a:rPr lang="en-US" dirty="0"/>
              <a:t> de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tipo</a:t>
            </a:r>
            <a:r>
              <a:rPr lang="en-US" dirty="0"/>
              <a:t> </a:t>
            </a:r>
            <a:r>
              <a:rPr lang="en-US" dirty="0" err="1"/>
              <a:t>sí</a:t>
            </a:r>
            <a:r>
              <a:rPr lang="en-US" dirty="0"/>
              <a:t> es </a:t>
            </a:r>
            <a:r>
              <a:rPr lang="en-US" dirty="0" err="1"/>
              <a:t>suficientemente</a:t>
            </a:r>
            <a:r>
              <a:rPr lang="en-US" dirty="0"/>
              <a:t> </a:t>
            </a:r>
            <a:r>
              <a:rPr lang="en-US" dirty="0" err="1"/>
              <a:t>amplia</a:t>
            </a:r>
            <a:r>
              <a:rPr lang="en-US" dirty="0"/>
              <a:t> y </a:t>
            </a:r>
            <a:r>
              <a:rPr lang="en-US" dirty="0" err="1"/>
              <a:t>representativa</a:t>
            </a:r>
            <a:r>
              <a:rPr lang="en-US" dirty="0"/>
              <a:t>;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ejemplo</a:t>
            </a:r>
            <a:r>
              <a:rPr lang="en-US" dirty="0"/>
              <a:t>, </a:t>
            </a:r>
            <a:r>
              <a:rPr lang="en-US" dirty="0" err="1"/>
              <a:t>cuando</a:t>
            </a:r>
            <a:r>
              <a:rPr lang="en-US" dirty="0"/>
              <a:t> se </a:t>
            </a:r>
            <a:r>
              <a:rPr lang="en-US" dirty="0" err="1"/>
              <a:t>hace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generalización</a:t>
            </a:r>
            <a:r>
              <a:rPr lang="en-US" dirty="0"/>
              <a:t> </a:t>
            </a:r>
            <a:r>
              <a:rPr lang="en-US" dirty="0" err="1"/>
              <a:t>acerca</a:t>
            </a:r>
            <a:r>
              <a:rPr lang="en-US" dirty="0"/>
              <a:t> del </a:t>
            </a:r>
            <a:r>
              <a:rPr lang="en-US" dirty="0" err="1"/>
              <a:t>comportamiento</a:t>
            </a:r>
            <a:r>
              <a:rPr lang="en-US" dirty="0"/>
              <a:t> de un amigo </a:t>
            </a:r>
            <a:r>
              <a:rPr lang="en-US" dirty="0" err="1"/>
              <a:t>cercano</a:t>
            </a:r>
            <a:r>
              <a:rPr lang="en-US" dirty="0"/>
              <a:t> del </a:t>
            </a:r>
            <a:r>
              <a:rPr lang="en-US" dirty="0" err="1"/>
              <a:t>hablante</a:t>
            </a:r>
            <a:r>
              <a:rPr lang="en-US" dirty="0"/>
              <a:t>:</a:t>
            </a:r>
            <a:endParaRPr dirty="0"/>
          </a:p>
          <a:p>
            <a:pPr marL="0" lvl="0" indent="0" algn="just" rtl="0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/>
          </a:p>
          <a:p>
            <a:pPr marL="0" lvl="0" indent="0" algn="just" rtl="0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 err="1"/>
              <a:t>Ejemplo</a:t>
            </a:r>
            <a:r>
              <a:rPr lang="en-US" b="1" dirty="0"/>
              <a:t> 4</a:t>
            </a:r>
            <a:r>
              <a:rPr lang="en-US" dirty="0"/>
              <a:t>: José </a:t>
            </a:r>
            <a:r>
              <a:rPr lang="en-US" dirty="0" err="1"/>
              <a:t>tiene</a:t>
            </a:r>
            <a:r>
              <a:rPr lang="en-US" dirty="0"/>
              <a:t> 20 </a:t>
            </a:r>
            <a:r>
              <a:rPr lang="en-US" dirty="0" err="1"/>
              <a:t>años</a:t>
            </a:r>
            <a:r>
              <a:rPr lang="en-US" dirty="0"/>
              <a:t> y </a:t>
            </a:r>
            <a:r>
              <a:rPr lang="en-US" dirty="0" err="1"/>
              <a:t>tenía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relación</a:t>
            </a:r>
            <a:r>
              <a:rPr lang="en-US" dirty="0"/>
              <a:t> </a:t>
            </a:r>
            <a:r>
              <a:rPr lang="en-US" dirty="0" err="1"/>
              <a:t>muy</a:t>
            </a:r>
            <a:r>
              <a:rPr lang="en-US" dirty="0"/>
              <a:t> </a:t>
            </a:r>
            <a:r>
              <a:rPr lang="en-US" dirty="0" err="1"/>
              <a:t>cercana</a:t>
            </a:r>
            <a:r>
              <a:rPr lang="en-US" dirty="0"/>
              <a:t> y </a:t>
            </a:r>
            <a:r>
              <a:rPr lang="en-US" dirty="0" err="1"/>
              <a:t>comunicativa</a:t>
            </a:r>
            <a:r>
              <a:rPr lang="en-US" dirty="0"/>
              <a:t> con sus padres hasta </a:t>
            </a:r>
            <a:r>
              <a:rPr lang="en-US" dirty="0" err="1"/>
              <a:t>hace</a:t>
            </a:r>
            <a:r>
              <a:rPr lang="en-US" dirty="0"/>
              <a:t> 5 </a:t>
            </a:r>
            <a:r>
              <a:rPr lang="en-US" dirty="0" err="1"/>
              <a:t>años</a:t>
            </a:r>
            <a:r>
              <a:rPr lang="en-US" dirty="0"/>
              <a:t>. Sin embargo, </a:t>
            </a:r>
            <a:r>
              <a:rPr lang="en-US" dirty="0" err="1"/>
              <a:t>desde</a:t>
            </a:r>
            <a:r>
              <a:rPr lang="en-US" dirty="0"/>
              <a:t> que </a:t>
            </a:r>
            <a:r>
              <a:rPr lang="en-US" dirty="0" err="1"/>
              <a:t>cumplió</a:t>
            </a:r>
            <a:r>
              <a:rPr lang="en-US" dirty="0"/>
              <a:t> 16, José no </a:t>
            </a:r>
            <a:r>
              <a:rPr lang="en-US" dirty="0" err="1"/>
              <a:t>felicitó</a:t>
            </a:r>
            <a:r>
              <a:rPr lang="en-US" dirty="0"/>
              <a:t> a sus padres </a:t>
            </a:r>
            <a:r>
              <a:rPr lang="en-US" dirty="0" err="1"/>
              <a:t>por</a:t>
            </a:r>
            <a:r>
              <a:rPr lang="en-US" dirty="0"/>
              <a:t> sus </a:t>
            </a:r>
            <a:r>
              <a:rPr lang="en-US" dirty="0" err="1"/>
              <a:t>cumpleaños</a:t>
            </a:r>
            <a:r>
              <a:rPr lang="en-US" dirty="0"/>
              <a:t>, </a:t>
            </a:r>
            <a:r>
              <a:rPr lang="en-US" dirty="0" err="1"/>
              <a:t>ya</a:t>
            </a:r>
            <a:r>
              <a:rPr lang="en-US" dirty="0"/>
              <a:t> que </a:t>
            </a:r>
            <a:r>
              <a:rPr lang="en-US" dirty="0" err="1"/>
              <a:t>estaba</a:t>
            </a:r>
            <a:r>
              <a:rPr lang="en-US" dirty="0"/>
              <a:t> </a:t>
            </a:r>
            <a:r>
              <a:rPr lang="en-US" dirty="0" err="1"/>
              <a:t>obsesionado</a:t>
            </a:r>
            <a:r>
              <a:rPr lang="en-US" dirty="0"/>
              <a:t> con un </a:t>
            </a:r>
            <a:r>
              <a:rPr lang="en-US" dirty="0" err="1"/>
              <a:t>videojuego</a:t>
            </a:r>
            <a:r>
              <a:rPr lang="en-US" dirty="0"/>
              <a:t> </a:t>
            </a:r>
            <a:r>
              <a:rPr lang="en-US" dirty="0" err="1"/>
              <a:t>distinto</a:t>
            </a:r>
            <a:r>
              <a:rPr lang="en-US" dirty="0"/>
              <a:t>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vez</a:t>
            </a:r>
            <a:r>
              <a:rPr lang="en-US" dirty="0"/>
              <a:t>. Por </a:t>
            </a:r>
            <a:r>
              <a:rPr lang="en-US" dirty="0" err="1"/>
              <a:t>ello</a:t>
            </a:r>
            <a:r>
              <a:rPr lang="en-US" dirty="0"/>
              <a:t>, </a:t>
            </a:r>
            <a:r>
              <a:rPr lang="en-US" dirty="0" err="1"/>
              <a:t>puedo</a:t>
            </a:r>
            <a:r>
              <a:rPr lang="en-US" dirty="0"/>
              <a:t> </a:t>
            </a:r>
            <a:r>
              <a:rPr lang="en-US" dirty="0" err="1"/>
              <a:t>afirmar</a:t>
            </a:r>
            <a:r>
              <a:rPr lang="en-US" dirty="0"/>
              <a:t> que José </a:t>
            </a:r>
            <a:r>
              <a:rPr lang="en-US" dirty="0" err="1"/>
              <a:t>olvidará</a:t>
            </a:r>
            <a:r>
              <a:rPr lang="en-US" dirty="0"/>
              <a:t> las </a:t>
            </a:r>
            <a:r>
              <a:rPr lang="en-US" dirty="0" err="1"/>
              <a:t>fechas</a:t>
            </a:r>
            <a:r>
              <a:rPr lang="en-US" dirty="0"/>
              <a:t> </a:t>
            </a:r>
            <a:r>
              <a:rPr lang="en-US" dirty="0" err="1"/>
              <a:t>importantes</a:t>
            </a:r>
            <a:r>
              <a:rPr lang="en-US" dirty="0"/>
              <a:t> de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año</a:t>
            </a:r>
            <a:r>
              <a:rPr lang="en-US" dirty="0"/>
              <a:t>, si es que </a:t>
            </a:r>
            <a:r>
              <a:rPr lang="en-US" dirty="0" err="1"/>
              <a:t>está</a:t>
            </a:r>
            <a:r>
              <a:rPr lang="en-US" dirty="0"/>
              <a:t> </a:t>
            </a:r>
            <a:r>
              <a:rPr lang="en-US" dirty="0" err="1"/>
              <a:t>obsesionado</a:t>
            </a:r>
            <a:r>
              <a:rPr lang="en-US" dirty="0"/>
              <a:t> con un </a:t>
            </a:r>
            <a:r>
              <a:rPr lang="en-US" dirty="0" err="1"/>
              <a:t>videojuego</a:t>
            </a:r>
            <a:r>
              <a:rPr lang="en-US" dirty="0"/>
              <a:t>.</a:t>
            </a:r>
            <a:endParaRPr dirty="0"/>
          </a:p>
          <a:p>
            <a:pPr marL="342900" lvl="0" indent="-170180" algn="l" rtl="0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3"/>
          <p:cNvSpPr txBox="1">
            <a:spLocks noGrp="1"/>
          </p:cNvSpPr>
          <p:nvPr>
            <p:ph type="title"/>
          </p:nvPr>
        </p:nvSpPr>
        <p:spPr>
          <a:xfrm>
            <a:off x="457200" y="29331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Revisión de ejemplos</a:t>
            </a:r>
            <a:endParaRPr/>
          </a:p>
        </p:txBody>
      </p:sp>
      <p:sp>
        <p:nvSpPr>
          <p:cNvPr id="235" name="Google Shape;235;p13"/>
          <p:cNvSpPr txBox="1">
            <a:spLocks noGrp="1"/>
          </p:cNvSpPr>
          <p:nvPr>
            <p:ph type="body" idx="1"/>
          </p:nvPr>
        </p:nvSpPr>
        <p:spPr>
          <a:xfrm>
            <a:off x="457200" y="1436312"/>
            <a:ext cx="8229600" cy="4617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rPr lang="en-US" sz="2400" b="1" dirty="0"/>
              <a:t>En </a:t>
            </a:r>
            <a:r>
              <a:rPr lang="en-US" sz="2400" b="1" dirty="0" err="1"/>
              <a:t>el</a:t>
            </a:r>
            <a:r>
              <a:rPr lang="en-US" sz="2400" b="1" dirty="0"/>
              <a:t> </a:t>
            </a:r>
            <a:r>
              <a:rPr lang="en-US" sz="2400" b="1" dirty="0" err="1"/>
              <a:t>ejemplo</a:t>
            </a:r>
            <a:r>
              <a:rPr lang="en-US" sz="2400" b="1" dirty="0"/>
              <a:t> 2</a:t>
            </a:r>
            <a:r>
              <a:rPr lang="en-US" sz="2400" dirty="0"/>
              <a:t>, </a:t>
            </a:r>
            <a:r>
              <a:rPr lang="en-US" sz="2400" b="1" dirty="0"/>
              <a:t>la </a:t>
            </a:r>
            <a:r>
              <a:rPr lang="en-US" sz="2400" b="1" dirty="0" err="1"/>
              <a:t>muestra</a:t>
            </a:r>
            <a:r>
              <a:rPr lang="en-US" sz="2400" b="1" dirty="0"/>
              <a:t> no es </a:t>
            </a:r>
            <a:r>
              <a:rPr lang="en-US" sz="2400" b="1" dirty="0" err="1"/>
              <a:t>representativa</a:t>
            </a:r>
            <a:r>
              <a:rPr lang="en-US" sz="2400" b="1" dirty="0"/>
              <a:t>. </a:t>
            </a:r>
            <a:r>
              <a:rPr lang="en-US" sz="2400" dirty="0"/>
              <a:t>A </a:t>
            </a:r>
            <a:r>
              <a:rPr lang="en-US" sz="2400" dirty="0" err="1"/>
              <a:t>pesar</a:t>
            </a:r>
            <a:r>
              <a:rPr lang="en-US" sz="2400" dirty="0"/>
              <a:t> de </a:t>
            </a:r>
            <a:r>
              <a:rPr lang="en-US" sz="2400" dirty="0" err="1"/>
              <a:t>haber</a:t>
            </a:r>
            <a:r>
              <a:rPr lang="en-US" sz="2400" dirty="0"/>
              <a:t> </a:t>
            </a:r>
            <a:r>
              <a:rPr lang="en-US" sz="2400" dirty="0" err="1"/>
              <a:t>hecho</a:t>
            </a:r>
            <a:r>
              <a:rPr lang="en-US" sz="2400" dirty="0"/>
              <a:t> </a:t>
            </a:r>
            <a:r>
              <a:rPr lang="en-US" sz="2400" dirty="0" err="1"/>
              <a:t>una</a:t>
            </a:r>
            <a:r>
              <a:rPr lang="en-US" sz="2400" dirty="0"/>
              <a:t> </a:t>
            </a:r>
            <a:r>
              <a:rPr lang="en-US" sz="2400" dirty="0" err="1"/>
              <a:t>selección</a:t>
            </a:r>
            <a:r>
              <a:rPr lang="en-US" sz="2400" dirty="0"/>
              <a:t> </a:t>
            </a:r>
            <a:r>
              <a:rPr lang="en-US" sz="2400" dirty="0" err="1"/>
              <a:t>estratificada</a:t>
            </a:r>
            <a:r>
              <a:rPr lang="en-US" sz="2400" dirty="0"/>
              <a:t> </a:t>
            </a:r>
            <a:r>
              <a:rPr lang="en-US" sz="2400" dirty="0" err="1"/>
              <a:t>dentro</a:t>
            </a:r>
            <a:r>
              <a:rPr lang="en-US" sz="2400" dirty="0"/>
              <a:t> de </a:t>
            </a:r>
            <a:r>
              <a:rPr lang="en-US" sz="2400" dirty="0" err="1"/>
              <a:t>los</a:t>
            </a:r>
            <a:r>
              <a:rPr lang="en-US" sz="2400" dirty="0"/>
              <a:t> </a:t>
            </a:r>
            <a:r>
              <a:rPr lang="en-US" sz="2400" dirty="0" err="1"/>
              <a:t>jóvenes</a:t>
            </a:r>
            <a:r>
              <a:rPr lang="en-US" sz="2400" dirty="0"/>
              <a:t> </a:t>
            </a:r>
            <a:r>
              <a:rPr lang="en-US" sz="2400" dirty="0" err="1"/>
              <a:t>universitarios</a:t>
            </a:r>
            <a:r>
              <a:rPr lang="en-US" sz="2400" dirty="0"/>
              <a:t> y, </a:t>
            </a:r>
            <a:r>
              <a:rPr lang="en-US" sz="2400" dirty="0" err="1"/>
              <a:t>por</a:t>
            </a:r>
            <a:r>
              <a:rPr lang="en-US" sz="2400" dirty="0"/>
              <a:t> lo tanto, de </a:t>
            </a:r>
            <a:r>
              <a:rPr lang="en-US" sz="2400" dirty="0" err="1"/>
              <a:t>haber</a:t>
            </a:r>
            <a:r>
              <a:rPr lang="en-US" sz="2400" dirty="0"/>
              <a:t> </a:t>
            </a:r>
            <a:r>
              <a:rPr lang="en-US" sz="2400" dirty="0" err="1"/>
              <a:t>representado</a:t>
            </a:r>
            <a:r>
              <a:rPr lang="en-US" sz="2400" dirty="0"/>
              <a:t> </a:t>
            </a:r>
            <a:r>
              <a:rPr lang="en-US" sz="2400" dirty="0" err="1"/>
              <a:t>correctamente</a:t>
            </a:r>
            <a:r>
              <a:rPr lang="en-US" sz="2400" dirty="0"/>
              <a:t> a </a:t>
            </a:r>
            <a:r>
              <a:rPr lang="en-US" sz="2400" dirty="0" err="1"/>
              <a:t>los</a:t>
            </a:r>
            <a:r>
              <a:rPr lang="en-US" sz="2400" dirty="0"/>
              <a:t> </a:t>
            </a:r>
            <a:r>
              <a:rPr lang="en-US" sz="2400" dirty="0" err="1"/>
              <a:t>subgrupos</a:t>
            </a:r>
            <a:r>
              <a:rPr lang="en-US" sz="2400" dirty="0"/>
              <a:t> entre </a:t>
            </a:r>
            <a:r>
              <a:rPr lang="en-US" sz="2400" dirty="0" err="1"/>
              <a:t>los</a:t>
            </a:r>
            <a:r>
              <a:rPr lang="en-US" sz="2400" dirty="0"/>
              <a:t> </a:t>
            </a:r>
            <a:r>
              <a:rPr lang="en-US" sz="2400" dirty="0" err="1"/>
              <a:t>cuales</a:t>
            </a:r>
            <a:r>
              <a:rPr lang="en-US" sz="2400" dirty="0"/>
              <a:t> la </a:t>
            </a:r>
            <a:r>
              <a:rPr lang="en-US" sz="2400" dirty="0" err="1"/>
              <a:t>intención</a:t>
            </a:r>
            <a:r>
              <a:rPr lang="en-US" sz="2400" dirty="0"/>
              <a:t> de </a:t>
            </a:r>
            <a:r>
              <a:rPr lang="en-US" sz="2400" dirty="0" err="1"/>
              <a:t>voto</a:t>
            </a:r>
            <a:r>
              <a:rPr lang="en-US" sz="2400" dirty="0"/>
              <a:t> </a:t>
            </a:r>
            <a:r>
              <a:rPr lang="en-US" sz="2400" dirty="0" err="1"/>
              <a:t>puede</a:t>
            </a:r>
            <a:r>
              <a:rPr lang="en-US" sz="2400" dirty="0"/>
              <a:t> </a:t>
            </a:r>
            <a:r>
              <a:rPr lang="en-US" sz="2400" dirty="0" err="1"/>
              <a:t>variar</a:t>
            </a:r>
            <a:r>
              <a:rPr lang="en-US" sz="2400" dirty="0"/>
              <a:t>, la población de </a:t>
            </a:r>
            <a:r>
              <a:rPr lang="en-US" sz="2400" dirty="0" err="1"/>
              <a:t>jóvenes</a:t>
            </a:r>
            <a:r>
              <a:rPr lang="en-US" sz="2400" dirty="0"/>
              <a:t> </a:t>
            </a:r>
            <a:r>
              <a:rPr lang="en-US" sz="2400" dirty="0" err="1"/>
              <a:t>universitarios</a:t>
            </a:r>
            <a:r>
              <a:rPr lang="en-US" sz="2400" dirty="0"/>
              <a:t> que, al </a:t>
            </a:r>
            <a:r>
              <a:rPr lang="en-US" sz="2400" dirty="0" err="1"/>
              <a:t>mismo</a:t>
            </a:r>
            <a:r>
              <a:rPr lang="en-US" sz="2400" dirty="0"/>
              <a:t> </a:t>
            </a:r>
            <a:r>
              <a:rPr lang="en-US" sz="2400" dirty="0" err="1"/>
              <a:t>tiempo</a:t>
            </a:r>
            <a:r>
              <a:rPr lang="en-US" sz="2400" dirty="0"/>
              <a:t>, son </a:t>
            </a:r>
            <a:r>
              <a:rPr lang="en-US" sz="2400" dirty="0" err="1"/>
              <a:t>electores</a:t>
            </a:r>
            <a:r>
              <a:rPr lang="en-US" sz="2400" dirty="0"/>
              <a:t>, no es </a:t>
            </a:r>
            <a:r>
              <a:rPr lang="en-US" sz="2400" dirty="0" err="1"/>
              <a:t>representativa</a:t>
            </a:r>
            <a:r>
              <a:rPr lang="en-US" sz="2400" dirty="0"/>
              <a:t> de la </a:t>
            </a:r>
            <a:r>
              <a:rPr lang="en-US" sz="2400" dirty="0" err="1"/>
              <a:t>mayoría</a:t>
            </a:r>
            <a:r>
              <a:rPr lang="en-US" sz="2400" dirty="0"/>
              <a:t> </a:t>
            </a:r>
            <a:r>
              <a:rPr lang="en-US" sz="2400" dirty="0" err="1"/>
              <a:t>absoluta</a:t>
            </a:r>
            <a:r>
              <a:rPr lang="en-US" sz="2400" dirty="0"/>
              <a:t> del </a:t>
            </a:r>
            <a:r>
              <a:rPr lang="en-US" sz="2400" dirty="0" err="1"/>
              <a:t>electorado</a:t>
            </a:r>
            <a:r>
              <a:rPr lang="en-US" sz="2400" dirty="0"/>
              <a:t> </a:t>
            </a:r>
            <a:r>
              <a:rPr lang="en-US" sz="2400" dirty="0" err="1"/>
              <a:t>peruano</a:t>
            </a:r>
            <a:r>
              <a:rPr lang="en-US" sz="2400" dirty="0"/>
              <a:t>: solo </a:t>
            </a:r>
            <a:r>
              <a:rPr lang="en-US" sz="2400" dirty="0" err="1"/>
              <a:t>el</a:t>
            </a:r>
            <a:r>
              <a:rPr lang="en-US" sz="2400" dirty="0"/>
              <a:t> 4.4% de </a:t>
            </a:r>
            <a:r>
              <a:rPr lang="en-US" sz="2400" dirty="0" err="1"/>
              <a:t>peruanos</a:t>
            </a:r>
            <a:r>
              <a:rPr lang="en-US" sz="2400" dirty="0"/>
              <a:t> </a:t>
            </a:r>
            <a:r>
              <a:rPr lang="en-US" sz="2400" dirty="0" err="1"/>
              <a:t>están</a:t>
            </a:r>
            <a:r>
              <a:rPr lang="en-US" sz="2400" dirty="0"/>
              <a:t> </a:t>
            </a:r>
            <a:r>
              <a:rPr lang="en-US" sz="2400" dirty="0" err="1"/>
              <a:t>matriculados</a:t>
            </a:r>
            <a:r>
              <a:rPr lang="en-US" sz="2400" dirty="0"/>
              <a:t> </a:t>
            </a:r>
            <a:r>
              <a:rPr lang="en-US" sz="2400" dirty="0" err="1"/>
              <a:t>en</a:t>
            </a:r>
            <a:r>
              <a:rPr lang="en-US" sz="2400" dirty="0"/>
              <a:t> </a:t>
            </a:r>
            <a:r>
              <a:rPr lang="en-US" sz="2400" dirty="0" err="1"/>
              <a:t>algún</a:t>
            </a:r>
            <a:r>
              <a:rPr lang="en-US" sz="2400" dirty="0"/>
              <a:t> </a:t>
            </a:r>
            <a:r>
              <a:rPr lang="en-US" sz="2400" dirty="0" err="1"/>
              <a:t>programa</a:t>
            </a:r>
            <a:r>
              <a:rPr lang="en-US" sz="2400" dirty="0"/>
              <a:t> </a:t>
            </a:r>
            <a:r>
              <a:rPr lang="en-US" sz="2400" dirty="0" err="1"/>
              <a:t>universitario</a:t>
            </a:r>
            <a:r>
              <a:rPr lang="en-US" sz="2400" dirty="0"/>
              <a:t> (2020). De </a:t>
            </a:r>
            <a:r>
              <a:rPr lang="en-US" sz="2400" dirty="0" err="1"/>
              <a:t>manera</a:t>
            </a:r>
            <a:r>
              <a:rPr lang="en-US" sz="2400" dirty="0"/>
              <a:t> </a:t>
            </a:r>
            <a:r>
              <a:rPr lang="en-US" sz="2400" dirty="0" err="1"/>
              <a:t>semejante</a:t>
            </a:r>
            <a:r>
              <a:rPr lang="en-US" sz="2400" dirty="0"/>
              <a:t>, </a:t>
            </a:r>
            <a:r>
              <a:rPr lang="en-US" sz="2400" dirty="0" err="1"/>
              <a:t>aunque</a:t>
            </a:r>
            <a:r>
              <a:rPr lang="en-US" sz="2400" dirty="0"/>
              <a:t> </a:t>
            </a:r>
            <a:r>
              <a:rPr lang="en-US" sz="2400" dirty="0" err="1"/>
              <a:t>el</a:t>
            </a:r>
            <a:r>
              <a:rPr lang="en-US" sz="2400" dirty="0"/>
              <a:t> 0,44% de la población </a:t>
            </a:r>
            <a:r>
              <a:rPr lang="en-US" sz="2400" dirty="0" err="1"/>
              <a:t>nacional</a:t>
            </a:r>
            <a:r>
              <a:rPr lang="en-US" sz="2400" dirty="0"/>
              <a:t> </a:t>
            </a:r>
            <a:r>
              <a:rPr lang="en-US" sz="2400" dirty="0" err="1"/>
              <a:t>represente</a:t>
            </a:r>
            <a:r>
              <a:rPr lang="en-US" sz="2400" dirty="0"/>
              <a:t> </a:t>
            </a:r>
            <a:r>
              <a:rPr lang="en-US" sz="2400" dirty="0" err="1"/>
              <a:t>una</a:t>
            </a:r>
            <a:r>
              <a:rPr lang="en-US" sz="2400" dirty="0"/>
              <a:t> </a:t>
            </a:r>
            <a:r>
              <a:rPr lang="en-US" sz="2400" dirty="0" err="1"/>
              <a:t>cantidad</a:t>
            </a:r>
            <a:r>
              <a:rPr lang="en-US" sz="2400" dirty="0"/>
              <a:t> </a:t>
            </a:r>
            <a:r>
              <a:rPr lang="en-US" sz="2400" dirty="0" err="1"/>
              <a:t>amplia</a:t>
            </a:r>
            <a:r>
              <a:rPr lang="en-US" sz="2400" dirty="0"/>
              <a:t> de personas (143 440), </a:t>
            </a:r>
            <a:r>
              <a:rPr lang="en-US" sz="2400" b="1" dirty="0"/>
              <a:t>la </a:t>
            </a:r>
            <a:r>
              <a:rPr lang="en-US" sz="2400" b="1" dirty="0" err="1"/>
              <a:t>muestra</a:t>
            </a:r>
            <a:r>
              <a:rPr lang="en-US" sz="2400" b="1" dirty="0"/>
              <a:t> no es </a:t>
            </a:r>
            <a:r>
              <a:rPr lang="en-US" sz="2400" b="1" dirty="0" err="1"/>
              <a:t>suficientemente</a:t>
            </a:r>
            <a:r>
              <a:rPr lang="en-US" sz="2400" b="1" dirty="0"/>
              <a:t> </a:t>
            </a:r>
            <a:r>
              <a:rPr lang="en-US" sz="2400" b="1" dirty="0" err="1"/>
              <a:t>amplia</a:t>
            </a:r>
            <a:r>
              <a:rPr lang="en-US" sz="2400" dirty="0"/>
              <a:t>, </a:t>
            </a:r>
            <a:r>
              <a:rPr lang="en-US" sz="2400" dirty="0" err="1"/>
              <a:t>ya</a:t>
            </a:r>
            <a:r>
              <a:rPr lang="en-US" sz="2400" dirty="0"/>
              <a:t> que la población </a:t>
            </a:r>
            <a:r>
              <a:rPr lang="en-US" sz="2400" dirty="0" err="1"/>
              <a:t>nacional</a:t>
            </a:r>
            <a:r>
              <a:rPr lang="en-US" sz="2400" dirty="0"/>
              <a:t> es </a:t>
            </a:r>
            <a:r>
              <a:rPr lang="en-US" sz="2400" dirty="0" err="1"/>
              <a:t>muy</a:t>
            </a:r>
            <a:r>
              <a:rPr lang="en-US" sz="2400" dirty="0"/>
              <a:t> </a:t>
            </a:r>
            <a:r>
              <a:rPr lang="en-US" sz="2400" dirty="0" err="1"/>
              <a:t>heterogénea</a:t>
            </a:r>
            <a:r>
              <a:rPr lang="en-US" sz="2400" dirty="0"/>
              <a:t>.  </a:t>
            </a:r>
            <a:endParaRPr sz="2400" b="1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Revisión de ejemplos</a:t>
            </a:r>
            <a:endParaRPr/>
          </a:p>
        </p:txBody>
      </p:sp>
      <p:sp>
        <p:nvSpPr>
          <p:cNvPr id="241" name="Google Shape;241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Sin embargo, la muestra sí sería representativa si la conclusión del argumento se modifica:</a:t>
            </a:r>
            <a:endParaRPr/>
          </a:p>
          <a:p>
            <a:pPr marL="0" lvl="0" indent="0" algn="just" rtl="0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  <a:p>
            <a:pPr marL="0" lvl="0" indent="0" algn="just" rtl="0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/>
              <a:t>Ejemplo 5</a:t>
            </a:r>
            <a:r>
              <a:rPr lang="en-US"/>
              <a:t>: En una encuesta aplicada a jóvenes estudiantes de las universidades privadas y nacionales de todo el Perú (teniendo en cuenta las diferencias de género, estrato socioeconómico, proveniencia y lengua materna) quedó en evidencia que el 75% elegiría a Keiko Fujimori en la segunda vuelta de las elecciones presidenciales del 6 de junio. Por ello, si los electores fueran solo estudiantes universitarios, Fujimori sería la nueva presidenta del Perú.</a:t>
            </a:r>
            <a:endParaRPr/>
          </a:p>
          <a:p>
            <a:pPr marL="342900" lvl="0" indent="-170180" algn="l" rtl="0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Revisión de ejemplos</a:t>
            </a:r>
            <a:endParaRPr i="1"/>
          </a:p>
        </p:txBody>
      </p:sp>
      <p:sp>
        <p:nvSpPr>
          <p:cNvPr id="247" name="Google Shape;247;p15"/>
          <p:cNvSpPr txBox="1">
            <a:spLocks noGrp="1"/>
          </p:cNvSpPr>
          <p:nvPr>
            <p:ph type="body" idx="1"/>
          </p:nvPr>
        </p:nvSpPr>
        <p:spPr>
          <a:xfrm>
            <a:off x="457200" y="1930683"/>
            <a:ext cx="8229600" cy="40472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b="1" dirty="0"/>
              <a:t>En </a:t>
            </a:r>
            <a:r>
              <a:rPr lang="en-US" b="1" dirty="0" err="1"/>
              <a:t>el</a:t>
            </a:r>
            <a:r>
              <a:rPr lang="en-US" b="1" dirty="0"/>
              <a:t> </a:t>
            </a:r>
            <a:r>
              <a:rPr lang="en-US" b="1" dirty="0" err="1"/>
              <a:t>ejemplo</a:t>
            </a:r>
            <a:r>
              <a:rPr lang="en-US" b="1" dirty="0"/>
              <a:t> 3, la </a:t>
            </a:r>
            <a:r>
              <a:rPr lang="en-US" b="1" dirty="0" err="1"/>
              <a:t>muestra</a:t>
            </a:r>
            <a:r>
              <a:rPr lang="en-US" b="1" dirty="0"/>
              <a:t> es </a:t>
            </a:r>
            <a:r>
              <a:rPr lang="en-US" b="1" dirty="0" err="1"/>
              <a:t>suficientemente</a:t>
            </a:r>
            <a:r>
              <a:rPr lang="en-US" b="1" dirty="0"/>
              <a:t> </a:t>
            </a:r>
            <a:r>
              <a:rPr lang="en-US" b="1" dirty="0" err="1"/>
              <a:t>amplia</a:t>
            </a:r>
            <a:r>
              <a:rPr lang="en-US" b="1" dirty="0"/>
              <a:t>. </a:t>
            </a:r>
            <a:r>
              <a:rPr lang="en-US" dirty="0"/>
              <a:t>Ya que la </a:t>
            </a:r>
            <a:r>
              <a:rPr lang="en-US" dirty="0" err="1"/>
              <a:t>variación</a:t>
            </a:r>
            <a:r>
              <a:rPr lang="en-US" dirty="0"/>
              <a:t> entre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lotes</a:t>
            </a:r>
            <a:r>
              <a:rPr lang="en-US" dirty="0"/>
              <a:t> </a:t>
            </a:r>
            <a:r>
              <a:rPr lang="en-US" dirty="0" err="1"/>
              <a:t>comprados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MTC a la </a:t>
            </a:r>
            <a:r>
              <a:rPr lang="en-US" dirty="0" err="1"/>
              <a:t>empresa</a:t>
            </a:r>
            <a:r>
              <a:rPr lang="en-US" dirty="0"/>
              <a:t> </a:t>
            </a:r>
            <a:r>
              <a:rPr lang="en-US" dirty="0" err="1"/>
              <a:t>Siemprelimpio</a:t>
            </a:r>
            <a:r>
              <a:rPr lang="en-US" dirty="0"/>
              <a:t> a lo largo de 20 </a:t>
            </a:r>
            <a:r>
              <a:rPr lang="en-US" dirty="0" err="1"/>
              <a:t>años</a:t>
            </a:r>
            <a:r>
              <a:rPr lang="en-US" dirty="0"/>
              <a:t> es minima, se </a:t>
            </a:r>
            <a:r>
              <a:rPr lang="en-US" dirty="0" err="1"/>
              <a:t>asume</a:t>
            </a:r>
            <a:r>
              <a:rPr lang="en-US" dirty="0"/>
              <a:t> que la </a:t>
            </a:r>
            <a:r>
              <a:rPr lang="en-US" dirty="0" err="1"/>
              <a:t>muestra</a:t>
            </a:r>
            <a:r>
              <a:rPr lang="en-US" dirty="0"/>
              <a:t> es </a:t>
            </a:r>
            <a:r>
              <a:rPr lang="en-US" dirty="0" err="1"/>
              <a:t>homogénea</a:t>
            </a:r>
            <a:r>
              <a:rPr lang="en-US" dirty="0"/>
              <a:t>. Por </a:t>
            </a:r>
            <a:r>
              <a:rPr lang="en-US" dirty="0" err="1"/>
              <a:t>ello</a:t>
            </a:r>
            <a:r>
              <a:rPr lang="en-US" dirty="0"/>
              <a:t>, </a:t>
            </a:r>
            <a:r>
              <a:rPr lang="en-US" dirty="0" err="1"/>
              <a:t>incluso</a:t>
            </a:r>
            <a:r>
              <a:rPr lang="en-US" dirty="0"/>
              <a:t> si la </a:t>
            </a:r>
            <a:r>
              <a:rPr lang="en-US" dirty="0" err="1"/>
              <a:t>cantidad</a:t>
            </a:r>
            <a:r>
              <a:rPr lang="en-US" dirty="0"/>
              <a:t> que </a:t>
            </a:r>
            <a:r>
              <a:rPr lang="en-US" dirty="0" err="1"/>
              <a:t>comprará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MINSA es </a:t>
            </a:r>
            <a:r>
              <a:rPr lang="en-US" dirty="0" err="1"/>
              <a:t>mucho</a:t>
            </a:r>
            <a:r>
              <a:rPr lang="en-US" dirty="0"/>
              <a:t> mayor a la que </a:t>
            </a:r>
            <a:r>
              <a:rPr lang="en-US" dirty="0" err="1"/>
              <a:t>compró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MTC, </a:t>
            </a:r>
            <a:r>
              <a:rPr lang="en-US" dirty="0" err="1"/>
              <a:t>sigue</a:t>
            </a:r>
            <a:r>
              <a:rPr lang="en-US" dirty="0"/>
              <a:t> </a:t>
            </a:r>
            <a:r>
              <a:rPr lang="en-US" dirty="0" err="1"/>
              <a:t>siendo</a:t>
            </a:r>
            <a:r>
              <a:rPr lang="en-US" dirty="0"/>
              <a:t> </a:t>
            </a:r>
            <a:r>
              <a:rPr lang="en-US" dirty="0" err="1"/>
              <a:t>suficiente</a:t>
            </a:r>
            <a:r>
              <a:rPr lang="en-US" dirty="0"/>
              <a:t>. Por </a:t>
            </a:r>
            <a:r>
              <a:rPr lang="en-US" dirty="0" err="1"/>
              <a:t>otro</a:t>
            </a:r>
            <a:r>
              <a:rPr lang="en-US" dirty="0"/>
              <a:t> </a:t>
            </a:r>
            <a:r>
              <a:rPr lang="en-US" dirty="0" err="1"/>
              <a:t>lado</a:t>
            </a:r>
            <a:r>
              <a:rPr lang="en-US" dirty="0"/>
              <a:t>, </a:t>
            </a:r>
            <a:r>
              <a:rPr lang="en-US" b="1" dirty="0"/>
              <a:t>la </a:t>
            </a:r>
            <a:r>
              <a:rPr lang="en-US" b="1" dirty="0" err="1"/>
              <a:t>muestra</a:t>
            </a:r>
            <a:r>
              <a:rPr lang="en-US" b="1" dirty="0"/>
              <a:t> es </a:t>
            </a:r>
            <a:r>
              <a:rPr lang="en-US" b="1" dirty="0" err="1"/>
              <a:t>representativa</a:t>
            </a:r>
            <a:r>
              <a:rPr lang="en-US" b="1" dirty="0"/>
              <a:t>,</a:t>
            </a:r>
            <a:r>
              <a:rPr lang="en-US" dirty="0"/>
              <a:t> </a:t>
            </a:r>
            <a:r>
              <a:rPr lang="en-US" dirty="0" err="1"/>
              <a:t>ya</a:t>
            </a:r>
            <a:r>
              <a:rPr lang="en-US" dirty="0"/>
              <a:t> que </a:t>
            </a:r>
            <a:r>
              <a:rPr lang="en-US" dirty="0" err="1"/>
              <a:t>toma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cuenta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tres</a:t>
            </a:r>
            <a:r>
              <a:rPr lang="en-US" dirty="0"/>
              <a:t> </a:t>
            </a:r>
            <a:r>
              <a:rPr lang="en-US" dirty="0" err="1"/>
              <a:t>modelos</a:t>
            </a:r>
            <a:r>
              <a:rPr lang="en-US" dirty="0"/>
              <a:t> que </a:t>
            </a:r>
            <a:r>
              <a:rPr lang="en-US" dirty="0" err="1"/>
              <a:t>el</a:t>
            </a:r>
            <a:r>
              <a:rPr lang="en-US" dirty="0"/>
              <a:t> MINSA </a:t>
            </a:r>
            <a:r>
              <a:rPr lang="en-US" dirty="0" err="1"/>
              <a:t>comprará</a:t>
            </a:r>
            <a:r>
              <a:rPr lang="en-US" dirty="0"/>
              <a:t> y las </a:t>
            </a:r>
            <a:r>
              <a:rPr lang="en-US" dirty="0" err="1"/>
              <a:t>condiciones</a:t>
            </a:r>
            <a:r>
              <a:rPr lang="en-US" dirty="0"/>
              <a:t> del </a:t>
            </a:r>
            <a:r>
              <a:rPr lang="en-US" dirty="0" err="1"/>
              <a:t>desgaste</a:t>
            </a:r>
            <a:r>
              <a:rPr lang="en-US" dirty="0"/>
              <a:t> de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baños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un </a:t>
            </a:r>
            <a:r>
              <a:rPr lang="en-US" dirty="0" err="1"/>
              <a:t>peaje</a:t>
            </a:r>
            <a:r>
              <a:rPr lang="en-US" dirty="0"/>
              <a:t> y un hospital son </a:t>
            </a:r>
            <a:r>
              <a:rPr lang="en-US" dirty="0" err="1"/>
              <a:t>equiparables</a:t>
            </a:r>
            <a:r>
              <a:rPr lang="en-US" dirty="0"/>
              <a:t> </a:t>
            </a:r>
            <a:r>
              <a:rPr lang="en-US" dirty="0" err="1"/>
              <a:t>debido</a:t>
            </a:r>
            <a:r>
              <a:rPr lang="en-US" dirty="0"/>
              <a:t> al </a:t>
            </a:r>
            <a:r>
              <a:rPr lang="en-US" dirty="0" err="1"/>
              <a:t>último</a:t>
            </a:r>
            <a:r>
              <a:rPr lang="en-US" dirty="0"/>
              <a:t> </a:t>
            </a:r>
            <a:r>
              <a:rPr lang="en-US" dirty="0" err="1"/>
              <a:t>dato</a:t>
            </a:r>
            <a:r>
              <a:rPr lang="en-US" dirty="0"/>
              <a:t>. 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"/>
          <p:cNvSpPr txBox="1">
            <a:spLocks noGrp="1"/>
          </p:cNvSpPr>
          <p:nvPr>
            <p:ph type="body" idx="1"/>
          </p:nvPr>
        </p:nvSpPr>
        <p:spPr>
          <a:xfrm>
            <a:off x="457200" y="1417638"/>
            <a:ext cx="8229600" cy="47085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spcBef>
                <a:spcPts val="640"/>
              </a:spcBef>
              <a:spcAft>
                <a:spcPts val="0"/>
              </a:spcAft>
              <a:buClr>
                <a:srgbClr val="262626"/>
              </a:buClr>
              <a:buSzPts val="3200"/>
              <a:buNone/>
            </a:pPr>
            <a:r>
              <a:rPr lang="en-US" dirty="0">
                <a:solidFill>
                  <a:srgbClr val="262626"/>
                </a:solidFill>
              </a:rPr>
              <a:t>En </a:t>
            </a:r>
            <a:r>
              <a:rPr lang="en-US" dirty="0" err="1">
                <a:solidFill>
                  <a:srgbClr val="262626"/>
                </a:solidFill>
              </a:rPr>
              <a:t>los</a:t>
            </a:r>
            <a:r>
              <a:rPr lang="en-US" dirty="0">
                <a:solidFill>
                  <a:srgbClr val="262626"/>
                </a:solidFill>
              </a:rPr>
              <a:t> </a:t>
            </a:r>
            <a:r>
              <a:rPr lang="en-US" dirty="0" err="1">
                <a:solidFill>
                  <a:srgbClr val="262626"/>
                </a:solidFill>
              </a:rPr>
              <a:t>argumentos</a:t>
            </a:r>
            <a:r>
              <a:rPr lang="en-US" dirty="0">
                <a:solidFill>
                  <a:srgbClr val="262626"/>
                </a:solidFill>
              </a:rPr>
              <a:t> </a:t>
            </a:r>
            <a:r>
              <a:rPr lang="en-US" dirty="0" err="1">
                <a:solidFill>
                  <a:srgbClr val="262626"/>
                </a:solidFill>
              </a:rPr>
              <a:t>por</a:t>
            </a:r>
            <a:r>
              <a:rPr lang="en-US" dirty="0">
                <a:solidFill>
                  <a:srgbClr val="262626"/>
                </a:solidFill>
              </a:rPr>
              <a:t> </a:t>
            </a:r>
            <a:r>
              <a:rPr lang="en-US" dirty="0" err="1">
                <a:solidFill>
                  <a:srgbClr val="262626"/>
                </a:solidFill>
              </a:rPr>
              <a:t>generalización</a:t>
            </a:r>
            <a:r>
              <a:rPr lang="en-US" dirty="0">
                <a:solidFill>
                  <a:srgbClr val="262626"/>
                </a:solidFill>
              </a:rPr>
              <a:t>, “las </a:t>
            </a:r>
            <a:r>
              <a:rPr lang="en-US" dirty="0" err="1">
                <a:solidFill>
                  <a:srgbClr val="262626"/>
                </a:solidFill>
              </a:rPr>
              <a:t>premisas</a:t>
            </a:r>
            <a:r>
              <a:rPr lang="en-US" i="1" dirty="0">
                <a:solidFill>
                  <a:srgbClr val="262626"/>
                </a:solidFill>
              </a:rPr>
              <a:t> </a:t>
            </a:r>
            <a:r>
              <a:rPr lang="en-US" dirty="0" err="1">
                <a:solidFill>
                  <a:srgbClr val="262626"/>
                </a:solidFill>
              </a:rPr>
              <a:t>describen</a:t>
            </a:r>
            <a:r>
              <a:rPr lang="en-US" dirty="0">
                <a:solidFill>
                  <a:srgbClr val="262626"/>
                </a:solidFill>
              </a:rPr>
              <a:t> un </a:t>
            </a:r>
            <a:r>
              <a:rPr lang="en-US" dirty="0" err="1">
                <a:solidFill>
                  <a:srgbClr val="262626"/>
                </a:solidFill>
              </a:rPr>
              <a:t>número</a:t>
            </a:r>
            <a:r>
              <a:rPr lang="en-US" dirty="0">
                <a:solidFill>
                  <a:srgbClr val="262626"/>
                </a:solidFill>
              </a:rPr>
              <a:t> de </a:t>
            </a:r>
            <a:r>
              <a:rPr lang="en-US" dirty="0" err="1">
                <a:solidFill>
                  <a:srgbClr val="262626"/>
                </a:solidFill>
              </a:rPr>
              <a:t>objetos</a:t>
            </a:r>
            <a:r>
              <a:rPr lang="en-US" dirty="0">
                <a:solidFill>
                  <a:srgbClr val="262626"/>
                </a:solidFill>
              </a:rPr>
              <a:t> o </a:t>
            </a:r>
            <a:r>
              <a:rPr lang="en-US" dirty="0" err="1">
                <a:solidFill>
                  <a:srgbClr val="262626"/>
                </a:solidFill>
              </a:rPr>
              <a:t>eventos</a:t>
            </a:r>
            <a:r>
              <a:rPr lang="en-US" dirty="0">
                <a:solidFill>
                  <a:srgbClr val="262626"/>
                </a:solidFill>
              </a:rPr>
              <a:t> y </a:t>
            </a:r>
            <a:r>
              <a:rPr lang="en-US" dirty="0" err="1">
                <a:solidFill>
                  <a:srgbClr val="262626"/>
                </a:solidFill>
              </a:rPr>
              <a:t>muestran</a:t>
            </a:r>
            <a:r>
              <a:rPr lang="en-US" dirty="0">
                <a:solidFill>
                  <a:srgbClr val="262626"/>
                </a:solidFill>
              </a:rPr>
              <a:t> que </a:t>
            </a:r>
            <a:r>
              <a:rPr lang="en-US" dirty="0" err="1">
                <a:solidFill>
                  <a:srgbClr val="262626"/>
                </a:solidFill>
              </a:rPr>
              <a:t>comparten</a:t>
            </a:r>
            <a:r>
              <a:rPr lang="en-US" dirty="0">
                <a:solidFill>
                  <a:srgbClr val="262626"/>
                </a:solidFill>
              </a:rPr>
              <a:t> </a:t>
            </a:r>
            <a:r>
              <a:rPr lang="en-US" dirty="0" err="1">
                <a:solidFill>
                  <a:srgbClr val="262626"/>
                </a:solidFill>
              </a:rPr>
              <a:t>alguna</a:t>
            </a:r>
            <a:r>
              <a:rPr lang="en-US" dirty="0">
                <a:solidFill>
                  <a:srgbClr val="262626"/>
                </a:solidFill>
              </a:rPr>
              <a:t> </a:t>
            </a:r>
            <a:r>
              <a:rPr lang="en-US" dirty="0" err="1">
                <a:solidFill>
                  <a:srgbClr val="262626"/>
                </a:solidFill>
              </a:rPr>
              <a:t>característica</a:t>
            </a:r>
            <a:r>
              <a:rPr lang="en-US" dirty="0">
                <a:solidFill>
                  <a:srgbClr val="262626"/>
                </a:solidFill>
              </a:rPr>
              <a:t> </a:t>
            </a:r>
            <a:r>
              <a:rPr lang="en-US" dirty="0" err="1">
                <a:solidFill>
                  <a:srgbClr val="262626"/>
                </a:solidFill>
              </a:rPr>
              <a:t>en</a:t>
            </a:r>
            <a:r>
              <a:rPr lang="en-US" dirty="0">
                <a:solidFill>
                  <a:srgbClr val="262626"/>
                </a:solidFill>
              </a:rPr>
              <a:t> particular, y la </a:t>
            </a:r>
            <a:r>
              <a:rPr lang="en-US" dirty="0" err="1">
                <a:solidFill>
                  <a:srgbClr val="262626"/>
                </a:solidFill>
              </a:rPr>
              <a:t>conclusión</a:t>
            </a:r>
            <a:r>
              <a:rPr lang="en-US" i="1" dirty="0">
                <a:solidFill>
                  <a:srgbClr val="262626"/>
                </a:solidFill>
              </a:rPr>
              <a:t> </a:t>
            </a:r>
            <a:r>
              <a:rPr lang="en-US" dirty="0" err="1">
                <a:solidFill>
                  <a:srgbClr val="262626"/>
                </a:solidFill>
              </a:rPr>
              <a:t>afirma</a:t>
            </a:r>
            <a:r>
              <a:rPr lang="en-US" dirty="0">
                <a:solidFill>
                  <a:srgbClr val="262626"/>
                </a:solidFill>
              </a:rPr>
              <a:t>, </a:t>
            </a:r>
            <a:r>
              <a:rPr lang="en-US" dirty="0" err="1">
                <a:solidFill>
                  <a:srgbClr val="262626"/>
                </a:solidFill>
              </a:rPr>
              <a:t>sobre</a:t>
            </a:r>
            <a:r>
              <a:rPr lang="en-US" dirty="0">
                <a:solidFill>
                  <a:srgbClr val="262626"/>
                </a:solidFill>
              </a:rPr>
              <a:t> la base de </a:t>
            </a:r>
            <a:r>
              <a:rPr lang="en-US" dirty="0" err="1">
                <a:solidFill>
                  <a:srgbClr val="262626"/>
                </a:solidFill>
              </a:rPr>
              <a:t>esta</a:t>
            </a:r>
            <a:r>
              <a:rPr lang="en-US" dirty="0">
                <a:solidFill>
                  <a:srgbClr val="262626"/>
                </a:solidFill>
              </a:rPr>
              <a:t> </a:t>
            </a:r>
            <a:r>
              <a:rPr lang="en-US" dirty="0" err="1">
                <a:solidFill>
                  <a:srgbClr val="262626"/>
                </a:solidFill>
              </a:rPr>
              <a:t>evidencia</a:t>
            </a:r>
            <a:r>
              <a:rPr lang="en-US" dirty="0">
                <a:solidFill>
                  <a:srgbClr val="262626"/>
                </a:solidFill>
              </a:rPr>
              <a:t>, que </a:t>
            </a:r>
            <a:r>
              <a:rPr lang="en-US" dirty="0" err="1">
                <a:solidFill>
                  <a:srgbClr val="262626"/>
                </a:solidFill>
              </a:rPr>
              <a:t>todos</a:t>
            </a:r>
            <a:r>
              <a:rPr lang="en-US" dirty="0">
                <a:solidFill>
                  <a:srgbClr val="262626"/>
                </a:solidFill>
              </a:rPr>
              <a:t> o la </a:t>
            </a:r>
            <a:r>
              <a:rPr lang="en-US" dirty="0" err="1">
                <a:solidFill>
                  <a:srgbClr val="262626"/>
                </a:solidFill>
              </a:rPr>
              <a:t>mayoría</a:t>
            </a:r>
            <a:r>
              <a:rPr lang="en-US" dirty="0">
                <a:solidFill>
                  <a:srgbClr val="262626"/>
                </a:solidFill>
              </a:rPr>
              <a:t> de </a:t>
            </a:r>
            <a:r>
              <a:rPr lang="en-US" dirty="0" err="1">
                <a:solidFill>
                  <a:srgbClr val="262626"/>
                </a:solidFill>
              </a:rPr>
              <a:t>objetos</a:t>
            </a:r>
            <a:r>
              <a:rPr lang="en-US" dirty="0">
                <a:solidFill>
                  <a:srgbClr val="262626"/>
                </a:solidFill>
              </a:rPr>
              <a:t> o </a:t>
            </a:r>
            <a:r>
              <a:rPr lang="en-US" dirty="0" err="1">
                <a:solidFill>
                  <a:srgbClr val="262626"/>
                </a:solidFill>
              </a:rPr>
              <a:t>eventos</a:t>
            </a:r>
            <a:r>
              <a:rPr lang="en-US" dirty="0">
                <a:solidFill>
                  <a:srgbClr val="262626"/>
                </a:solidFill>
              </a:rPr>
              <a:t> del </a:t>
            </a:r>
            <a:r>
              <a:rPr lang="en-US" dirty="0" err="1">
                <a:solidFill>
                  <a:srgbClr val="262626"/>
                </a:solidFill>
              </a:rPr>
              <a:t>mismo</a:t>
            </a:r>
            <a:r>
              <a:rPr lang="en-US" dirty="0">
                <a:solidFill>
                  <a:srgbClr val="262626"/>
                </a:solidFill>
              </a:rPr>
              <a:t> </a:t>
            </a:r>
            <a:r>
              <a:rPr lang="en-US" dirty="0" err="1">
                <a:solidFill>
                  <a:srgbClr val="262626"/>
                </a:solidFill>
              </a:rPr>
              <a:t>tipo</a:t>
            </a:r>
            <a:r>
              <a:rPr lang="en-US" dirty="0">
                <a:solidFill>
                  <a:srgbClr val="262626"/>
                </a:solidFill>
              </a:rPr>
              <a:t> </a:t>
            </a:r>
            <a:r>
              <a:rPr lang="en-US" dirty="0" err="1">
                <a:solidFill>
                  <a:srgbClr val="262626"/>
                </a:solidFill>
              </a:rPr>
              <a:t>tendrán</a:t>
            </a:r>
            <a:r>
              <a:rPr lang="en-US" dirty="0">
                <a:solidFill>
                  <a:srgbClr val="262626"/>
                </a:solidFill>
              </a:rPr>
              <a:t> la </a:t>
            </a:r>
            <a:r>
              <a:rPr lang="en-US" dirty="0" err="1">
                <a:solidFill>
                  <a:srgbClr val="262626"/>
                </a:solidFill>
              </a:rPr>
              <a:t>misma</a:t>
            </a:r>
            <a:r>
              <a:rPr lang="en-US" dirty="0">
                <a:solidFill>
                  <a:srgbClr val="262626"/>
                </a:solidFill>
              </a:rPr>
              <a:t> </a:t>
            </a:r>
            <a:r>
              <a:rPr lang="en-US" dirty="0" err="1">
                <a:solidFill>
                  <a:srgbClr val="262626"/>
                </a:solidFill>
              </a:rPr>
              <a:t>característica</a:t>
            </a:r>
            <a:r>
              <a:rPr lang="en-US" dirty="0">
                <a:solidFill>
                  <a:srgbClr val="262626"/>
                </a:solidFill>
              </a:rPr>
              <a:t>” (</a:t>
            </a:r>
            <a:r>
              <a:rPr lang="en-US" dirty="0" err="1">
                <a:solidFill>
                  <a:srgbClr val="262626"/>
                </a:solidFill>
              </a:rPr>
              <a:t>Govier</a:t>
            </a:r>
            <a:r>
              <a:rPr lang="en-US" dirty="0">
                <a:solidFill>
                  <a:srgbClr val="262626"/>
                </a:solidFill>
              </a:rPr>
              <a:t>, 2010: 258)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dirty="0" err="1"/>
              <a:t>Falacias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generalización</a:t>
            </a:r>
            <a:endParaRPr dirty="0"/>
          </a:p>
        </p:txBody>
      </p:sp>
      <p:sp>
        <p:nvSpPr>
          <p:cNvPr id="259" name="Google Shape;259;p17"/>
          <p:cNvSpPr txBox="1">
            <a:spLocks noGrp="1"/>
          </p:cNvSpPr>
          <p:nvPr>
            <p:ph type="body" idx="1"/>
          </p:nvPr>
        </p:nvSpPr>
        <p:spPr>
          <a:xfrm>
            <a:off x="457200" y="1763889"/>
            <a:ext cx="8229600" cy="46707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514350" lvl="0" indent="-49911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lphaUcPeriod"/>
            </a:pPr>
            <a:r>
              <a:rPr lang="en-US" b="1" dirty="0"/>
              <a:t> </a:t>
            </a:r>
            <a:r>
              <a:rPr lang="en-US" b="1" dirty="0" err="1"/>
              <a:t>Muestra</a:t>
            </a:r>
            <a:r>
              <a:rPr lang="en-US" b="1" dirty="0"/>
              <a:t> </a:t>
            </a:r>
            <a:r>
              <a:rPr lang="en-US" b="1" dirty="0" err="1"/>
              <a:t>parcializada</a:t>
            </a:r>
            <a:r>
              <a:rPr lang="en-US" dirty="0"/>
              <a:t>: la </a:t>
            </a:r>
            <a:r>
              <a:rPr lang="en-US" dirty="0" err="1"/>
              <a:t>selección</a:t>
            </a:r>
            <a:r>
              <a:rPr lang="en-US" dirty="0"/>
              <a:t> de la </a:t>
            </a:r>
            <a:r>
              <a:rPr lang="en-US" dirty="0" err="1"/>
              <a:t>muestra</a:t>
            </a:r>
            <a:r>
              <a:rPr lang="en-US" dirty="0"/>
              <a:t> </a:t>
            </a:r>
            <a:r>
              <a:rPr lang="en-US" dirty="0" err="1"/>
              <a:t>sobreestima</a:t>
            </a:r>
            <a:r>
              <a:rPr lang="en-US" dirty="0"/>
              <a:t> o </a:t>
            </a:r>
            <a:r>
              <a:rPr lang="en-US" dirty="0" err="1"/>
              <a:t>minimiza</a:t>
            </a:r>
            <a:r>
              <a:rPr lang="en-US" dirty="0"/>
              <a:t> las </a:t>
            </a:r>
            <a:r>
              <a:rPr lang="en-US" dirty="0" err="1"/>
              <a:t>características</a:t>
            </a:r>
            <a:r>
              <a:rPr lang="en-US" dirty="0"/>
              <a:t> </a:t>
            </a:r>
            <a:r>
              <a:rPr lang="en-US" dirty="0" err="1"/>
              <a:t>estudiadas</a:t>
            </a:r>
            <a:r>
              <a:rPr lang="en-US" dirty="0"/>
              <a:t>.</a:t>
            </a:r>
          </a:p>
          <a:p>
            <a:pPr marL="514350" lvl="0" indent="-49911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lphaUcPeriod"/>
            </a:pPr>
            <a:endParaRPr lang="en-US" b="1" dirty="0"/>
          </a:p>
          <a:p>
            <a:pPr marL="514350" lvl="0" indent="-49911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lphaUcPeriod"/>
            </a:pPr>
            <a:r>
              <a:rPr lang="en-US" b="1" dirty="0" err="1"/>
              <a:t>Generalización</a:t>
            </a:r>
            <a:r>
              <a:rPr lang="en-US" b="1" dirty="0"/>
              <a:t> </a:t>
            </a:r>
            <a:r>
              <a:rPr lang="en-US" b="1" dirty="0" err="1"/>
              <a:t>apresurada</a:t>
            </a:r>
            <a:r>
              <a:rPr lang="en-US" dirty="0"/>
              <a:t>: la </a:t>
            </a:r>
            <a:r>
              <a:rPr lang="en-US" dirty="0" err="1"/>
              <a:t>muestra</a:t>
            </a:r>
            <a:r>
              <a:rPr lang="en-US" dirty="0"/>
              <a:t> es tan </a:t>
            </a:r>
            <a:r>
              <a:rPr lang="en-US" dirty="0" err="1"/>
              <a:t>corta</a:t>
            </a:r>
            <a:r>
              <a:rPr lang="en-US" dirty="0"/>
              <a:t> que es </a:t>
            </a:r>
            <a:r>
              <a:rPr lang="en-US" dirty="0" err="1"/>
              <a:t>imposible</a:t>
            </a:r>
            <a:r>
              <a:rPr lang="en-US" dirty="0"/>
              <a:t> </a:t>
            </a:r>
            <a:r>
              <a:rPr lang="en-US" dirty="0" err="1"/>
              <a:t>concluir</a:t>
            </a:r>
            <a:r>
              <a:rPr lang="en-US" dirty="0"/>
              <a:t> algo </a:t>
            </a:r>
            <a:r>
              <a:rPr lang="en-US" dirty="0" err="1"/>
              <a:t>sobre</a:t>
            </a:r>
            <a:r>
              <a:rPr lang="en-US" dirty="0"/>
              <a:t> la población, a </a:t>
            </a:r>
            <a:r>
              <a:rPr lang="en-US" dirty="0" err="1"/>
              <a:t>partir</a:t>
            </a:r>
            <a:r>
              <a:rPr lang="en-US" dirty="0"/>
              <a:t> de </a:t>
            </a:r>
            <a:r>
              <a:rPr lang="en-US" dirty="0" err="1"/>
              <a:t>ella</a:t>
            </a:r>
            <a:r>
              <a:rPr lang="en-US" dirty="0"/>
              <a:t>.</a:t>
            </a:r>
          </a:p>
          <a:p>
            <a:pPr marL="514350" lvl="0" indent="-49911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lphaUcPeriod"/>
            </a:pPr>
            <a:endParaRPr lang="en-US" b="1" dirty="0"/>
          </a:p>
          <a:p>
            <a:pPr marL="514350" lvl="0" indent="-49911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lphaUcPeriod"/>
            </a:pPr>
            <a:r>
              <a:rPr lang="en-US" b="1" dirty="0" err="1"/>
              <a:t>Argumento</a:t>
            </a:r>
            <a:r>
              <a:rPr lang="en-US" b="1" dirty="0"/>
              <a:t> </a:t>
            </a:r>
            <a:r>
              <a:rPr lang="en-US" b="1" dirty="0" err="1"/>
              <a:t>anecdótico</a:t>
            </a:r>
            <a:r>
              <a:rPr lang="en-US" dirty="0"/>
              <a:t>: la </a:t>
            </a:r>
            <a:r>
              <a:rPr lang="en-US" dirty="0" err="1"/>
              <a:t>muestra</a:t>
            </a:r>
            <a:r>
              <a:rPr lang="en-US" dirty="0"/>
              <a:t> se reduce a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anécdota</a:t>
            </a:r>
            <a:r>
              <a:rPr lang="en-US" dirty="0"/>
              <a:t> personal a </a:t>
            </a:r>
            <a:r>
              <a:rPr lang="en-US" dirty="0" err="1"/>
              <a:t>partir</a:t>
            </a:r>
            <a:r>
              <a:rPr lang="en-US" dirty="0"/>
              <a:t> de la </a:t>
            </a:r>
            <a:r>
              <a:rPr lang="en-US" dirty="0" err="1"/>
              <a:t>cual</a:t>
            </a:r>
            <a:r>
              <a:rPr lang="en-US" dirty="0"/>
              <a:t> se </a:t>
            </a:r>
            <a:r>
              <a:rPr lang="en-US" dirty="0" err="1"/>
              <a:t>realiza</a:t>
            </a:r>
            <a:r>
              <a:rPr lang="en-US" dirty="0"/>
              <a:t> la </a:t>
            </a:r>
            <a:r>
              <a:rPr lang="en-US" dirty="0" err="1"/>
              <a:t>generalización</a:t>
            </a:r>
            <a:r>
              <a:rPr lang="en-US" dirty="0"/>
              <a:t>.</a:t>
            </a:r>
            <a:endParaRPr dirty="0"/>
          </a:p>
          <a:p>
            <a:pPr marL="0" lvl="0" indent="0" algn="just" rtl="0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Silogismo estadístico</a:t>
            </a:r>
            <a:endParaRPr/>
          </a:p>
        </p:txBody>
      </p:sp>
      <p:sp>
        <p:nvSpPr>
          <p:cNvPr id="265" name="Google Shape;265;p18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Se trata solo de una subcategoría del argumento por generalización. Posee la siguiente estructura:</a:t>
            </a:r>
            <a:endParaRPr/>
          </a:p>
          <a:p>
            <a:pPr marL="0" lvl="0" indent="0" algn="just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  <a:p>
            <a:pPr marL="170815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	1. La mayoría de </a:t>
            </a:r>
            <a:r>
              <a:rPr lang="en-US" i="1"/>
              <a:t>As </a:t>
            </a:r>
            <a:r>
              <a:rPr lang="en-US"/>
              <a:t>son </a:t>
            </a:r>
            <a:r>
              <a:rPr lang="en-US" i="1"/>
              <a:t>B</a:t>
            </a:r>
            <a:endParaRPr/>
          </a:p>
          <a:p>
            <a:pPr marL="170815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i="1"/>
              <a:t>	</a:t>
            </a:r>
            <a:r>
              <a:rPr lang="en-US"/>
              <a:t>2. </a:t>
            </a:r>
            <a:r>
              <a:rPr lang="en-US" i="1"/>
              <a:t>x </a:t>
            </a:r>
            <a:r>
              <a:rPr lang="en-US"/>
              <a:t>es un </a:t>
            </a:r>
            <a:r>
              <a:rPr lang="en-US" i="1"/>
              <a:t>A</a:t>
            </a:r>
            <a:endParaRPr/>
          </a:p>
          <a:p>
            <a:pPr marL="1708150" lvl="0" indent="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	Por lo tanto, </a:t>
            </a:r>
            <a:r>
              <a:rPr lang="en-US" i="1"/>
              <a:t>x  </a:t>
            </a:r>
            <a:r>
              <a:rPr lang="en-US"/>
              <a:t>es un </a:t>
            </a:r>
            <a:r>
              <a:rPr lang="en-US" i="1"/>
              <a:t>B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Silogismo estadístico</a:t>
            </a:r>
            <a:endParaRPr/>
          </a:p>
        </p:txBody>
      </p:sp>
      <p:sp>
        <p:nvSpPr>
          <p:cNvPr id="271" name="Google Shape;271;p19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Para comprenderlo, basta con reformular la conclusión de los ejemplos 1-3:</a:t>
            </a:r>
            <a:endParaRPr/>
          </a:p>
          <a:p>
            <a:pPr marL="0" lvl="0" indent="0" algn="just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b="1"/>
          </a:p>
          <a:p>
            <a:pPr marL="0" lvl="0" indent="0" algn="just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b="1"/>
              <a:t>Ejemplo 1</a:t>
            </a:r>
            <a:r>
              <a:rPr lang="en-US"/>
              <a:t>: He visto muchísimos lápices a lo largo de mi vida y todos, sin falta, eran amarillos. Por ello, </a:t>
            </a:r>
            <a:r>
              <a:rPr lang="en-US" u="sng"/>
              <a:t>puedo afirmar que el lápiz que me regalarás será amarillo.</a:t>
            </a:r>
            <a:endParaRPr/>
          </a:p>
          <a:p>
            <a:pPr marL="0" lvl="0" indent="0" algn="just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  <a:p>
            <a:pPr marL="0" lvl="0" indent="0" algn="just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 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Silogismo estadístico</a:t>
            </a:r>
            <a:endParaRPr/>
          </a:p>
        </p:txBody>
      </p:sp>
      <p:sp>
        <p:nvSpPr>
          <p:cNvPr id="277" name="Google Shape;277;p2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/>
          </a:p>
          <a:p>
            <a:pPr marL="0" lvl="0" indent="0" algn="just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/>
              <a:t> </a:t>
            </a:r>
            <a:endParaRPr/>
          </a:p>
        </p:txBody>
      </p:sp>
      <p:sp>
        <p:nvSpPr>
          <p:cNvPr id="278" name="Google Shape;278;p20"/>
          <p:cNvSpPr txBox="1"/>
          <p:nvPr/>
        </p:nvSpPr>
        <p:spPr>
          <a:xfrm>
            <a:off x="2779889" y="2723444"/>
            <a:ext cx="18466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p20"/>
          <p:cNvSpPr/>
          <p:nvPr/>
        </p:nvSpPr>
        <p:spPr>
          <a:xfrm>
            <a:off x="457200" y="2090921"/>
            <a:ext cx="8229599" cy="3544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Ejemplo</a:t>
            </a:r>
            <a:r>
              <a:rPr lang="en-US" sz="2400" b="1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2:</a:t>
            </a:r>
            <a:r>
              <a:rPr lang="en-US" sz="2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En </a:t>
            </a:r>
            <a:r>
              <a:rPr lang="en-US" sz="240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una</a:t>
            </a:r>
            <a:r>
              <a:rPr lang="en-US" sz="2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encuesta</a:t>
            </a:r>
            <a:r>
              <a:rPr lang="en-US" sz="2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aplicada</a:t>
            </a:r>
            <a:r>
              <a:rPr lang="en-US" sz="2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 </a:t>
            </a:r>
            <a:r>
              <a:rPr lang="en-US" sz="240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jóvenes</a:t>
            </a:r>
            <a:r>
              <a:rPr lang="en-US" sz="2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estudiantes</a:t>
            </a:r>
            <a:r>
              <a:rPr lang="en-US" sz="2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de las </a:t>
            </a:r>
            <a:r>
              <a:rPr lang="en-US" sz="240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universidades</a:t>
            </a:r>
            <a:r>
              <a:rPr lang="en-US" sz="2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privadas</a:t>
            </a:r>
            <a:r>
              <a:rPr lang="en-US" sz="2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y </a:t>
            </a:r>
            <a:r>
              <a:rPr lang="en-US" sz="240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nacionales</a:t>
            </a:r>
            <a:r>
              <a:rPr lang="en-US" sz="2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40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todo</a:t>
            </a:r>
            <a:r>
              <a:rPr lang="en-US" sz="2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el</a:t>
            </a:r>
            <a:r>
              <a:rPr lang="en-US" sz="2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Perú (</a:t>
            </a:r>
            <a:r>
              <a:rPr lang="en-US" sz="240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teniendo</a:t>
            </a:r>
            <a:r>
              <a:rPr lang="en-US" sz="2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</a:t>
            </a:r>
            <a:r>
              <a:rPr lang="en-US" sz="2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cuenta</a:t>
            </a:r>
            <a:r>
              <a:rPr lang="en-US" sz="2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las </a:t>
            </a:r>
            <a:r>
              <a:rPr lang="en-US" sz="240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diferencias</a:t>
            </a:r>
            <a:r>
              <a:rPr lang="en-US" sz="2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de </a:t>
            </a:r>
            <a:r>
              <a:rPr lang="en-US" sz="240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género</a:t>
            </a:r>
            <a:r>
              <a:rPr lang="en-US" sz="2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40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estrato</a:t>
            </a:r>
            <a:r>
              <a:rPr lang="en-US" sz="2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socioeconómico</a:t>
            </a:r>
            <a:r>
              <a:rPr lang="en-US" sz="2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40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proveniencia</a:t>
            </a:r>
            <a:r>
              <a:rPr lang="en-US" sz="2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y lengua </a:t>
            </a:r>
            <a:r>
              <a:rPr lang="en-US" sz="240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materna</a:t>
            </a:r>
            <a:r>
              <a:rPr lang="en-US" sz="2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) </a:t>
            </a:r>
            <a:r>
              <a:rPr lang="en-US" sz="240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quedó</a:t>
            </a:r>
            <a:r>
              <a:rPr lang="en-US" sz="2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</a:t>
            </a:r>
            <a:r>
              <a:rPr lang="en-US" sz="2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evidencia</a:t>
            </a:r>
            <a:r>
              <a:rPr lang="en-US" sz="2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que </a:t>
            </a:r>
            <a:r>
              <a:rPr lang="en-US" sz="240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el</a:t>
            </a:r>
            <a:r>
              <a:rPr lang="en-US" sz="2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7</a:t>
            </a:r>
            <a:r>
              <a:rPr lang="en-US" sz="2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5% </a:t>
            </a:r>
            <a:r>
              <a:rPr lang="en-US" sz="240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elegiría</a:t>
            </a:r>
            <a:r>
              <a:rPr lang="en-US" sz="2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a </a:t>
            </a:r>
            <a:r>
              <a:rPr lang="en-US" sz="2400" dirty="0">
                <a:latin typeface="Calibri"/>
                <a:ea typeface="Calibri"/>
                <a:cs typeface="Calibri"/>
                <a:sym typeface="Calibri"/>
              </a:rPr>
              <a:t>Keiko Fujimori</a:t>
            </a:r>
            <a:r>
              <a:rPr lang="en-US" sz="2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en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la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segunda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vuelta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las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elecciones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presidenciales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del 6 de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junio</a:t>
            </a:r>
            <a:r>
              <a:rPr lang="en-US" sz="2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 Por </a:t>
            </a:r>
            <a:r>
              <a:rPr lang="en-US" sz="2400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ello</a:t>
            </a:r>
            <a:r>
              <a:rPr lang="en-US" sz="2400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400" u="sng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Mario, que </a:t>
            </a:r>
            <a:r>
              <a:rPr lang="en-US" sz="2400" u="sng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estudia</a:t>
            </a:r>
            <a:r>
              <a:rPr lang="en-US" sz="2400" u="sng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u="sng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en</a:t>
            </a:r>
            <a:r>
              <a:rPr lang="en-US" sz="2400" u="sng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la </a:t>
            </a:r>
            <a:r>
              <a:rPr lang="en-US" sz="2400" u="sng" dirty="0">
                <a:latin typeface="Calibri"/>
                <a:ea typeface="Calibri"/>
                <a:cs typeface="Calibri"/>
                <a:sym typeface="Calibri"/>
              </a:rPr>
              <a:t>UARM</a:t>
            </a:r>
            <a:r>
              <a:rPr lang="en-US" sz="2400" u="sng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400" u="sng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votará</a:t>
            </a:r>
            <a:r>
              <a:rPr lang="en-US" sz="2400" u="sng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u="sng" dirty="0" err="1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por</a:t>
            </a:r>
            <a:r>
              <a:rPr lang="en-US" sz="2400" u="sng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u="sng" dirty="0">
                <a:latin typeface="Calibri"/>
                <a:ea typeface="Calibri"/>
                <a:cs typeface="Calibri"/>
                <a:sym typeface="Calibri"/>
              </a:rPr>
              <a:t>Keiko Fujimori</a:t>
            </a:r>
            <a:r>
              <a:rPr lang="en-US" sz="2400" u="sng" dirty="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dirty="0"/>
          </a:p>
          <a:p>
            <a:pPr marL="0" marR="0" lvl="0" indent="0" algn="just" rtl="0">
              <a:spcBef>
                <a:spcPts val="480"/>
              </a:spcBef>
              <a:spcAft>
                <a:spcPts val="0"/>
              </a:spcAft>
              <a:buNone/>
            </a:pPr>
            <a:endParaRPr lang="es-ES" sz="2400" b="1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spcBef>
                <a:spcPts val="480"/>
              </a:spcBef>
              <a:spcAft>
                <a:spcPts val="0"/>
              </a:spcAft>
              <a:buNone/>
            </a:pPr>
            <a:r>
              <a:rPr lang="es-PE" sz="2400" b="1" dirty="0">
                <a:latin typeface="Calibri"/>
                <a:ea typeface="Calibri"/>
                <a:cs typeface="Calibri"/>
                <a:sym typeface="Calibri"/>
              </a:rPr>
              <a:t>Ejemplo 3: </a:t>
            </a:r>
            <a:r>
              <a:rPr lang="es-PE" sz="2400" dirty="0">
                <a:latin typeface="Calibri"/>
                <a:ea typeface="Calibri"/>
                <a:cs typeface="Calibri"/>
                <a:sym typeface="Calibri"/>
              </a:rPr>
              <a:t>Ya está formulado como un silogismo estadístico.</a:t>
            </a:r>
            <a:endParaRPr sz="2400" b="1" dirty="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"/>
          <p:cNvSpPr txBox="1">
            <a:spLocks noGrp="1"/>
          </p:cNvSpPr>
          <p:nvPr>
            <p:ph type="body" idx="1"/>
          </p:nvPr>
        </p:nvSpPr>
        <p:spPr>
          <a:xfrm>
            <a:off x="457200" y="1926114"/>
            <a:ext cx="8229600" cy="3005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n-US" dirty="0"/>
              <a:t>“Estamos </a:t>
            </a:r>
            <a:r>
              <a:rPr lang="en-US" dirty="0" err="1"/>
              <a:t>generalizando</a:t>
            </a:r>
            <a:r>
              <a:rPr lang="en-US" dirty="0"/>
              <a:t>, </a:t>
            </a:r>
            <a:r>
              <a:rPr lang="en-US" dirty="0" err="1"/>
              <a:t>cuando</a:t>
            </a:r>
            <a:r>
              <a:rPr lang="en-US" dirty="0"/>
              <a:t> </a:t>
            </a:r>
            <a:r>
              <a:rPr lang="en-US" dirty="0" err="1"/>
              <a:t>concluimos</a:t>
            </a:r>
            <a:r>
              <a:rPr lang="en-US" dirty="0"/>
              <a:t> un </a:t>
            </a:r>
            <a:r>
              <a:rPr lang="en-US" dirty="0" err="1"/>
              <a:t>enunciado</a:t>
            </a:r>
            <a:r>
              <a:rPr lang="en-US" dirty="0"/>
              <a:t> </a:t>
            </a:r>
            <a:r>
              <a:rPr lang="en-US" dirty="0" err="1"/>
              <a:t>acerca</a:t>
            </a:r>
            <a:r>
              <a:rPr lang="en-US" dirty="0"/>
              <a:t> de un </a:t>
            </a:r>
            <a:r>
              <a:rPr lang="en-US" dirty="0" err="1"/>
              <a:t>grupo</a:t>
            </a:r>
            <a:r>
              <a:rPr lang="en-US" dirty="0"/>
              <a:t>, la población, a </a:t>
            </a:r>
            <a:r>
              <a:rPr lang="en-US" dirty="0" err="1"/>
              <a:t>partir</a:t>
            </a:r>
            <a:r>
              <a:rPr lang="en-US" dirty="0"/>
              <a:t> de un </a:t>
            </a:r>
            <a:r>
              <a:rPr lang="en-US" dirty="0" err="1"/>
              <a:t>enunciado</a:t>
            </a:r>
            <a:r>
              <a:rPr lang="en-US" dirty="0"/>
              <a:t> </a:t>
            </a:r>
            <a:r>
              <a:rPr lang="en-US" dirty="0" err="1"/>
              <a:t>sobre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parte</a:t>
            </a:r>
            <a:r>
              <a:rPr lang="en-US" dirty="0"/>
              <a:t> de </a:t>
            </a:r>
            <a:r>
              <a:rPr lang="en-US" dirty="0" err="1"/>
              <a:t>este</a:t>
            </a:r>
            <a:r>
              <a:rPr lang="en-US" dirty="0"/>
              <a:t>, la </a:t>
            </a:r>
            <a:r>
              <a:rPr lang="en-US" dirty="0" err="1"/>
              <a:t>muestra</a:t>
            </a:r>
            <a:r>
              <a:rPr lang="en-US" dirty="0"/>
              <a:t>. </a:t>
            </a:r>
            <a:r>
              <a:rPr lang="en-US" dirty="0" err="1"/>
              <a:t>Generalizar</a:t>
            </a:r>
            <a:r>
              <a:rPr lang="en-US" dirty="0"/>
              <a:t>,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sentido</a:t>
            </a:r>
            <a:r>
              <a:rPr lang="en-US" dirty="0"/>
              <a:t>, es </a:t>
            </a:r>
            <a:r>
              <a:rPr lang="en-US" dirty="0" err="1"/>
              <a:t>hacer</a:t>
            </a:r>
            <a:r>
              <a:rPr lang="en-US" dirty="0"/>
              <a:t> un </a:t>
            </a:r>
            <a:r>
              <a:rPr lang="en-US" dirty="0" err="1"/>
              <a:t>argumento</a:t>
            </a:r>
            <a:r>
              <a:rPr lang="en-US" dirty="0"/>
              <a:t>” (Epstein, 2006: 280)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Conceptos centrales</a:t>
            </a:r>
            <a:endParaRPr/>
          </a:p>
        </p:txBody>
      </p:sp>
      <p:sp>
        <p:nvSpPr>
          <p:cNvPr id="181" name="Google Shape;181;p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5029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514350" lvl="0" indent="-5143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lphaLcParenR"/>
            </a:pPr>
            <a:r>
              <a:rPr lang="en-US" b="1" dirty="0"/>
              <a:t>Población:</a:t>
            </a:r>
            <a:r>
              <a:rPr lang="en-US" dirty="0"/>
              <a:t> </a:t>
            </a:r>
            <a:r>
              <a:rPr lang="en-US" dirty="0" err="1"/>
              <a:t>totalidad</a:t>
            </a:r>
            <a:r>
              <a:rPr lang="en-US" dirty="0"/>
              <a:t> de </a:t>
            </a:r>
            <a:r>
              <a:rPr lang="en-US" dirty="0" err="1"/>
              <a:t>ítems</a:t>
            </a:r>
            <a:r>
              <a:rPr lang="en-US" dirty="0"/>
              <a:t> (</a:t>
            </a:r>
            <a:r>
              <a:rPr lang="en-US" dirty="0" err="1"/>
              <a:t>individuos</a:t>
            </a:r>
            <a:r>
              <a:rPr lang="en-US" dirty="0"/>
              <a:t>, </a:t>
            </a:r>
            <a:r>
              <a:rPr lang="en-US" dirty="0" err="1"/>
              <a:t>casos</a:t>
            </a:r>
            <a:r>
              <a:rPr lang="en-US" dirty="0"/>
              <a:t> o </a:t>
            </a:r>
            <a:r>
              <a:rPr lang="en-US" dirty="0" err="1"/>
              <a:t>eventos</a:t>
            </a:r>
            <a:r>
              <a:rPr lang="en-US" dirty="0"/>
              <a:t>) </a:t>
            </a:r>
            <a:r>
              <a:rPr lang="en-US" dirty="0" err="1"/>
              <a:t>acerca</a:t>
            </a:r>
            <a:r>
              <a:rPr lang="en-US" dirty="0"/>
              <a:t> de la </a:t>
            </a:r>
            <a:r>
              <a:rPr lang="en-US" dirty="0" err="1"/>
              <a:t>cual</a:t>
            </a:r>
            <a:r>
              <a:rPr lang="en-US" dirty="0"/>
              <a:t> se </a:t>
            </a:r>
            <a:r>
              <a:rPr lang="en-US" dirty="0" err="1"/>
              <a:t>pretende</a:t>
            </a:r>
            <a:r>
              <a:rPr lang="en-US" dirty="0"/>
              <a:t> </a:t>
            </a:r>
            <a:r>
              <a:rPr lang="en-US" dirty="0" err="1"/>
              <a:t>concluir</a:t>
            </a:r>
            <a:r>
              <a:rPr lang="en-US" dirty="0"/>
              <a:t> algo </a:t>
            </a:r>
            <a:r>
              <a:rPr lang="en-US" dirty="0" err="1"/>
              <a:t>en</a:t>
            </a:r>
            <a:r>
              <a:rPr lang="en-US" dirty="0"/>
              <a:t> un </a:t>
            </a:r>
            <a:r>
              <a:rPr lang="en-US" dirty="0" err="1"/>
              <a:t>argumento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generalización</a:t>
            </a:r>
            <a:endParaRPr lang="en-US" dirty="0"/>
          </a:p>
          <a:p>
            <a:pPr marL="514350" lvl="0" indent="-5143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lphaLcParenR"/>
            </a:pPr>
            <a:endParaRPr lang="en-US" dirty="0"/>
          </a:p>
          <a:p>
            <a:pPr marL="514350" lvl="0" indent="-51435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AutoNum type="alphaLcParenR"/>
            </a:pPr>
            <a:r>
              <a:rPr lang="en-US" b="1" dirty="0" err="1"/>
              <a:t>Muestra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dirty="0" err="1"/>
              <a:t>selección</a:t>
            </a:r>
            <a:r>
              <a:rPr lang="en-US" dirty="0"/>
              <a:t> de </a:t>
            </a:r>
            <a:r>
              <a:rPr lang="en-US" dirty="0" err="1"/>
              <a:t>ítems</a:t>
            </a:r>
            <a:r>
              <a:rPr lang="en-US" dirty="0"/>
              <a:t> de la población a </a:t>
            </a:r>
            <a:r>
              <a:rPr lang="en-US" dirty="0" err="1"/>
              <a:t>partir</a:t>
            </a:r>
            <a:r>
              <a:rPr lang="en-US" dirty="0"/>
              <a:t> de la </a:t>
            </a:r>
            <a:r>
              <a:rPr lang="en-US" dirty="0" err="1"/>
              <a:t>cual</a:t>
            </a:r>
            <a:r>
              <a:rPr lang="en-US" dirty="0"/>
              <a:t> se formula la </a:t>
            </a:r>
            <a:r>
              <a:rPr lang="en-US" dirty="0" err="1"/>
              <a:t>evidencia</a:t>
            </a:r>
            <a:r>
              <a:rPr lang="en-US" dirty="0"/>
              <a:t> que </a:t>
            </a:r>
            <a:r>
              <a:rPr lang="en-US" dirty="0" err="1"/>
              <a:t>servirá</a:t>
            </a:r>
            <a:r>
              <a:rPr lang="en-US" dirty="0"/>
              <a:t> para </a:t>
            </a:r>
            <a:r>
              <a:rPr lang="en-US" dirty="0" err="1"/>
              <a:t>establecer</a:t>
            </a:r>
            <a:r>
              <a:rPr lang="en-US" dirty="0"/>
              <a:t> la </a:t>
            </a:r>
            <a:r>
              <a:rPr lang="en-US" dirty="0" err="1"/>
              <a:t>conclusión</a:t>
            </a:r>
            <a:r>
              <a:rPr lang="en-US" dirty="0"/>
              <a:t> de un </a:t>
            </a:r>
            <a:r>
              <a:rPr lang="en-US" dirty="0" err="1"/>
              <a:t>argumento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generalización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dirty="0" err="1"/>
              <a:t>Muestra</a:t>
            </a:r>
            <a:r>
              <a:rPr lang="en-US" dirty="0"/>
              <a:t> y población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argumentos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generalización</a:t>
            </a:r>
            <a:endParaRPr dirty="0"/>
          </a:p>
        </p:txBody>
      </p:sp>
      <p:sp>
        <p:nvSpPr>
          <p:cNvPr id="187" name="Google Shape;187;p5"/>
          <p:cNvSpPr txBox="1">
            <a:spLocks noGrp="1"/>
          </p:cNvSpPr>
          <p:nvPr>
            <p:ph type="body" idx="1"/>
          </p:nvPr>
        </p:nvSpPr>
        <p:spPr>
          <a:xfrm>
            <a:off x="457200" y="1417638"/>
            <a:ext cx="8229600" cy="5024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i="1" dirty="0"/>
          </a:p>
          <a:p>
            <a:pPr marL="0" lvl="0" indent="0" algn="just" rtl="0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 err="1"/>
              <a:t>Ejemplo</a:t>
            </a:r>
            <a:r>
              <a:rPr lang="en-US" b="1" dirty="0"/>
              <a:t> 1</a:t>
            </a:r>
            <a:r>
              <a:rPr lang="en-US" dirty="0"/>
              <a:t>: He visto </a:t>
            </a:r>
            <a:r>
              <a:rPr lang="en-US" dirty="0" err="1"/>
              <a:t>muchísimos</a:t>
            </a:r>
            <a:r>
              <a:rPr lang="en-US" dirty="0"/>
              <a:t> </a:t>
            </a:r>
            <a:r>
              <a:rPr lang="en-US" dirty="0" err="1"/>
              <a:t>lápices</a:t>
            </a:r>
            <a:r>
              <a:rPr lang="en-US" dirty="0"/>
              <a:t> a lo largo de mi </a:t>
            </a:r>
            <a:r>
              <a:rPr lang="en-US" dirty="0" err="1"/>
              <a:t>vida</a:t>
            </a:r>
            <a:r>
              <a:rPr lang="en-US" dirty="0"/>
              <a:t> y </a:t>
            </a:r>
            <a:r>
              <a:rPr lang="en-US" dirty="0" err="1"/>
              <a:t>todos</a:t>
            </a:r>
            <a:r>
              <a:rPr lang="en-US" dirty="0"/>
              <a:t>, sin </a:t>
            </a:r>
            <a:r>
              <a:rPr lang="en-US" dirty="0" err="1"/>
              <a:t>falta</a:t>
            </a:r>
            <a:r>
              <a:rPr lang="en-US" dirty="0"/>
              <a:t>, </a:t>
            </a:r>
            <a:r>
              <a:rPr lang="en-US" dirty="0" err="1"/>
              <a:t>eran</a:t>
            </a:r>
            <a:r>
              <a:rPr lang="en-US" dirty="0"/>
              <a:t> </a:t>
            </a:r>
            <a:r>
              <a:rPr lang="en-US" dirty="0" err="1"/>
              <a:t>amarillos</a:t>
            </a:r>
            <a:r>
              <a:rPr lang="en-US" dirty="0"/>
              <a:t>. Por </a:t>
            </a:r>
            <a:r>
              <a:rPr lang="en-US" dirty="0" err="1"/>
              <a:t>ello</a:t>
            </a:r>
            <a:r>
              <a:rPr lang="en-US" dirty="0"/>
              <a:t>, </a:t>
            </a:r>
            <a:r>
              <a:rPr lang="en-US" dirty="0" err="1"/>
              <a:t>puedo</a:t>
            </a:r>
            <a:r>
              <a:rPr lang="en-US" dirty="0"/>
              <a:t> </a:t>
            </a:r>
            <a:r>
              <a:rPr lang="en-US" dirty="0" err="1"/>
              <a:t>afirmar</a:t>
            </a:r>
            <a:r>
              <a:rPr lang="en-US" dirty="0"/>
              <a:t> que </a:t>
            </a:r>
            <a:r>
              <a:rPr lang="en-US" dirty="0" err="1"/>
              <a:t>todo</a:t>
            </a:r>
            <a:r>
              <a:rPr lang="en-US" dirty="0"/>
              <a:t> </a:t>
            </a:r>
            <a:r>
              <a:rPr lang="en-US" dirty="0" err="1"/>
              <a:t>lápiz</a:t>
            </a:r>
            <a:r>
              <a:rPr lang="en-US" dirty="0"/>
              <a:t> </a:t>
            </a:r>
            <a:r>
              <a:rPr lang="en-US" dirty="0" err="1"/>
              <a:t>tiene</a:t>
            </a:r>
            <a:r>
              <a:rPr lang="en-US" dirty="0"/>
              <a:t> </a:t>
            </a:r>
            <a:r>
              <a:rPr lang="en-US" dirty="0" err="1"/>
              <a:t>esa</a:t>
            </a:r>
            <a:r>
              <a:rPr lang="en-US" dirty="0"/>
              <a:t> </a:t>
            </a:r>
            <a:r>
              <a:rPr lang="en-US" dirty="0" err="1"/>
              <a:t>propiedad</a:t>
            </a:r>
            <a:r>
              <a:rPr lang="en-US" dirty="0"/>
              <a:t>.</a:t>
            </a:r>
            <a:endParaRPr dirty="0"/>
          </a:p>
          <a:p>
            <a:pPr marL="0" lvl="0" indent="0" algn="just" rtl="0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/>
          </a:p>
          <a:p>
            <a:pPr marL="0" lvl="0" indent="0" algn="just" rtl="0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i="1" dirty="0" err="1"/>
              <a:t>Muestra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dirty="0" err="1"/>
              <a:t>Todos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lápices</a:t>
            </a:r>
            <a:r>
              <a:rPr lang="en-US" dirty="0"/>
              <a:t> que he visto </a:t>
            </a:r>
            <a:r>
              <a:rPr lang="en-US" dirty="0" err="1"/>
              <a:t>en</a:t>
            </a:r>
            <a:r>
              <a:rPr lang="en-US" dirty="0"/>
              <a:t> mi </a:t>
            </a:r>
            <a:r>
              <a:rPr lang="en-US" dirty="0" err="1"/>
              <a:t>vida</a:t>
            </a:r>
            <a:r>
              <a:rPr lang="en-US" dirty="0"/>
              <a:t> (al </a:t>
            </a:r>
            <a:r>
              <a:rPr lang="en-US" dirty="0" err="1"/>
              <a:t>menos</a:t>
            </a:r>
            <a:r>
              <a:rPr lang="en-US" dirty="0"/>
              <a:t>, de </a:t>
            </a:r>
            <a:r>
              <a:rPr lang="en-US" dirty="0" err="1"/>
              <a:t>los</a:t>
            </a:r>
            <a:r>
              <a:rPr lang="en-US" dirty="0"/>
              <a:t> que </a:t>
            </a:r>
            <a:r>
              <a:rPr lang="en-US" dirty="0" err="1"/>
              <a:t>tengo</a:t>
            </a:r>
            <a:r>
              <a:rPr lang="en-US" dirty="0"/>
              <a:t> </a:t>
            </a:r>
            <a:r>
              <a:rPr lang="en-US" dirty="0" err="1"/>
              <a:t>memoria</a:t>
            </a:r>
            <a:r>
              <a:rPr lang="en-US" dirty="0"/>
              <a:t>)</a:t>
            </a:r>
            <a:br>
              <a:rPr lang="en-US" dirty="0"/>
            </a:br>
            <a:endParaRPr dirty="0"/>
          </a:p>
          <a:p>
            <a:pPr marL="0" lvl="0" indent="0" algn="just" rtl="0">
              <a:spcBef>
                <a:spcPts val="592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i="1" dirty="0"/>
              <a:t>Población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dirty="0" err="1"/>
              <a:t>Todos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lápices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general (</a:t>
            </a:r>
            <a:r>
              <a:rPr lang="en-US" dirty="0" err="1"/>
              <a:t>incluyendo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que </a:t>
            </a:r>
            <a:r>
              <a:rPr lang="en-US" dirty="0" err="1"/>
              <a:t>existieron</a:t>
            </a:r>
            <a:r>
              <a:rPr lang="en-US" dirty="0"/>
              <a:t>, </a:t>
            </a:r>
            <a:r>
              <a:rPr lang="en-US" dirty="0" err="1"/>
              <a:t>los</a:t>
            </a:r>
            <a:r>
              <a:rPr lang="en-US" dirty="0"/>
              <a:t> que </a:t>
            </a:r>
            <a:r>
              <a:rPr lang="en-US" dirty="0" err="1"/>
              <a:t>existen</a:t>
            </a:r>
            <a:r>
              <a:rPr lang="en-US" dirty="0"/>
              <a:t> e, </a:t>
            </a:r>
            <a:r>
              <a:rPr lang="en-US" dirty="0" err="1"/>
              <a:t>incluso</a:t>
            </a:r>
            <a:r>
              <a:rPr lang="en-US" dirty="0"/>
              <a:t>, </a:t>
            </a:r>
            <a:r>
              <a:rPr lang="en-US" dirty="0" err="1"/>
              <a:t>los</a:t>
            </a:r>
            <a:r>
              <a:rPr lang="en-US" dirty="0"/>
              <a:t> que </a:t>
            </a:r>
            <a:r>
              <a:rPr lang="en-US" dirty="0" err="1"/>
              <a:t>existirán</a:t>
            </a:r>
            <a:r>
              <a:rPr lang="en-US" dirty="0"/>
              <a:t>)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dirty="0" err="1"/>
              <a:t>Muestra</a:t>
            </a:r>
            <a:r>
              <a:rPr lang="en-US" dirty="0"/>
              <a:t> y población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argumentos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generalización</a:t>
            </a:r>
            <a:endParaRPr dirty="0"/>
          </a:p>
        </p:txBody>
      </p:sp>
      <p:sp>
        <p:nvSpPr>
          <p:cNvPr id="194" name="Google Shape;194;p6"/>
          <p:cNvSpPr txBox="1">
            <a:spLocks noGrp="1"/>
          </p:cNvSpPr>
          <p:nvPr>
            <p:ph type="body" idx="1"/>
          </p:nvPr>
        </p:nvSpPr>
        <p:spPr>
          <a:xfrm>
            <a:off x="559415" y="1849200"/>
            <a:ext cx="8229600" cy="500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77500" lnSpcReduction="20000"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 err="1"/>
              <a:t>Ejemplo</a:t>
            </a:r>
            <a:r>
              <a:rPr lang="en-US" b="1" dirty="0"/>
              <a:t> 2</a:t>
            </a:r>
            <a:r>
              <a:rPr lang="en-US" dirty="0"/>
              <a:t>: En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encuesta</a:t>
            </a:r>
            <a:r>
              <a:rPr lang="en-US" dirty="0"/>
              <a:t> </a:t>
            </a:r>
            <a:r>
              <a:rPr lang="en-US" dirty="0" err="1"/>
              <a:t>aplicada</a:t>
            </a:r>
            <a:r>
              <a:rPr lang="en-US" dirty="0"/>
              <a:t> al 5% de </a:t>
            </a:r>
            <a:r>
              <a:rPr lang="en-US" dirty="0" err="1"/>
              <a:t>jóvenes</a:t>
            </a:r>
            <a:r>
              <a:rPr lang="en-US" dirty="0"/>
              <a:t> </a:t>
            </a:r>
            <a:r>
              <a:rPr lang="en-US" dirty="0" err="1"/>
              <a:t>estudiantes</a:t>
            </a:r>
            <a:r>
              <a:rPr lang="en-US" dirty="0"/>
              <a:t> de las </a:t>
            </a:r>
            <a:r>
              <a:rPr lang="en-US" dirty="0" err="1"/>
              <a:t>universidades</a:t>
            </a:r>
            <a:r>
              <a:rPr lang="en-US" dirty="0"/>
              <a:t> </a:t>
            </a:r>
            <a:r>
              <a:rPr lang="en-US" dirty="0" err="1"/>
              <a:t>privadas</a:t>
            </a:r>
            <a:r>
              <a:rPr lang="en-US" dirty="0"/>
              <a:t> y </a:t>
            </a:r>
            <a:r>
              <a:rPr lang="en-US" dirty="0" err="1"/>
              <a:t>nacionales</a:t>
            </a:r>
            <a:r>
              <a:rPr lang="en-US" dirty="0"/>
              <a:t> de </a:t>
            </a:r>
            <a:r>
              <a:rPr lang="en-US" dirty="0" err="1"/>
              <a:t>todo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Perú (</a:t>
            </a:r>
            <a:r>
              <a:rPr lang="en-US" dirty="0" err="1"/>
              <a:t>teniendo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cuenta</a:t>
            </a:r>
            <a:r>
              <a:rPr lang="en-US" dirty="0"/>
              <a:t> las </a:t>
            </a:r>
            <a:r>
              <a:rPr lang="en-US" dirty="0" err="1"/>
              <a:t>diferencias</a:t>
            </a:r>
            <a:r>
              <a:rPr lang="en-US" dirty="0"/>
              <a:t> de </a:t>
            </a:r>
            <a:r>
              <a:rPr lang="en-US" dirty="0" err="1"/>
              <a:t>género</a:t>
            </a:r>
            <a:r>
              <a:rPr lang="en-US" dirty="0"/>
              <a:t>, </a:t>
            </a:r>
            <a:r>
              <a:rPr lang="en-US" dirty="0" err="1"/>
              <a:t>estrato</a:t>
            </a:r>
            <a:r>
              <a:rPr lang="en-US" dirty="0"/>
              <a:t> </a:t>
            </a:r>
            <a:r>
              <a:rPr lang="en-US" dirty="0" err="1"/>
              <a:t>socioeconómico</a:t>
            </a:r>
            <a:r>
              <a:rPr lang="en-US" dirty="0"/>
              <a:t>, </a:t>
            </a:r>
            <a:r>
              <a:rPr lang="en-US" dirty="0" err="1"/>
              <a:t>ubicación</a:t>
            </a:r>
            <a:r>
              <a:rPr lang="en-US" dirty="0"/>
              <a:t> </a:t>
            </a:r>
            <a:r>
              <a:rPr lang="en-US" dirty="0" err="1"/>
              <a:t>geográfica</a:t>
            </a:r>
            <a:r>
              <a:rPr lang="en-US" dirty="0"/>
              <a:t> de la </a:t>
            </a:r>
            <a:r>
              <a:rPr lang="en-US" dirty="0" err="1"/>
              <a:t>universidad</a:t>
            </a:r>
            <a:r>
              <a:rPr lang="en-US" dirty="0"/>
              <a:t> y lengua </a:t>
            </a:r>
            <a:r>
              <a:rPr lang="en-US" dirty="0" err="1"/>
              <a:t>materna</a:t>
            </a:r>
            <a:r>
              <a:rPr lang="en-US" dirty="0"/>
              <a:t>) </a:t>
            </a:r>
            <a:r>
              <a:rPr lang="en-US" dirty="0" err="1"/>
              <a:t>quedó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evidencia</a:t>
            </a:r>
            <a:r>
              <a:rPr lang="en-US" dirty="0"/>
              <a:t> que </a:t>
            </a:r>
            <a:r>
              <a:rPr lang="en-US" dirty="0" err="1"/>
              <a:t>el</a:t>
            </a:r>
            <a:r>
              <a:rPr lang="en-US" dirty="0"/>
              <a:t> 65% </a:t>
            </a:r>
            <a:r>
              <a:rPr lang="en-US" dirty="0" err="1"/>
              <a:t>elegiría</a:t>
            </a:r>
            <a:r>
              <a:rPr lang="en-US" dirty="0"/>
              <a:t> a Keiko Fujimori </a:t>
            </a:r>
            <a:r>
              <a:rPr lang="en-US" dirty="0" err="1"/>
              <a:t>en</a:t>
            </a:r>
            <a:r>
              <a:rPr lang="en-US" dirty="0"/>
              <a:t> la </a:t>
            </a:r>
            <a:r>
              <a:rPr lang="en-US" dirty="0" err="1"/>
              <a:t>segunda</a:t>
            </a:r>
            <a:r>
              <a:rPr lang="en-US" dirty="0"/>
              <a:t> </a:t>
            </a:r>
            <a:r>
              <a:rPr lang="en-US" dirty="0" err="1"/>
              <a:t>vuelta</a:t>
            </a:r>
            <a:r>
              <a:rPr lang="en-US" dirty="0"/>
              <a:t> de las </a:t>
            </a:r>
            <a:r>
              <a:rPr lang="en-US" dirty="0" err="1"/>
              <a:t>elecciones</a:t>
            </a:r>
            <a:r>
              <a:rPr lang="en-US" dirty="0"/>
              <a:t> </a:t>
            </a:r>
            <a:r>
              <a:rPr lang="en-US" dirty="0" err="1"/>
              <a:t>presidenciales</a:t>
            </a:r>
            <a:r>
              <a:rPr lang="en-US" dirty="0"/>
              <a:t> del 6 de </a:t>
            </a:r>
            <a:r>
              <a:rPr lang="en-US" dirty="0" err="1"/>
              <a:t>junio</a:t>
            </a:r>
            <a:r>
              <a:rPr lang="en-US" dirty="0"/>
              <a:t>. Por </a:t>
            </a:r>
            <a:r>
              <a:rPr lang="en-US" dirty="0" err="1"/>
              <a:t>ello</a:t>
            </a:r>
            <a:r>
              <a:rPr lang="en-US" dirty="0"/>
              <a:t>, es claro que la </a:t>
            </a:r>
            <a:r>
              <a:rPr lang="en-US" dirty="0" err="1"/>
              <a:t>nueva</a:t>
            </a:r>
            <a:r>
              <a:rPr lang="en-US" dirty="0"/>
              <a:t> </a:t>
            </a:r>
            <a:r>
              <a:rPr lang="en-US" dirty="0" err="1"/>
              <a:t>presidenta</a:t>
            </a:r>
            <a:r>
              <a:rPr lang="en-US" dirty="0"/>
              <a:t> </a:t>
            </a:r>
            <a:r>
              <a:rPr lang="en-US" dirty="0" err="1"/>
              <a:t>será</a:t>
            </a:r>
            <a:r>
              <a:rPr lang="en-US" dirty="0"/>
              <a:t> la </a:t>
            </a:r>
            <a:r>
              <a:rPr lang="en-US" dirty="0" err="1"/>
              <a:t>candidata</a:t>
            </a:r>
            <a:r>
              <a:rPr lang="en-US" dirty="0"/>
              <a:t> de </a:t>
            </a:r>
            <a:r>
              <a:rPr lang="en-US" dirty="0" err="1"/>
              <a:t>Fuerza</a:t>
            </a:r>
            <a:r>
              <a:rPr lang="en-US" dirty="0"/>
              <a:t> Popular.</a:t>
            </a:r>
            <a:endParaRPr dirty="0"/>
          </a:p>
          <a:p>
            <a:pPr marL="0" lvl="0" indent="0" rtl="0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/>
          </a:p>
          <a:p>
            <a:pPr marL="0" lvl="0" indent="0" rtl="0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i="1" dirty="0" err="1"/>
              <a:t>Muestra</a:t>
            </a:r>
            <a:r>
              <a:rPr lang="en-US" b="1" dirty="0"/>
              <a:t>:</a:t>
            </a:r>
            <a:r>
              <a:rPr lang="en-US" dirty="0"/>
              <a:t> Los </a:t>
            </a:r>
            <a:r>
              <a:rPr lang="en-US" dirty="0" err="1"/>
              <a:t>jóvenes</a:t>
            </a:r>
            <a:r>
              <a:rPr lang="en-US" dirty="0"/>
              <a:t> </a:t>
            </a:r>
            <a:r>
              <a:rPr lang="en-US" dirty="0" err="1"/>
              <a:t>universitarios</a:t>
            </a:r>
            <a:r>
              <a:rPr lang="en-US" dirty="0"/>
              <a:t> </a:t>
            </a:r>
            <a:r>
              <a:rPr lang="en-US" dirty="0" err="1"/>
              <a:t>peruanos</a:t>
            </a:r>
            <a:r>
              <a:rPr lang="en-US" dirty="0"/>
              <a:t> </a:t>
            </a:r>
            <a:r>
              <a:rPr lang="en-US" dirty="0" err="1"/>
              <a:t>encuestados</a:t>
            </a:r>
            <a:br>
              <a:rPr lang="en-US" dirty="0"/>
            </a:br>
            <a:endParaRPr dirty="0"/>
          </a:p>
          <a:p>
            <a:pPr marL="0" lvl="0" indent="0" rtl="0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i="1" dirty="0"/>
              <a:t>Población</a:t>
            </a:r>
            <a:r>
              <a:rPr lang="en-US" b="1" dirty="0"/>
              <a:t>:</a:t>
            </a:r>
            <a:r>
              <a:rPr lang="en-US" dirty="0"/>
              <a:t> La </a:t>
            </a:r>
            <a:r>
              <a:rPr lang="en-US" dirty="0" err="1"/>
              <a:t>totalidad</a:t>
            </a:r>
            <a:r>
              <a:rPr lang="en-US" dirty="0"/>
              <a:t> de </a:t>
            </a:r>
            <a:r>
              <a:rPr lang="en-US" dirty="0" err="1"/>
              <a:t>votantes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las </a:t>
            </a:r>
            <a:r>
              <a:rPr lang="en-US" dirty="0" err="1"/>
              <a:t>elecciones</a:t>
            </a:r>
            <a:r>
              <a:rPr lang="en-US" dirty="0"/>
              <a:t> del 6 de </a:t>
            </a:r>
            <a:r>
              <a:rPr lang="en-US" dirty="0" err="1"/>
              <a:t>junio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 dirty="0" err="1"/>
              <a:t>Muestra</a:t>
            </a:r>
            <a:r>
              <a:rPr lang="en-US" dirty="0"/>
              <a:t> y población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argumentos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generalización</a:t>
            </a:r>
            <a:endParaRPr dirty="0"/>
          </a:p>
        </p:txBody>
      </p:sp>
      <p:sp>
        <p:nvSpPr>
          <p:cNvPr id="200" name="Google Shape;200;p7"/>
          <p:cNvSpPr txBox="1">
            <a:spLocks noGrp="1"/>
          </p:cNvSpPr>
          <p:nvPr>
            <p:ph type="body" idx="1"/>
          </p:nvPr>
        </p:nvSpPr>
        <p:spPr>
          <a:xfrm>
            <a:off x="457200" y="1742020"/>
            <a:ext cx="8229600" cy="4773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55000" lnSpcReduction="20000"/>
          </a:bodyPr>
          <a:lstStyle/>
          <a:p>
            <a:pPr marL="0" lvl="0" indent="0" algn="just" rtl="0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dirty="0" err="1"/>
              <a:t>Ejemplo</a:t>
            </a:r>
            <a:r>
              <a:rPr lang="en-US" b="1" dirty="0"/>
              <a:t> 3</a:t>
            </a:r>
            <a:r>
              <a:rPr lang="en-US" dirty="0"/>
              <a:t>: El </a:t>
            </a:r>
            <a:r>
              <a:rPr lang="en-US" dirty="0" err="1"/>
              <a:t>Ministerio</a:t>
            </a:r>
            <a:r>
              <a:rPr lang="en-US" dirty="0"/>
              <a:t> de </a:t>
            </a:r>
            <a:r>
              <a:rPr lang="en-US" dirty="0" err="1"/>
              <a:t>Transportes</a:t>
            </a:r>
            <a:r>
              <a:rPr lang="en-US" dirty="0"/>
              <a:t> y Comunicaciones ha </a:t>
            </a:r>
            <a:r>
              <a:rPr lang="en-US" dirty="0" err="1"/>
              <a:t>realizado</a:t>
            </a:r>
            <a:r>
              <a:rPr lang="en-US" dirty="0"/>
              <a:t> </a:t>
            </a:r>
            <a:r>
              <a:rPr lang="en-US" dirty="0" err="1"/>
              <a:t>compras</a:t>
            </a:r>
            <a:r>
              <a:rPr lang="en-US" dirty="0"/>
              <a:t> </a:t>
            </a:r>
            <a:r>
              <a:rPr lang="en-US" dirty="0" err="1"/>
              <a:t>periódicas</a:t>
            </a:r>
            <a:r>
              <a:rPr lang="en-US" dirty="0"/>
              <a:t> de </a:t>
            </a:r>
            <a:r>
              <a:rPr lang="en-US" dirty="0" err="1"/>
              <a:t>baños</a:t>
            </a:r>
            <a:r>
              <a:rPr lang="en-US" dirty="0"/>
              <a:t> </a:t>
            </a:r>
            <a:r>
              <a:rPr lang="en-US" dirty="0" err="1"/>
              <a:t>portátiles</a:t>
            </a:r>
            <a:r>
              <a:rPr lang="en-US" dirty="0"/>
              <a:t> para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peajes</a:t>
            </a:r>
            <a:r>
              <a:rPr lang="en-US" dirty="0"/>
              <a:t> de </a:t>
            </a:r>
            <a:r>
              <a:rPr lang="en-US" dirty="0" err="1"/>
              <a:t>rutas</a:t>
            </a:r>
            <a:r>
              <a:rPr lang="en-US" dirty="0"/>
              <a:t> </a:t>
            </a:r>
            <a:r>
              <a:rPr lang="en-US" dirty="0" err="1"/>
              <a:t>nacionales</a:t>
            </a:r>
            <a:r>
              <a:rPr lang="en-US" dirty="0"/>
              <a:t> a </a:t>
            </a:r>
            <a:r>
              <a:rPr lang="en-US" dirty="0" err="1"/>
              <a:t>una</a:t>
            </a:r>
            <a:r>
              <a:rPr lang="en-US" dirty="0"/>
              <a:t> sola </a:t>
            </a:r>
            <a:r>
              <a:rPr lang="en-US" dirty="0" err="1"/>
              <a:t>empresa</a:t>
            </a:r>
            <a:r>
              <a:rPr lang="en-US" dirty="0"/>
              <a:t> </a:t>
            </a:r>
            <a:r>
              <a:rPr lang="en-US" dirty="0" err="1"/>
              <a:t>desde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2000 hasta </a:t>
            </a:r>
            <a:r>
              <a:rPr lang="en-US" dirty="0" err="1"/>
              <a:t>el</a:t>
            </a:r>
            <a:r>
              <a:rPr lang="en-US" dirty="0"/>
              <a:t> 2020: </a:t>
            </a:r>
            <a:r>
              <a:rPr lang="en-US" dirty="0" err="1"/>
              <a:t>Siemprelimpio</a:t>
            </a:r>
            <a:r>
              <a:rPr lang="en-US" dirty="0"/>
              <a:t> S.A. El 70% de </a:t>
            </a:r>
            <a:r>
              <a:rPr lang="en-US" dirty="0" err="1"/>
              <a:t>estos</a:t>
            </a:r>
            <a:r>
              <a:rPr lang="en-US" dirty="0"/>
              <a:t> </a:t>
            </a:r>
            <a:r>
              <a:rPr lang="en-US" dirty="0" err="1"/>
              <a:t>baños</a:t>
            </a:r>
            <a:r>
              <a:rPr lang="en-US" dirty="0"/>
              <a:t> </a:t>
            </a:r>
            <a:r>
              <a:rPr lang="en-US" dirty="0" err="1"/>
              <a:t>han</a:t>
            </a:r>
            <a:r>
              <a:rPr lang="en-US" dirty="0"/>
              <a:t> </a:t>
            </a:r>
            <a:r>
              <a:rPr lang="en-US" dirty="0" err="1"/>
              <a:t>tenido</a:t>
            </a:r>
            <a:r>
              <a:rPr lang="en-US" dirty="0"/>
              <a:t> un </a:t>
            </a:r>
            <a:r>
              <a:rPr lang="en-US" dirty="0" err="1"/>
              <a:t>periodo</a:t>
            </a:r>
            <a:r>
              <a:rPr lang="en-US" dirty="0"/>
              <a:t> de </a:t>
            </a:r>
            <a:r>
              <a:rPr lang="en-US" dirty="0" err="1"/>
              <a:t>utilidad</a:t>
            </a:r>
            <a:r>
              <a:rPr lang="en-US" dirty="0"/>
              <a:t> entre 2 y 4 </a:t>
            </a:r>
            <a:r>
              <a:rPr lang="en-US" dirty="0" err="1"/>
              <a:t>años</a:t>
            </a:r>
            <a:r>
              <a:rPr lang="en-US" dirty="0"/>
              <a:t>. </a:t>
            </a:r>
            <a:r>
              <a:rPr lang="en-US" dirty="0" err="1"/>
              <a:t>Además</a:t>
            </a:r>
            <a:r>
              <a:rPr lang="en-US" dirty="0"/>
              <a:t>,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modelos</a:t>
            </a:r>
            <a:r>
              <a:rPr lang="en-US" dirty="0"/>
              <a:t> de </a:t>
            </a:r>
            <a:r>
              <a:rPr lang="en-US" dirty="0" err="1"/>
              <a:t>serie</a:t>
            </a:r>
            <a:r>
              <a:rPr lang="en-US" dirty="0"/>
              <a:t> A </a:t>
            </a:r>
            <a:r>
              <a:rPr lang="en-US" dirty="0" err="1"/>
              <a:t>representan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60% de </a:t>
            </a:r>
            <a:r>
              <a:rPr lang="en-US" dirty="0" err="1"/>
              <a:t>estos</a:t>
            </a:r>
            <a:r>
              <a:rPr lang="en-US" dirty="0"/>
              <a:t>, </a:t>
            </a:r>
            <a:r>
              <a:rPr lang="en-US" dirty="0" err="1"/>
              <a:t>mientras</a:t>
            </a:r>
            <a:r>
              <a:rPr lang="en-US" dirty="0"/>
              <a:t> que,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modelos</a:t>
            </a:r>
            <a:r>
              <a:rPr lang="en-US" dirty="0"/>
              <a:t> B y C, </a:t>
            </a:r>
            <a:r>
              <a:rPr lang="en-US" dirty="0" err="1"/>
              <a:t>representan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30% y 10%, </a:t>
            </a:r>
            <a:r>
              <a:rPr lang="en-US" dirty="0" err="1"/>
              <a:t>respectivamente</a:t>
            </a:r>
            <a:r>
              <a:rPr lang="en-US" dirty="0"/>
              <a:t>. Es </a:t>
            </a:r>
            <a:r>
              <a:rPr lang="en-US" dirty="0" err="1"/>
              <a:t>importante</a:t>
            </a:r>
            <a:r>
              <a:rPr lang="en-US" dirty="0"/>
              <a:t> </a:t>
            </a:r>
            <a:r>
              <a:rPr lang="en-US" dirty="0" err="1"/>
              <a:t>considerar</a:t>
            </a:r>
            <a:r>
              <a:rPr lang="en-US" dirty="0"/>
              <a:t> que </a:t>
            </a:r>
            <a:r>
              <a:rPr lang="en-US" dirty="0" err="1"/>
              <a:t>el</a:t>
            </a:r>
            <a:r>
              <a:rPr lang="en-US" dirty="0"/>
              <a:t> resto de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baños</a:t>
            </a:r>
            <a:r>
              <a:rPr lang="en-US" dirty="0"/>
              <a:t> </a:t>
            </a:r>
            <a:r>
              <a:rPr lang="en-US" dirty="0" err="1"/>
              <a:t>alcanzaron</a:t>
            </a:r>
            <a:r>
              <a:rPr lang="en-US" dirty="0"/>
              <a:t> </a:t>
            </a:r>
            <a:r>
              <a:rPr lang="en-US" dirty="0" err="1"/>
              <a:t>más</a:t>
            </a:r>
            <a:r>
              <a:rPr lang="en-US" dirty="0"/>
              <a:t> de 4 </a:t>
            </a:r>
            <a:r>
              <a:rPr lang="en-US" dirty="0" err="1"/>
              <a:t>años</a:t>
            </a:r>
            <a:r>
              <a:rPr lang="en-US" dirty="0"/>
              <a:t> de </a:t>
            </a:r>
            <a:r>
              <a:rPr lang="en-US" dirty="0" err="1"/>
              <a:t>utilidad</a:t>
            </a:r>
            <a:r>
              <a:rPr lang="en-US" dirty="0"/>
              <a:t>, y, de </a:t>
            </a:r>
            <a:r>
              <a:rPr lang="en-US" dirty="0" err="1"/>
              <a:t>estos</a:t>
            </a:r>
            <a:r>
              <a:rPr lang="en-US" dirty="0"/>
              <a:t>, </a:t>
            </a:r>
            <a:r>
              <a:rPr lang="en-US" dirty="0" err="1"/>
              <a:t>el</a:t>
            </a:r>
            <a:r>
              <a:rPr lang="en-US" dirty="0"/>
              <a:t> 50% son del </a:t>
            </a:r>
            <a:r>
              <a:rPr lang="en-US" dirty="0" err="1"/>
              <a:t>tipo</a:t>
            </a:r>
            <a:r>
              <a:rPr lang="en-US" dirty="0"/>
              <a:t> A, 30% del </a:t>
            </a:r>
            <a:r>
              <a:rPr lang="en-US" dirty="0" err="1"/>
              <a:t>tipo</a:t>
            </a:r>
            <a:r>
              <a:rPr lang="en-US" dirty="0"/>
              <a:t> B y 20% del </a:t>
            </a:r>
            <a:r>
              <a:rPr lang="en-US" dirty="0" err="1"/>
              <a:t>tipo</a:t>
            </a:r>
            <a:r>
              <a:rPr lang="en-US" dirty="0"/>
              <a:t> C. La </a:t>
            </a:r>
            <a:r>
              <a:rPr lang="en-US" dirty="0" err="1"/>
              <a:t>variación</a:t>
            </a:r>
            <a:r>
              <a:rPr lang="en-US" dirty="0"/>
              <a:t> de </a:t>
            </a:r>
            <a:r>
              <a:rPr lang="en-US" dirty="0" err="1"/>
              <a:t>estos</a:t>
            </a:r>
            <a:r>
              <a:rPr lang="en-US" dirty="0"/>
              <a:t> </a:t>
            </a:r>
            <a:r>
              <a:rPr lang="en-US" dirty="0" err="1"/>
              <a:t>porcentajes</a:t>
            </a:r>
            <a:r>
              <a:rPr lang="en-US" dirty="0"/>
              <a:t> entre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lotes</a:t>
            </a:r>
            <a:r>
              <a:rPr lang="en-US" dirty="0"/>
              <a:t> </a:t>
            </a:r>
            <a:r>
              <a:rPr lang="en-US" dirty="0" err="1"/>
              <a:t>anuales</a:t>
            </a:r>
            <a:r>
              <a:rPr lang="en-US" dirty="0"/>
              <a:t> es minima. Ayer,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Ministro</a:t>
            </a:r>
            <a:r>
              <a:rPr lang="en-US" dirty="0"/>
              <a:t> de </a:t>
            </a:r>
            <a:r>
              <a:rPr lang="en-US" dirty="0" err="1"/>
              <a:t>Salud</a:t>
            </a:r>
            <a:r>
              <a:rPr lang="en-US" dirty="0"/>
              <a:t> </a:t>
            </a:r>
            <a:r>
              <a:rPr lang="en-US" dirty="0" err="1"/>
              <a:t>anunció</a:t>
            </a:r>
            <a:r>
              <a:rPr lang="en-US" dirty="0"/>
              <a:t> que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gabinete</a:t>
            </a:r>
            <a:r>
              <a:rPr lang="en-US" dirty="0"/>
              <a:t> </a:t>
            </a:r>
            <a:r>
              <a:rPr lang="en-US" dirty="0" err="1"/>
              <a:t>ordenó</a:t>
            </a:r>
            <a:r>
              <a:rPr lang="en-US" dirty="0"/>
              <a:t> la </a:t>
            </a:r>
            <a:r>
              <a:rPr lang="en-US" dirty="0" err="1"/>
              <a:t>compra</a:t>
            </a:r>
            <a:r>
              <a:rPr lang="en-US" dirty="0"/>
              <a:t> de 100 000 </a:t>
            </a:r>
            <a:r>
              <a:rPr lang="en-US" dirty="0" err="1"/>
              <a:t>baños</a:t>
            </a:r>
            <a:r>
              <a:rPr lang="en-US" dirty="0"/>
              <a:t> </a:t>
            </a:r>
            <a:r>
              <a:rPr lang="en-US" dirty="0" err="1"/>
              <a:t>portátiles</a:t>
            </a:r>
            <a:r>
              <a:rPr lang="en-US" dirty="0"/>
              <a:t> de </a:t>
            </a:r>
            <a:r>
              <a:rPr lang="en-US" dirty="0" err="1"/>
              <a:t>Siemprelimpio</a:t>
            </a:r>
            <a:r>
              <a:rPr lang="en-US" dirty="0"/>
              <a:t> para la red de hospitals del MINSA. Se </a:t>
            </a:r>
            <a:r>
              <a:rPr lang="en-US" dirty="0" err="1"/>
              <a:t>adquirirán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modelos</a:t>
            </a:r>
            <a:r>
              <a:rPr lang="en-US" dirty="0"/>
              <a:t> A, B, y C,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distribución</a:t>
            </a:r>
            <a:r>
              <a:rPr lang="en-US" dirty="0"/>
              <a:t> de 10%, 15% y 75% </a:t>
            </a:r>
            <a:r>
              <a:rPr lang="en-US" dirty="0" err="1"/>
              <a:t>respectivamente</a:t>
            </a:r>
            <a:r>
              <a:rPr lang="en-US" dirty="0"/>
              <a:t>. </a:t>
            </a:r>
            <a:r>
              <a:rPr lang="en-US" dirty="0" err="1"/>
              <a:t>Considerando</a:t>
            </a:r>
            <a:r>
              <a:rPr lang="en-US" dirty="0"/>
              <a:t> que </a:t>
            </a:r>
            <a:r>
              <a:rPr lang="en-US" dirty="0" err="1"/>
              <a:t>el</a:t>
            </a:r>
            <a:r>
              <a:rPr lang="en-US" dirty="0"/>
              <a:t> </a:t>
            </a:r>
            <a:r>
              <a:rPr lang="en-US" dirty="0" err="1"/>
              <a:t>uso</a:t>
            </a:r>
            <a:r>
              <a:rPr lang="en-US" dirty="0"/>
              <a:t> de un </a:t>
            </a:r>
            <a:r>
              <a:rPr lang="en-US" dirty="0" err="1"/>
              <a:t>baño</a:t>
            </a:r>
            <a:r>
              <a:rPr lang="en-US" dirty="0"/>
              <a:t> </a:t>
            </a:r>
            <a:r>
              <a:rPr lang="en-US" dirty="0" err="1"/>
              <a:t>portatil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un hospital al </a:t>
            </a:r>
            <a:r>
              <a:rPr lang="en-US" dirty="0" err="1"/>
              <a:t>menos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doble de </a:t>
            </a:r>
            <a:r>
              <a:rPr lang="en-US" dirty="0" err="1"/>
              <a:t>frecuente</a:t>
            </a:r>
            <a:r>
              <a:rPr lang="en-US" dirty="0"/>
              <a:t> que </a:t>
            </a:r>
            <a:r>
              <a:rPr lang="en-US" dirty="0" err="1"/>
              <a:t>en</a:t>
            </a:r>
            <a:r>
              <a:rPr lang="en-US" dirty="0"/>
              <a:t> un </a:t>
            </a:r>
            <a:r>
              <a:rPr lang="en-US" dirty="0" err="1"/>
              <a:t>peaje</a:t>
            </a:r>
            <a:r>
              <a:rPr lang="en-US" dirty="0"/>
              <a:t>, es claro que </a:t>
            </a:r>
            <a:r>
              <a:rPr lang="en-US" dirty="0" err="1"/>
              <a:t>más</a:t>
            </a:r>
            <a:r>
              <a:rPr lang="en-US" dirty="0"/>
              <a:t> de la </a:t>
            </a:r>
            <a:r>
              <a:rPr lang="en-US" dirty="0" err="1"/>
              <a:t>mitad</a:t>
            </a:r>
            <a:r>
              <a:rPr lang="en-US" dirty="0"/>
              <a:t> de </a:t>
            </a:r>
            <a:r>
              <a:rPr lang="en-US" dirty="0" err="1"/>
              <a:t>estos</a:t>
            </a:r>
            <a:r>
              <a:rPr lang="en-US" dirty="0"/>
              <a:t> </a:t>
            </a:r>
            <a:r>
              <a:rPr lang="en-US" dirty="0" err="1"/>
              <a:t>baños</a:t>
            </a:r>
            <a:r>
              <a:rPr lang="en-US" dirty="0"/>
              <a:t> </a:t>
            </a:r>
            <a:r>
              <a:rPr lang="en-US" dirty="0" err="1"/>
              <a:t>serán</a:t>
            </a:r>
            <a:r>
              <a:rPr lang="en-US" dirty="0"/>
              <a:t> </a:t>
            </a:r>
            <a:r>
              <a:rPr lang="en-US" dirty="0" err="1"/>
              <a:t>inutilizables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2030.</a:t>
            </a:r>
          </a:p>
          <a:p>
            <a:pPr marL="0" lvl="0" indent="0" algn="just" rtl="0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/>
          </a:p>
          <a:p>
            <a:pPr marL="0" lvl="0" indent="0" rtl="0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i="1" dirty="0" err="1"/>
              <a:t>Muestra</a:t>
            </a:r>
            <a:r>
              <a:rPr lang="en-US" b="1" dirty="0"/>
              <a:t>: </a:t>
            </a:r>
            <a:r>
              <a:rPr lang="en-US" dirty="0"/>
              <a:t>Los </a:t>
            </a:r>
            <a:r>
              <a:rPr lang="en-US" dirty="0" err="1"/>
              <a:t>baños</a:t>
            </a:r>
            <a:r>
              <a:rPr lang="en-US" dirty="0"/>
              <a:t> </a:t>
            </a:r>
            <a:r>
              <a:rPr lang="en-US" dirty="0" err="1"/>
              <a:t>portátiles</a:t>
            </a:r>
            <a:r>
              <a:rPr lang="en-US" dirty="0"/>
              <a:t> de la </a:t>
            </a:r>
            <a:r>
              <a:rPr lang="en-US" dirty="0" err="1"/>
              <a:t>empresa</a:t>
            </a:r>
            <a:r>
              <a:rPr lang="en-US" dirty="0"/>
              <a:t> </a:t>
            </a:r>
            <a:r>
              <a:rPr lang="en-US" dirty="0" err="1"/>
              <a:t>Siemprelimpio</a:t>
            </a:r>
            <a:r>
              <a:rPr lang="en-US" i="1" dirty="0"/>
              <a:t> </a:t>
            </a:r>
            <a:r>
              <a:rPr lang="en-US" dirty="0" err="1"/>
              <a:t>comprados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MTC</a:t>
            </a:r>
            <a:r>
              <a:rPr lang="en-US" i="1" dirty="0"/>
              <a:t> </a:t>
            </a:r>
            <a:r>
              <a:rPr lang="en-US" dirty="0" err="1"/>
              <a:t>desde</a:t>
            </a:r>
            <a:r>
              <a:rPr lang="en-US" dirty="0"/>
              <a:t> 2000</a:t>
            </a:r>
            <a:r>
              <a:rPr lang="en-US" i="1" dirty="0"/>
              <a:t> </a:t>
            </a:r>
            <a:r>
              <a:rPr lang="en-US" dirty="0"/>
              <a:t>hasta 2020.</a:t>
            </a:r>
            <a:br>
              <a:rPr lang="en-US" dirty="0"/>
            </a:br>
            <a:endParaRPr dirty="0"/>
          </a:p>
          <a:p>
            <a:pPr marL="0" lvl="0" indent="0" algn="just" rtl="0">
              <a:spcBef>
                <a:spcPts val="544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b="1" i="1" dirty="0"/>
              <a:t>Población</a:t>
            </a:r>
            <a:r>
              <a:rPr lang="en-US" b="1" dirty="0"/>
              <a:t>: </a:t>
            </a:r>
            <a:r>
              <a:rPr lang="en-US" dirty="0" err="1"/>
              <a:t>Todos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baños</a:t>
            </a:r>
            <a:r>
              <a:rPr lang="en-US" dirty="0"/>
              <a:t> </a:t>
            </a:r>
            <a:r>
              <a:rPr lang="en-US" dirty="0" err="1"/>
              <a:t>portátiles</a:t>
            </a:r>
            <a:r>
              <a:rPr lang="en-US" dirty="0"/>
              <a:t> de la </a:t>
            </a:r>
            <a:r>
              <a:rPr lang="en-US" dirty="0" err="1"/>
              <a:t>empresa</a:t>
            </a:r>
            <a:r>
              <a:rPr lang="en-US" dirty="0"/>
              <a:t> </a:t>
            </a:r>
            <a:r>
              <a:rPr lang="en-US" dirty="0" err="1"/>
              <a:t>Siemprelimpio</a:t>
            </a:r>
            <a:r>
              <a:rPr lang="en-US" dirty="0"/>
              <a:t>, </a:t>
            </a:r>
            <a:r>
              <a:rPr lang="en-US" dirty="0" err="1"/>
              <a:t>incluyendo</a:t>
            </a:r>
            <a:r>
              <a:rPr lang="en-US" dirty="0"/>
              <a:t> las 100 000 que </a:t>
            </a:r>
            <a:r>
              <a:rPr lang="en-US" dirty="0" err="1"/>
              <a:t>comprará</a:t>
            </a:r>
            <a:r>
              <a:rPr lang="en-US" dirty="0"/>
              <a:t> </a:t>
            </a:r>
            <a:r>
              <a:rPr lang="en-US" dirty="0" err="1"/>
              <a:t>el</a:t>
            </a:r>
            <a:r>
              <a:rPr lang="en-US" dirty="0"/>
              <a:t> MINSA </a:t>
            </a:r>
            <a:r>
              <a:rPr lang="en-US" dirty="0" err="1"/>
              <a:t>el</a:t>
            </a:r>
            <a:r>
              <a:rPr lang="en-US" dirty="0"/>
              <a:t> 2024. 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8"/>
          <p:cNvSpPr txBox="1">
            <a:spLocks noGrp="1"/>
          </p:cNvSpPr>
          <p:nvPr>
            <p:ph type="body" idx="1"/>
          </p:nvPr>
        </p:nvSpPr>
        <p:spPr>
          <a:xfrm>
            <a:off x="457200" y="765632"/>
            <a:ext cx="8229600" cy="5360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/>
          </a:p>
          <a:p>
            <a:pPr marL="0" lvl="0" indent="0" algn="ctr" rtl="0">
              <a:spcBef>
                <a:spcPts val="66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sz="3600" dirty="0"/>
          </a:p>
          <a:p>
            <a:pPr marL="0" lvl="0" indent="0" algn="ctr" rtl="0">
              <a:spcBef>
                <a:spcPts val="66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lang="en-US" sz="3600" dirty="0"/>
          </a:p>
          <a:p>
            <a:pPr marL="0" lvl="0" indent="0" algn="ctr" rtl="0">
              <a:spcBef>
                <a:spcPts val="666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3600" dirty="0"/>
              <a:t>¿Los </a:t>
            </a:r>
            <a:r>
              <a:rPr lang="en-US" sz="3600" dirty="0" err="1"/>
              <a:t>ejemplos</a:t>
            </a:r>
            <a:r>
              <a:rPr lang="en-US" sz="3600" dirty="0"/>
              <a:t> </a:t>
            </a:r>
            <a:r>
              <a:rPr lang="en-US" sz="3600" dirty="0" err="1"/>
              <a:t>pueden</a:t>
            </a:r>
            <a:r>
              <a:rPr lang="en-US" sz="3600" dirty="0"/>
              <a:t> </a:t>
            </a:r>
            <a:r>
              <a:rPr lang="en-US" sz="3600" dirty="0" err="1"/>
              <a:t>considerarse</a:t>
            </a:r>
            <a:r>
              <a:rPr lang="en-US" sz="3600" dirty="0"/>
              <a:t> </a:t>
            </a:r>
            <a:r>
              <a:rPr lang="en-US" sz="3600" dirty="0" err="1"/>
              <a:t>como</a:t>
            </a:r>
            <a:r>
              <a:rPr lang="en-US" sz="3600" dirty="0"/>
              <a:t> buenos </a:t>
            </a:r>
            <a:r>
              <a:rPr lang="en-US" sz="3600" dirty="0" err="1"/>
              <a:t>argumentos</a:t>
            </a:r>
            <a:r>
              <a:rPr lang="en-US" sz="3600" dirty="0"/>
              <a:t> </a:t>
            </a:r>
            <a:r>
              <a:rPr lang="en-US" sz="3600" dirty="0" err="1"/>
              <a:t>por</a:t>
            </a:r>
            <a:r>
              <a:rPr lang="en-US" sz="3600" dirty="0"/>
              <a:t> </a:t>
            </a:r>
            <a:r>
              <a:rPr lang="en-US" sz="3600" dirty="0" err="1"/>
              <a:t>generalización</a:t>
            </a:r>
            <a:r>
              <a:rPr lang="en-US" sz="3600" dirty="0"/>
              <a:t>?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Conceptos centrales</a:t>
            </a:r>
            <a:endParaRPr/>
          </a:p>
        </p:txBody>
      </p:sp>
      <p:sp>
        <p:nvSpPr>
          <p:cNvPr id="217" name="Google Shape;217;p10"/>
          <p:cNvSpPr txBox="1">
            <a:spLocks noGrp="1"/>
          </p:cNvSpPr>
          <p:nvPr>
            <p:ph type="body" idx="1"/>
          </p:nvPr>
        </p:nvSpPr>
        <p:spPr>
          <a:xfrm>
            <a:off x="457200" y="1665514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i="1" u="sng" dirty="0"/>
          </a:p>
          <a:p>
            <a:pPr marL="514350" lvl="0" indent="-514350" algn="just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+mj-lt"/>
              <a:buAutoNum type="alphaLcParenR" startAt="2"/>
            </a:pPr>
            <a:r>
              <a:rPr lang="en-US" b="1" dirty="0" err="1"/>
              <a:t>Variabilidad</a:t>
            </a:r>
            <a:r>
              <a:rPr lang="en-US" b="1" dirty="0"/>
              <a:t> </a:t>
            </a:r>
            <a:r>
              <a:rPr lang="en-US" b="1" dirty="0" err="1"/>
              <a:t>en</a:t>
            </a:r>
            <a:r>
              <a:rPr lang="en-US" b="1" dirty="0"/>
              <a:t> la población:</a:t>
            </a:r>
            <a:r>
              <a:rPr lang="en-US" dirty="0"/>
              <a:t> </a:t>
            </a:r>
            <a:r>
              <a:rPr lang="en-US" dirty="0" err="1"/>
              <a:t>índice</a:t>
            </a:r>
            <a:r>
              <a:rPr lang="en-US" dirty="0"/>
              <a:t> de </a:t>
            </a:r>
            <a:r>
              <a:rPr lang="en-US" dirty="0" err="1"/>
              <a:t>variación</a:t>
            </a:r>
            <a:r>
              <a:rPr lang="en-US" dirty="0"/>
              <a:t> entre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ítems</a:t>
            </a:r>
            <a:r>
              <a:rPr lang="en-US" dirty="0"/>
              <a:t> de la población con </a:t>
            </a:r>
            <a:r>
              <a:rPr lang="en-US" dirty="0" err="1"/>
              <a:t>respecto</a:t>
            </a:r>
            <a:r>
              <a:rPr lang="en-US" dirty="0"/>
              <a:t> al </a:t>
            </a:r>
            <a:r>
              <a:rPr lang="en-US" dirty="0" err="1"/>
              <a:t>tema</a:t>
            </a:r>
            <a:r>
              <a:rPr lang="en-US" dirty="0"/>
              <a:t> </a:t>
            </a:r>
            <a:r>
              <a:rPr lang="en-US" dirty="0" err="1"/>
              <a:t>estudiado</a:t>
            </a:r>
            <a:r>
              <a:rPr lang="en-US" dirty="0"/>
              <a:t>. </a:t>
            </a:r>
            <a:r>
              <a:rPr lang="en-US" dirty="0" err="1"/>
              <a:t>Cualitativamente</a:t>
            </a:r>
            <a:r>
              <a:rPr lang="en-US" dirty="0"/>
              <a:t>, </a:t>
            </a:r>
            <a:r>
              <a:rPr lang="en-US" dirty="0" err="1"/>
              <a:t>va</a:t>
            </a:r>
            <a:r>
              <a:rPr lang="en-US" dirty="0"/>
              <a:t> </a:t>
            </a:r>
            <a:r>
              <a:rPr lang="en-US" dirty="0" err="1"/>
              <a:t>desde</a:t>
            </a:r>
            <a:r>
              <a:rPr lang="en-US" dirty="0"/>
              <a:t> </a:t>
            </a:r>
            <a:r>
              <a:rPr lang="en-US" dirty="0" err="1"/>
              <a:t>poblaciones</a:t>
            </a:r>
            <a:r>
              <a:rPr lang="en-US" dirty="0"/>
              <a:t> </a:t>
            </a:r>
            <a:r>
              <a:rPr lang="en-US" dirty="0" err="1"/>
              <a:t>muy</a:t>
            </a:r>
            <a:r>
              <a:rPr lang="en-US" dirty="0"/>
              <a:t> </a:t>
            </a:r>
            <a:r>
              <a:rPr lang="en-US" dirty="0" err="1"/>
              <a:t>homogéneas</a:t>
            </a:r>
            <a:r>
              <a:rPr lang="en-US" dirty="0"/>
              <a:t> hasta </a:t>
            </a:r>
            <a:r>
              <a:rPr lang="en-US" dirty="0" err="1"/>
              <a:t>poblaciones</a:t>
            </a:r>
            <a:r>
              <a:rPr lang="en-US" dirty="0"/>
              <a:t> </a:t>
            </a:r>
            <a:r>
              <a:rPr lang="en-US" dirty="0" err="1"/>
              <a:t>muy</a:t>
            </a:r>
            <a:r>
              <a:rPr lang="en-US" dirty="0"/>
              <a:t> </a:t>
            </a:r>
            <a:r>
              <a:rPr lang="en-US" dirty="0" err="1"/>
              <a:t>heterogéneas</a:t>
            </a:r>
            <a:r>
              <a:rPr lang="en-US" dirty="0"/>
              <a:t>.</a:t>
            </a:r>
          </a:p>
          <a:p>
            <a:pPr marL="514350" lvl="0" indent="-514350" algn="just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+mj-lt"/>
              <a:buAutoNum type="alphaLcParenR" startAt="2"/>
            </a:pPr>
            <a:endParaRPr lang="en-US" b="1" dirty="0"/>
          </a:p>
          <a:p>
            <a:pPr marL="514350" lvl="0" indent="-514350" algn="just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+mj-lt"/>
              <a:buAutoNum type="alphaLcParenR" startAt="2"/>
            </a:pPr>
            <a:r>
              <a:rPr lang="en-US" b="1" dirty="0" err="1"/>
              <a:t>Estratificación</a:t>
            </a:r>
            <a:r>
              <a:rPr lang="en-US" b="1" dirty="0"/>
              <a:t> de la población:</a:t>
            </a:r>
            <a:r>
              <a:rPr lang="en-US" dirty="0"/>
              <a:t> </a:t>
            </a:r>
            <a:r>
              <a:rPr lang="en-US" dirty="0" err="1"/>
              <a:t>clasificación</a:t>
            </a:r>
            <a:r>
              <a:rPr lang="en-US" dirty="0"/>
              <a:t> de la población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subgrupos</a:t>
            </a:r>
            <a:r>
              <a:rPr lang="en-US" dirty="0"/>
              <a:t> </a:t>
            </a:r>
            <a:r>
              <a:rPr lang="en-US" dirty="0" err="1"/>
              <a:t>según</a:t>
            </a:r>
            <a:r>
              <a:rPr lang="en-US" dirty="0"/>
              <a:t> las variables que </a:t>
            </a:r>
            <a:r>
              <a:rPr lang="en-US" dirty="0" err="1"/>
              <a:t>influyen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la </a:t>
            </a:r>
            <a:r>
              <a:rPr lang="en-US" dirty="0" err="1"/>
              <a:t>generalización</a:t>
            </a:r>
            <a:r>
              <a:rPr lang="en-US" dirty="0"/>
              <a:t> 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2297</TotalTime>
  <Words>1903</Words>
  <Application>Microsoft Office PowerPoint</Application>
  <PresentationFormat>Presentación en pantalla (4:3)</PresentationFormat>
  <Paragraphs>98</Paragraphs>
  <Slides>23</Slides>
  <Notes>18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26" baseType="lpstr">
      <vt:lpstr>Arial</vt:lpstr>
      <vt:lpstr>Calibri</vt:lpstr>
      <vt:lpstr>Office Theme</vt:lpstr>
      <vt:lpstr>Estrategias argumentativas</vt:lpstr>
      <vt:lpstr>Presentación de PowerPoint</vt:lpstr>
      <vt:lpstr>Presentación de PowerPoint</vt:lpstr>
      <vt:lpstr>Conceptos centrales</vt:lpstr>
      <vt:lpstr>Muestra y población en argumentos por generalización</vt:lpstr>
      <vt:lpstr>Muestra y población en argumentos por generalización</vt:lpstr>
      <vt:lpstr>Muestra y población en argumentos por generalización</vt:lpstr>
      <vt:lpstr>Presentación de PowerPoint</vt:lpstr>
      <vt:lpstr>Conceptos centrales</vt:lpstr>
      <vt:lpstr>Conceptos centrales</vt:lpstr>
      <vt:lpstr>Conceptos centrales</vt:lpstr>
      <vt:lpstr>Conceptos centrales</vt:lpstr>
      <vt:lpstr>Conceptos centrales</vt:lpstr>
      <vt:lpstr>Conceptos centrales</vt:lpstr>
      <vt:lpstr>Revisión de ejemplos</vt:lpstr>
      <vt:lpstr>Revisión de ejemplos</vt:lpstr>
      <vt:lpstr>Revisión de ejemplos</vt:lpstr>
      <vt:lpstr>Revisión de ejemplos</vt:lpstr>
      <vt:lpstr>Revisión de ejemplos</vt:lpstr>
      <vt:lpstr>Falacias por generalización</vt:lpstr>
      <vt:lpstr>Silogismo estadístico</vt:lpstr>
      <vt:lpstr>Silogismo estadístico</vt:lpstr>
      <vt:lpstr>Silogismo estadístico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Raymond Ocampo Salazar</dc:creator>
  <cp:lastModifiedBy>Raymond Ocampo Salazar</cp:lastModifiedBy>
  <cp:revision>8</cp:revision>
  <dcterms:created xsi:type="dcterms:W3CDTF">2019-06-10T04:29:54Z</dcterms:created>
  <dcterms:modified xsi:type="dcterms:W3CDTF">2024-09-17T04:37:08Z</dcterms:modified>
</cp:coreProperties>
</file>