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0" r:id="rId2"/>
    <p:sldId id="272" r:id="rId3"/>
    <p:sldId id="273" r:id="rId4"/>
    <p:sldId id="274" r:id="rId5"/>
    <p:sldId id="271" r:id="rId6"/>
    <p:sldId id="299" r:id="rId7"/>
    <p:sldId id="298" r:id="rId8"/>
    <p:sldId id="283" r:id="rId9"/>
    <p:sldId id="300" r:id="rId10"/>
    <p:sldId id="301" r:id="rId11"/>
    <p:sldId id="282" r:id="rId12"/>
    <p:sldId id="284" r:id="rId13"/>
    <p:sldId id="285" r:id="rId14"/>
    <p:sldId id="286" r:id="rId15"/>
    <p:sldId id="287" r:id="rId16"/>
    <p:sldId id="288" r:id="rId17"/>
    <p:sldId id="289" r:id="rId18"/>
    <p:sldId id="290" r:id="rId19"/>
    <p:sldId id="291" r:id="rId20"/>
    <p:sldId id="292" r:id="rId21"/>
    <p:sldId id="293" r:id="rId22"/>
    <p:sldId id="294" r:id="rId23"/>
    <p:sldId id="295" r:id="rId24"/>
    <p:sldId id="297" r:id="rId25"/>
    <p:sldId id="296" r:id="rId26"/>
    <p:sldId id="258" r:id="rId27"/>
    <p:sldId id="308" r:id="rId28"/>
    <p:sldId id="259" r:id="rId29"/>
    <p:sldId id="260" r:id="rId30"/>
  </p:sldIdLst>
  <p:sldSz cx="9144000" cy="6858000" type="screen4x3"/>
  <p:notesSz cx="6858000" cy="9144000"/>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a:t>Haga clic para modificar el estilo de título del patrón</a:t>
            </a:r>
            <a:endParaRPr lang="es-PE"/>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s-PE"/>
          </a:p>
        </p:txBody>
      </p:sp>
      <p:sp>
        <p:nvSpPr>
          <p:cNvPr id="4" name="3 Marcador de fecha"/>
          <p:cNvSpPr>
            <a:spLocks noGrp="1"/>
          </p:cNvSpPr>
          <p:nvPr>
            <p:ph type="dt" sz="half" idx="10"/>
          </p:nvPr>
        </p:nvSpPr>
        <p:spPr/>
        <p:txBody>
          <a:bodyPr/>
          <a:lstStyle/>
          <a:p>
            <a:fld id="{876792A1-9E0B-4A10-A6AE-1F3B801F5E9A}" type="datetimeFigureOut">
              <a:rPr lang="es-PE" smtClean="0"/>
              <a:t>4/09/2024</a:t>
            </a:fld>
            <a:endParaRPr lang="es-PE"/>
          </a:p>
        </p:txBody>
      </p:sp>
      <p:sp>
        <p:nvSpPr>
          <p:cNvPr id="5" name="4 Marcador de pie de página"/>
          <p:cNvSpPr>
            <a:spLocks noGrp="1"/>
          </p:cNvSpPr>
          <p:nvPr>
            <p:ph type="ftr" sz="quarter" idx="11"/>
          </p:nvPr>
        </p:nvSpPr>
        <p:spPr/>
        <p:txBody>
          <a:bodyPr/>
          <a:lstStyle/>
          <a:p>
            <a:endParaRPr lang="es-PE"/>
          </a:p>
        </p:txBody>
      </p:sp>
      <p:sp>
        <p:nvSpPr>
          <p:cNvPr id="6" name="5 Marcador de número de diapositiva"/>
          <p:cNvSpPr>
            <a:spLocks noGrp="1"/>
          </p:cNvSpPr>
          <p:nvPr>
            <p:ph type="sldNum" sz="quarter" idx="12"/>
          </p:nvPr>
        </p:nvSpPr>
        <p:spPr/>
        <p:txBody>
          <a:bodyPr/>
          <a:lstStyle/>
          <a:p>
            <a:fld id="{D3598460-8C86-4A92-BAB5-3B41CAE9E6F8}" type="slidenum">
              <a:rPr lang="es-PE" smtClean="0"/>
              <a:t>‹#›</a:t>
            </a:fld>
            <a:endParaRPr lang="es-P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PE"/>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3 Marcador de fecha"/>
          <p:cNvSpPr>
            <a:spLocks noGrp="1"/>
          </p:cNvSpPr>
          <p:nvPr>
            <p:ph type="dt" sz="half" idx="10"/>
          </p:nvPr>
        </p:nvSpPr>
        <p:spPr/>
        <p:txBody>
          <a:bodyPr/>
          <a:lstStyle/>
          <a:p>
            <a:fld id="{876792A1-9E0B-4A10-A6AE-1F3B801F5E9A}" type="datetimeFigureOut">
              <a:rPr lang="es-PE" smtClean="0"/>
              <a:t>4/09/2024</a:t>
            </a:fld>
            <a:endParaRPr lang="es-PE"/>
          </a:p>
        </p:txBody>
      </p:sp>
      <p:sp>
        <p:nvSpPr>
          <p:cNvPr id="5" name="4 Marcador de pie de página"/>
          <p:cNvSpPr>
            <a:spLocks noGrp="1"/>
          </p:cNvSpPr>
          <p:nvPr>
            <p:ph type="ftr" sz="quarter" idx="11"/>
          </p:nvPr>
        </p:nvSpPr>
        <p:spPr/>
        <p:txBody>
          <a:bodyPr/>
          <a:lstStyle/>
          <a:p>
            <a:endParaRPr lang="es-PE"/>
          </a:p>
        </p:txBody>
      </p:sp>
      <p:sp>
        <p:nvSpPr>
          <p:cNvPr id="6" name="5 Marcador de número de diapositiva"/>
          <p:cNvSpPr>
            <a:spLocks noGrp="1"/>
          </p:cNvSpPr>
          <p:nvPr>
            <p:ph type="sldNum" sz="quarter" idx="12"/>
          </p:nvPr>
        </p:nvSpPr>
        <p:spPr/>
        <p:txBody>
          <a:bodyPr/>
          <a:lstStyle/>
          <a:p>
            <a:fld id="{D3598460-8C86-4A92-BAB5-3B41CAE9E6F8}" type="slidenum">
              <a:rPr lang="es-PE" smtClean="0"/>
              <a:t>‹#›</a:t>
            </a:fld>
            <a:endParaRPr lang="es-P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a:t>Haga clic para modificar el estilo de título del patrón</a:t>
            </a:r>
            <a:endParaRPr lang="es-PE"/>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3 Marcador de fecha"/>
          <p:cNvSpPr>
            <a:spLocks noGrp="1"/>
          </p:cNvSpPr>
          <p:nvPr>
            <p:ph type="dt" sz="half" idx="10"/>
          </p:nvPr>
        </p:nvSpPr>
        <p:spPr/>
        <p:txBody>
          <a:bodyPr/>
          <a:lstStyle/>
          <a:p>
            <a:fld id="{876792A1-9E0B-4A10-A6AE-1F3B801F5E9A}" type="datetimeFigureOut">
              <a:rPr lang="es-PE" smtClean="0"/>
              <a:t>4/09/2024</a:t>
            </a:fld>
            <a:endParaRPr lang="es-PE"/>
          </a:p>
        </p:txBody>
      </p:sp>
      <p:sp>
        <p:nvSpPr>
          <p:cNvPr id="5" name="4 Marcador de pie de página"/>
          <p:cNvSpPr>
            <a:spLocks noGrp="1"/>
          </p:cNvSpPr>
          <p:nvPr>
            <p:ph type="ftr" sz="quarter" idx="11"/>
          </p:nvPr>
        </p:nvSpPr>
        <p:spPr/>
        <p:txBody>
          <a:bodyPr/>
          <a:lstStyle/>
          <a:p>
            <a:endParaRPr lang="es-PE"/>
          </a:p>
        </p:txBody>
      </p:sp>
      <p:sp>
        <p:nvSpPr>
          <p:cNvPr id="6" name="5 Marcador de número de diapositiva"/>
          <p:cNvSpPr>
            <a:spLocks noGrp="1"/>
          </p:cNvSpPr>
          <p:nvPr>
            <p:ph type="sldNum" sz="quarter" idx="12"/>
          </p:nvPr>
        </p:nvSpPr>
        <p:spPr/>
        <p:txBody>
          <a:bodyPr/>
          <a:lstStyle/>
          <a:p>
            <a:fld id="{D3598460-8C86-4A92-BAB5-3B41CAE9E6F8}" type="slidenum">
              <a:rPr lang="es-PE" smtClean="0"/>
              <a:t>‹#›</a:t>
            </a:fld>
            <a:endParaRPr lang="es-P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PE"/>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3 Marcador de fecha"/>
          <p:cNvSpPr>
            <a:spLocks noGrp="1"/>
          </p:cNvSpPr>
          <p:nvPr>
            <p:ph type="dt" sz="half" idx="10"/>
          </p:nvPr>
        </p:nvSpPr>
        <p:spPr/>
        <p:txBody>
          <a:bodyPr/>
          <a:lstStyle/>
          <a:p>
            <a:fld id="{876792A1-9E0B-4A10-A6AE-1F3B801F5E9A}" type="datetimeFigureOut">
              <a:rPr lang="es-PE" smtClean="0"/>
              <a:t>4/09/2024</a:t>
            </a:fld>
            <a:endParaRPr lang="es-PE"/>
          </a:p>
        </p:txBody>
      </p:sp>
      <p:sp>
        <p:nvSpPr>
          <p:cNvPr id="5" name="4 Marcador de pie de página"/>
          <p:cNvSpPr>
            <a:spLocks noGrp="1"/>
          </p:cNvSpPr>
          <p:nvPr>
            <p:ph type="ftr" sz="quarter" idx="11"/>
          </p:nvPr>
        </p:nvSpPr>
        <p:spPr/>
        <p:txBody>
          <a:bodyPr/>
          <a:lstStyle/>
          <a:p>
            <a:endParaRPr lang="es-PE"/>
          </a:p>
        </p:txBody>
      </p:sp>
      <p:sp>
        <p:nvSpPr>
          <p:cNvPr id="6" name="5 Marcador de número de diapositiva"/>
          <p:cNvSpPr>
            <a:spLocks noGrp="1"/>
          </p:cNvSpPr>
          <p:nvPr>
            <p:ph type="sldNum" sz="quarter" idx="12"/>
          </p:nvPr>
        </p:nvSpPr>
        <p:spPr/>
        <p:txBody>
          <a:bodyPr/>
          <a:lstStyle/>
          <a:p>
            <a:fld id="{D3598460-8C86-4A92-BAB5-3B41CAE9E6F8}" type="slidenum">
              <a:rPr lang="es-PE" smtClean="0"/>
              <a:t>‹#›</a:t>
            </a:fld>
            <a:endParaRPr lang="es-P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endParaRPr lang="es-PE"/>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3 Marcador de fecha"/>
          <p:cNvSpPr>
            <a:spLocks noGrp="1"/>
          </p:cNvSpPr>
          <p:nvPr>
            <p:ph type="dt" sz="half" idx="10"/>
          </p:nvPr>
        </p:nvSpPr>
        <p:spPr/>
        <p:txBody>
          <a:bodyPr/>
          <a:lstStyle/>
          <a:p>
            <a:fld id="{876792A1-9E0B-4A10-A6AE-1F3B801F5E9A}" type="datetimeFigureOut">
              <a:rPr lang="es-PE" smtClean="0"/>
              <a:t>4/09/2024</a:t>
            </a:fld>
            <a:endParaRPr lang="es-PE"/>
          </a:p>
        </p:txBody>
      </p:sp>
      <p:sp>
        <p:nvSpPr>
          <p:cNvPr id="5" name="4 Marcador de pie de página"/>
          <p:cNvSpPr>
            <a:spLocks noGrp="1"/>
          </p:cNvSpPr>
          <p:nvPr>
            <p:ph type="ftr" sz="quarter" idx="11"/>
          </p:nvPr>
        </p:nvSpPr>
        <p:spPr/>
        <p:txBody>
          <a:bodyPr/>
          <a:lstStyle/>
          <a:p>
            <a:endParaRPr lang="es-PE"/>
          </a:p>
        </p:txBody>
      </p:sp>
      <p:sp>
        <p:nvSpPr>
          <p:cNvPr id="6" name="5 Marcador de número de diapositiva"/>
          <p:cNvSpPr>
            <a:spLocks noGrp="1"/>
          </p:cNvSpPr>
          <p:nvPr>
            <p:ph type="sldNum" sz="quarter" idx="12"/>
          </p:nvPr>
        </p:nvSpPr>
        <p:spPr/>
        <p:txBody>
          <a:bodyPr/>
          <a:lstStyle/>
          <a:p>
            <a:fld id="{D3598460-8C86-4A92-BAB5-3B41CAE9E6F8}" type="slidenum">
              <a:rPr lang="es-PE" smtClean="0"/>
              <a:t>‹#›</a:t>
            </a:fld>
            <a:endParaRPr lang="es-P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PE"/>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5" name="4 Marcador de fecha"/>
          <p:cNvSpPr>
            <a:spLocks noGrp="1"/>
          </p:cNvSpPr>
          <p:nvPr>
            <p:ph type="dt" sz="half" idx="10"/>
          </p:nvPr>
        </p:nvSpPr>
        <p:spPr/>
        <p:txBody>
          <a:bodyPr/>
          <a:lstStyle/>
          <a:p>
            <a:fld id="{876792A1-9E0B-4A10-A6AE-1F3B801F5E9A}" type="datetimeFigureOut">
              <a:rPr lang="es-PE" smtClean="0"/>
              <a:t>4/09/2024</a:t>
            </a:fld>
            <a:endParaRPr lang="es-PE"/>
          </a:p>
        </p:txBody>
      </p:sp>
      <p:sp>
        <p:nvSpPr>
          <p:cNvPr id="6" name="5 Marcador de pie de página"/>
          <p:cNvSpPr>
            <a:spLocks noGrp="1"/>
          </p:cNvSpPr>
          <p:nvPr>
            <p:ph type="ftr" sz="quarter" idx="11"/>
          </p:nvPr>
        </p:nvSpPr>
        <p:spPr/>
        <p:txBody>
          <a:bodyPr/>
          <a:lstStyle/>
          <a:p>
            <a:endParaRPr lang="es-PE"/>
          </a:p>
        </p:txBody>
      </p:sp>
      <p:sp>
        <p:nvSpPr>
          <p:cNvPr id="7" name="6 Marcador de número de diapositiva"/>
          <p:cNvSpPr>
            <a:spLocks noGrp="1"/>
          </p:cNvSpPr>
          <p:nvPr>
            <p:ph type="sldNum" sz="quarter" idx="12"/>
          </p:nvPr>
        </p:nvSpPr>
        <p:spPr/>
        <p:txBody>
          <a:bodyPr/>
          <a:lstStyle/>
          <a:p>
            <a:fld id="{D3598460-8C86-4A92-BAB5-3B41CAE9E6F8}" type="slidenum">
              <a:rPr lang="es-PE" smtClean="0"/>
              <a:t>‹#›</a:t>
            </a:fld>
            <a:endParaRPr lang="es-P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a:t>Haga clic para modificar el estilo de título del patrón</a:t>
            </a:r>
            <a:endParaRPr lang="es-PE"/>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7" name="6 Marcador de fecha"/>
          <p:cNvSpPr>
            <a:spLocks noGrp="1"/>
          </p:cNvSpPr>
          <p:nvPr>
            <p:ph type="dt" sz="half" idx="10"/>
          </p:nvPr>
        </p:nvSpPr>
        <p:spPr/>
        <p:txBody>
          <a:bodyPr/>
          <a:lstStyle/>
          <a:p>
            <a:fld id="{876792A1-9E0B-4A10-A6AE-1F3B801F5E9A}" type="datetimeFigureOut">
              <a:rPr lang="es-PE" smtClean="0"/>
              <a:t>4/09/2024</a:t>
            </a:fld>
            <a:endParaRPr lang="es-PE"/>
          </a:p>
        </p:txBody>
      </p:sp>
      <p:sp>
        <p:nvSpPr>
          <p:cNvPr id="8" name="7 Marcador de pie de página"/>
          <p:cNvSpPr>
            <a:spLocks noGrp="1"/>
          </p:cNvSpPr>
          <p:nvPr>
            <p:ph type="ftr" sz="quarter" idx="11"/>
          </p:nvPr>
        </p:nvSpPr>
        <p:spPr/>
        <p:txBody>
          <a:bodyPr/>
          <a:lstStyle/>
          <a:p>
            <a:endParaRPr lang="es-PE"/>
          </a:p>
        </p:txBody>
      </p:sp>
      <p:sp>
        <p:nvSpPr>
          <p:cNvPr id="9" name="8 Marcador de número de diapositiva"/>
          <p:cNvSpPr>
            <a:spLocks noGrp="1"/>
          </p:cNvSpPr>
          <p:nvPr>
            <p:ph type="sldNum" sz="quarter" idx="12"/>
          </p:nvPr>
        </p:nvSpPr>
        <p:spPr/>
        <p:txBody>
          <a:bodyPr/>
          <a:lstStyle/>
          <a:p>
            <a:fld id="{D3598460-8C86-4A92-BAB5-3B41CAE9E6F8}" type="slidenum">
              <a:rPr lang="es-PE" smtClean="0"/>
              <a:t>‹#›</a:t>
            </a:fld>
            <a:endParaRPr lang="es-P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PE"/>
          </a:p>
        </p:txBody>
      </p:sp>
      <p:sp>
        <p:nvSpPr>
          <p:cNvPr id="3" name="2 Marcador de fecha"/>
          <p:cNvSpPr>
            <a:spLocks noGrp="1"/>
          </p:cNvSpPr>
          <p:nvPr>
            <p:ph type="dt" sz="half" idx="10"/>
          </p:nvPr>
        </p:nvSpPr>
        <p:spPr/>
        <p:txBody>
          <a:bodyPr/>
          <a:lstStyle/>
          <a:p>
            <a:fld id="{876792A1-9E0B-4A10-A6AE-1F3B801F5E9A}" type="datetimeFigureOut">
              <a:rPr lang="es-PE" smtClean="0"/>
              <a:t>4/09/2024</a:t>
            </a:fld>
            <a:endParaRPr lang="es-PE"/>
          </a:p>
        </p:txBody>
      </p:sp>
      <p:sp>
        <p:nvSpPr>
          <p:cNvPr id="4" name="3 Marcador de pie de página"/>
          <p:cNvSpPr>
            <a:spLocks noGrp="1"/>
          </p:cNvSpPr>
          <p:nvPr>
            <p:ph type="ftr" sz="quarter" idx="11"/>
          </p:nvPr>
        </p:nvSpPr>
        <p:spPr/>
        <p:txBody>
          <a:bodyPr/>
          <a:lstStyle/>
          <a:p>
            <a:endParaRPr lang="es-PE"/>
          </a:p>
        </p:txBody>
      </p:sp>
      <p:sp>
        <p:nvSpPr>
          <p:cNvPr id="5" name="4 Marcador de número de diapositiva"/>
          <p:cNvSpPr>
            <a:spLocks noGrp="1"/>
          </p:cNvSpPr>
          <p:nvPr>
            <p:ph type="sldNum" sz="quarter" idx="12"/>
          </p:nvPr>
        </p:nvSpPr>
        <p:spPr/>
        <p:txBody>
          <a:bodyPr/>
          <a:lstStyle/>
          <a:p>
            <a:fld id="{D3598460-8C86-4A92-BAB5-3B41CAE9E6F8}" type="slidenum">
              <a:rPr lang="es-PE" smtClean="0"/>
              <a:t>‹#›</a:t>
            </a:fld>
            <a:endParaRPr lang="es-P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876792A1-9E0B-4A10-A6AE-1F3B801F5E9A}" type="datetimeFigureOut">
              <a:rPr lang="es-PE" smtClean="0"/>
              <a:t>4/09/2024</a:t>
            </a:fld>
            <a:endParaRPr lang="es-PE"/>
          </a:p>
        </p:txBody>
      </p:sp>
      <p:sp>
        <p:nvSpPr>
          <p:cNvPr id="3" name="2 Marcador de pie de página"/>
          <p:cNvSpPr>
            <a:spLocks noGrp="1"/>
          </p:cNvSpPr>
          <p:nvPr>
            <p:ph type="ftr" sz="quarter" idx="11"/>
          </p:nvPr>
        </p:nvSpPr>
        <p:spPr/>
        <p:txBody>
          <a:bodyPr/>
          <a:lstStyle/>
          <a:p>
            <a:endParaRPr lang="es-PE"/>
          </a:p>
        </p:txBody>
      </p:sp>
      <p:sp>
        <p:nvSpPr>
          <p:cNvPr id="4" name="3 Marcador de número de diapositiva"/>
          <p:cNvSpPr>
            <a:spLocks noGrp="1"/>
          </p:cNvSpPr>
          <p:nvPr>
            <p:ph type="sldNum" sz="quarter" idx="12"/>
          </p:nvPr>
        </p:nvSpPr>
        <p:spPr/>
        <p:txBody>
          <a:bodyPr/>
          <a:lstStyle/>
          <a:p>
            <a:fld id="{D3598460-8C86-4A92-BAB5-3B41CAE9E6F8}" type="slidenum">
              <a:rPr lang="es-PE" smtClean="0"/>
              <a:t>‹#›</a:t>
            </a:fld>
            <a:endParaRPr lang="es-P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endParaRPr lang="es-PE"/>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876792A1-9E0B-4A10-A6AE-1F3B801F5E9A}" type="datetimeFigureOut">
              <a:rPr lang="es-PE" smtClean="0"/>
              <a:t>4/09/2024</a:t>
            </a:fld>
            <a:endParaRPr lang="es-PE"/>
          </a:p>
        </p:txBody>
      </p:sp>
      <p:sp>
        <p:nvSpPr>
          <p:cNvPr id="6" name="5 Marcador de pie de página"/>
          <p:cNvSpPr>
            <a:spLocks noGrp="1"/>
          </p:cNvSpPr>
          <p:nvPr>
            <p:ph type="ftr" sz="quarter" idx="11"/>
          </p:nvPr>
        </p:nvSpPr>
        <p:spPr/>
        <p:txBody>
          <a:bodyPr/>
          <a:lstStyle/>
          <a:p>
            <a:endParaRPr lang="es-PE"/>
          </a:p>
        </p:txBody>
      </p:sp>
      <p:sp>
        <p:nvSpPr>
          <p:cNvPr id="7" name="6 Marcador de número de diapositiva"/>
          <p:cNvSpPr>
            <a:spLocks noGrp="1"/>
          </p:cNvSpPr>
          <p:nvPr>
            <p:ph type="sldNum" sz="quarter" idx="12"/>
          </p:nvPr>
        </p:nvSpPr>
        <p:spPr/>
        <p:txBody>
          <a:bodyPr/>
          <a:lstStyle/>
          <a:p>
            <a:fld id="{D3598460-8C86-4A92-BAB5-3B41CAE9E6F8}" type="slidenum">
              <a:rPr lang="es-PE" smtClean="0"/>
              <a:t>‹#›</a:t>
            </a:fld>
            <a:endParaRPr lang="es-P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endParaRPr lang="es-PE"/>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PE"/>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876792A1-9E0B-4A10-A6AE-1F3B801F5E9A}" type="datetimeFigureOut">
              <a:rPr lang="es-PE" smtClean="0"/>
              <a:t>4/09/2024</a:t>
            </a:fld>
            <a:endParaRPr lang="es-PE"/>
          </a:p>
        </p:txBody>
      </p:sp>
      <p:sp>
        <p:nvSpPr>
          <p:cNvPr id="6" name="5 Marcador de pie de página"/>
          <p:cNvSpPr>
            <a:spLocks noGrp="1"/>
          </p:cNvSpPr>
          <p:nvPr>
            <p:ph type="ftr" sz="quarter" idx="11"/>
          </p:nvPr>
        </p:nvSpPr>
        <p:spPr/>
        <p:txBody>
          <a:bodyPr/>
          <a:lstStyle/>
          <a:p>
            <a:endParaRPr lang="es-PE"/>
          </a:p>
        </p:txBody>
      </p:sp>
      <p:sp>
        <p:nvSpPr>
          <p:cNvPr id="7" name="6 Marcador de número de diapositiva"/>
          <p:cNvSpPr>
            <a:spLocks noGrp="1"/>
          </p:cNvSpPr>
          <p:nvPr>
            <p:ph type="sldNum" sz="quarter" idx="12"/>
          </p:nvPr>
        </p:nvSpPr>
        <p:spPr/>
        <p:txBody>
          <a:bodyPr/>
          <a:lstStyle/>
          <a:p>
            <a:fld id="{D3598460-8C86-4A92-BAB5-3B41CAE9E6F8}" type="slidenum">
              <a:rPr lang="es-PE" smtClean="0"/>
              <a:t>‹#›</a:t>
            </a:fld>
            <a:endParaRPr lang="es-P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a:t>Haga clic para modificar el estilo de título del patrón</a:t>
            </a:r>
            <a:endParaRPr lang="es-PE"/>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6792A1-9E0B-4A10-A6AE-1F3B801F5E9A}" type="datetimeFigureOut">
              <a:rPr lang="es-PE" smtClean="0"/>
              <a:t>4/09/2024</a:t>
            </a:fld>
            <a:endParaRPr lang="es-PE"/>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PE"/>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598460-8C86-4A92-BAB5-3B41CAE9E6F8}" type="slidenum">
              <a:rPr lang="es-PE" smtClean="0"/>
              <a:t>‹#›</a:t>
            </a:fld>
            <a:endParaRPr lang="es-PE"/>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image" Target="../media/image30.jpeg"/><Relationship Id="rId1" Type="http://schemas.openxmlformats.org/officeDocument/2006/relationships/slideLayout" Target="../slideLayouts/slideLayout2.xml"/><Relationship Id="rId4" Type="http://schemas.openxmlformats.org/officeDocument/2006/relationships/image" Target="../media/image32.jpeg"/></Relationships>
</file>

<file path=ppt/slides/_rels/slide2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4.jpeg"/></Relationships>
</file>

<file path=ppt/slides/_rels/slide25.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image" Target="../media/image36.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image" Target="../media/image39.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2.jpeg"/><Relationship Id="rId2" Type="http://schemas.openxmlformats.org/officeDocument/2006/relationships/image" Target="../media/image4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youtube.com/watch?v=W0_DPi0PmF0" TargetMode="External"/><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57200" y="548681"/>
            <a:ext cx="8229600" cy="3600399"/>
          </a:xfrm>
        </p:spPr>
        <p:txBody>
          <a:bodyPr>
            <a:normAutofit fontScale="47500" lnSpcReduction="20000"/>
          </a:bodyPr>
          <a:lstStyle/>
          <a:p>
            <a:pPr marL="0" indent="0" algn="ctr">
              <a:buNone/>
            </a:pPr>
            <a:r>
              <a:rPr lang="es-PE" b="1" u="sng" dirty="0"/>
              <a:t>Breve cronología de los modales : ¿Qué es lo civilizado?</a:t>
            </a:r>
          </a:p>
          <a:p>
            <a:pPr marL="0" indent="0" algn="just">
              <a:buNone/>
            </a:pPr>
            <a:endParaRPr lang="es-PE" dirty="0"/>
          </a:p>
          <a:p>
            <a:pPr algn="just"/>
            <a:r>
              <a:rPr lang="es-PE" dirty="0"/>
              <a:t>¿Porqué consideramos algo educado o no? ¿Diógenes tenía modales? ¿Los caníbales son civilizados?</a:t>
            </a:r>
          </a:p>
          <a:p>
            <a:pPr algn="just"/>
            <a:r>
              <a:rPr lang="es-PE" dirty="0"/>
              <a:t>El proceso civilizatorio supone, bajo los modales, un intento de autocontrol individual. Supone dominar la “bestia interna” que lo humano posee, para practicar a cambio el actuar apropiadamente y con amabilidad. </a:t>
            </a:r>
          </a:p>
          <a:p>
            <a:pPr algn="just"/>
            <a:r>
              <a:rPr lang="es-PE" b="1" u="sng" dirty="0"/>
              <a:t>Griegos</a:t>
            </a:r>
            <a:r>
              <a:rPr lang="es-PE" dirty="0"/>
              <a:t>: vs Bárbaros, quienes no comparten lengua ni costumbres.</a:t>
            </a:r>
          </a:p>
          <a:p>
            <a:pPr algn="just"/>
            <a:r>
              <a:rPr lang="es-PE" b="1" u="sng" dirty="0"/>
              <a:t>Romanos</a:t>
            </a:r>
            <a:r>
              <a:rPr lang="es-PE" dirty="0"/>
              <a:t>: Desarrollan un concepto más sofisticado para las maneras romanas; los adinerados toman un baño semanal, se depilan las fosas nasales, se predica una ética del trato a la mujer (considerar el mito de las sabinas), la forma de comer pollo y pescado es una particular y se cepillan los dientes con huesos y conchas molidas u orina de caballo. Quizás su higiene no era la mas saludable, pero atendamos a la sofisticación de sus costumbres. Se da importancia a la buena presencia personal en cuanto ordenada y limpia. Ello les distingue de los bárbaros que viven al norte más allá de donde crece el olivo (los germanos y celtas). </a:t>
            </a:r>
          </a:p>
          <a:p>
            <a:pPr algn="just"/>
            <a:endParaRPr lang="es-PE" dirty="0"/>
          </a:p>
          <a:p>
            <a:pPr algn="just"/>
            <a:endParaRPr lang="es-PE" dirty="0"/>
          </a:p>
        </p:txBody>
      </p:sp>
      <p:pic>
        <p:nvPicPr>
          <p:cNvPr id="2" name="Imagen 1"/>
          <p:cNvPicPr>
            <a:picLocks noChangeAspect="1"/>
          </p:cNvPicPr>
          <p:nvPr/>
        </p:nvPicPr>
        <p:blipFill>
          <a:blip r:embed="rId2"/>
          <a:stretch>
            <a:fillRect/>
          </a:stretch>
        </p:blipFill>
        <p:spPr>
          <a:xfrm>
            <a:off x="2028825" y="3717032"/>
            <a:ext cx="5086350" cy="277177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2" descr="Image result for alquimia medieva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652" y="935629"/>
            <a:ext cx="3802176" cy="4909139"/>
          </a:xfrm>
          <a:prstGeom prst="rect">
            <a:avLst/>
          </a:prstGeom>
          <a:noFill/>
          <a:extLst>
            <a:ext uri="{909E8E84-426E-40DD-AFC4-6F175D3DCCD1}">
              <a14:hiddenFill xmlns:a14="http://schemas.microsoft.com/office/drawing/2010/main">
                <a:solidFill>
                  <a:srgbClr val="FFFFFF"/>
                </a:solidFill>
              </a14:hiddenFill>
            </a:ext>
          </a:extLst>
        </p:spPr>
      </p:pic>
      <p:pic>
        <p:nvPicPr>
          <p:cNvPr id="22532" name="Picture 4" descr="Image result for alquimia medieva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4380" y="981829"/>
            <a:ext cx="3890351" cy="48629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21016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2" descr="Image result for alquimia medieva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17672" y="1222423"/>
            <a:ext cx="6153491" cy="4602298"/>
          </a:xfrm>
          <a:prstGeom prst="rect">
            <a:avLst/>
          </a:prstGeom>
          <a:noFill/>
          <a:extLst>
            <a:ext uri="{909E8E84-426E-40DD-AFC4-6F175D3DCCD1}">
              <a14:hiddenFill xmlns:a14="http://schemas.microsoft.com/office/drawing/2010/main">
                <a:solidFill>
                  <a:srgbClr val="FFFFFF"/>
                </a:solidFill>
              </a14:hiddenFill>
            </a:ext>
          </a:extLst>
        </p:spPr>
      </p:pic>
      <p:sp>
        <p:nvSpPr>
          <p:cNvPr id="6" name="CuadroTexto 5"/>
          <p:cNvSpPr txBox="1"/>
          <p:nvPr/>
        </p:nvSpPr>
        <p:spPr>
          <a:xfrm>
            <a:off x="254727" y="945424"/>
            <a:ext cx="5594168" cy="300082"/>
          </a:xfrm>
          <a:prstGeom prst="rect">
            <a:avLst/>
          </a:prstGeom>
          <a:noFill/>
        </p:spPr>
        <p:txBody>
          <a:bodyPr wrap="square" rtlCol="0">
            <a:spAutoFit/>
          </a:bodyPr>
          <a:lstStyle/>
          <a:p>
            <a:r>
              <a:rPr lang="es-PE" sz="1350" dirty="0"/>
              <a:t>La Piedra Filosofal </a:t>
            </a:r>
          </a:p>
        </p:txBody>
      </p:sp>
    </p:spTree>
    <p:extLst>
      <p:ext uri="{BB962C8B-B14F-4D97-AF65-F5344CB8AC3E}">
        <p14:creationId xmlns:p14="http://schemas.microsoft.com/office/powerpoint/2010/main" val="30101697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2" descr="Image result for medieval art magi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3961" y="1013188"/>
            <a:ext cx="6682536" cy="48782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0016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2" descr="Image result for medieval art magi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5262" y="1337311"/>
            <a:ext cx="4135164" cy="3903837"/>
          </a:xfrm>
          <a:prstGeom prst="rect">
            <a:avLst/>
          </a:prstGeom>
          <a:noFill/>
          <a:extLst>
            <a:ext uri="{909E8E84-426E-40DD-AFC4-6F175D3DCCD1}">
              <a14:hiddenFill xmlns:a14="http://schemas.microsoft.com/office/drawing/2010/main">
                <a:solidFill>
                  <a:srgbClr val="FFFFFF"/>
                </a:solidFill>
              </a14:hiddenFill>
            </a:ext>
          </a:extLst>
        </p:spPr>
      </p:pic>
      <p:pic>
        <p:nvPicPr>
          <p:cNvPr id="26630" name="Picture 6" descr="Image result for medieval fir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51340" y="1337311"/>
            <a:ext cx="4992661" cy="39038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63003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2" descr="Image result for medieval art magi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1001" y="998969"/>
            <a:ext cx="8397036" cy="48809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98068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2" descr="Image result for tecnologia medieva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3638" y="1373811"/>
            <a:ext cx="4129970" cy="3843167"/>
          </a:xfrm>
          <a:prstGeom prst="rect">
            <a:avLst/>
          </a:prstGeom>
          <a:noFill/>
          <a:extLst>
            <a:ext uri="{909E8E84-426E-40DD-AFC4-6F175D3DCCD1}">
              <a14:hiddenFill xmlns:a14="http://schemas.microsoft.com/office/drawing/2010/main">
                <a:solidFill>
                  <a:srgbClr val="FFFFFF"/>
                </a:solidFill>
              </a14:hiddenFill>
            </a:ext>
          </a:extLst>
        </p:spPr>
      </p:pic>
      <p:pic>
        <p:nvPicPr>
          <p:cNvPr id="28678" name="Picture 6" descr="Image result for tecnologia medieva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49140" y="1770833"/>
            <a:ext cx="4594860" cy="34461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8307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700" name="Picture 4" descr="Image result for tecnologia medieva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171" y="1257877"/>
            <a:ext cx="8919220" cy="43607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16540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Picture 2" descr="Image result for tecnologia medieva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870" y="2170068"/>
            <a:ext cx="3701385" cy="2590970"/>
          </a:xfrm>
          <a:prstGeom prst="rect">
            <a:avLst/>
          </a:prstGeom>
          <a:noFill/>
          <a:extLst>
            <a:ext uri="{909E8E84-426E-40DD-AFC4-6F175D3DCCD1}">
              <a14:hiddenFill xmlns:a14="http://schemas.microsoft.com/office/drawing/2010/main">
                <a:solidFill>
                  <a:srgbClr val="FFFFFF"/>
                </a:solidFill>
              </a14:hiddenFill>
            </a:ext>
          </a:extLst>
        </p:spPr>
      </p:pic>
      <p:pic>
        <p:nvPicPr>
          <p:cNvPr id="30724" name="Picture 4" descr="Image result for tecnologia medieva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58757" y="1469572"/>
            <a:ext cx="5285243" cy="39727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99080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6" name="Picture 2" descr="https://encrypted-tbn0.gstatic.com/images?q=tbn:ANd9GcQ4L8qB0O0gUIa5OmXlfESqlyXKRdy3J6WBohGCyMGaAM_XiO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681" y="1079319"/>
            <a:ext cx="8612573" cy="48230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2456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2" name="Picture 4" descr="Image result for 1500s technolog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682" y="1021590"/>
            <a:ext cx="8867299" cy="49796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74647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457200" y="3356992"/>
            <a:ext cx="8229600" cy="2769171"/>
          </a:xfrm>
        </p:spPr>
        <p:txBody>
          <a:bodyPr>
            <a:normAutofit fontScale="62500" lnSpcReduction="20000"/>
          </a:bodyPr>
          <a:lstStyle/>
          <a:p>
            <a:pPr algn="just"/>
            <a:r>
              <a:rPr lang="es-PE" b="1" u="sng" dirty="0"/>
              <a:t>Edad Media</a:t>
            </a:r>
            <a:r>
              <a:rPr lang="es-PE" dirty="0"/>
              <a:t>: La reina francesa </a:t>
            </a:r>
            <a:r>
              <a:rPr lang="es-PE" dirty="0" err="1"/>
              <a:t>Eleanor</a:t>
            </a:r>
            <a:r>
              <a:rPr lang="es-PE" dirty="0"/>
              <a:t> de Aquitania recurre a la poesía para infundir el buen trato a la mujer por parte de los soldados. Ordena componer canciones de amor que suavicen el temperamento masculino. Los intentos de la reina son civilizatorios. Los militares infundidos por la lírica en el buen trato representan el ideal de caballerosidad (</a:t>
            </a:r>
            <a:r>
              <a:rPr lang="es-PE" i="1" dirty="0" err="1"/>
              <a:t>chivalry</a:t>
            </a:r>
            <a:r>
              <a:rPr lang="es-PE" dirty="0"/>
              <a:t>). </a:t>
            </a:r>
          </a:p>
          <a:p>
            <a:pPr algn="just"/>
            <a:r>
              <a:rPr lang="es-PE" dirty="0"/>
              <a:t>La idea repercute en las cortes, estableciendo que se deben frenar los impulsos y temperamentos agresivos para proteger el honor y la dignidad.  La aristocracia, con el tiempo, se vuelve consciente de su comportamiento en situaciones sociales, refrenando su bestialidad a cambio del decoro. </a:t>
            </a:r>
          </a:p>
          <a:p>
            <a:pPr algn="just"/>
            <a:endParaRPr lang="es-PE" dirty="0"/>
          </a:p>
        </p:txBody>
      </p:sp>
      <p:pic>
        <p:nvPicPr>
          <p:cNvPr id="4" name="Imagen 3"/>
          <p:cNvPicPr>
            <a:picLocks noChangeAspect="1"/>
          </p:cNvPicPr>
          <p:nvPr/>
        </p:nvPicPr>
        <p:blipFill>
          <a:blip r:embed="rId2"/>
          <a:stretch>
            <a:fillRect/>
          </a:stretch>
        </p:blipFill>
        <p:spPr>
          <a:xfrm>
            <a:off x="2647950" y="253093"/>
            <a:ext cx="3848100" cy="2867025"/>
          </a:xfrm>
          <a:prstGeom prst="rect">
            <a:avLst/>
          </a:prstGeom>
        </p:spPr>
      </p:pic>
    </p:spTree>
    <p:extLst>
      <p:ext uri="{BB962C8B-B14F-4D97-AF65-F5344CB8AC3E}">
        <p14:creationId xmlns:p14="http://schemas.microsoft.com/office/powerpoint/2010/main" val="35101891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4" name="Picture 2" descr="Image result for 1500s technolog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989" y="1070814"/>
            <a:ext cx="6976451" cy="47269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62577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8" name="Picture 2" descr="Image result for 1600s technolog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4451" y="1404256"/>
            <a:ext cx="8421739" cy="40576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44112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6" name="Picture 6" descr="Image result for 1600s technolog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41278" y="1772568"/>
            <a:ext cx="4383986" cy="3268062"/>
          </a:xfrm>
          <a:prstGeom prst="rect">
            <a:avLst/>
          </a:prstGeom>
          <a:noFill/>
          <a:extLst>
            <a:ext uri="{909E8E84-426E-40DD-AFC4-6F175D3DCCD1}">
              <a14:hiddenFill xmlns:a14="http://schemas.microsoft.com/office/drawing/2010/main">
                <a:solidFill>
                  <a:srgbClr val="FFFFFF"/>
                </a:solidFill>
              </a14:hiddenFill>
            </a:ext>
          </a:extLst>
        </p:spPr>
      </p:pic>
      <p:pic>
        <p:nvPicPr>
          <p:cNvPr id="35848" name="Picture 8" descr="Image result for 1600s technolog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4881" y="981296"/>
            <a:ext cx="3228975" cy="48506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11174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Image result for 1600s technolog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5727" y="1392419"/>
            <a:ext cx="1785938" cy="173593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Image result for 1600s technolog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5727" y="3580133"/>
            <a:ext cx="1785938" cy="1993107"/>
          </a:xfrm>
          <a:prstGeom prst="rect">
            <a:avLst/>
          </a:prstGeom>
          <a:noFill/>
          <a:extLst>
            <a:ext uri="{909E8E84-426E-40DD-AFC4-6F175D3DCCD1}">
              <a14:hiddenFill xmlns:a14="http://schemas.microsoft.com/office/drawing/2010/main">
                <a:solidFill>
                  <a:srgbClr val="FFFFFF"/>
                </a:solidFill>
              </a14:hiddenFill>
            </a:ext>
          </a:extLst>
        </p:spPr>
      </p:pic>
      <p:pic>
        <p:nvPicPr>
          <p:cNvPr id="36866" name="Picture 2" descr="Image result for 1700s technology"/>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00752" y="1132046"/>
            <a:ext cx="5144384" cy="44411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73986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4" name="Picture 2" descr="Image result for game of thrones alchemist"/>
          <p:cNvPicPr>
            <a:picLocks noChangeAspect="1" noChangeArrowheads="1"/>
          </p:cNvPicPr>
          <p:nvPr/>
        </p:nvPicPr>
        <p:blipFill>
          <a:blip r:embed="rId2">
            <a:extLst>
              <a:ext uri="{BEBA8EAE-BF5A-486C-A8C5-ECC9F3942E4B}">
                <a14:imgProps xmlns:a14="http://schemas.microsoft.com/office/drawing/2010/main">
                  <a14:imgLayer r:embed="rId3">
                    <a14:imgEffect>
                      <a14:colorTemperature colorTemp="9260"/>
                    </a14:imgEffect>
                    <a14:imgEffect>
                      <a14:saturation sat="107000"/>
                    </a14:imgEffect>
                    <a14:imgEffect>
                      <a14:brightnessContrast bright="47000" contrast="-18000"/>
                    </a14:imgEffect>
                  </a14:imgLayer>
                </a14:imgProps>
              </a:ext>
              <a:ext uri="{28A0092B-C50C-407E-A947-70E740481C1C}">
                <a14:useLocalDpi xmlns:a14="http://schemas.microsoft.com/office/drawing/2010/main" val="0"/>
              </a:ext>
            </a:extLst>
          </a:blip>
          <a:srcRect/>
          <a:stretch>
            <a:fillRect/>
          </a:stretch>
        </p:blipFill>
        <p:spPr bwMode="auto">
          <a:xfrm>
            <a:off x="3487783" y="857250"/>
            <a:ext cx="5656217" cy="5241472"/>
          </a:xfrm>
          <a:prstGeom prst="rect">
            <a:avLst/>
          </a:prstGeom>
          <a:noFill/>
          <a:extLst>
            <a:ext uri="{909E8E84-426E-40DD-AFC4-6F175D3DCCD1}">
              <a14:hiddenFill xmlns:a14="http://schemas.microsoft.com/office/drawing/2010/main">
                <a:solidFill>
                  <a:srgbClr val="FFFFFF"/>
                </a:solidFill>
              </a14:hiddenFill>
            </a:ext>
          </a:extLst>
        </p:spPr>
      </p:pic>
      <p:pic>
        <p:nvPicPr>
          <p:cNvPr id="38916" name="Picture 4" descr="Image result for game of thrones alchemis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857251"/>
            <a:ext cx="5244374" cy="52414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67872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0" name="Picture 2" descr="Image result for 1700s technolog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7077" y="857251"/>
            <a:ext cx="6858000" cy="5143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38809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37118" y="59020"/>
            <a:ext cx="7886700" cy="994172"/>
          </a:xfrm>
        </p:spPr>
        <p:txBody>
          <a:bodyPr/>
          <a:lstStyle/>
          <a:p>
            <a:r>
              <a:rPr lang="es-PE" dirty="0"/>
              <a:t>Roger Bacon (1219)</a:t>
            </a:r>
          </a:p>
        </p:txBody>
      </p:sp>
      <p:pic>
        <p:nvPicPr>
          <p:cNvPr id="11266" name="Picture 2" descr="Image result for Roger Bac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6551" y="1914023"/>
            <a:ext cx="3017520" cy="3890785"/>
          </a:xfrm>
          <a:prstGeom prst="rect">
            <a:avLst/>
          </a:prstGeom>
          <a:noFill/>
          <a:extLst>
            <a:ext uri="{909E8E84-426E-40DD-AFC4-6F175D3DCCD1}">
              <a14:hiddenFill xmlns:a14="http://schemas.microsoft.com/office/drawing/2010/main">
                <a:solidFill>
                  <a:srgbClr val="FFFFFF"/>
                </a:solidFill>
              </a14:hiddenFill>
            </a:ext>
          </a:extLst>
        </p:spPr>
      </p:pic>
      <p:sp>
        <p:nvSpPr>
          <p:cNvPr id="4" name="CuadroTexto 3"/>
          <p:cNvSpPr txBox="1"/>
          <p:nvPr/>
        </p:nvSpPr>
        <p:spPr>
          <a:xfrm>
            <a:off x="3503295" y="1030816"/>
            <a:ext cx="5559062" cy="1546577"/>
          </a:xfrm>
          <a:prstGeom prst="rect">
            <a:avLst/>
          </a:prstGeom>
          <a:noFill/>
        </p:spPr>
        <p:txBody>
          <a:bodyPr wrap="square" rtlCol="0">
            <a:spAutoFit/>
          </a:bodyPr>
          <a:lstStyle/>
          <a:p>
            <a:pPr algn="just"/>
            <a:r>
              <a:rPr lang="es-PE" sz="1350" dirty="0"/>
              <a:t>Es irónico que se le atribuya a Roger Bacon el ser un hechicero y haya sido acusado de hereje, cuando, precisamente, buscaba cuidarse de engaños y supersticiones fundadas en creencias dadas. Por ejemplo, refiere que algunos sacerdotes usaban tubos subterráneos para producir los efectos descritos en el caso de las cabezas habladoras. </a:t>
            </a:r>
          </a:p>
          <a:p>
            <a:pPr algn="just"/>
            <a:endParaRPr lang="es-PE" sz="1350" dirty="0"/>
          </a:p>
          <a:p>
            <a:pPr algn="just"/>
            <a:endParaRPr lang="es-PE" sz="1350" dirty="0"/>
          </a:p>
        </p:txBody>
      </p:sp>
      <p:pic>
        <p:nvPicPr>
          <p:cNvPr id="11268" name="Picture 4" descr="https://c8.alamy.com/comp/RB6534/talking-head-of-albertus-magnus-beng-smashed-by-an-infuriated-monk-bronze-head-used-to-make-prophetic-announcements-through-a-speaking-tube-attributed-to-various-medieval-scholars-including-roger-bacon-albertus-magnus-and-boethius-engraving-london-1874-RB6534.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80468" y="2319751"/>
            <a:ext cx="3077186" cy="40049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57355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28650" y="1160962"/>
            <a:ext cx="4407082" cy="4329011"/>
          </a:xfrm>
        </p:spPr>
        <p:txBody>
          <a:bodyPr>
            <a:normAutofit fontScale="47500" lnSpcReduction="20000"/>
          </a:bodyPr>
          <a:lstStyle/>
          <a:p>
            <a:pPr algn="just"/>
            <a:r>
              <a:rPr lang="es-PE" dirty="0" err="1"/>
              <a:t>Rogerus</a:t>
            </a:r>
            <a:r>
              <a:rPr lang="es-PE" dirty="0"/>
              <a:t> o </a:t>
            </a:r>
            <a:r>
              <a:rPr lang="es-PE" dirty="0" err="1"/>
              <a:t>Frater</a:t>
            </a:r>
            <a:r>
              <a:rPr lang="es-PE" dirty="0"/>
              <a:t> </a:t>
            </a:r>
            <a:r>
              <a:rPr lang="es-PE" dirty="0" err="1"/>
              <a:t>Rogerus</a:t>
            </a:r>
            <a:r>
              <a:rPr lang="es-PE" dirty="0"/>
              <a:t> es conocido en la tradición escolástica como </a:t>
            </a:r>
            <a:r>
              <a:rPr lang="es-PE" i="1" dirty="0"/>
              <a:t>Doctor </a:t>
            </a:r>
            <a:r>
              <a:rPr lang="es-PE" i="1" dirty="0" err="1"/>
              <a:t>Mirabilis</a:t>
            </a:r>
            <a:r>
              <a:rPr lang="es-PE" dirty="0"/>
              <a:t> (Doctor Maravilloso, Extraordinario). Puso un notable énfasis en estudiar la naturaleza a través de lo empírico. Es considerado como uno de los pioneros del método científico moderno, a pesar de que se le asocie a hechiceros y alquimistas. </a:t>
            </a:r>
          </a:p>
          <a:p>
            <a:pPr algn="just"/>
            <a:r>
              <a:rPr lang="es-PE" dirty="0"/>
              <a:t>Es comprensible que se le asocie con el pensamiento mágico, aunque estrictamente, lo rechace mediante los principios de experimentación en contra de lo dado sin cuestionar. Se pueden entender los mitos armados a su alrededor debido a que, dentro de otras cosas, fue el primero en escribir la fórmula de la pólvora. Transmitir tal conocimiento a algunos iniciados, podría verse en ese contexto, ciertamente, como una suerte de brujería. </a:t>
            </a:r>
          </a:p>
          <a:p>
            <a:pPr algn="just"/>
            <a:r>
              <a:rPr lang="es-PE" dirty="0"/>
              <a:t>Por ello, fue acusado de hereje y expulsado de la hermandad Franciscana. </a:t>
            </a:r>
          </a:p>
        </p:txBody>
      </p:sp>
      <p:pic>
        <p:nvPicPr>
          <p:cNvPr id="7" name="Imagen 6"/>
          <p:cNvPicPr>
            <a:picLocks noChangeAspect="1"/>
          </p:cNvPicPr>
          <p:nvPr/>
        </p:nvPicPr>
        <p:blipFill>
          <a:blip r:embed="rId2"/>
          <a:stretch>
            <a:fillRect/>
          </a:stretch>
        </p:blipFill>
        <p:spPr>
          <a:xfrm>
            <a:off x="5118979" y="1160962"/>
            <a:ext cx="3944768" cy="3977640"/>
          </a:xfrm>
          <a:prstGeom prst="rect">
            <a:avLst/>
          </a:prstGeom>
        </p:spPr>
      </p:pic>
    </p:spTree>
    <p:extLst>
      <p:ext uri="{BB962C8B-B14F-4D97-AF65-F5344CB8AC3E}">
        <p14:creationId xmlns:p14="http://schemas.microsoft.com/office/powerpoint/2010/main" val="22819833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10641" y="196181"/>
            <a:ext cx="7886700" cy="994172"/>
          </a:xfrm>
        </p:spPr>
        <p:txBody>
          <a:bodyPr/>
          <a:lstStyle/>
          <a:p>
            <a:r>
              <a:rPr lang="es-PE" dirty="0"/>
              <a:t>Francis Bacon (1561)</a:t>
            </a:r>
          </a:p>
        </p:txBody>
      </p:sp>
      <p:pic>
        <p:nvPicPr>
          <p:cNvPr id="12290" name="Picture 2" descr="Image result for francis bac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494" y="1968511"/>
            <a:ext cx="3467576" cy="3467576"/>
          </a:xfrm>
          <a:prstGeom prst="rect">
            <a:avLst/>
          </a:prstGeom>
          <a:noFill/>
          <a:extLst>
            <a:ext uri="{909E8E84-426E-40DD-AFC4-6F175D3DCCD1}">
              <a14:hiddenFill xmlns:a14="http://schemas.microsoft.com/office/drawing/2010/main">
                <a:solidFill>
                  <a:srgbClr val="FFFFFF"/>
                </a:solidFill>
              </a14:hiddenFill>
            </a:ext>
          </a:extLst>
        </p:spPr>
      </p:pic>
      <p:sp>
        <p:nvSpPr>
          <p:cNvPr id="4" name="CuadroTexto 3"/>
          <p:cNvSpPr txBox="1"/>
          <p:nvPr/>
        </p:nvSpPr>
        <p:spPr>
          <a:xfrm>
            <a:off x="3954781" y="1190353"/>
            <a:ext cx="4794068" cy="5286062"/>
          </a:xfrm>
          <a:prstGeom prst="rect">
            <a:avLst/>
          </a:prstGeom>
          <a:noFill/>
        </p:spPr>
        <p:txBody>
          <a:bodyPr wrap="square" rtlCol="0">
            <a:spAutoFit/>
          </a:bodyPr>
          <a:lstStyle/>
          <a:p>
            <a:r>
              <a:rPr lang="es-PE" sz="1350" dirty="0"/>
              <a:t>Francis Bacon fue un estadista y filósofo inglés que desarrolló el método científico. Se le considera el padre del </a:t>
            </a:r>
            <a:r>
              <a:rPr lang="es-PE" sz="1350" dirty="0" err="1"/>
              <a:t>empiricismo</a:t>
            </a:r>
            <a:r>
              <a:rPr lang="es-PE" sz="1350" dirty="0"/>
              <a:t>. </a:t>
            </a:r>
          </a:p>
          <a:p>
            <a:r>
              <a:rPr lang="es-PE" sz="1350" dirty="0"/>
              <a:t>Sus obras defienden la idea del conocimiento científico basado en el razonamiento inductivo, es decir, aquel que parte de lo particular para formular lo general. Para ello es fundamental la observación atenta y cuidadosa de la naturaleza, así como la aproximación metódica y escéptica que nos evite caer en errores. </a:t>
            </a:r>
          </a:p>
          <a:p>
            <a:endParaRPr lang="es-PE" sz="1350" dirty="0"/>
          </a:p>
          <a:p>
            <a:r>
              <a:rPr lang="es-PE" sz="1350" dirty="0"/>
              <a:t>Esto implica un nuevo marco para la ciencia, ya que, como podemos recordar, en tiempos medievales no se privilegiaba el conocimiento de lo nuevo, usando generalmente por el contrario el método de deducción silogística. El </a:t>
            </a:r>
            <a:r>
              <a:rPr lang="es-PE" sz="1350" dirty="0" err="1"/>
              <a:t>Novum</a:t>
            </a:r>
            <a:r>
              <a:rPr lang="es-PE" sz="1350" dirty="0"/>
              <a:t> </a:t>
            </a:r>
            <a:r>
              <a:rPr lang="es-PE" sz="1350" dirty="0" err="1"/>
              <a:t>Organum</a:t>
            </a:r>
            <a:r>
              <a:rPr lang="es-PE" sz="1350" dirty="0"/>
              <a:t> se contrapone al </a:t>
            </a:r>
            <a:r>
              <a:rPr lang="es-PE" sz="1350" dirty="0" err="1"/>
              <a:t>Organum</a:t>
            </a:r>
            <a:r>
              <a:rPr lang="es-PE" sz="1350" dirty="0"/>
              <a:t> de Aristóteles. La nueva Atlántida hace referencia a Platón. Es claro que Bacon busca reformular líneas del pensamiento del pasado de un modo original y que privilegia una nueva actitud que será el sustrato de la modernidad.</a:t>
            </a:r>
          </a:p>
          <a:p>
            <a:endParaRPr lang="es-PE" sz="1350" dirty="0"/>
          </a:p>
          <a:p>
            <a:r>
              <a:rPr lang="es-PE" sz="1350" dirty="0"/>
              <a:t>Administró bibliotecas y propuso modos de ordenar los libros. Fue parte del concejo de la Reina y fue nombrado caballero en 1603. </a:t>
            </a:r>
          </a:p>
          <a:p>
            <a:endParaRPr lang="es-PE" sz="1350" dirty="0"/>
          </a:p>
          <a:p>
            <a:r>
              <a:rPr lang="es-PE" sz="1350" dirty="0"/>
              <a:t>De acuerdo al filosofo naturalista John </a:t>
            </a:r>
            <a:r>
              <a:rPr lang="es-PE" sz="1350" dirty="0" err="1"/>
              <a:t>Aubrey</a:t>
            </a:r>
            <a:r>
              <a:rPr lang="es-PE" sz="1350" dirty="0"/>
              <a:t>, Bacon murió de una neumonía que contrajo estudiando los efectos del frío en la preservación de la carne. </a:t>
            </a:r>
          </a:p>
          <a:p>
            <a:endParaRPr lang="es-PE" sz="1350" dirty="0"/>
          </a:p>
          <a:p>
            <a:endParaRPr lang="es-PE" sz="1350" dirty="0"/>
          </a:p>
        </p:txBody>
      </p:sp>
      <p:pic>
        <p:nvPicPr>
          <p:cNvPr id="12292" name="Picture 4" descr="Image result for refrigerato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81734" y="5017633"/>
            <a:ext cx="836909" cy="8369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15090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a:t>Descartes</a:t>
            </a:r>
          </a:p>
        </p:txBody>
      </p:sp>
      <p:pic>
        <p:nvPicPr>
          <p:cNvPr id="7170" name="Picture 2" descr="https://s3.amazonaws.com/s3.timetoast.com/public/uploads/photos/12280155/Analytical_Geometry.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6932" y="1564385"/>
            <a:ext cx="5598462" cy="4205418"/>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Related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8606" y="2125267"/>
            <a:ext cx="2628623" cy="36445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52773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457200" y="332656"/>
            <a:ext cx="4402832" cy="5793507"/>
          </a:xfrm>
        </p:spPr>
        <p:txBody>
          <a:bodyPr>
            <a:normAutofit fontScale="62500" lnSpcReduction="20000"/>
          </a:bodyPr>
          <a:lstStyle/>
          <a:p>
            <a:pPr algn="just"/>
            <a:r>
              <a:rPr lang="es-PE" b="1" dirty="0"/>
              <a:t>Edad Moderna</a:t>
            </a:r>
            <a:r>
              <a:rPr lang="es-PE" dirty="0"/>
              <a:t>: Se populariza la copa de vidrio de Venecia. Debido a su fragilidad, obliga a las personas a ser delicadas en su trato con los objetos materiales, viéndose como algo elegante. En la Florencia del renacimiento se popularizan los tenedores, haciendo que las personas, en lugar de usar las manos, moderen el apetito mediante el autocontrol de comer con utensilios.</a:t>
            </a:r>
          </a:p>
          <a:p>
            <a:pPr algn="just"/>
            <a:r>
              <a:rPr lang="es-PE" dirty="0"/>
              <a:t>Durante el colonialismo se discute sobre el salvaje sin modales y el buen salvaje. Para </a:t>
            </a:r>
            <a:r>
              <a:rPr lang="es-PE" dirty="0" err="1"/>
              <a:t>Russeau</a:t>
            </a:r>
            <a:r>
              <a:rPr lang="es-PE" dirty="0"/>
              <a:t> los humanos que viven en estado de naturaleza carecen de modales, pero son sinceros en sus actos y careciendo de sofisticación, son honestos y directos, criticando así lo “</a:t>
            </a:r>
            <a:r>
              <a:rPr lang="es-PE" dirty="0" err="1"/>
              <a:t>sobrecivilizado</a:t>
            </a:r>
            <a:r>
              <a:rPr lang="es-PE" dirty="0"/>
              <a:t>”. (Los moralistas tradicionales y Hobbes tienen otra postura)</a:t>
            </a:r>
          </a:p>
          <a:p>
            <a:pPr algn="just"/>
            <a:endParaRPr lang="es-PE" dirty="0"/>
          </a:p>
        </p:txBody>
      </p:sp>
      <p:pic>
        <p:nvPicPr>
          <p:cNvPr id="4" name="Imagen 3"/>
          <p:cNvPicPr>
            <a:picLocks noChangeAspect="1"/>
          </p:cNvPicPr>
          <p:nvPr/>
        </p:nvPicPr>
        <p:blipFill>
          <a:blip r:embed="rId2"/>
          <a:stretch>
            <a:fillRect/>
          </a:stretch>
        </p:blipFill>
        <p:spPr>
          <a:xfrm>
            <a:off x="6228184" y="116632"/>
            <a:ext cx="1523628" cy="2766588"/>
          </a:xfrm>
          <a:prstGeom prst="rect">
            <a:avLst/>
          </a:prstGeom>
        </p:spPr>
      </p:pic>
      <p:pic>
        <p:nvPicPr>
          <p:cNvPr id="3074" name="Picture 2" descr="http://blogs.peru21.pe/paracomertemejor/ImagenBlogPajaresManos2.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94585" y="3501008"/>
            <a:ext cx="2790825"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6886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539552" y="188640"/>
            <a:ext cx="8229600" cy="1977083"/>
          </a:xfrm>
        </p:spPr>
        <p:txBody>
          <a:bodyPr>
            <a:normAutofit lnSpcReduction="10000"/>
          </a:bodyPr>
          <a:lstStyle/>
          <a:p>
            <a:pPr algn="just"/>
            <a:r>
              <a:rPr lang="es-PE" b="1" dirty="0"/>
              <a:t>Edad Industrial</a:t>
            </a:r>
            <a:r>
              <a:rPr lang="es-PE" dirty="0"/>
              <a:t>: Los valores humanos son trastocados en el horizonte de un capitalismo depredador y un consumismo acrítico en donde se fomenta el conformismo. </a:t>
            </a:r>
          </a:p>
          <a:p>
            <a:endParaRPr lang="es-PE" dirty="0"/>
          </a:p>
        </p:txBody>
      </p:sp>
      <p:pic>
        <p:nvPicPr>
          <p:cNvPr id="4100" name="Picture 4" descr="Image result for industrial niÃ±os fabric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8" y="2060848"/>
            <a:ext cx="6696744" cy="46922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20664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07502" y="1066877"/>
            <a:ext cx="8351143" cy="686276"/>
          </a:xfrm>
        </p:spPr>
        <p:txBody>
          <a:bodyPr>
            <a:noAutofit/>
          </a:bodyPr>
          <a:lstStyle/>
          <a:p>
            <a:r>
              <a:rPr lang="es-PE" sz="2400" dirty="0"/>
              <a:t>Autómatas de Alquimistas: Las Cabezas descaradas o habladoras</a:t>
            </a:r>
          </a:p>
        </p:txBody>
      </p:sp>
      <p:pic>
        <p:nvPicPr>
          <p:cNvPr id="10242" name="Picture 2" descr="https://upload.wikimedia.org/wikipedia/commons/d/d0/Miles_%26_the_Brazen_Head.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 y="1964327"/>
            <a:ext cx="4189199" cy="3389811"/>
          </a:xfrm>
          <a:prstGeom prst="rect">
            <a:avLst/>
          </a:prstGeom>
          <a:noFill/>
          <a:extLst>
            <a:ext uri="{909E8E84-426E-40DD-AFC4-6F175D3DCCD1}">
              <a14:hiddenFill xmlns:a14="http://schemas.microsoft.com/office/drawing/2010/main">
                <a:solidFill>
                  <a:srgbClr val="FFFFFF"/>
                </a:solidFill>
              </a14:hiddenFill>
            </a:ext>
          </a:extLst>
        </p:spPr>
      </p:pic>
      <p:sp>
        <p:nvSpPr>
          <p:cNvPr id="4" name="CuadroTexto 3"/>
          <p:cNvSpPr txBox="1"/>
          <p:nvPr/>
        </p:nvSpPr>
        <p:spPr>
          <a:xfrm>
            <a:off x="4189200" y="1964328"/>
            <a:ext cx="4643846" cy="3624069"/>
          </a:xfrm>
          <a:prstGeom prst="rect">
            <a:avLst/>
          </a:prstGeom>
          <a:noFill/>
        </p:spPr>
        <p:txBody>
          <a:bodyPr wrap="square" rtlCol="0">
            <a:spAutoFit/>
          </a:bodyPr>
          <a:lstStyle/>
          <a:p>
            <a:pPr algn="just"/>
            <a:r>
              <a:rPr lang="es-PE" sz="1350" dirty="0"/>
              <a:t>Una “cabeza descarada” era un autómata de metal del incipiente período moderno. Se le atribuye a algunos escolásticos tardíos como Roger Bacon, el poseer una, y tener vínculos con la magia, hechicería y/o demonología. </a:t>
            </a:r>
          </a:p>
          <a:p>
            <a:pPr algn="just"/>
            <a:endParaRPr lang="es-PE" sz="1350" dirty="0"/>
          </a:p>
          <a:p>
            <a:pPr algn="just"/>
            <a:r>
              <a:rPr lang="es-PE" sz="1350" dirty="0"/>
              <a:t>La figura se retrotrae a la mitología nórdica. El mito refiere a </a:t>
            </a:r>
            <a:r>
              <a:rPr lang="es-PE" sz="1350" dirty="0" err="1"/>
              <a:t>Odin</a:t>
            </a:r>
            <a:r>
              <a:rPr lang="es-PE" sz="1350" dirty="0"/>
              <a:t> (dios de la hechicería y el conocimiento) decapitando al gigante </a:t>
            </a:r>
            <a:r>
              <a:rPr lang="es-PE" sz="1350" dirty="0" err="1"/>
              <a:t>Mimir</a:t>
            </a:r>
            <a:r>
              <a:rPr lang="es-PE" sz="1350" dirty="0"/>
              <a:t> en una guerra. Con magia permite que la cabeza pueda seguir hablando y se vuelve su consejero, siendo revelador de secretos y conocimientos. Tal cabeza era conocida como la cabeza habladora o la cabeza descarada. </a:t>
            </a:r>
          </a:p>
          <a:p>
            <a:pPr algn="just"/>
            <a:endParaRPr lang="es-PE" sz="1350" dirty="0"/>
          </a:p>
          <a:p>
            <a:pPr algn="just"/>
            <a:r>
              <a:rPr lang="es-PE" sz="1350" dirty="0"/>
              <a:t>Las “cabezas descaradas” tenían la reputación de poder responder a preguntas simples con un “Si” o “No”. Normalmente son de bronce u otro metal, y el mito posee diversas variantes en distintas culturas a lo largo de la historia. </a:t>
            </a:r>
          </a:p>
          <a:p>
            <a:pPr algn="just"/>
            <a:endParaRPr lang="es-PE" sz="1350" dirty="0"/>
          </a:p>
        </p:txBody>
      </p:sp>
    </p:spTree>
    <p:extLst>
      <p:ext uri="{BB962C8B-B14F-4D97-AF65-F5344CB8AC3E}">
        <p14:creationId xmlns:p14="http://schemas.microsoft.com/office/powerpoint/2010/main" val="8979833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28651" y="1249136"/>
            <a:ext cx="4181747" cy="4240837"/>
          </a:xfrm>
        </p:spPr>
        <p:txBody>
          <a:bodyPr>
            <a:normAutofit fontScale="40000" lnSpcReduction="20000"/>
          </a:bodyPr>
          <a:lstStyle/>
          <a:p>
            <a:r>
              <a:rPr lang="es-PE" dirty="0"/>
              <a:t>Se cree que algunos caballeros templarios tenían una cabeza que podía hablar y era conocida como “</a:t>
            </a:r>
            <a:r>
              <a:rPr lang="es-PE" dirty="0" err="1"/>
              <a:t>Baphomet</a:t>
            </a:r>
            <a:r>
              <a:rPr lang="es-PE" dirty="0"/>
              <a:t>”, capaz de responder a cualquier pregunta.  En 1307 Felipe IV de Francia los acusó de adorar a una cabeza demoníaca y atacó el templo de la Orden. </a:t>
            </a:r>
          </a:p>
          <a:p>
            <a:pPr algn="just"/>
            <a:r>
              <a:rPr lang="es-PE" dirty="0"/>
              <a:t>Alguna poesía medieval del mundo árabe menciona a tales autómatas de otro modo: los “caballos mecánicos” podían volar ágilmente y de modo tan rápido que podían recorrer el mundo en un día. En ese mismo sentido, podemos referir a Talos, el gigante autómata que forjó Hefestos por orden de Zeus para proteger a Europa de los invasores cretenses. Una hechicera logró convencerlo de que se saque un clavo del cuello. </a:t>
            </a:r>
          </a:p>
          <a:p>
            <a:pPr algn="just"/>
            <a:r>
              <a:rPr lang="es-PE" dirty="0"/>
              <a:t>El primer registro de una cabeza habladora la refiere </a:t>
            </a:r>
            <a:r>
              <a:rPr lang="es-PE" dirty="0" err="1"/>
              <a:t>Malmesbury</a:t>
            </a:r>
            <a:r>
              <a:rPr lang="es-PE" dirty="0"/>
              <a:t> en Historia de los Reyes Ingleses (1125), señalando que el </a:t>
            </a:r>
            <a:r>
              <a:rPr lang="es-PE" dirty="0" err="1"/>
              <a:t>polímata</a:t>
            </a:r>
            <a:r>
              <a:rPr lang="es-PE" dirty="0"/>
              <a:t> Papa Silvestre II había viajado a Al-</a:t>
            </a:r>
            <a:r>
              <a:rPr lang="es-PE" dirty="0" err="1"/>
              <a:t>Andalus</a:t>
            </a:r>
            <a:r>
              <a:rPr lang="es-PE" dirty="0"/>
              <a:t> (territorio árabe en el sur de España) y se había hecho con un tomo de conocimientos ocultos; Mediante los conocimientos demonológicos y astronómicos, había podido crear dicha cabeza habladora. </a:t>
            </a:r>
          </a:p>
          <a:p>
            <a:endParaRPr lang="es-PE" dirty="0"/>
          </a:p>
          <a:p>
            <a:endParaRPr lang="es-PE" dirty="0"/>
          </a:p>
        </p:txBody>
      </p:sp>
      <p:pic>
        <p:nvPicPr>
          <p:cNvPr id="44034" name="Picture 2" descr="http://gnosticwarrior.com/wp-content/uploads/2014/09/baphomet-templar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8227" y="1025941"/>
            <a:ext cx="3084194" cy="46872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36540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4673237" y="1366702"/>
            <a:ext cx="3842113" cy="4123271"/>
          </a:xfrm>
        </p:spPr>
        <p:txBody>
          <a:bodyPr>
            <a:normAutofit fontScale="47500" lnSpcReduction="20000"/>
          </a:bodyPr>
          <a:lstStyle/>
          <a:p>
            <a:pPr algn="just"/>
            <a:r>
              <a:rPr lang="es-PE" dirty="0"/>
              <a:t>Virgilio, el poeta romano, es acreditado de haber creado del mismo modo una cabeza oracular de bronce. Robert </a:t>
            </a:r>
            <a:r>
              <a:rPr lang="es-PE" dirty="0" err="1"/>
              <a:t>Grosseteste</a:t>
            </a:r>
            <a:r>
              <a:rPr lang="es-PE" dirty="0"/>
              <a:t> refiere haber hecho una cabeza de bronce que habló y se cayó. Le tomó siete años hacerla y duró treinta segundos. </a:t>
            </a:r>
          </a:p>
          <a:p>
            <a:pPr algn="just"/>
            <a:r>
              <a:rPr lang="es-PE" dirty="0"/>
              <a:t>Se refiere que Alberto Magno creó no sólo una cabeza sino un cuerpo entero que brillaba. Se dice que profería una voz concedida por un </a:t>
            </a:r>
            <a:r>
              <a:rPr lang="es-PE" dirty="0" err="1"/>
              <a:t>cacodemonio</a:t>
            </a:r>
            <a:r>
              <a:rPr lang="es-PE" dirty="0"/>
              <a:t> (un mal espíritu) y ello desencadenó en la historia de que su discípulo, Tomás de Aquino, harto de las conversaciones del autómata, lo destruyó por interrumpirle los pensamientos. </a:t>
            </a:r>
          </a:p>
          <a:p>
            <a:pPr algn="just"/>
            <a:r>
              <a:rPr lang="es-PE" dirty="0"/>
              <a:t>En paralelo podemos pensar en el </a:t>
            </a:r>
            <a:r>
              <a:rPr lang="es-PE" dirty="0" err="1"/>
              <a:t>golem</a:t>
            </a:r>
            <a:r>
              <a:rPr lang="es-PE" dirty="0"/>
              <a:t> judío. Otras personas asociadas (fantasiosamente) a las cabezas habladoras son </a:t>
            </a:r>
            <a:r>
              <a:rPr lang="es-PE" dirty="0" err="1"/>
              <a:t>Boecio</a:t>
            </a:r>
            <a:r>
              <a:rPr lang="es-PE" dirty="0"/>
              <a:t>, Fausto, y otros. </a:t>
            </a:r>
          </a:p>
          <a:p>
            <a:pPr algn="just"/>
            <a:endParaRPr lang="es-PE" dirty="0"/>
          </a:p>
          <a:p>
            <a:pPr algn="just"/>
            <a:endParaRPr lang="es-PE" dirty="0"/>
          </a:p>
          <a:p>
            <a:pPr algn="just"/>
            <a:endParaRPr lang="es-PE" dirty="0"/>
          </a:p>
        </p:txBody>
      </p:sp>
      <p:pic>
        <p:nvPicPr>
          <p:cNvPr id="45058" name="Picture 2" descr="Image result for talking head medieva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4248" y="1366702"/>
            <a:ext cx="3655218" cy="49710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12178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6"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32711" y="1442926"/>
            <a:ext cx="5333233" cy="3875484"/>
          </a:xfrm>
          <a:prstGeom prst="rect">
            <a:avLst/>
          </a:prstGeom>
          <a:noFill/>
          <a:extLst>
            <a:ext uri="{909E8E84-426E-40DD-AFC4-6F175D3DCCD1}">
              <a14:hiddenFill xmlns:a14="http://schemas.microsoft.com/office/drawing/2010/main">
                <a:solidFill>
                  <a:srgbClr val="FFFFFF"/>
                </a:solidFill>
              </a14:hiddenFill>
            </a:ext>
          </a:extLst>
        </p:spPr>
      </p:pic>
      <p:sp>
        <p:nvSpPr>
          <p:cNvPr id="5" name="CuadroTexto 4"/>
          <p:cNvSpPr txBox="1"/>
          <p:nvPr/>
        </p:nvSpPr>
        <p:spPr>
          <a:xfrm>
            <a:off x="235132" y="1442926"/>
            <a:ext cx="3311434" cy="3624069"/>
          </a:xfrm>
          <a:prstGeom prst="rect">
            <a:avLst/>
          </a:prstGeom>
          <a:noFill/>
        </p:spPr>
        <p:txBody>
          <a:bodyPr wrap="square" rtlCol="0">
            <a:spAutoFit/>
          </a:bodyPr>
          <a:lstStyle/>
          <a:p>
            <a:pPr algn="just"/>
            <a:r>
              <a:rPr lang="es-PE" sz="1350" dirty="0"/>
              <a:t>Roger Bacon fue un filósofo franciscano que dedicó su vida a estudiar la naturaleza de las cosas. En los primeros años de la edad moderna, fue considerado como un brujo y tuvo fama por supuestamente poseer una cabeza descarada mecánica o </a:t>
            </a:r>
            <a:r>
              <a:rPr lang="es-PE" sz="1350" dirty="0" err="1"/>
              <a:t>necromántica</a:t>
            </a:r>
            <a:r>
              <a:rPr lang="es-PE" sz="1350" dirty="0"/>
              <a:t>. </a:t>
            </a:r>
          </a:p>
          <a:p>
            <a:pPr algn="just"/>
            <a:endParaRPr lang="es-PE" sz="1350" dirty="0"/>
          </a:p>
          <a:p>
            <a:pPr algn="just"/>
            <a:r>
              <a:rPr lang="es-PE" sz="1350" dirty="0"/>
              <a:t>Un día, mientras Bacon dormía, la cabeza habló y le dijo a su asistente que iba a hablar tres veces y si su maestro escuchaba, tendría éxito, de otro modo, no. </a:t>
            </a:r>
          </a:p>
          <a:p>
            <a:pPr algn="just"/>
            <a:endParaRPr lang="es-PE" sz="1350" dirty="0"/>
          </a:p>
          <a:p>
            <a:pPr algn="just"/>
            <a:r>
              <a:rPr lang="es-PE" sz="1350" dirty="0"/>
              <a:t>Con interludios de media hora dijo “El tiempo fue”, “El tiempo es” y “El tiempo ha pasado/El tiempo es pasado”. Luego la cabeza se cayó al piso y se rompió.</a:t>
            </a:r>
          </a:p>
          <a:p>
            <a:pPr algn="just"/>
            <a:endParaRPr lang="es-PE" sz="1350" dirty="0"/>
          </a:p>
        </p:txBody>
      </p:sp>
      <p:sp>
        <p:nvSpPr>
          <p:cNvPr id="6" name="CuadroTexto 5"/>
          <p:cNvSpPr txBox="1"/>
          <p:nvPr/>
        </p:nvSpPr>
        <p:spPr>
          <a:xfrm>
            <a:off x="235132" y="5628783"/>
            <a:ext cx="4183380" cy="300082"/>
          </a:xfrm>
          <a:prstGeom prst="rect">
            <a:avLst/>
          </a:prstGeom>
          <a:noFill/>
        </p:spPr>
        <p:txBody>
          <a:bodyPr wrap="square" rtlCol="0">
            <a:spAutoFit/>
          </a:bodyPr>
          <a:lstStyle/>
          <a:p>
            <a:r>
              <a:rPr lang="es-PE" sz="1350" dirty="0">
                <a:hlinkClick r:id="rId3"/>
              </a:rPr>
              <a:t>https://www.youtube.com/watch?v=W0_DPi0PmF0</a:t>
            </a:r>
            <a:endParaRPr lang="es-PE" sz="1350" dirty="0"/>
          </a:p>
        </p:txBody>
      </p:sp>
    </p:spTree>
    <p:extLst>
      <p:ext uri="{BB962C8B-B14F-4D97-AF65-F5344CB8AC3E}">
        <p14:creationId xmlns:p14="http://schemas.microsoft.com/office/powerpoint/2010/main" val="25924721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2" descr="https://www.elreporte.com.uy/wp-content/uploads/2013/11/alquimista-403-2-605x420.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5058" y="1170758"/>
            <a:ext cx="4448788" cy="4405404"/>
          </a:xfrm>
          <a:prstGeom prst="rect">
            <a:avLst/>
          </a:prstGeom>
          <a:noFill/>
          <a:extLst>
            <a:ext uri="{909E8E84-426E-40DD-AFC4-6F175D3DCCD1}">
              <a14:hiddenFill xmlns:a14="http://schemas.microsoft.com/office/drawing/2010/main">
                <a:solidFill>
                  <a:srgbClr val="FFFFFF"/>
                </a:solidFill>
              </a14:hiddenFill>
            </a:ext>
          </a:extLst>
        </p:spPr>
      </p:pic>
      <p:pic>
        <p:nvPicPr>
          <p:cNvPr id="21508" name="Picture 4" descr="Image result for alquimia medieva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55492" y="1170758"/>
            <a:ext cx="4165760" cy="44054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4730473"/>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12298</TotalTime>
  <Words>1534</Words>
  <Application>Microsoft Office PowerPoint</Application>
  <PresentationFormat>On-screen Show (4:3)</PresentationFormat>
  <Paragraphs>46</Paragraphs>
  <Slides>29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29</vt:i4>
      </vt:variant>
    </vt:vector>
  </HeadingPairs>
  <TitlesOfParts>
    <vt:vector size="32" baseType="lpstr">
      <vt:lpstr>Arial</vt:lpstr>
      <vt:lpstr>Calibri</vt:lpstr>
      <vt:lpstr>Tema de Office</vt:lpstr>
      <vt:lpstr>PowerPoint Presentation</vt:lpstr>
      <vt:lpstr>PowerPoint Presentation</vt:lpstr>
      <vt:lpstr>PowerPoint Presentation</vt:lpstr>
      <vt:lpstr>PowerPoint Presentation</vt:lpstr>
      <vt:lpstr>Autómatas de Alquimistas: Las Cabezas descaradas o habladoras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Roger Bacon (1219)</vt:lpstr>
      <vt:lpstr>PowerPoint Presentation</vt:lpstr>
      <vt:lpstr>Francis Bacon (1561)</vt:lpstr>
      <vt:lpstr>Descartes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Fernando</dc:creator>
  <cp:lastModifiedBy>F. Garcìa Alcalà</cp:lastModifiedBy>
  <cp:revision>332</cp:revision>
  <dcterms:created xsi:type="dcterms:W3CDTF">2019-06-28T11:04:24Z</dcterms:created>
  <dcterms:modified xsi:type="dcterms:W3CDTF">2024-09-04T20:01:32Z</dcterms:modified>
</cp:coreProperties>
</file>