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74" r:id="rId2"/>
    <p:sldId id="286" r:id="rId3"/>
    <p:sldId id="287" r:id="rId4"/>
    <p:sldId id="278" r:id="rId5"/>
    <p:sldId id="279" r:id="rId6"/>
    <p:sldId id="280" r:id="rId7"/>
    <p:sldId id="288" r:id="rId8"/>
    <p:sldId id="292" r:id="rId9"/>
    <p:sldId id="285" r:id="rId10"/>
    <p:sldId id="291" r:id="rId11"/>
    <p:sldId id="294" r:id="rId12"/>
    <p:sldId id="293" r:id="rId13"/>
    <p:sldId id="295" r:id="rId14"/>
    <p:sldId id="297" r:id="rId15"/>
    <p:sldId id="298" r:id="rId16"/>
    <p:sldId id="299" r:id="rId17"/>
    <p:sldId id="300" r:id="rId18"/>
    <p:sldId id="301" r:id="rId19"/>
    <p:sldId id="302" r:id="rId20"/>
    <p:sldId id="303" r:id="rId21"/>
    <p:sldId id="304" r:id="rId22"/>
    <p:sldId id="305" r:id="rId23"/>
    <p:sldId id="306" r:id="rId24"/>
    <p:sldId id="307" r:id="rId25"/>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6" d="100"/>
          <a:sy n="56" d="100"/>
        </p:scale>
        <p:origin x="100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01B1F6-7AA4-B283-D263-D698571D4192}"/>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PE"/>
          </a:p>
        </p:txBody>
      </p:sp>
      <p:sp>
        <p:nvSpPr>
          <p:cNvPr id="3" name="Subtítulo 2">
            <a:extLst>
              <a:ext uri="{FF2B5EF4-FFF2-40B4-BE49-F238E27FC236}">
                <a16:creationId xmlns:a16="http://schemas.microsoft.com/office/drawing/2014/main" id="{DB073F0E-3564-A0DB-91DC-5747AB50FF5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PE"/>
          </a:p>
        </p:txBody>
      </p:sp>
      <p:sp>
        <p:nvSpPr>
          <p:cNvPr id="4" name="Marcador de fecha 3">
            <a:extLst>
              <a:ext uri="{FF2B5EF4-FFF2-40B4-BE49-F238E27FC236}">
                <a16:creationId xmlns:a16="http://schemas.microsoft.com/office/drawing/2014/main" id="{A13AB475-7A99-2706-5DE5-030957AB55DF}"/>
              </a:ext>
            </a:extLst>
          </p:cNvPr>
          <p:cNvSpPr>
            <a:spLocks noGrp="1"/>
          </p:cNvSpPr>
          <p:nvPr>
            <p:ph type="dt" sz="half" idx="10"/>
          </p:nvPr>
        </p:nvSpPr>
        <p:spPr/>
        <p:txBody>
          <a:bodyPr/>
          <a:lstStyle/>
          <a:p>
            <a:fld id="{8AFB637A-585C-4B39-9AF8-0F6D2F7B5C16}" type="datetimeFigureOut">
              <a:rPr lang="es-PE" smtClean="0"/>
              <a:t>19/11/2024</a:t>
            </a:fld>
            <a:endParaRPr lang="es-PE"/>
          </a:p>
        </p:txBody>
      </p:sp>
      <p:sp>
        <p:nvSpPr>
          <p:cNvPr id="5" name="Marcador de pie de página 4">
            <a:extLst>
              <a:ext uri="{FF2B5EF4-FFF2-40B4-BE49-F238E27FC236}">
                <a16:creationId xmlns:a16="http://schemas.microsoft.com/office/drawing/2014/main" id="{A289F53E-25B3-373C-1C35-28955532C4F2}"/>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4413DE32-5502-D544-5B14-E40100F52F0F}"/>
              </a:ext>
            </a:extLst>
          </p:cNvPr>
          <p:cNvSpPr>
            <a:spLocks noGrp="1"/>
          </p:cNvSpPr>
          <p:nvPr>
            <p:ph type="sldNum" sz="quarter" idx="12"/>
          </p:nvPr>
        </p:nvSpPr>
        <p:spPr/>
        <p:txBody>
          <a:bodyPr/>
          <a:lstStyle/>
          <a:p>
            <a:fld id="{CD0F8792-6B43-45E7-BC6F-03BACD209879}" type="slidenum">
              <a:rPr lang="es-PE" smtClean="0"/>
              <a:t>‹Nº›</a:t>
            </a:fld>
            <a:endParaRPr lang="es-PE"/>
          </a:p>
        </p:txBody>
      </p:sp>
    </p:spTree>
    <p:extLst>
      <p:ext uri="{BB962C8B-B14F-4D97-AF65-F5344CB8AC3E}">
        <p14:creationId xmlns:p14="http://schemas.microsoft.com/office/powerpoint/2010/main" val="3730057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E4C4EF9-B952-D0C9-F9F8-807C1E8A4ED9}"/>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C2F56B8A-357C-AA25-B285-ED47E7993AB6}"/>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8498B587-15AA-E052-C093-B73EBAA36870}"/>
              </a:ext>
            </a:extLst>
          </p:cNvPr>
          <p:cNvSpPr>
            <a:spLocks noGrp="1"/>
          </p:cNvSpPr>
          <p:nvPr>
            <p:ph type="dt" sz="half" idx="10"/>
          </p:nvPr>
        </p:nvSpPr>
        <p:spPr/>
        <p:txBody>
          <a:bodyPr/>
          <a:lstStyle/>
          <a:p>
            <a:fld id="{8AFB637A-585C-4B39-9AF8-0F6D2F7B5C16}" type="datetimeFigureOut">
              <a:rPr lang="es-PE" smtClean="0"/>
              <a:t>19/11/2024</a:t>
            </a:fld>
            <a:endParaRPr lang="es-PE"/>
          </a:p>
        </p:txBody>
      </p:sp>
      <p:sp>
        <p:nvSpPr>
          <p:cNvPr id="5" name="Marcador de pie de página 4">
            <a:extLst>
              <a:ext uri="{FF2B5EF4-FFF2-40B4-BE49-F238E27FC236}">
                <a16:creationId xmlns:a16="http://schemas.microsoft.com/office/drawing/2014/main" id="{4E3A5BA7-7D77-AC5A-2917-1B088D3F6874}"/>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4EE8ED2B-DB28-FEC3-0D1F-2A4099C27D11}"/>
              </a:ext>
            </a:extLst>
          </p:cNvPr>
          <p:cNvSpPr>
            <a:spLocks noGrp="1"/>
          </p:cNvSpPr>
          <p:nvPr>
            <p:ph type="sldNum" sz="quarter" idx="12"/>
          </p:nvPr>
        </p:nvSpPr>
        <p:spPr/>
        <p:txBody>
          <a:bodyPr/>
          <a:lstStyle/>
          <a:p>
            <a:fld id="{CD0F8792-6B43-45E7-BC6F-03BACD209879}" type="slidenum">
              <a:rPr lang="es-PE" smtClean="0"/>
              <a:t>‹Nº›</a:t>
            </a:fld>
            <a:endParaRPr lang="es-PE"/>
          </a:p>
        </p:txBody>
      </p:sp>
    </p:spTree>
    <p:extLst>
      <p:ext uri="{BB962C8B-B14F-4D97-AF65-F5344CB8AC3E}">
        <p14:creationId xmlns:p14="http://schemas.microsoft.com/office/powerpoint/2010/main" val="39062241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96BEA17B-53E7-09EF-C163-B0B17EDCCEF4}"/>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PE"/>
          </a:p>
        </p:txBody>
      </p:sp>
      <p:sp>
        <p:nvSpPr>
          <p:cNvPr id="3" name="Marcador de texto vertical 2">
            <a:extLst>
              <a:ext uri="{FF2B5EF4-FFF2-40B4-BE49-F238E27FC236}">
                <a16:creationId xmlns:a16="http://schemas.microsoft.com/office/drawing/2014/main" id="{0A9E8568-3047-BC4D-926F-7A1EE0A0543F}"/>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A8956690-DC7C-2C88-C7FF-52E59E6A1CCE}"/>
              </a:ext>
            </a:extLst>
          </p:cNvPr>
          <p:cNvSpPr>
            <a:spLocks noGrp="1"/>
          </p:cNvSpPr>
          <p:nvPr>
            <p:ph type="dt" sz="half" idx="10"/>
          </p:nvPr>
        </p:nvSpPr>
        <p:spPr/>
        <p:txBody>
          <a:bodyPr/>
          <a:lstStyle/>
          <a:p>
            <a:fld id="{8AFB637A-585C-4B39-9AF8-0F6D2F7B5C16}" type="datetimeFigureOut">
              <a:rPr lang="es-PE" smtClean="0"/>
              <a:t>19/11/2024</a:t>
            </a:fld>
            <a:endParaRPr lang="es-PE"/>
          </a:p>
        </p:txBody>
      </p:sp>
      <p:sp>
        <p:nvSpPr>
          <p:cNvPr id="5" name="Marcador de pie de página 4">
            <a:extLst>
              <a:ext uri="{FF2B5EF4-FFF2-40B4-BE49-F238E27FC236}">
                <a16:creationId xmlns:a16="http://schemas.microsoft.com/office/drawing/2014/main" id="{42746AB0-1970-58F6-6ED3-7CE305C96C8F}"/>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BAD989D5-C087-B6DB-7E08-56E63616DB21}"/>
              </a:ext>
            </a:extLst>
          </p:cNvPr>
          <p:cNvSpPr>
            <a:spLocks noGrp="1"/>
          </p:cNvSpPr>
          <p:nvPr>
            <p:ph type="sldNum" sz="quarter" idx="12"/>
          </p:nvPr>
        </p:nvSpPr>
        <p:spPr/>
        <p:txBody>
          <a:bodyPr/>
          <a:lstStyle/>
          <a:p>
            <a:fld id="{CD0F8792-6B43-45E7-BC6F-03BACD209879}" type="slidenum">
              <a:rPr lang="es-PE" smtClean="0"/>
              <a:t>‹Nº›</a:t>
            </a:fld>
            <a:endParaRPr lang="es-PE"/>
          </a:p>
        </p:txBody>
      </p:sp>
    </p:spTree>
    <p:extLst>
      <p:ext uri="{BB962C8B-B14F-4D97-AF65-F5344CB8AC3E}">
        <p14:creationId xmlns:p14="http://schemas.microsoft.com/office/powerpoint/2010/main" val="3793067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7B16FDE-60C8-257F-22DD-DB2071B6D4BD}"/>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849BF397-3D8C-4922-B75D-7586ED394FBF}"/>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FDFACE1C-ED25-D7EF-026F-6A7240652811}"/>
              </a:ext>
            </a:extLst>
          </p:cNvPr>
          <p:cNvSpPr>
            <a:spLocks noGrp="1"/>
          </p:cNvSpPr>
          <p:nvPr>
            <p:ph type="dt" sz="half" idx="10"/>
          </p:nvPr>
        </p:nvSpPr>
        <p:spPr/>
        <p:txBody>
          <a:bodyPr/>
          <a:lstStyle/>
          <a:p>
            <a:fld id="{8AFB637A-585C-4B39-9AF8-0F6D2F7B5C16}" type="datetimeFigureOut">
              <a:rPr lang="es-PE" smtClean="0"/>
              <a:t>19/11/2024</a:t>
            </a:fld>
            <a:endParaRPr lang="es-PE"/>
          </a:p>
        </p:txBody>
      </p:sp>
      <p:sp>
        <p:nvSpPr>
          <p:cNvPr id="5" name="Marcador de pie de página 4">
            <a:extLst>
              <a:ext uri="{FF2B5EF4-FFF2-40B4-BE49-F238E27FC236}">
                <a16:creationId xmlns:a16="http://schemas.microsoft.com/office/drawing/2014/main" id="{72EF8057-B35A-C2E4-91A6-58360E37BEEA}"/>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3CBCFD5F-84EE-402A-35FD-C5CED7036C86}"/>
              </a:ext>
            </a:extLst>
          </p:cNvPr>
          <p:cNvSpPr>
            <a:spLocks noGrp="1"/>
          </p:cNvSpPr>
          <p:nvPr>
            <p:ph type="sldNum" sz="quarter" idx="12"/>
          </p:nvPr>
        </p:nvSpPr>
        <p:spPr/>
        <p:txBody>
          <a:bodyPr/>
          <a:lstStyle/>
          <a:p>
            <a:fld id="{CD0F8792-6B43-45E7-BC6F-03BACD209879}" type="slidenum">
              <a:rPr lang="es-PE" smtClean="0"/>
              <a:t>‹Nº›</a:t>
            </a:fld>
            <a:endParaRPr lang="es-PE"/>
          </a:p>
        </p:txBody>
      </p:sp>
    </p:spTree>
    <p:extLst>
      <p:ext uri="{BB962C8B-B14F-4D97-AF65-F5344CB8AC3E}">
        <p14:creationId xmlns:p14="http://schemas.microsoft.com/office/powerpoint/2010/main" val="3204733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3D51047-FCB1-21B3-D630-5328ABDE09C2}"/>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1CE5EC7C-C403-6CE8-5F8B-9B75A3D7337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7962C9BB-B51E-4B3D-0049-0E4DC2085784}"/>
              </a:ext>
            </a:extLst>
          </p:cNvPr>
          <p:cNvSpPr>
            <a:spLocks noGrp="1"/>
          </p:cNvSpPr>
          <p:nvPr>
            <p:ph type="dt" sz="half" idx="10"/>
          </p:nvPr>
        </p:nvSpPr>
        <p:spPr/>
        <p:txBody>
          <a:bodyPr/>
          <a:lstStyle/>
          <a:p>
            <a:fld id="{8AFB637A-585C-4B39-9AF8-0F6D2F7B5C16}" type="datetimeFigureOut">
              <a:rPr lang="es-PE" smtClean="0"/>
              <a:t>19/11/2024</a:t>
            </a:fld>
            <a:endParaRPr lang="es-PE"/>
          </a:p>
        </p:txBody>
      </p:sp>
      <p:sp>
        <p:nvSpPr>
          <p:cNvPr id="5" name="Marcador de pie de página 4">
            <a:extLst>
              <a:ext uri="{FF2B5EF4-FFF2-40B4-BE49-F238E27FC236}">
                <a16:creationId xmlns:a16="http://schemas.microsoft.com/office/drawing/2014/main" id="{7E4E20F2-94A6-60E8-BA2C-C11C02FBE262}"/>
              </a:ext>
            </a:extLst>
          </p:cNvPr>
          <p:cNvSpPr>
            <a:spLocks noGrp="1"/>
          </p:cNvSpPr>
          <p:nvPr>
            <p:ph type="ftr" sz="quarter" idx="11"/>
          </p:nvPr>
        </p:nvSpPr>
        <p:spPr/>
        <p:txBody>
          <a:bodyPr/>
          <a:lstStyle/>
          <a:p>
            <a:endParaRPr lang="es-PE"/>
          </a:p>
        </p:txBody>
      </p:sp>
      <p:sp>
        <p:nvSpPr>
          <p:cNvPr id="6" name="Marcador de número de diapositiva 5">
            <a:extLst>
              <a:ext uri="{FF2B5EF4-FFF2-40B4-BE49-F238E27FC236}">
                <a16:creationId xmlns:a16="http://schemas.microsoft.com/office/drawing/2014/main" id="{C419B4AF-5162-142F-E347-2A4FDC128D0D}"/>
              </a:ext>
            </a:extLst>
          </p:cNvPr>
          <p:cNvSpPr>
            <a:spLocks noGrp="1"/>
          </p:cNvSpPr>
          <p:nvPr>
            <p:ph type="sldNum" sz="quarter" idx="12"/>
          </p:nvPr>
        </p:nvSpPr>
        <p:spPr/>
        <p:txBody>
          <a:bodyPr/>
          <a:lstStyle/>
          <a:p>
            <a:fld id="{CD0F8792-6B43-45E7-BC6F-03BACD209879}" type="slidenum">
              <a:rPr lang="es-PE" smtClean="0"/>
              <a:t>‹Nº›</a:t>
            </a:fld>
            <a:endParaRPr lang="es-PE"/>
          </a:p>
        </p:txBody>
      </p:sp>
    </p:spTree>
    <p:extLst>
      <p:ext uri="{BB962C8B-B14F-4D97-AF65-F5344CB8AC3E}">
        <p14:creationId xmlns:p14="http://schemas.microsoft.com/office/powerpoint/2010/main" val="18942038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810C37C-C07B-5228-6F69-4F7C9DAECFD1}"/>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D46FBC9B-EF35-92F6-E3AE-711A0F5A7E21}"/>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contenido 3">
            <a:extLst>
              <a:ext uri="{FF2B5EF4-FFF2-40B4-BE49-F238E27FC236}">
                <a16:creationId xmlns:a16="http://schemas.microsoft.com/office/drawing/2014/main" id="{028C1950-24B4-897B-EAAC-A44009C23BF5}"/>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fecha 4">
            <a:extLst>
              <a:ext uri="{FF2B5EF4-FFF2-40B4-BE49-F238E27FC236}">
                <a16:creationId xmlns:a16="http://schemas.microsoft.com/office/drawing/2014/main" id="{612F50DC-40A1-05B9-E75C-30A3BDA13706}"/>
              </a:ext>
            </a:extLst>
          </p:cNvPr>
          <p:cNvSpPr>
            <a:spLocks noGrp="1"/>
          </p:cNvSpPr>
          <p:nvPr>
            <p:ph type="dt" sz="half" idx="10"/>
          </p:nvPr>
        </p:nvSpPr>
        <p:spPr/>
        <p:txBody>
          <a:bodyPr/>
          <a:lstStyle/>
          <a:p>
            <a:fld id="{8AFB637A-585C-4B39-9AF8-0F6D2F7B5C16}" type="datetimeFigureOut">
              <a:rPr lang="es-PE" smtClean="0"/>
              <a:t>19/11/2024</a:t>
            </a:fld>
            <a:endParaRPr lang="es-PE"/>
          </a:p>
        </p:txBody>
      </p:sp>
      <p:sp>
        <p:nvSpPr>
          <p:cNvPr id="6" name="Marcador de pie de página 5">
            <a:extLst>
              <a:ext uri="{FF2B5EF4-FFF2-40B4-BE49-F238E27FC236}">
                <a16:creationId xmlns:a16="http://schemas.microsoft.com/office/drawing/2014/main" id="{F6B13A67-FF1A-691D-8C5C-F8093AD215A6}"/>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63908B6E-5BE1-7264-C1E4-127D319DF5BE}"/>
              </a:ext>
            </a:extLst>
          </p:cNvPr>
          <p:cNvSpPr>
            <a:spLocks noGrp="1"/>
          </p:cNvSpPr>
          <p:nvPr>
            <p:ph type="sldNum" sz="quarter" idx="12"/>
          </p:nvPr>
        </p:nvSpPr>
        <p:spPr/>
        <p:txBody>
          <a:bodyPr/>
          <a:lstStyle/>
          <a:p>
            <a:fld id="{CD0F8792-6B43-45E7-BC6F-03BACD209879}" type="slidenum">
              <a:rPr lang="es-PE" smtClean="0"/>
              <a:t>‹Nº›</a:t>
            </a:fld>
            <a:endParaRPr lang="es-PE"/>
          </a:p>
        </p:txBody>
      </p:sp>
    </p:spTree>
    <p:extLst>
      <p:ext uri="{BB962C8B-B14F-4D97-AF65-F5344CB8AC3E}">
        <p14:creationId xmlns:p14="http://schemas.microsoft.com/office/powerpoint/2010/main" val="3134344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0201BC-E998-05E7-D848-0F3556DBD9E2}"/>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FC883C7C-54A2-F0E1-B917-A7B20FF9A2E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03855109-18FC-1478-EA8E-4CF9D632F775}"/>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5" name="Marcador de texto 4">
            <a:extLst>
              <a:ext uri="{FF2B5EF4-FFF2-40B4-BE49-F238E27FC236}">
                <a16:creationId xmlns:a16="http://schemas.microsoft.com/office/drawing/2014/main" id="{EC691D11-2293-A775-D5F6-3B192FF38F8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DA7847D0-6124-4830-8A8D-309EA271644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7" name="Marcador de fecha 6">
            <a:extLst>
              <a:ext uri="{FF2B5EF4-FFF2-40B4-BE49-F238E27FC236}">
                <a16:creationId xmlns:a16="http://schemas.microsoft.com/office/drawing/2014/main" id="{ABA1FBE4-3E90-6F80-9005-8BFA87945584}"/>
              </a:ext>
            </a:extLst>
          </p:cNvPr>
          <p:cNvSpPr>
            <a:spLocks noGrp="1"/>
          </p:cNvSpPr>
          <p:nvPr>
            <p:ph type="dt" sz="half" idx="10"/>
          </p:nvPr>
        </p:nvSpPr>
        <p:spPr/>
        <p:txBody>
          <a:bodyPr/>
          <a:lstStyle/>
          <a:p>
            <a:fld id="{8AFB637A-585C-4B39-9AF8-0F6D2F7B5C16}" type="datetimeFigureOut">
              <a:rPr lang="es-PE" smtClean="0"/>
              <a:t>19/11/2024</a:t>
            </a:fld>
            <a:endParaRPr lang="es-PE"/>
          </a:p>
        </p:txBody>
      </p:sp>
      <p:sp>
        <p:nvSpPr>
          <p:cNvPr id="8" name="Marcador de pie de página 7">
            <a:extLst>
              <a:ext uri="{FF2B5EF4-FFF2-40B4-BE49-F238E27FC236}">
                <a16:creationId xmlns:a16="http://schemas.microsoft.com/office/drawing/2014/main" id="{19EA457D-C7D1-C04D-DC6D-3EB03014895F}"/>
              </a:ext>
            </a:extLst>
          </p:cNvPr>
          <p:cNvSpPr>
            <a:spLocks noGrp="1"/>
          </p:cNvSpPr>
          <p:nvPr>
            <p:ph type="ftr" sz="quarter" idx="11"/>
          </p:nvPr>
        </p:nvSpPr>
        <p:spPr/>
        <p:txBody>
          <a:bodyPr/>
          <a:lstStyle/>
          <a:p>
            <a:endParaRPr lang="es-PE"/>
          </a:p>
        </p:txBody>
      </p:sp>
      <p:sp>
        <p:nvSpPr>
          <p:cNvPr id="9" name="Marcador de número de diapositiva 8">
            <a:extLst>
              <a:ext uri="{FF2B5EF4-FFF2-40B4-BE49-F238E27FC236}">
                <a16:creationId xmlns:a16="http://schemas.microsoft.com/office/drawing/2014/main" id="{D5B022BA-9DB2-25B8-F370-ED6B54BA1D74}"/>
              </a:ext>
            </a:extLst>
          </p:cNvPr>
          <p:cNvSpPr>
            <a:spLocks noGrp="1"/>
          </p:cNvSpPr>
          <p:nvPr>
            <p:ph type="sldNum" sz="quarter" idx="12"/>
          </p:nvPr>
        </p:nvSpPr>
        <p:spPr/>
        <p:txBody>
          <a:bodyPr/>
          <a:lstStyle/>
          <a:p>
            <a:fld id="{CD0F8792-6B43-45E7-BC6F-03BACD209879}" type="slidenum">
              <a:rPr lang="es-PE" smtClean="0"/>
              <a:t>‹Nº›</a:t>
            </a:fld>
            <a:endParaRPr lang="es-PE"/>
          </a:p>
        </p:txBody>
      </p:sp>
    </p:spTree>
    <p:extLst>
      <p:ext uri="{BB962C8B-B14F-4D97-AF65-F5344CB8AC3E}">
        <p14:creationId xmlns:p14="http://schemas.microsoft.com/office/powerpoint/2010/main" val="976917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7C61CC-43CC-2709-4271-C610A2F92E82}"/>
              </a:ext>
            </a:extLst>
          </p:cNvPr>
          <p:cNvSpPr>
            <a:spLocks noGrp="1"/>
          </p:cNvSpPr>
          <p:nvPr>
            <p:ph type="title"/>
          </p:nvPr>
        </p:nvSpPr>
        <p:spPr/>
        <p:txBody>
          <a:bodyPr/>
          <a:lstStyle/>
          <a:p>
            <a:r>
              <a:rPr lang="es-ES"/>
              <a:t>Haga clic para modificar el estilo de título del patrón</a:t>
            </a:r>
            <a:endParaRPr lang="es-PE"/>
          </a:p>
        </p:txBody>
      </p:sp>
      <p:sp>
        <p:nvSpPr>
          <p:cNvPr id="3" name="Marcador de fecha 2">
            <a:extLst>
              <a:ext uri="{FF2B5EF4-FFF2-40B4-BE49-F238E27FC236}">
                <a16:creationId xmlns:a16="http://schemas.microsoft.com/office/drawing/2014/main" id="{EEB7A8FC-1A49-9F89-C197-168C4FB807F5}"/>
              </a:ext>
            </a:extLst>
          </p:cNvPr>
          <p:cNvSpPr>
            <a:spLocks noGrp="1"/>
          </p:cNvSpPr>
          <p:nvPr>
            <p:ph type="dt" sz="half" idx="10"/>
          </p:nvPr>
        </p:nvSpPr>
        <p:spPr/>
        <p:txBody>
          <a:bodyPr/>
          <a:lstStyle/>
          <a:p>
            <a:fld id="{8AFB637A-585C-4B39-9AF8-0F6D2F7B5C16}" type="datetimeFigureOut">
              <a:rPr lang="es-PE" smtClean="0"/>
              <a:t>19/11/2024</a:t>
            </a:fld>
            <a:endParaRPr lang="es-PE"/>
          </a:p>
        </p:txBody>
      </p:sp>
      <p:sp>
        <p:nvSpPr>
          <p:cNvPr id="4" name="Marcador de pie de página 3">
            <a:extLst>
              <a:ext uri="{FF2B5EF4-FFF2-40B4-BE49-F238E27FC236}">
                <a16:creationId xmlns:a16="http://schemas.microsoft.com/office/drawing/2014/main" id="{E2CDB751-893C-D9D8-C984-C672DFEC7F21}"/>
              </a:ext>
            </a:extLst>
          </p:cNvPr>
          <p:cNvSpPr>
            <a:spLocks noGrp="1"/>
          </p:cNvSpPr>
          <p:nvPr>
            <p:ph type="ftr" sz="quarter" idx="11"/>
          </p:nvPr>
        </p:nvSpPr>
        <p:spPr/>
        <p:txBody>
          <a:bodyPr/>
          <a:lstStyle/>
          <a:p>
            <a:endParaRPr lang="es-PE"/>
          </a:p>
        </p:txBody>
      </p:sp>
      <p:sp>
        <p:nvSpPr>
          <p:cNvPr id="5" name="Marcador de número de diapositiva 4">
            <a:extLst>
              <a:ext uri="{FF2B5EF4-FFF2-40B4-BE49-F238E27FC236}">
                <a16:creationId xmlns:a16="http://schemas.microsoft.com/office/drawing/2014/main" id="{DBC7880A-F176-D31C-16A1-9CC68D06EE84}"/>
              </a:ext>
            </a:extLst>
          </p:cNvPr>
          <p:cNvSpPr>
            <a:spLocks noGrp="1"/>
          </p:cNvSpPr>
          <p:nvPr>
            <p:ph type="sldNum" sz="quarter" idx="12"/>
          </p:nvPr>
        </p:nvSpPr>
        <p:spPr/>
        <p:txBody>
          <a:bodyPr/>
          <a:lstStyle/>
          <a:p>
            <a:fld id="{CD0F8792-6B43-45E7-BC6F-03BACD209879}" type="slidenum">
              <a:rPr lang="es-PE" smtClean="0"/>
              <a:t>‹Nº›</a:t>
            </a:fld>
            <a:endParaRPr lang="es-PE"/>
          </a:p>
        </p:txBody>
      </p:sp>
    </p:spTree>
    <p:extLst>
      <p:ext uri="{BB962C8B-B14F-4D97-AF65-F5344CB8AC3E}">
        <p14:creationId xmlns:p14="http://schemas.microsoft.com/office/powerpoint/2010/main" val="23677531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472A3B8E-C7E7-B8CA-0D22-3CCBFA695B75}"/>
              </a:ext>
            </a:extLst>
          </p:cNvPr>
          <p:cNvSpPr>
            <a:spLocks noGrp="1"/>
          </p:cNvSpPr>
          <p:nvPr>
            <p:ph type="dt" sz="half" idx="10"/>
          </p:nvPr>
        </p:nvSpPr>
        <p:spPr/>
        <p:txBody>
          <a:bodyPr/>
          <a:lstStyle/>
          <a:p>
            <a:fld id="{8AFB637A-585C-4B39-9AF8-0F6D2F7B5C16}" type="datetimeFigureOut">
              <a:rPr lang="es-PE" smtClean="0"/>
              <a:t>19/11/2024</a:t>
            </a:fld>
            <a:endParaRPr lang="es-PE"/>
          </a:p>
        </p:txBody>
      </p:sp>
      <p:sp>
        <p:nvSpPr>
          <p:cNvPr id="3" name="Marcador de pie de página 2">
            <a:extLst>
              <a:ext uri="{FF2B5EF4-FFF2-40B4-BE49-F238E27FC236}">
                <a16:creationId xmlns:a16="http://schemas.microsoft.com/office/drawing/2014/main" id="{A4D4E50D-246E-7CCC-8F86-21DAB5305F44}"/>
              </a:ext>
            </a:extLst>
          </p:cNvPr>
          <p:cNvSpPr>
            <a:spLocks noGrp="1"/>
          </p:cNvSpPr>
          <p:nvPr>
            <p:ph type="ftr" sz="quarter" idx="11"/>
          </p:nvPr>
        </p:nvSpPr>
        <p:spPr/>
        <p:txBody>
          <a:bodyPr/>
          <a:lstStyle/>
          <a:p>
            <a:endParaRPr lang="es-PE"/>
          </a:p>
        </p:txBody>
      </p:sp>
      <p:sp>
        <p:nvSpPr>
          <p:cNvPr id="4" name="Marcador de número de diapositiva 3">
            <a:extLst>
              <a:ext uri="{FF2B5EF4-FFF2-40B4-BE49-F238E27FC236}">
                <a16:creationId xmlns:a16="http://schemas.microsoft.com/office/drawing/2014/main" id="{C1F14EAF-FBAA-3DDA-DB27-4229487C6DA7}"/>
              </a:ext>
            </a:extLst>
          </p:cNvPr>
          <p:cNvSpPr>
            <a:spLocks noGrp="1"/>
          </p:cNvSpPr>
          <p:nvPr>
            <p:ph type="sldNum" sz="quarter" idx="12"/>
          </p:nvPr>
        </p:nvSpPr>
        <p:spPr/>
        <p:txBody>
          <a:bodyPr/>
          <a:lstStyle/>
          <a:p>
            <a:fld id="{CD0F8792-6B43-45E7-BC6F-03BACD209879}" type="slidenum">
              <a:rPr lang="es-PE" smtClean="0"/>
              <a:t>‹Nº›</a:t>
            </a:fld>
            <a:endParaRPr lang="es-PE"/>
          </a:p>
        </p:txBody>
      </p:sp>
    </p:spTree>
    <p:extLst>
      <p:ext uri="{BB962C8B-B14F-4D97-AF65-F5344CB8AC3E}">
        <p14:creationId xmlns:p14="http://schemas.microsoft.com/office/powerpoint/2010/main" val="36467941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217C2C3-C54D-C96D-595D-A5A843D9D51A}"/>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contenido 2">
            <a:extLst>
              <a:ext uri="{FF2B5EF4-FFF2-40B4-BE49-F238E27FC236}">
                <a16:creationId xmlns:a16="http://schemas.microsoft.com/office/drawing/2014/main" id="{DA87FB37-B882-5672-32A5-64C17BCAB3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texto 3">
            <a:extLst>
              <a:ext uri="{FF2B5EF4-FFF2-40B4-BE49-F238E27FC236}">
                <a16:creationId xmlns:a16="http://schemas.microsoft.com/office/drawing/2014/main" id="{0093C382-EDEB-A2BB-96C0-91179B7ECE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B0BB7FC4-3410-6023-4D28-585F7E22E512}"/>
              </a:ext>
            </a:extLst>
          </p:cNvPr>
          <p:cNvSpPr>
            <a:spLocks noGrp="1"/>
          </p:cNvSpPr>
          <p:nvPr>
            <p:ph type="dt" sz="half" idx="10"/>
          </p:nvPr>
        </p:nvSpPr>
        <p:spPr/>
        <p:txBody>
          <a:bodyPr/>
          <a:lstStyle/>
          <a:p>
            <a:fld id="{8AFB637A-585C-4B39-9AF8-0F6D2F7B5C16}" type="datetimeFigureOut">
              <a:rPr lang="es-PE" smtClean="0"/>
              <a:t>19/11/2024</a:t>
            </a:fld>
            <a:endParaRPr lang="es-PE"/>
          </a:p>
        </p:txBody>
      </p:sp>
      <p:sp>
        <p:nvSpPr>
          <p:cNvPr id="6" name="Marcador de pie de página 5">
            <a:extLst>
              <a:ext uri="{FF2B5EF4-FFF2-40B4-BE49-F238E27FC236}">
                <a16:creationId xmlns:a16="http://schemas.microsoft.com/office/drawing/2014/main" id="{3281F189-3F9A-759D-E150-C2916B0E2100}"/>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4F0D91E3-DAFC-F726-9F88-920CC2CF6DDB}"/>
              </a:ext>
            </a:extLst>
          </p:cNvPr>
          <p:cNvSpPr>
            <a:spLocks noGrp="1"/>
          </p:cNvSpPr>
          <p:nvPr>
            <p:ph type="sldNum" sz="quarter" idx="12"/>
          </p:nvPr>
        </p:nvSpPr>
        <p:spPr/>
        <p:txBody>
          <a:bodyPr/>
          <a:lstStyle/>
          <a:p>
            <a:fld id="{CD0F8792-6B43-45E7-BC6F-03BACD209879}" type="slidenum">
              <a:rPr lang="es-PE" smtClean="0"/>
              <a:t>‹Nº›</a:t>
            </a:fld>
            <a:endParaRPr lang="es-PE"/>
          </a:p>
        </p:txBody>
      </p:sp>
    </p:spTree>
    <p:extLst>
      <p:ext uri="{BB962C8B-B14F-4D97-AF65-F5344CB8AC3E}">
        <p14:creationId xmlns:p14="http://schemas.microsoft.com/office/powerpoint/2010/main" val="11899105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D26378-695E-0571-90E5-1E24DA2A2DC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PE"/>
          </a:p>
        </p:txBody>
      </p:sp>
      <p:sp>
        <p:nvSpPr>
          <p:cNvPr id="3" name="Marcador de posición de imagen 2">
            <a:extLst>
              <a:ext uri="{FF2B5EF4-FFF2-40B4-BE49-F238E27FC236}">
                <a16:creationId xmlns:a16="http://schemas.microsoft.com/office/drawing/2014/main" id="{D5DF813C-BB20-5491-4D44-44F366B3439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Marcador de texto 3">
            <a:extLst>
              <a:ext uri="{FF2B5EF4-FFF2-40B4-BE49-F238E27FC236}">
                <a16:creationId xmlns:a16="http://schemas.microsoft.com/office/drawing/2014/main" id="{90698369-27FF-F17C-2548-ADFEC7D8BE4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74BC6ABC-2D49-CB3E-A314-EB4E4C43EDD1}"/>
              </a:ext>
            </a:extLst>
          </p:cNvPr>
          <p:cNvSpPr>
            <a:spLocks noGrp="1"/>
          </p:cNvSpPr>
          <p:nvPr>
            <p:ph type="dt" sz="half" idx="10"/>
          </p:nvPr>
        </p:nvSpPr>
        <p:spPr/>
        <p:txBody>
          <a:bodyPr/>
          <a:lstStyle/>
          <a:p>
            <a:fld id="{8AFB637A-585C-4B39-9AF8-0F6D2F7B5C16}" type="datetimeFigureOut">
              <a:rPr lang="es-PE" smtClean="0"/>
              <a:t>19/11/2024</a:t>
            </a:fld>
            <a:endParaRPr lang="es-PE"/>
          </a:p>
        </p:txBody>
      </p:sp>
      <p:sp>
        <p:nvSpPr>
          <p:cNvPr id="6" name="Marcador de pie de página 5">
            <a:extLst>
              <a:ext uri="{FF2B5EF4-FFF2-40B4-BE49-F238E27FC236}">
                <a16:creationId xmlns:a16="http://schemas.microsoft.com/office/drawing/2014/main" id="{178C3620-4388-3D43-1361-B98FAFEFEBCF}"/>
              </a:ext>
            </a:extLst>
          </p:cNvPr>
          <p:cNvSpPr>
            <a:spLocks noGrp="1"/>
          </p:cNvSpPr>
          <p:nvPr>
            <p:ph type="ftr" sz="quarter" idx="11"/>
          </p:nvPr>
        </p:nvSpPr>
        <p:spPr/>
        <p:txBody>
          <a:bodyPr/>
          <a:lstStyle/>
          <a:p>
            <a:endParaRPr lang="es-PE"/>
          </a:p>
        </p:txBody>
      </p:sp>
      <p:sp>
        <p:nvSpPr>
          <p:cNvPr id="7" name="Marcador de número de diapositiva 6">
            <a:extLst>
              <a:ext uri="{FF2B5EF4-FFF2-40B4-BE49-F238E27FC236}">
                <a16:creationId xmlns:a16="http://schemas.microsoft.com/office/drawing/2014/main" id="{CD17915C-7195-0078-E147-767EC080948F}"/>
              </a:ext>
            </a:extLst>
          </p:cNvPr>
          <p:cNvSpPr>
            <a:spLocks noGrp="1"/>
          </p:cNvSpPr>
          <p:nvPr>
            <p:ph type="sldNum" sz="quarter" idx="12"/>
          </p:nvPr>
        </p:nvSpPr>
        <p:spPr/>
        <p:txBody>
          <a:bodyPr/>
          <a:lstStyle/>
          <a:p>
            <a:fld id="{CD0F8792-6B43-45E7-BC6F-03BACD209879}" type="slidenum">
              <a:rPr lang="es-PE" smtClean="0"/>
              <a:t>‹Nº›</a:t>
            </a:fld>
            <a:endParaRPr lang="es-PE"/>
          </a:p>
        </p:txBody>
      </p:sp>
    </p:spTree>
    <p:extLst>
      <p:ext uri="{BB962C8B-B14F-4D97-AF65-F5344CB8AC3E}">
        <p14:creationId xmlns:p14="http://schemas.microsoft.com/office/powerpoint/2010/main" val="33751314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AED25F5B-B416-3CF2-58A8-929F15D6A0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PE"/>
          </a:p>
        </p:txBody>
      </p:sp>
      <p:sp>
        <p:nvSpPr>
          <p:cNvPr id="3" name="Marcador de texto 2">
            <a:extLst>
              <a:ext uri="{FF2B5EF4-FFF2-40B4-BE49-F238E27FC236}">
                <a16:creationId xmlns:a16="http://schemas.microsoft.com/office/drawing/2014/main" id="{58EA3652-14CC-F259-82EC-9679F6820B1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PE"/>
          </a:p>
        </p:txBody>
      </p:sp>
      <p:sp>
        <p:nvSpPr>
          <p:cNvPr id="4" name="Marcador de fecha 3">
            <a:extLst>
              <a:ext uri="{FF2B5EF4-FFF2-40B4-BE49-F238E27FC236}">
                <a16:creationId xmlns:a16="http://schemas.microsoft.com/office/drawing/2014/main" id="{2C620EE3-7BF8-5765-D7DB-02CF52F0C8E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AFB637A-585C-4B39-9AF8-0F6D2F7B5C16}" type="datetimeFigureOut">
              <a:rPr lang="es-PE" smtClean="0"/>
              <a:t>19/11/2024</a:t>
            </a:fld>
            <a:endParaRPr lang="es-PE"/>
          </a:p>
        </p:txBody>
      </p:sp>
      <p:sp>
        <p:nvSpPr>
          <p:cNvPr id="5" name="Marcador de pie de página 4">
            <a:extLst>
              <a:ext uri="{FF2B5EF4-FFF2-40B4-BE49-F238E27FC236}">
                <a16:creationId xmlns:a16="http://schemas.microsoft.com/office/drawing/2014/main" id="{9F6DCE41-AE2B-414F-64C9-A3E942754D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PE"/>
          </a:p>
        </p:txBody>
      </p:sp>
      <p:sp>
        <p:nvSpPr>
          <p:cNvPr id="6" name="Marcador de número de diapositiva 5">
            <a:extLst>
              <a:ext uri="{FF2B5EF4-FFF2-40B4-BE49-F238E27FC236}">
                <a16:creationId xmlns:a16="http://schemas.microsoft.com/office/drawing/2014/main" id="{EB55F4FB-B195-4E93-F48F-0C638A399A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D0F8792-6B43-45E7-BC6F-03BACD209879}" type="slidenum">
              <a:rPr lang="es-PE" smtClean="0"/>
              <a:t>‹Nº›</a:t>
            </a:fld>
            <a:endParaRPr lang="es-PE"/>
          </a:p>
        </p:txBody>
      </p:sp>
    </p:spTree>
    <p:extLst>
      <p:ext uri="{BB962C8B-B14F-4D97-AF65-F5344CB8AC3E}">
        <p14:creationId xmlns:p14="http://schemas.microsoft.com/office/powerpoint/2010/main" val="15044056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3D301C17-4914-4F4E-8641-F066ADD58CE2}"/>
              </a:ext>
            </a:extLst>
          </p:cNvPr>
          <p:cNvSpPr>
            <a:spLocks noGrp="1"/>
          </p:cNvSpPr>
          <p:nvPr>
            <p:ph type="title"/>
          </p:nvPr>
        </p:nvSpPr>
        <p:spPr>
          <a:xfrm>
            <a:off x="1285240" y="1008993"/>
            <a:ext cx="10327639" cy="3542045"/>
          </a:xfrm>
        </p:spPr>
        <p:txBody>
          <a:bodyPr vert="horz" lIns="91440" tIns="45720" rIns="91440" bIns="45720" rtlCol="0" anchor="b">
            <a:normAutofit/>
          </a:bodyPr>
          <a:lstStyle/>
          <a:p>
            <a:r>
              <a:rPr lang="en-US" sz="8100" i="1" kern="1200" dirty="0">
                <a:solidFill>
                  <a:schemeClr val="tx1"/>
                </a:solidFill>
                <a:latin typeface="+mj-lt"/>
                <a:ea typeface="+mj-ea"/>
                <a:cs typeface="+mj-cs"/>
              </a:rPr>
              <a:t>¿</a:t>
            </a:r>
            <a:r>
              <a:rPr lang="en-US" sz="8100" i="1" kern="1200" dirty="0" err="1">
                <a:solidFill>
                  <a:schemeClr val="tx1"/>
                </a:solidFill>
                <a:latin typeface="+mj-lt"/>
                <a:ea typeface="+mj-ea"/>
                <a:cs typeface="+mj-cs"/>
              </a:rPr>
              <a:t>Qué</a:t>
            </a:r>
            <a:r>
              <a:rPr lang="en-US" sz="8100" i="1" kern="1200" dirty="0">
                <a:solidFill>
                  <a:schemeClr val="tx1"/>
                </a:solidFill>
                <a:latin typeface="+mj-lt"/>
                <a:ea typeface="+mj-ea"/>
                <a:cs typeface="+mj-cs"/>
              </a:rPr>
              <a:t> es </a:t>
            </a:r>
            <a:r>
              <a:rPr lang="en-US" sz="8100" i="1" kern="1200" dirty="0" err="1">
                <a:solidFill>
                  <a:schemeClr val="tx1"/>
                </a:solidFill>
                <a:latin typeface="+mj-lt"/>
                <a:ea typeface="+mj-ea"/>
                <a:cs typeface="+mj-cs"/>
              </a:rPr>
              <a:t>el</a:t>
            </a:r>
            <a:r>
              <a:rPr lang="en-US" sz="8100" i="1" kern="1200" dirty="0">
                <a:solidFill>
                  <a:schemeClr val="tx1"/>
                </a:solidFill>
                <a:latin typeface="+mj-lt"/>
                <a:ea typeface="+mj-ea"/>
                <a:cs typeface="+mj-cs"/>
              </a:rPr>
              <a:t> </a:t>
            </a:r>
            <a:r>
              <a:rPr lang="en-US" sz="8100" i="1" kern="1200" dirty="0" err="1">
                <a:solidFill>
                  <a:schemeClr val="tx1"/>
                </a:solidFill>
                <a:latin typeface="+mj-lt"/>
                <a:ea typeface="+mj-ea"/>
                <a:cs typeface="+mj-cs"/>
              </a:rPr>
              <a:t>utilitarismo</a:t>
            </a:r>
            <a:r>
              <a:rPr lang="en-US" sz="8100" i="1" kern="1200" dirty="0">
                <a:solidFill>
                  <a:schemeClr val="tx1"/>
                </a:solidFill>
                <a:latin typeface="+mj-lt"/>
                <a:ea typeface="+mj-ea"/>
                <a:cs typeface="+mj-cs"/>
              </a:rPr>
              <a:t>?</a:t>
            </a:r>
            <a:endParaRPr lang="en-US" sz="8100" kern="1200" dirty="0">
              <a:solidFill>
                <a:schemeClr val="tx1"/>
              </a:solidFill>
              <a:latin typeface="+mj-lt"/>
              <a:ea typeface="+mj-ea"/>
              <a:cs typeface="+mj-cs"/>
            </a:endParaRPr>
          </a:p>
        </p:txBody>
      </p:sp>
      <p:sp>
        <p:nvSpPr>
          <p:cNvPr id="5" name="Marcador de texto 4">
            <a:extLst>
              <a:ext uri="{FF2B5EF4-FFF2-40B4-BE49-F238E27FC236}">
                <a16:creationId xmlns:a16="http://schemas.microsoft.com/office/drawing/2014/main" id="{4B61BA7C-4591-DC4C-9284-EB553E5A29AF}"/>
              </a:ext>
            </a:extLst>
          </p:cNvPr>
          <p:cNvSpPr>
            <a:spLocks noGrp="1"/>
          </p:cNvSpPr>
          <p:nvPr>
            <p:ph type="body" idx="1"/>
          </p:nvPr>
        </p:nvSpPr>
        <p:spPr>
          <a:xfrm>
            <a:off x="1285241" y="4582814"/>
            <a:ext cx="7132335" cy="1312657"/>
          </a:xfrm>
        </p:spPr>
        <p:txBody>
          <a:bodyPr vert="horz" lIns="91440" tIns="45720" rIns="91440" bIns="45720" rtlCol="0" anchor="t">
            <a:normAutofit/>
          </a:bodyPr>
          <a:lstStyle/>
          <a:p>
            <a:r>
              <a:rPr lang="en-US" sz="3600" kern="1200" dirty="0">
                <a:solidFill>
                  <a:schemeClr val="tx1"/>
                </a:solidFill>
                <a:latin typeface="+mn-lt"/>
                <a:ea typeface="+mn-ea"/>
                <a:cs typeface="+mn-cs"/>
              </a:rPr>
              <a:t>John Stuart Mill</a:t>
            </a:r>
          </a:p>
        </p:txBody>
      </p:sp>
    </p:spTree>
    <p:extLst>
      <p:ext uri="{BB962C8B-B14F-4D97-AF65-F5344CB8AC3E}">
        <p14:creationId xmlns:p14="http://schemas.microsoft.com/office/powerpoint/2010/main" val="36601557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931F384-1431-1E40-99F2-85F999FF18E1}"/>
              </a:ext>
            </a:extLst>
          </p:cNvPr>
          <p:cNvSpPr>
            <a:spLocks noGrp="1"/>
          </p:cNvSpPr>
          <p:nvPr>
            <p:ph idx="1"/>
          </p:nvPr>
        </p:nvSpPr>
        <p:spPr/>
        <p:txBody>
          <a:bodyPr>
            <a:normAutofit fontScale="85000" lnSpcReduction="20000"/>
          </a:bodyPr>
          <a:lstStyle/>
          <a:p>
            <a:pPr marL="0" indent="0" algn="just">
              <a:buNone/>
            </a:pPr>
            <a:r>
              <a:rPr lang="es-ES_tradnl" b="1" dirty="0"/>
              <a:t>Versión detallada</a:t>
            </a:r>
            <a:endParaRPr lang="es-PE" dirty="0"/>
          </a:p>
          <a:p>
            <a:pPr marL="0" indent="0" algn="just">
              <a:buNone/>
            </a:pPr>
            <a:r>
              <a:rPr lang="es-PE" dirty="0"/>
              <a:t>El criterio utilitarista está constituido por “las reglas y preceptos de la conducta humana mediante la observación de los cuales podrá asegurarse una existencia [feliz], en la mayor medida posible, a todos los hombres. Y no sólo a ellos, sino, en cuanto la naturaleza de las cosas lo permita, a las criaturas sintientes en su totalidad.” (70)</a:t>
            </a:r>
          </a:p>
          <a:p>
            <a:pPr marL="0" indent="0" algn="just">
              <a:buNone/>
            </a:pPr>
            <a:endParaRPr lang="es-ES_tradnl" dirty="0"/>
          </a:p>
          <a:p>
            <a:pPr marL="0" indent="0" algn="just">
              <a:buNone/>
            </a:pPr>
            <a:r>
              <a:rPr lang="es-ES_tradnl" dirty="0"/>
              <a:t>Para el utilitarismo esas reglas y preceptos se reducen a </a:t>
            </a:r>
            <a:r>
              <a:rPr lang="es-ES_tradnl" b="1" dirty="0"/>
              <a:t>una sola: el principio de utilidad.</a:t>
            </a:r>
          </a:p>
          <a:p>
            <a:pPr marL="0" indent="0" algn="just">
              <a:buNone/>
            </a:pPr>
            <a:endParaRPr lang="es-ES_tradnl" b="1" dirty="0"/>
          </a:p>
          <a:p>
            <a:pPr marL="0" indent="0" algn="just">
              <a:buNone/>
            </a:pPr>
            <a:r>
              <a:rPr lang="es-ES_tradnl" dirty="0"/>
              <a:t>Ante esta </a:t>
            </a:r>
            <a:r>
              <a:rPr lang="es-ES_tradnl" b="1" dirty="0"/>
              <a:t>única regla</a:t>
            </a:r>
            <a:r>
              <a:rPr lang="es-ES_tradnl" dirty="0"/>
              <a:t>, el humano dotado de algo de intuición moral siente un deber u obligación</a:t>
            </a:r>
            <a:r>
              <a:rPr lang="es-ES_tradnl" b="1" dirty="0"/>
              <a:t> </a:t>
            </a:r>
            <a:r>
              <a:rPr lang="es-ES_tradnl" dirty="0"/>
              <a:t>que se puede resumir así: </a:t>
            </a:r>
            <a:r>
              <a:rPr lang="es-ES_tradnl" b="1" dirty="0"/>
              <a:t>“Debo procurar que mis acciones hagan mejor el mundo”</a:t>
            </a:r>
            <a:r>
              <a:rPr lang="es-ES_tradnl" dirty="0"/>
              <a:t>.</a:t>
            </a:r>
          </a:p>
        </p:txBody>
      </p:sp>
      <p:sp>
        <p:nvSpPr>
          <p:cNvPr id="4" name="Título 3">
            <a:extLst>
              <a:ext uri="{FF2B5EF4-FFF2-40B4-BE49-F238E27FC236}">
                <a16:creationId xmlns:a16="http://schemas.microsoft.com/office/drawing/2014/main" id="{57D30D3A-CFDF-A644-A1A4-DACAFBDCD583}"/>
              </a:ext>
            </a:extLst>
          </p:cNvPr>
          <p:cNvSpPr>
            <a:spLocks noGrp="1"/>
          </p:cNvSpPr>
          <p:nvPr>
            <p:ph type="title"/>
          </p:nvPr>
        </p:nvSpPr>
        <p:spPr/>
        <p:txBody>
          <a:bodyPr/>
          <a:lstStyle/>
          <a:p>
            <a:r>
              <a:rPr lang="es-ES_tradnl" b="1" dirty="0"/>
              <a:t>Principio de utilidad o mayor felicidad</a:t>
            </a:r>
          </a:p>
        </p:txBody>
      </p:sp>
    </p:spTree>
    <p:extLst>
      <p:ext uri="{BB962C8B-B14F-4D97-AF65-F5344CB8AC3E}">
        <p14:creationId xmlns:p14="http://schemas.microsoft.com/office/powerpoint/2010/main" val="15986547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826B27-5E25-2C47-98B1-B8459CAA4A1B}"/>
              </a:ext>
            </a:extLst>
          </p:cNvPr>
          <p:cNvSpPr>
            <a:spLocks noGrp="1"/>
          </p:cNvSpPr>
          <p:nvPr>
            <p:ph type="title"/>
          </p:nvPr>
        </p:nvSpPr>
        <p:spPr/>
        <p:txBody>
          <a:bodyPr/>
          <a:lstStyle/>
          <a:p>
            <a:r>
              <a:rPr lang="es-ES_tradnl" b="1" dirty="0"/>
              <a:t>Objeción al criterio utilitarista y respuesta</a:t>
            </a:r>
          </a:p>
        </p:txBody>
      </p:sp>
      <p:sp>
        <p:nvSpPr>
          <p:cNvPr id="3" name="Marcador de contenido 2">
            <a:extLst>
              <a:ext uri="{FF2B5EF4-FFF2-40B4-BE49-F238E27FC236}">
                <a16:creationId xmlns:a16="http://schemas.microsoft.com/office/drawing/2014/main" id="{47414B77-B24C-5A4D-9245-5CCACC3DD18C}"/>
              </a:ext>
            </a:extLst>
          </p:cNvPr>
          <p:cNvSpPr>
            <a:spLocks noGrp="1"/>
          </p:cNvSpPr>
          <p:nvPr>
            <p:ph idx="1"/>
          </p:nvPr>
        </p:nvSpPr>
        <p:spPr>
          <a:xfrm>
            <a:off x="838200" y="2514599"/>
            <a:ext cx="10515600" cy="3192463"/>
          </a:xfrm>
        </p:spPr>
        <p:txBody>
          <a:bodyPr/>
          <a:lstStyle/>
          <a:p>
            <a:pPr marL="0" indent="0" algn="just">
              <a:buNone/>
            </a:pPr>
            <a:r>
              <a:rPr lang="es-ES_tradnl" b="1" dirty="0"/>
              <a:t>Objeción: </a:t>
            </a:r>
            <a:r>
              <a:rPr lang="es-ES_tradnl" dirty="0"/>
              <a:t>La felicidad es inalcanzable.</a:t>
            </a:r>
          </a:p>
          <a:p>
            <a:pPr marL="0" indent="0">
              <a:buNone/>
            </a:pPr>
            <a:endParaRPr lang="es-ES_tradnl" dirty="0"/>
          </a:p>
          <a:p>
            <a:pPr marL="0" indent="0" algn="just">
              <a:buNone/>
            </a:pPr>
            <a:r>
              <a:rPr lang="es-ES_tradnl" b="1" dirty="0"/>
              <a:t>Respuesta: </a:t>
            </a:r>
            <a:r>
              <a:rPr lang="es-ES_tradnl" dirty="0"/>
              <a:t>Si no puede estimular la felicidad, basta con mitigar la infelicidad. Además, el utilitarismo no supone una felicidad definida como una euforia constante. Un sinónimo de la </a:t>
            </a:r>
            <a:r>
              <a:rPr lang="es-ES_tradnl" b="1" dirty="0"/>
              <a:t>vida feliz </a:t>
            </a:r>
            <a:r>
              <a:rPr lang="es-ES_tradnl" dirty="0"/>
              <a:t>en el sentido utilitarista sería la </a:t>
            </a:r>
            <a:r>
              <a:rPr lang="es-ES_tradnl" b="1" dirty="0"/>
              <a:t>vida satisfactoria</a:t>
            </a:r>
            <a:r>
              <a:rPr lang="es-ES_tradnl" dirty="0"/>
              <a:t>.</a:t>
            </a:r>
            <a:endParaRPr lang="es-ES_tradnl" b="1" dirty="0"/>
          </a:p>
          <a:p>
            <a:pPr marL="0" indent="0">
              <a:buNone/>
            </a:pPr>
            <a:r>
              <a:rPr lang="es-ES_tradnl" dirty="0"/>
              <a:t> </a:t>
            </a:r>
          </a:p>
        </p:txBody>
      </p:sp>
    </p:spTree>
    <p:extLst>
      <p:ext uri="{BB962C8B-B14F-4D97-AF65-F5344CB8AC3E}">
        <p14:creationId xmlns:p14="http://schemas.microsoft.com/office/powerpoint/2010/main" val="16473423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965DE64-BAF4-3D47-BCCA-2161D720600F}"/>
              </a:ext>
            </a:extLst>
          </p:cNvPr>
          <p:cNvSpPr>
            <a:spLocks noGrp="1"/>
          </p:cNvSpPr>
          <p:nvPr>
            <p:ph type="title"/>
          </p:nvPr>
        </p:nvSpPr>
        <p:spPr/>
        <p:txBody>
          <a:bodyPr/>
          <a:lstStyle/>
          <a:p>
            <a:r>
              <a:rPr lang="es-ES_tradnl" b="1" dirty="0"/>
              <a:t>Mill y Epicuro sobre la felicidad</a:t>
            </a:r>
          </a:p>
        </p:txBody>
      </p:sp>
      <p:sp>
        <p:nvSpPr>
          <p:cNvPr id="3" name="Marcador de contenido 2">
            <a:extLst>
              <a:ext uri="{FF2B5EF4-FFF2-40B4-BE49-F238E27FC236}">
                <a16:creationId xmlns:a16="http://schemas.microsoft.com/office/drawing/2014/main" id="{73AEF2CA-69F6-E34F-9949-307F1951F501}"/>
              </a:ext>
            </a:extLst>
          </p:cNvPr>
          <p:cNvSpPr>
            <a:spLocks noGrp="1"/>
          </p:cNvSpPr>
          <p:nvPr>
            <p:ph idx="1"/>
          </p:nvPr>
        </p:nvSpPr>
        <p:spPr>
          <a:xfrm>
            <a:off x="838200" y="2384425"/>
            <a:ext cx="10515600" cy="3355975"/>
          </a:xfrm>
        </p:spPr>
        <p:txBody>
          <a:bodyPr>
            <a:normAutofit lnSpcReduction="10000"/>
          </a:bodyPr>
          <a:lstStyle/>
          <a:p>
            <a:pPr marL="0" indent="0" algn="just">
              <a:buNone/>
            </a:pPr>
            <a:r>
              <a:rPr lang="es-PE" dirty="0"/>
              <a:t>“La felicidad a la que se referían los primeros no es la propia de una vida de éxtasis, sino de momentos de tal goce, en una existencia constituida por pocos y transitorios dolores, por muchos y variados placeres, con un decidido predominio del activo sobre el pasivo, y teniendo como fundamento de toda la felicidad no esperar de la vida más de lo que la vida pueda dar. Una vida así constituida</a:t>
            </a:r>
            <a:r>
              <a:rPr lang="es-PE" b="1" dirty="0"/>
              <a:t> </a:t>
            </a:r>
            <a:r>
              <a:rPr lang="es-PE" dirty="0"/>
              <a:t>ha resultado siempre, a quienes han sido lo suficientemente afortunados para disfrutar de ella, acreedora del nombre de felicidad.” (72) </a:t>
            </a:r>
          </a:p>
          <a:p>
            <a:endParaRPr lang="es-ES_tradnl" dirty="0"/>
          </a:p>
        </p:txBody>
      </p:sp>
    </p:spTree>
    <p:extLst>
      <p:ext uri="{BB962C8B-B14F-4D97-AF65-F5344CB8AC3E}">
        <p14:creationId xmlns:p14="http://schemas.microsoft.com/office/powerpoint/2010/main" val="38664201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82DE5B-E4F4-3347-8AAE-DBC55BFC354C}"/>
              </a:ext>
            </a:extLst>
          </p:cNvPr>
          <p:cNvSpPr>
            <a:spLocks noGrp="1"/>
          </p:cNvSpPr>
          <p:nvPr>
            <p:ph type="title"/>
          </p:nvPr>
        </p:nvSpPr>
        <p:spPr/>
        <p:txBody>
          <a:bodyPr/>
          <a:lstStyle/>
          <a:p>
            <a:r>
              <a:rPr lang="es-ES_tradnl" b="1" dirty="0"/>
              <a:t>Vida satisfactoria y vida no satisfactoria</a:t>
            </a:r>
          </a:p>
        </p:txBody>
      </p:sp>
      <p:sp>
        <p:nvSpPr>
          <p:cNvPr id="3" name="Marcador de contenido 2">
            <a:extLst>
              <a:ext uri="{FF2B5EF4-FFF2-40B4-BE49-F238E27FC236}">
                <a16:creationId xmlns:a16="http://schemas.microsoft.com/office/drawing/2014/main" id="{45F5454E-C8B5-6243-AC5E-4D6AAC18B3D6}"/>
              </a:ext>
            </a:extLst>
          </p:cNvPr>
          <p:cNvSpPr>
            <a:spLocks noGrp="1"/>
          </p:cNvSpPr>
          <p:nvPr>
            <p:ph idx="1"/>
          </p:nvPr>
        </p:nvSpPr>
        <p:spPr>
          <a:xfrm>
            <a:off x="742507" y="2190307"/>
            <a:ext cx="10515600" cy="3781573"/>
          </a:xfrm>
        </p:spPr>
        <p:txBody>
          <a:bodyPr>
            <a:normAutofit fontScale="85000" lnSpcReduction="20000"/>
          </a:bodyPr>
          <a:lstStyle/>
          <a:p>
            <a:pPr marL="0" indent="0">
              <a:buNone/>
            </a:pPr>
            <a:r>
              <a:rPr lang="es-ES_tradnl" b="1" dirty="0"/>
              <a:t>Factores para la vida satisfactoria</a:t>
            </a:r>
          </a:p>
          <a:p>
            <a:pPr marL="514350" indent="-514350">
              <a:buAutoNum type="alphaLcPeriod"/>
            </a:pPr>
            <a:r>
              <a:rPr lang="es-ES_tradnl" b="1" dirty="0"/>
              <a:t>Tranquilidad o resiliencia: </a:t>
            </a:r>
            <a:r>
              <a:rPr lang="es-ES_tradnl" dirty="0"/>
              <a:t>Es fundamental, ya que permite conformarse con poco placer. </a:t>
            </a:r>
          </a:p>
          <a:p>
            <a:pPr marL="514350" indent="-514350">
              <a:buAutoNum type="alphaLcPeriod"/>
            </a:pPr>
            <a:r>
              <a:rPr lang="es-ES_tradnl" b="1" dirty="0"/>
              <a:t>Emoción:</a:t>
            </a:r>
            <a:r>
              <a:rPr lang="es-ES_tradnl" dirty="0"/>
              <a:t> Es secundaria, pero muy útil porque permite tolerar dolor mientras de la experimenta.</a:t>
            </a:r>
          </a:p>
          <a:p>
            <a:pPr marL="0" indent="0">
              <a:buNone/>
            </a:pPr>
            <a:endParaRPr lang="es-ES_tradnl" dirty="0"/>
          </a:p>
          <a:p>
            <a:pPr marL="0" indent="0">
              <a:buNone/>
            </a:pPr>
            <a:r>
              <a:rPr lang="es-ES_tradnl" b="1" dirty="0"/>
              <a:t>Causas de la vida no satisfactoria</a:t>
            </a:r>
          </a:p>
          <a:p>
            <a:pPr marL="514350" indent="-514350">
              <a:buFont typeface="+mj-lt"/>
              <a:buAutoNum type="alphaLcPeriod"/>
            </a:pPr>
            <a:r>
              <a:rPr lang="es-ES_tradnl" b="1" dirty="0"/>
              <a:t>Egoísmo: </a:t>
            </a:r>
            <a:r>
              <a:rPr lang="es-ES_tradnl" dirty="0"/>
              <a:t>impide que las acciones individuales den paso a la felicidad universal.</a:t>
            </a:r>
            <a:endParaRPr lang="es-ES_tradnl" b="1" dirty="0"/>
          </a:p>
          <a:p>
            <a:pPr marL="514350" indent="-514350">
              <a:buFont typeface="+mj-lt"/>
              <a:buAutoNum type="alphaLcPeriod"/>
            </a:pPr>
            <a:r>
              <a:rPr lang="es-ES_tradnl" b="1" dirty="0"/>
              <a:t>Falta de “cultura intelectual”: </a:t>
            </a:r>
            <a:r>
              <a:rPr lang="es-ES_tradnl" dirty="0"/>
              <a:t>la cual permite el desarrollo de sentimientos morales.</a:t>
            </a:r>
          </a:p>
          <a:p>
            <a:pPr marL="0" indent="0">
              <a:buNone/>
            </a:pPr>
            <a:endParaRPr lang="es-ES_tradnl" b="1" dirty="0"/>
          </a:p>
        </p:txBody>
      </p:sp>
    </p:spTree>
    <p:extLst>
      <p:ext uri="{BB962C8B-B14F-4D97-AF65-F5344CB8AC3E}">
        <p14:creationId xmlns:p14="http://schemas.microsoft.com/office/powerpoint/2010/main" val="31845429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0162A1-1BCE-3749-A9A0-0A7D0F0D50FE}"/>
              </a:ext>
            </a:extLst>
          </p:cNvPr>
          <p:cNvSpPr>
            <a:spLocks noGrp="1"/>
          </p:cNvSpPr>
          <p:nvPr>
            <p:ph type="title"/>
          </p:nvPr>
        </p:nvSpPr>
        <p:spPr>
          <a:xfrm>
            <a:off x="838200" y="822325"/>
            <a:ext cx="10515600" cy="1325563"/>
          </a:xfrm>
        </p:spPr>
        <p:txBody>
          <a:bodyPr/>
          <a:lstStyle/>
          <a:p>
            <a:r>
              <a:rPr lang="es-ES_tradnl" b="1" dirty="0"/>
              <a:t>La vida envidiable y los sentimientos morales</a:t>
            </a:r>
          </a:p>
        </p:txBody>
      </p:sp>
      <p:sp>
        <p:nvSpPr>
          <p:cNvPr id="3" name="Marcador de contenido 2">
            <a:extLst>
              <a:ext uri="{FF2B5EF4-FFF2-40B4-BE49-F238E27FC236}">
                <a16:creationId xmlns:a16="http://schemas.microsoft.com/office/drawing/2014/main" id="{96D4177F-E4D5-2E47-871E-1D1D5D933455}"/>
              </a:ext>
            </a:extLst>
          </p:cNvPr>
          <p:cNvSpPr>
            <a:spLocks noGrp="1"/>
          </p:cNvSpPr>
          <p:nvPr>
            <p:ph idx="1"/>
          </p:nvPr>
        </p:nvSpPr>
        <p:spPr>
          <a:xfrm>
            <a:off x="838200" y="2422525"/>
            <a:ext cx="10515600" cy="2847975"/>
          </a:xfrm>
        </p:spPr>
        <p:txBody>
          <a:bodyPr>
            <a:normAutofit/>
          </a:bodyPr>
          <a:lstStyle/>
          <a:p>
            <a:pPr marL="0" indent="0" algn="just">
              <a:buNone/>
            </a:pPr>
            <a:r>
              <a:rPr lang="es-PE" dirty="0"/>
              <a:t>“Es posible que todo ser humano debidamente educado sienta, en grados diversos, auténicos afectos privados y un interés sincero por el bien público. En un mundo en el que hay tanto por lo que interesarse, tanto de lo que disfrutar y también tanto que enmendar y mejorar, todo aquel que posea esta moderada proporción de requisitos morales e intelectuales puede disfrutar de una existencia que puede calificarse de envidiable.” (74-75) </a:t>
            </a:r>
          </a:p>
          <a:p>
            <a:pPr marL="0" indent="0">
              <a:buNone/>
            </a:pPr>
            <a:endParaRPr lang="es-ES_tradnl" dirty="0"/>
          </a:p>
        </p:txBody>
      </p:sp>
    </p:spTree>
    <p:extLst>
      <p:ext uri="{BB962C8B-B14F-4D97-AF65-F5344CB8AC3E}">
        <p14:creationId xmlns:p14="http://schemas.microsoft.com/office/powerpoint/2010/main" val="5295023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9C82E7A-A9A2-D54D-8BFE-7300095BB23F}"/>
              </a:ext>
            </a:extLst>
          </p:cNvPr>
          <p:cNvSpPr>
            <a:spLocks noGrp="1"/>
          </p:cNvSpPr>
          <p:nvPr>
            <p:ph type="title"/>
          </p:nvPr>
        </p:nvSpPr>
        <p:spPr/>
        <p:txBody>
          <a:bodyPr/>
          <a:lstStyle/>
          <a:p>
            <a:r>
              <a:rPr lang="es-ES_tradnl" b="1" dirty="0"/>
              <a:t>La vida envidiable y la resiliencia</a:t>
            </a:r>
          </a:p>
        </p:txBody>
      </p:sp>
      <p:sp>
        <p:nvSpPr>
          <p:cNvPr id="3" name="Marcador de contenido 2">
            <a:extLst>
              <a:ext uri="{FF2B5EF4-FFF2-40B4-BE49-F238E27FC236}">
                <a16:creationId xmlns:a16="http://schemas.microsoft.com/office/drawing/2014/main" id="{333AC378-FC07-7B4A-A1D9-B98E2E840840}"/>
              </a:ext>
            </a:extLst>
          </p:cNvPr>
          <p:cNvSpPr>
            <a:spLocks noGrp="1"/>
          </p:cNvSpPr>
          <p:nvPr>
            <p:ph idx="1"/>
          </p:nvPr>
        </p:nvSpPr>
        <p:spPr/>
        <p:txBody>
          <a:bodyPr>
            <a:normAutofit fontScale="92500"/>
          </a:bodyPr>
          <a:lstStyle/>
          <a:p>
            <a:pPr marL="0" indent="0" algn="just">
              <a:buNone/>
            </a:pPr>
            <a:r>
              <a:rPr lang="es-PE" dirty="0"/>
              <a:t>“El verdadero meollo de la cuestión radica, por tanto, en la lucha contra estas calamidades de las que es infrecuente tener la buena fortuna de eludir [pobreza, enfermedad, etc.].” (75)</a:t>
            </a:r>
          </a:p>
          <a:p>
            <a:pPr marL="0" indent="0" algn="just">
              <a:buNone/>
            </a:pPr>
            <a:endParaRPr lang="es-PE" dirty="0"/>
          </a:p>
          <a:p>
            <a:pPr marL="0" indent="0" algn="just">
              <a:buNone/>
            </a:pPr>
            <a:r>
              <a:rPr lang="es-PE" dirty="0"/>
              <a:t>“Todas las fuentes del sufrimiento humano son, en gran medida, muchas de ellas eliminables mediante el empeño y el esfuerzo humanos, y aunque su supresión es tremendamente lenta, toda mente suficientemente inteligente y generosa para participar, aunque sea en pequeña e insignificante medida, en la tarea, derivará un noble goce de la propia contienda, al que no consentirá en renunciar mediante ningún chantaje en forma de indulgencia egoísta”. (76) </a:t>
            </a:r>
          </a:p>
          <a:p>
            <a:pPr marL="0" indent="0" algn="just">
              <a:buNone/>
            </a:pPr>
            <a:endParaRPr lang="es-PE" dirty="0"/>
          </a:p>
          <a:p>
            <a:pPr marL="0" indent="0">
              <a:buNone/>
            </a:pPr>
            <a:endParaRPr lang="es-ES_tradnl" dirty="0"/>
          </a:p>
        </p:txBody>
      </p:sp>
    </p:spTree>
    <p:extLst>
      <p:ext uri="{BB962C8B-B14F-4D97-AF65-F5344CB8AC3E}">
        <p14:creationId xmlns:p14="http://schemas.microsoft.com/office/powerpoint/2010/main" val="14018862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5003B73-B42C-B14B-B9A5-0D2499E43B06}"/>
              </a:ext>
            </a:extLst>
          </p:cNvPr>
          <p:cNvSpPr>
            <a:spLocks noGrp="1"/>
          </p:cNvSpPr>
          <p:nvPr>
            <p:ph type="title"/>
          </p:nvPr>
        </p:nvSpPr>
        <p:spPr/>
        <p:txBody>
          <a:bodyPr/>
          <a:lstStyle/>
          <a:p>
            <a:r>
              <a:rPr lang="es-ES_tradnl" b="1" dirty="0"/>
              <a:t>Neutralidad o imparcialidad del agente</a:t>
            </a:r>
          </a:p>
        </p:txBody>
      </p:sp>
      <p:sp>
        <p:nvSpPr>
          <p:cNvPr id="3" name="Marcador de contenido 2">
            <a:extLst>
              <a:ext uri="{FF2B5EF4-FFF2-40B4-BE49-F238E27FC236}">
                <a16:creationId xmlns:a16="http://schemas.microsoft.com/office/drawing/2014/main" id="{0FF1E02D-20CF-8149-9DEA-A25085F15934}"/>
              </a:ext>
            </a:extLst>
          </p:cNvPr>
          <p:cNvSpPr>
            <a:spLocks noGrp="1"/>
          </p:cNvSpPr>
          <p:nvPr>
            <p:ph idx="1"/>
          </p:nvPr>
        </p:nvSpPr>
        <p:spPr/>
        <p:txBody>
          <a:bodyPr>
            <a:normAutofit fontScale="92500" lnSpcReduction="20000"/>
          </a:bodyPr>
          <a:lstStyle/>
          <a:p>
            <a:pPr marL="0" indent="0" algn="just">
              <a:buNone/>
            </a:pPr>
            <a:r>
              <a:rPr lang="es-PE" dirty="0"/>
              <a:t>“Entre la felicidad personal del agente y la de los demás, el utilitarista obliga a aquel a ser tan estrictamente imparcial como un espectador desinteresado y benevolente. En la regla de oro de Jesús de Nazaret encontramos todo el espíritu de la ética de la utilidad: «Compórtate con los demás como quieras que los demás se comporten contigo» y «Amar al prójimo como a ti mismo» constituyen la perfección ideal de la moral utilitarista.” (80)</a:t>
            </a:r>
            <a:endParaRPr lang="es-ES_tradnl" dirty="0"/>
          </a:p>
          <a:p>
            <a:pPr marL="0" indent="0" algn="just">
              <a:buNone/>
            </a:pPr>
            <a:endParaRPr lang="es-ES_tradnl" dirty="0"/>
          </a:p>
          <a:p>
            <a:pPr marL="0" indent="0" algn="just">
              <a:buNone/>
            </a:pPr>
            <a:r>
              <a:rPr lang="es-ES_tradnl" dirty="0"/>
              <a:t>Con ese fin:</a:t>
            </a:r>
          </a:p>
          <a:p>
            <a:pPr lvl="1" algn="just"/>
            <a:r>
              <a:rPr lang="es-ES_tradnl" dirty="0"/>
              <a:t>Las leyes e instituciones deberían armonizar los intereses individuales y colectivos.</a:t>
            </a:r>
          </a:p>
          <a:p>
            <a:pPr lvl="1" algn="just"/>
            <a:r>
              <a:rPr lang="es-ES_tradnl" dirty="0"/>
              <a:t>La educación y la opinión pública deberían inculcar y estimular la asociación entre el interés individual y colectivo.</a:t>
            </a:r>
            <a:endParaRPr lang="es-PE" dirty="0"/>
          </a:p>
        </p:txBody>
      </p:sp>
    </p:spTree>
    <p:extLst>
      <p:ext uri="{BB962C8B-B14F-4D97-AF65-F5344CB8AC3E}">
        <p14:creationId xmlns:p14="http://schemas.microsoft.com/office/powerpoint/2010/main" val="15982410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981579-F4BC-1142-BA10-3F4F0E3341E9}"/>
              </a:ext>
            </a:extLst>
          </p:cNvPr>
          <p:cNvSpPr>
            <a:spLocks noGrp="1"/>
          </p:cNvSpPr>
          <p:nvPr>
            <p:ph type="title"/>
          </p:nvPr>
        </p:nvSpPr>
        <p:spPr/>
        <p:txBody>
          <a:bodyPr/>
          <a:lstStyle/>
          <a:p>
            <a:r>
              <a:rPr lang="es-ES_tradnl" b="1" dirty="0"/>
              <a:t>Críticas al utilitarismo</a:t>
            </a:r>
          </a:p>
        </p:txBody>
      </p:sp>
      <p:sp>
        <p:nvSpPr>
          <p:cNvPr id="3" name="Marcador de contenido 2">
            <a:extLst>
              <a:ext uri="{FF2B5EF4-FFF2-40B4-BE49-F238E27FC236}">
                <a16:creationId xmlns:a16="http://schemas.microsoft.com/office/drawing/2014/main" id="{93F4D7FC-66A0-B84A-A298-13D640713E83}"/>
              </a:ext>
            </a:extLst>
          </p:cNvPr>
          <p:cNvSpPr>
            <a:spLocks noGrp="1"/>
          </p:cNvSpPr>
          <p:nvPr>
            <p:ph idx="1"/>
          </p:nvPr>
        </p:nvSpPr>
        <p:spPr/>
        <p:txBody>
          <a:bodyPr>
            <a:normAutofit fontScale="92500" lnSpcReduction="10000"/>
          </a:bodyPr>
          <a:lstStyle/>
          <a:p>
            <a:pPr marL="514350" indent="-514350">
              <a:buAutoNum type="arabicPeriod"/>
            </a:pPr>
            <a:r>
              <a:rPr lang="es-ES_tradnl" b="1" dirty="0"/>
              <a:t>Demanda demasiado del ser humano: demanda que la motivación de nuestras acciones sea el deber respecto a la felicidad universal</a:t>
            </a:r>
          </a:p>
          <a:p>
            <a:pPr marL="0" indent="0">
              <a:buNone/>
            </a:pPr>
            <a:endParaRPr lang="es-ES_tradnl" b="1" dirty="0"/>
          </a:p>
          <a:p>
            <a:pPr marL="0" indent="0" algn="just">
              <a:buNone/>
            </a:pPr>
            <a:r>
              <a:rPr lang="es-ES_tradnl" b="1" dirty="0"/>
              <a:t>Respuesta</a:t>
            </a:r>
            <a:endParaRPr lang="es-ES_tradnl" dirty="0"/>
          </a:p>
          <a:p>
            <a:pPr marL="1028700" lvl="1" indent="-571500" algn="just">
              <a:buFont typeface="+mj-lt"/>
              <a:buAutoNum type="romanLcPeriod"/>
            </a:pPr>
            <a:r>
              <a:rPr lang="es-ES_tradnl" dirty="0"/>
              <a:t>Lo único que demanda el utilitarismo es que las consecuencias de nuestras acciones aporten a la felicidad universal. Reconoce un deber respecto a la felicidad universal, pero no demanda que este sea el motivo de nuestras acciones.</a:t>
            </a:r>
          </a:p>
          <a:p>
            <a:pPr marL="1028700" lvl="1" indent="-571500" algn="just">
              <a:buFont typeface="+mj-lt"/>
              <a:buAutoNum type="romanLcPeriod"/>
            </a:pPr>
            <a:r>
              <a:rPr lang="es-ES_tradnl" dirty="0"/>
              <a:t>Incluso para quienes tienen por motivo ese deber, este no supone que cada acción suya logre beneficiar a la sociedad en conjunto, sino solo a quienes concierne la acción en particular, sin vulnerar los derechos de nadie.</a:t>
            </a:r>
          </a:p>
          <a:p>
            <a:pPr marL="514350" indent="-514350">
              <a:buAutoNum type="arabicParenR"/>
            </a:pPr>
            <a:endParaRPr lang="es-ES_tradnl" b="1" dirty="0"/>
          </a:p>
        </p:txBody>
      </p:sp>
    </p:spTree>
    <p:extLst>
      <p:ext uri="{BB962C8B-B14F-4D97-AF65-F5344CB8AC3E}">
        <p14:creationId xmlns:p14="http://schemas.microsoft.com/office/powerpoint/2010/main" val="1207452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72E979-831F-ECEA-95E7-0143BEE74BC8}"/>
              </a:ext>
            </a:extLst>
          </p:cNvPr>
          <p:cNvSpPr>
            <a:spLocks noGrp="1"/>
          </p:cNvSpPr>
          <p:nvPr>
            <p:ph type="title"/>
          </p:nvPr>
        </p:nvSpPr>
        <p:spPr/>
        <p:txBody>
          <a:bodyPr/>
          <a:lstStyle/>
          <a:p>
            <a:r>
              <a:rPr lang="es-PE" b="1" dirty="0"/>
              <a:t>Deber moral </a:t>
            </a:r>
            <a:r>
              <a:rPr lang="es-PE" b="1" i="1" dirty="0"/>
              <a:t>versus</a:t>
            </a:r>
            <a:r>
              <a:rPr lang="es-PE" b="1" dirty="0"/>
              <a:t> motivación moral</a:t>
            </a:r>
          </a:p>
        </p:txBody>
      </p:sp>
      <p:sp>
        <p:nvSpPr>
          <p:cNvPr id="3" name="Marcador de contenido 2">
            <a:extLst>
              <a:ext uri="{FF2B5EF4-FFF2-40B4-BE49-F238E27FC236}">
                <a16:creationId xmlns:a16="http://schemas.microsoft.com/office/drawing/2014/main" id="{89C4A6C2-30C6-D940-BC89-20454CCCE12E}"/>
              </a:ext>
            </a:extLst>
          </p:cNvPr>
          <p:cNvSpPr>
            <a:spLocks noGrp="1"/>
          </p:cNvSpPr>
          <p:nvPr>
            <p:ph idx="1"/>
          </p:nvPr>
        </p:nvSpPr>
        <p:spPr/>
        <p:txBody>
          <a:bodyPr>
            <a:normAutofit/>
          </a:bodyPr>
          <a:lstStyle/>
          <a:p>
            <a:pPr marL="0" indent="0" algn="just">
              <a:buNone/>
            </a:pPr>
            <a:endParaRPr lang="es-PE" dirty="0"/>
          </a:p>
          <a:p>
            <a:pPr algn="just"/>
            <a:r>
              <a:rPr lang="es-PE" dirty="0"/>
              <a:t>Los utilitaristas son casi lo únicos teóricos de la moral que han señalado que “el motivo no tiene nada que ver con la moralidad de la acción, aunque sí mucho con el mérito del agente”. (82)</a:t>
            </a:r>
          </a:p>
          <a:p>
            <a:pPr algn="just"/>
            <a:endParaRPr lang="es-PE" dirty="0"/>
          </a:p>
          <a:p>
            <a:pPr algn="just"/>
            <a:r>
              <a:rPr lang="es-PE" dirty="0"/>
              <a:t>El ser humano no tiene el deber de tener motivaciones morales, sino solo de generar a través de sus acciones las mejores consecuencias posibles para todos los involucrados en cada caso.</a:t>
            </a:r>
          </a:p>
        </p:txBody>
      </p:sp>
    </p:spTree>
    <p:extLst>
      <p:ext uri="{BB962C8B-B14F-4D97-AF65-F5344CB8AC3E}">
        <p14:creationId xmlns:p14="http://schemas.microsoft.com/office/powerpoint/2010/main" val="18102032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FA221A6-509F-6B41-8C85-8FE614AFB061}"/>
              </a:ext>
            </a:extLst>
          </p:cNvPr>
          <p:cNvSpPr>
            <a:spLocks noGrp="1"/>
          </p:cNvSpPr>
          <p:nvPr>
            <p:ph type="title"/>
          </p:nvPr>
        </p:nvSpPr>
        <p:spPr/>
        <p:txBody>
          <a:bodyPr/>
          <a:lstStyle/>
          <a:p>
            <a:r>
              <a:rPr lang="es-ES_tradnl" b="1" dirty="0"/>
              <a:t>El virtuoso para el utilitarismo</a:t>
            </a:r>
          </a:p>
        </p:txBody>
      </p:sp>
      <p:sp>
        <p:nvSpPr>
          <p:cNvPr id="3" name="Marcador de contenido 2">
            <a:extLst>
              <a:ext uri="{FF2B5EF4-FFF2-40B4-BE49-F238E27FC236}">
                <a16:creationId xmlns:a16="http://schemas.microsoft.com/office/drawing/2014/main" id="{E4006D32-0717-FD4D-94AF-235F2B485C76}"/>
              </a:ext>
            </a:extLst>
          </p:cNvPr>
          <p:cNvSpPr>
            <a:spLocks noGrp="1"/>
          </p:cNvSpPr>
          <p:nvPr>
            <p:ph idx="1"/>
          </p:nvPr>
        </p:nvSpPr>
        <p:spPr>
          <a:xfrm>
            <a:off x="838200" y="2066925"/>
            <a:ext cx="10515600" cy="4351338"/>
          </a:xfrm>
        </p:spPr>
        <p:txBody>
          <a:bodyPr>
            <a:normAutofit fontScale="92500" lnSpcReduction="10000"/>
          </a:bodyPr>
          <a:lstStyle/>
          <a:p>
            <a:pPr algn="just"/>
            <a:r>
              <a:rPr lang="es-PE" dirty="0"/>
              <a:t>“La multiplicación de la felicidad es, conforme a la ética utilitarista, el objeto de la virtud”. (84)</a:t>
            </a:r>
          </a:p>
          <a:p>
            <a:pPr marL="0" indent="0" algn="just">
              <a:buNone/>
            </a:pPr>
            <a:endParaRPr lang="es-PE" dirty="0"/>
          </a:p>
          <a:p>
            <a:pPr algn="just"/>
            <a:r>
              <a:rPr lang="es-PE" dirty="0"/>
              <a:t>Solo cuando alguien está en posición de ser un benefactor público, se le pide a este “que tome en consideración la utilidad pública. En todos los demás casos, todo lo que tiene que tener en cuenta es la utilidad privada, el interés o felicidad de unas cuantas personas. Sólo aquellos cuyas acciones influyen hasta abarcar la sociedad en general tienen necesidad habitual de ocuparse de un objeto tan amplio.” (84)</a:t>
            </a:r>
          </a:p>
          <a:p>
            <a:pPr algn="just"/>
            <a:endParaRPr lang="es-PE" dirty="0"/>
          </a:p>
          <a:p>
            <a:pPr algn="just"/>
            <a:r>
              <a:rPr lang="es-PE" dirty="0"/>
              <a:t>El utilitarismo solo demanda virtuosismo de los benefactores públicos.</a:t>
            </a:r>
          </a:p>
          <a:p>
            <a:endParaRPr lang="es-ES_tradnl" dirty="0"/>
          </a:p>
        </p:txBody>
      </p:sp>
    </p:spTree>
    <p:extLst>
      <p:ext uri="{BB962C8B-B14F-4D97-AF65-F5344CB8AC3E}">
        <p14:creationId xmlns:p14="http://schemas.microsoft.com/office/powerpoint/2010/main" val="1786863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BB293D4D-A0D7-1B4D-B4E5-3E67A608643A}"/>
              </a:ext>
            </a:extLst>
          </p:cNvPr>
          <p:cNvSpPr>
            <a:spLocks noGrp="1"/>
          </p:cNvSpPr>
          <p:nvPr>
            <p:ph type="title"/>
          </p:nvPr>
        </p:nvSpPr>
        <p:spPr/>
        <p:txBody>
          <a:bodyPr/>
          <a:lstStyle/>
          <a:p>
            <a:r>
              <a:rPr lang="es-ES_tradnl" b="1" dirty="0"/>
              <a:t>Principio de utilidad o mayor felicidad</a:t>
            </a:r>
            <a:endParaRPr lang="es-ES_tradnl" dirty="0"/>
          </a:p>
        </p:txBody>
      </p:sp>
      <p:sp>
        <p:nvSpPr>
          <p:cNvPr id="5" name="Marcador de contenido 4">
            <a:extLst>
              <a:ext uri="{FF2B5EF4-FFF2-40B4-BE49-F238E27FC236}">
                <a16:creationId xmlns:a16="http://schemas.microsoft.com/office/drawing/2014/main" id="{71B2E6C3-7459-EA4C-A84B-36A6DFB3A9F7}"/>
              </a:ext>
            </a:extLst>
          </p:cNvPr>
          <p:cNvSpPr>
            <a:spLocks noGrp="1"/>
          </p:cNvSpPr>
          <p:nvPr>
            <p:ph idx="1"/>
          </p:nvPr>
        </p:nvSpPr>
        <p:spPr>
          <a:xfrm>
            <a:off x="838200" y="1967023"/>
            <a:ext cx="10515600" cy="4306186"/>
          </a:xfrm>
        </p:spPr>
        <p:txBody>
          <a:bodyPr>
            <a:normAutofit/>
          </a:bodyPr>
          <a:lstStyle/>
          <a:p>
            <a:pPr marL="0" indent="0" algn="just">
              <a:buNone/>
            </a:pPr>
            <a:r>
              <a:rPr lang="es-ES_tradnl" b="1" dirty="0"/>
              <a:t>Versión simplificada</a:t>
            </a:r>
            <a:endParaRPr lang="es-PE" dirty="0"/>
          </a:p>
          <a:p>
            <a:pPr marL="0" indent="0" algn="just">
              <a:buNone/>
            </a:pPr>
            <a:r>
              <a:rPr lang="es-PE" dirty="0"/>
              <a:t>“El credo que acepta como fundamento de la moral la Utilidad, o el Principio de la mayor Felicidad, mantiene que </a:t>
            </a:r>
            <a:r>
              <a:rPr lang="es-PE" b="1" dirty="0"/>
              <a:t>las acciones son correctas </a:t>
            </a:r>
            <a:r>
              <a:rPr lang="es-PE" b="1" i="1" dirty="0"/>
              <a:t>(right) </a:t>
            </a:r>
            <a:r>
              <a:rPr lang="es-PE" b="1" dirty="0"/>
              <a:t>en la medida en que tienden a promover la felicidad, incorrectas </a:t>
            </a:r>
            <a:r>
              <a:rPr lang="es-PE" b="1" i="1" dirty="0"/>
              <a:t>(wrong) </a:t>
            </a:r>
            <a:r>
              <a:rPr lang="es-PE" b="1" dirty="0"/>
              <a:t>en cuanto tienden a producir lo contrario a la felicidad.” </a:t>
            </a:r>
            <a:r>
              <a:rPr lang="es-PE" dirty="0"/>
              <a:t>(60)</a:t>
            </a:r>
          </a:p>
          <a:p>
            <a:pPr marL="0" indent="0" algn="just">
              <a:buNone/>
            </a:pPr>
            <a:endParaRPr lang="es-PE" dirty="0"/>
          </a:p>
          <a:p>
            <a:pPr marL="0" indent="0" algn="just">
              <a:buNone/>
            </a:pPr>
            <a:r>
              <a:rPr lang="es-PE" dirty="0"/>
              <a:t>Esta es la única regla sobre la que se fundamenta la ética utilitarista.</a:t>
            </a:r>
          </a:p>
        </p:txBody>
      </p:sp>
    </p:spTree>
    <p:extLst>
      <p:ext uri="{BB962C8B-B14F-4D97-AF65-F5344CB8AC3E}">
        <p14:creationId xmlns:p14="http://schemas.microsoft.com/office/powerpoint/2010/main" val="5058417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850BC8-7CCF-7640-A4DB-056330E044F3}"/>
              </a:ext>
            </a:extLst>
          </p:cNvPr>
          <p:cNvSpPr>
            <a:spLocks noGrp="1"/>
          </p:cNvSpPr>
          <p:nvPr>
            <p:ph type="title"/>
          </p:nvPr>
        </p:nvSpPr>
        <p:spPr/>
        <p:txBody>
          <a:bodyPr/>
          <a:lstStyle/>
          <a:p>
            <a:r>
              <a:rPr lang="es-ES_tradnl" b="1" dirty="0"/>
              <a:t>Críticas al utilitarismo</a:t>
            </a:r>
          </a:p>
        </p:txBody>
      </p:sp>
      <p:sp>
        <p:nvSpPr>
          <p:cNvPr id="3" name="Marcador de contenido 2">
            <a:extLst>
              <a:ext uri="{FF2B5EF4-FFF2-40B4-BE49-F238E27FC236}">
                <a16:creationId xmlns:a16="http://schemas.microsoft.com/office/drawing/2014/main" id="{30F8B15D-6930-B341-BB1C-E0838F4504B4}"/>
              </a:ext>
            </a:extLst>
          </p:cNvPr>
          <p:cNvSpPr>
            <a:spLocks noGrp="1"/>
          </p:cNvSpPr>
          <p:nvPr>
            <p:ph idx="1"/>
          </p:nvPr>
        </p:nvSpPr>
        <p:spPr/>
        <p:txBody>
          <a:bodyPr/>
          <a:lstStyle/>
          <a:p>
            <a:pPr marL="0" indent="0" algn="just">
              <a:buNone/>
            </a:pPr>
            <a:r>
              <a:rPr lang="es-ES_tradnl" b="1" dirty="0"/>
              <a:t>2. El utilitarismo se olvida del valor de las cualidades virtuosas de algunas personas y se concentra solo en el frío cálculo de utilidad en las acciones.</a:t>
            </a:r>
          </a:p>
          <a:p>
            <a:pPr marL="0" indent="0">
              <a:buNone/>
            </a:pPr>
            <a:endParaRPr lang="es-ES_tradnl" b="1" dirty="0"/>
          </a:p>
          <a:p>
            <a:pPr marL="0" indent="0" algn="just">
              <a:buNone/>
            </a:pPr>
            <a:r>
              <a:rPr lang="es-ES_tradnl" b="1" dirty="0"/>
              <a:t>Respuesta: </a:t>
            </a:r>
            <a:r>
              <a:rPr lang="es-ES_tradnl" dirty="0"/>
              <a:t>Cualquier teoría moral evalúa las acciones de los agentes morales, al margen de quién sea la persona específica que realiza la acción (y, evidentemente, al margen de si este es virtuoso o no). El utilitarismo considera que hay otros objetos del deseo que la virtud. También considera que la virtud y la acción correcta no son están condicionadas mutuamente.</a:t>
            </a:r>
          </a:p>
        </p:txBody>
      </p:sp>
    </p:spTree>
    <p:extLst>
      <p:ext uri="{BB962C8B-B14F-4D97-AF65-F5344CB8AC3E}">
        <p14:creationId xmlns:p14="http://schemas.microsoft.com/office/powerpoint/2010/main" val="23592901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027646E0-1B87-254E-BAF8-6D0C13ED5F9F}"/>
              </a:ext>
            </a:extLst>
          </p:cNvPr>
          <p:cNvSpPr>
            <a:spLocks noGrp="1"/>
          </p:cNvSpPr>
          <p:nvPr>
            <p:ph type="title"/>
          </p:nvPr>
        </p:nvSpPr>
        <p:spPr/>
        <p:txBody>
          <a:bodyPr/>
          <a:lstStyle/>
          <a:p>
            <a:r>
              <a:rPr lang="es-ES_tradnl" b="1" dirty="0"/>
              <a:t>Utilitarismo </a:t>
            </a:r>
            <a:r>
              <a:rPr lang="es-ES_tradnl" b="1" i="1" dirty="0"/>
              <a:t>versus</a:t>
            </a:r>
            <a:r>
              <a:rPr lang="es-ES_tradnl" b="1" dirty="0"/>
              <a:t> virtuosismo</a:t>
            </a:r>
          </a:p>
        </p:txBody>
      </p:sp>
      <p:sp>
        <p:nvSpPr>
          <p:cNvPr id="3" name="Marcador de contenido 2">
            <a:extLst>
              <a:ext uri="{FF2B5EF4-FFF2-40B4-BE49-F238E27FC236}">
                <a16:creationId xmlns:a16="http://schemas.microsoft.com/office/drawing/2014/main" id="{9D6CF2A2-3B84-2441-971D-167F0CD02D55}"/>
              </a:ext>
            </a:extLst>
          </p:cNvPr>
          <p:cNvSpPr>
            <a:spLocks noGrp="1"/>
          </p:cNvSpPr>
          <p:nvPr>
            <p:ph idx="1"/>
          </p:nvPr>
        </p:nvSpPr>
        <p:spPr>
          <a:xfrm>
            <a:off x="838200" y="2190307"/>
            <a:ext cx="10515600" cy="4302568"/>
          </a:xfrm>
        </p:spPr>
        <p:txBody>
          <a:bodyPr>
            <a:normAutofit/>
          </a:bodyPr>
          <a:lstStyle/>
          <a:p>
            <a:pPr algn="just"/>
            <a:r>
              <a:rPr lang="es-PE" dirty="0"/>
              <a:t>“Si todo lo que se quiere decir mediante tal objeción es que muchos utilitaristas se centran en la moralidad de las acciones, conforme con el criterio utilitarista, con una atención demasiado exclusiva, de modo que no toman suficientemente en consideración otras cualidades del carácter que contribuyen a que el ser humano sea amable o admirable, la objeción puede admitirse.” (86)</a:t>
            </a:r>
          </a:p>
          <a:p>
            <a:pPr marL="0" indent="0" algn="just">
              <a:buNone/>
            </a:pPr>
            <a:endParaRPr lang="es-PE" dirty="0"/>
          </a:p>
          <a:p>
            <a:pPr algn="just"/>
            <a:r>
              <a:rPr lang="es-PE" dirty="0"/>
              <a:t>El utilitarismo pone el peso moral sobre las acciones del agente. El virtuosismo lo pone sobre el carácter del agente. </a:t>
            </a:r>
          </a:p>
          <a:p>
            <a:pPr marL="0" indent="0" algn="just">
              <a:buNone/>
            </a:pPr>
            <a:endParaRPr lang="es-PE" dirty="0"/>
          </a:p>
          <a:p>
            <a:pPr marL="0" indent="0" algn="just">
              <a:buNone/>
            </a:pPr>
            <a:endParaRPr lang="es-PE" dirty="0"/>
          </a:p>
          <a:p>
            <a:pPr marL="0" indent="0">
              <a:buNone/>
            </a:pPr>
            <a:endParaRPr lang="es-ES_tradnl" dirty="0"/>
          </a:p>
        </p:txBody>
      </p:sp>
    </p:spTree>
    <p:extLst>
      <p:ext uri="{BB962C8B-B14F-4D97-AF65-F5344CB8AC3E}">
        <p14:creationId xmlns:p14="http://schemas.microsoft.com/office/powerpoint/2010/main" val="27855410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5CE3391-6C9F-4947-8CA8-7CE83AB2533B}"/>
              </a:ext>
            </a:extLst>
          </p:cNvPr>
          <p:cNvSpPr>
            <a:spLocks noGrp="1"/>
          </p:cNvSpPr>
          <p:nvPr>
            <p:ph type="title"/>
          </p:nvPr>
        </p:nvSpPr>
        <p:spPr/>
        <p:txBody>
          <a:bodyPr/>
          <a:lstStyle/>
          <a:p>
            <a:r>
              <a:rPr lang="es-ES_tradnl" b="1" dirty="0"/>
              <a:t>Críticas al utilitarismo</a:t>
            </a:r>
          </a:p>
        </p:txBody>
      </p:sp>
      <p:sp>
        <p:nvSpPr>
          <p:cNvPr id="3" name="Marcador de contenido 2">
            <a:extLst>
              <a:ext uri="{FF2B5EF4-FFF2-40B4-BE49-F238E27FC236}">
                <a16:creationId xmlns:a16="http://schemas.microsoft.com/office/drawing/2014/main" id="{B29EAE03-1563-7E4C-8A75-4F1F2C2A508F}"/>
              </a:ext>
            </a:extLst>
          </p:cNvPr>
          <p:cNvSpPr>
            <a:spLocks noGrp="1"/>
          </p:cNvSpPr>
          <p:nvPr>
            <p:ph idx="1"/>
          </p:nvPr>
        </p:nvSpPr>
        <p:spPr/>
        <p:txBody>
          <a:bodyPr>
            <a:normAutofit lnSpcReduction="10000"/>
          </a:bodyPr>
          <a:lstStyle/>
          <a:p>
            <a:pPr marL="0" indent="0" algn="just">
              <a:buNone/>
            </a:pPr>
            <a:r>
              <a:rPr lang="es-ES_tradnl" b="1" dirty="0"/>
              <a:t>3. Es imposible calcular qué debe hacer un agente para generar mayor beneficio para todos los actores involucrados antes de cada acción.</a:t>
            </a:r>
          </a:p>
          <a:p>
            <a:pPr marL="0" indent="0" algn="just">
              <a:buNone/>
            </a:pPr>
            <a:endParaRPr lang="es-ES_tradnl" b="1" dirty="0"/>
          </a:p>
          <a:p>
            <a:pPr marL="0" indent="0" algn="just">
              <a:buNone/>
            </a:pPr>
            <a:r>
              <a:rPr lang="es-ES_tradnl" b="1" dirty="0"/>
              <a:t>Respuesta:</a:t>
            </a:r>
            <a:r>
              <a:rPr lang="es-ES_tradnl" dirty="0"/>
              <a:t> La experiencia no es individual, sino del género humano. Las reglas frente a las que tenemos deberes en cada acción particular son tales porque la experiencia de las civilizaciones ha probado que hay determinados deberes morales que detallan cómo se aplica el principio de utilidad en cada acción particular.</a:t>
            </a:r>
            <a:r>
              <a:rPr lang="es-ES_tradnl" b="1" dirty="0"/>
              <a:t> El utilitarismo tiene un principio fundamental y todo otro principio será derivado de aquel y, por tanto, secundario.</a:t>
            </a:r>
          </a:p>
          <a:p>
            <a:pPr marL="0" indent="0">
              <a:buNone/>
            </a:pPr>
            <a:endParaRPr lang="es-ES_tradnl" dirty="0"/>
          </a:p>
        </p:txBody>
      </p:sp>
    </p:spTree>
    <p:extLst>
      <p:ext uri="{BB962C8B-B14F-4D97-AF65-F5344CB8AC3E}">
        <p14:creationId xmlns:p14="http://schemas.microsoft.com/office/powerpoint/2010/main" val="17384977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53FD3E67-623C-8E4F-8B6F-7E6293AE5C77}"/>
              </a:ext>
            </a:extLst>
          </p:cNvPr>
          <p:cNvSpPr/>
          <p:nvPr/>
        </p:nvSpPr>
        <p:spPr>
          <a:xfrm>
            <a:off x="2781300" y="787400"/>
            <a:ext cx="6362700" cy="8509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_tradnl" sz="1800" b="0" i="0" u="none" strike="noStrike" kern="1200" cap="none" spc="0" normalizeH="0" baseline="0" noProof="0" dirty="0">
                <a:ln>
                  <a:noFill/>
                </a:ln>
                <a:solidFill>
                  <a:prstClr val="white"/>
                </a:solidFill>
                <a:effectLst/>
                <a:uLnTx/>
                <a:uFillTx/>
                <a:latin typeface="Aptos" panose="02110004020202020204"/>
                <a:ea typeface="+mn-ea"/>
                <a:cs typeface="+mn-cs"/>
              </a:rPr>
              <a:t>Principio de utilidad o mayor felicidad</a:t>
            </a:r>
          </a:p>
        </p:txBody>
      </p:sp>
      <p:sp>
        <p:nvSpPr>
          <p:cNvPr id="6" name="Redondear rectángulo de una esquina 5">
            <a:extLst>
              <a:ext uri="{FF2B5EF4-FFF2-40B4-BE49-F238E27FC236}">
                <a16:creationId xmlns:a16="http://schemas.microsoft.com/office/drawing/2014/main" id="{42675321-1705-8C41-B9B3-A5E31FB55F4C}"/>
              </a:ext>
            </a:extLst>
          </p:cNvPr>
          <p:cNvSpPr/>
          <p:nvPr/>
        </p:nvSpPr>
        <p:spPr>
          <a:xfrm>
            <a:off x="1003300" y="2959100"/>
            <a:ext cx="2108200" cy="647700"/>
          </a:xfrm>
          <a:prstGeom prst="round1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_tradnl" sz="1800" b="0" i="0" u="none" strike="noStrike" kern="1200" cap="none" spc="0" normalizeH="0" baseline="0" noProof="0" dirty="0">
                <a:ln>
                  <a:noFill/>
                </a:ln>
                <a:solidFill>
                  <a:prstClr val="white"/>
                </a:solidFill>
                <a:effectLst/>
                <a:uLnTx/>
                <a:uFillTx/>
                <a:latin typeface="Aptos" panose="02110004020202020204"/>
                <a:ea typeface="+mn-ea"/>
                <a:cs typeface="+mn-cs"/>
              </a:rPr>
              <a:t>Regla para el tipo de casos </a:t>
            </a:r>
            <a:r>
              <a:rPr kumimoji="0" lang="es-ES_tradnl" sz="1800" b="0" i="1" u="none" strike="noStrike" kern="1200" cap="none" spc="0" normalizeH="0" baseline="0" noProof="0" dirty="0">
                <a:ln>
                  <a:noFill/>
                </a:ln>
                <a:solidFill>
                  <a:prstClr val="white"/>
                </a:solidFill>
                <a:effectLst/>
                <a:uLnTx/>
                <a:uFillTx/>
                <a:latin typeface="Aptos" panose="02110004020202020204"/>
                <a:ea typeface="+mn-ea"/>
                <a:cs typeface="+mn-cs"/>
              </a:rPr>
              <a:t>X</a:t>
            </a:r>
          </a:p>
        </p:txBody>
      </p:sp>
      <p:sp>
        <p:nvSpPr>
          <p:cNvPr id="7" name="Redondear rectángulo de una esquina 6">
            <a:extLst>
              <a:ext uri="{FF2B5EF4-FFF2-40B4-BE49-F238E27FC236}">
                <a16:creationId xmlns:a16="http://schemas.microsoft.com/office/drawing/2014/main" id="{C07D420F-0D21-4141-A2BB-8C4732856512}"/>
              </a:ext>
            </a:extLst>
          </p:cNvPr>
          <p:cNvSpPr/>
          <p:nvPr/>
        </p:nvSpPr>
        <p:spPr>
          <a:xfrm>
            <a:off x="3854450" y="2959100"/>
            <a:ext cx="2108200" cy="647700"/>
          </a:xfrm>
          <a:prstGeom prst="round1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_tradnl" sz="1800" b="0" i="0" u="none" strike="noStrike" kern="1200" cap="none" spc="0" normalizeH="0" baseline="0" noProof="0" dirty="0">
                <a:ln>
                  <a:noFill/>
                </a:ln>
                <a:solidFill>
                  <a:prstClr val="white"/>
                </a:solidFill>
                <a:effectLst/>
                <a:uLnTx/>
                <a:uFillTx/>
                <a:latin typeface="Aptos" panose="02110004020202020204"/>
                <a:ea typeface="+mn-ea"/>
                <a:cs typeface="+mn-cs"/>
              </a:rPr>
              <a:t>Regla para el tipo de casos </a:t>
            </a:r>
            <a:r>
              <a:rPr kumimoji="0" lang="es-ES_tradnl" sz="1800" b="0" i="1" u="none" strike="noStrike" kern="1200" cap="none" spc="0" normalizeH="0" baseline="0" noProof="0" dirty="0">
                <a:ln>
                  <a:noFill/>
                </a:ln>
                <a:solidFill>
                  <a:prstClr val="white"/>
                </a:solidFill>
                <a:effectLst/>
                <a:uLnTx/>
                <a:uFillTx/>
                <a:latin typeface="Aptos" panose="02110004020202020204"/>
                <a:ea typeface="+mn-ea"/>
                <a:cs typeface="+mn-cs"/>
              </a:rPr>
              <a:t>Y</a:t>
            </a:r>
          </a:p>
        </p:txBody>
      </p:sp>
      <p:sp>
        <p:nvSpPr>
          <p:cNvPr id="8" name="Redondear rectángulo de una esquina 7">
            <a:extLst>
              <a:ext uri="{FF2B5EF4-FFF2-40B4-BE49-F238E27FC236}">
                <a16:creationId xmlns:a16="http://schemas.microsoft.com/office/drawing/2014/main" id="{64138956-9469-494B-B375-94F50D017449}"/>
              </a:ext>
            </a:extLst>
          </p:cNvPr>
          <p:cNvSpPr/>
          <p:nvPr/>
        </p:nvSpPr>
        <p:spPr>
          <a:xfrm>
            <a:off x="6794500" y="2959100"/>
            <a:ext cx="2108200" cy="647700"/>
          </a:xfrm>
          <a:prstGeom prst="round1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_tradnl" sz="1800" b="0" i="0" u="none" strike="noStrike" kern="1200" cap="none" spc="0" normalizeH="0" baseline="0" noProof="0" dirty="0">
                <a:ln>
                  <a:noFill/>
                </a:ln>
                <a:solidFill>
                  <a:prstClr val="white"/>
                </a:solidFill>
                <a:effectLst/>
                <a:uLnTx/>
                <a:uFillTx/>
                <a:latin typeface="Aptos" panose="02110004020202020204"/>
                <a:ea typeface="+mn-ea"/>
                <a:cs typeface="+mn-cs"/>
              </a:rPr>
              <a:t>Regla para el tipo de casos </a:t>
            </a:r>
            <a:r>
              <a:rPr kumimoji="0" lang="es-ES_tradnl" sz="1800" b="0" i="1" u="none" strike="noStrike" kern="1200" cap="none" spc="0" normalizeH="0" baseline="0" noProof="0" dirty="0">
                <a:ln>
                  <a:noFill/>
                </a:ln>
                <a:solidFill>
                  <a:prstClr val="white"/>
                </a:solidFill>
                <a:effectLst/>
                <a:uLnTx/>
                <a:uFillTx/>
                <a:latin typeface="Aptos" panose="02110004020202020204"/>
                <a:ea typeface="+mn-ea"/>
                <a:cs typeface="+mn-cs"/>
              </a:rPr>
              <a:t>Z</a:t>
            </a:r>
          </a:p>
        </p:txBody>
      </p:sp>
      <p:cxnSp>
        <p:nvCxnSpPr>
          <p:cNvPr id="11" name="Conector recto de flecha 10">
            <a:extLst>
              <a:ext uri="{FF2B5EF4-FFF2-40B4-BE49-F238E27FC236}">
                <a16:creationId xmlns:a16="http://schemas.microsoft.com/office/drawing/2014/main" id="{6CD73790-1D96-044F-A11A-B635EA22C777}"/>
              </a:ext>
            </a:extLst>
          </p:cNvPr>
          <p:cNvCxnSpPr>
            <a:stCxn id="6" idx="2"/>
          </p:cNvCxnSpPr>
          <p:nvPr/>
        </p:nvCxnSpPr>
        <p:spPr>
          <a:xfrm>
            <a:off x="2057400" y="3606800"/>
            <a:ext cx="0" cy="81280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2" name="Conector recto de flecha 11">
            <a:extLst>
              <a:ext uri="{FF2B5EF4-FFF2-40B4-BE49-F238E27FC236}">
                <a16:creationId xmlns:a16="http://schemas.microsoft.com/office/drawing/2014/main" id="{43C1D9FD-A83F-2445-8558-B6C54C5A5837}"/>
              </a:ext>
            </a:extLst>
          </p:cNvPr>
          <p:cNvCxnSpPr/>
          <p:nvPr/>
        </p:nvCxnSpPr>
        <p:spPr>
          <a:xfrm>
            <a:off x="4908550" y="3606800"/>
            <a:ext cx="0" cy="81280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3" name="Conector recto de flecha 12">
            <a:extLst>
              <a:ext uri="{FF2B5EF4-FFF2-40B4-BE49-F238E27FC236}">
                <a16:creationId xmlns:a16="http://schemas.microsoft.com/office/drawing/2014/main" id="{A15F16EC-F315-CC4E-92BB-0CC985A282E6}"/>
              </a:ext>
            </a:extLst>
          </p:cNvPr>
          <p:cNvCxnSpPr/>
          <p:nvPr/>
        </p:nvCxnSpPr>
        <p:spPr>
          <a:xfrm>
            <a:off x="7848600" y="3606800"/>
            <a:ext cx="0" cy="81280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cxnSp>
        <p:nvCxnSpPr>
          <p:cNvPr id="14" name="Conector recto de flecha 13">
            <a:extLst>
              <a:ext uri="{FF2B5EF4-FFF2-40B4-BE49-F238E27FC236}">
                <a16:creationId xmlns:a16="http://schemas.microsoft.com/office/drawing/2014/main" id="{6D93777E-B90A-A04E-8B7B-B82B82847E71}"/>
              </a:ext>
            </a:extLst>
          </p:cNvPr>
          <p:cNvCxnSpPr/>
          <p:nvPr/>
        </p:nvCxnSpPr>
        <p:spPr>
          <a:xfrm>
            <a:off x="10788650" y="3606800"/>
            <a:ext cx="0" cy="81280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5" name="Elipse 14">
            <a:extLst>
              <a:ext uri="{FF2B5EF4-FFF2-40B4-BE49-F238E27FC236}">
                <a16:creationId xmlns:a16="http://schemas.microsoft.com/office/drawing/2014/main" id="{8A8AF71B-0DB5-BC45-BF0B-B7C17D4038CF}"/>
              </a:ext>
            </a:extLst>
          </p:cNvPr>
          <p:cNvSpPr/>
          <p:nvPr/>
        </p:nvSpPr>
        <p:spPr>
          <a:xfrm>
            <a:off x="1" y="4699000"/>
            <a:ext cx="1282700" cy="11811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_tradnl" sz="1400" b="0" i="0" u="none" strike="noStrike" kern="1200" cap="none" spc="0" normalizeH="0" baseline="0" noProof="0" dirty="0">
                <a:ln>
                  <a:noFill/>
                </a:ln>
                <a:solidFill>
                  <a:prstClr val="white"/>
                </a:solidFill>
                <a:effectLst/>
                <a:uLnTx/>
                <a:uFillTx/>
                <a:latin typeface="Aptos" panose="02110004020202020204"/>
                <a:ea typeface="+mn-ea"/>
                <a:cs typeface="+mn-cs"/>
              </a:rPr>
              <a:t>Acción correcta en el caso </a:t>
            </a:r>
            <a:r>
              <a:rPr kumimoji="0" lang="es-ES_tradnl" sz="1400" b="0" i="1" u="none" strike="noStrike" kern="1200" cap="none" spc="0" normalizeH="0" baseline="0" noProof="0" dirty="0">
                <a:ln>
                  <a:noFill/>
                </a:ln>
                <a:solidFill>
                  <a:prstClr val="white"/>
                </a:solidFill>
                <a:effectLst/>
                <a:uLnTx/>
                <a:uFillTx/>
                <a:latin typeface="Aptos" panose="02110004020202020204"/>
                <a:ea typeface="+mn-ea"/>
                <a:cs typeface="+mn-cs"/>
              </a:rPr>
              <a:t>X1</a:t>
            </a:r>
          </a:p>
        </p:txBody>
      </p:sp>
      <p:sp>
        <p:nvSpPr>
          <p:cNvPr id="21" name="Elipse 20">
            <a:extLst>
              <a:ext uri="{FF2B5EF4-FFF2-40B4-BE49-F238E27FC236}">
                <a16:creationId xmlns:a16="http://schemas.microsoft.com/office/drawing/2014/main" id="{D7F5928D-19B5-2D47-854B-38E6874367FA}"/>
              </a:ext>
            </a:extLst>
          </p:cNvPr>
          <p:cNvSpPr/>
          <p:nvPr/>
        </p:nvSpPr>
        <p:spPr>
          <a:xfrm>
            <a:off x="1282704" y="4699000"/>
            <a:ext cx="1282700" cy="1301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_tradnl" sz="1400" b="0" i="0" u="none" strike="noStrike" kern="1200" cap="none" spc="0" normalizeH="0" baseline="0" noProof="0" dirty="0">
                <a:ln>
                  <a:noFill/>
                </a:ln>
                <a:solidFill>
                  <a:prstClr val="white"/>
                </a:solidFill>
                <a:effectLst/>
                <a:uLnTx/>
                <a:uFillTx/>
                <a:latin typeface="Aptos" panose="02110004020202020204"/>
                <a:ea typeface="+mn-ea"/>
                <a:cs typeface="+mn-cs"/>
              </a:rPr>
              <a:t>Acción correcta en el caso </a:t>
            </a:r>
            <a:r>
              <a:rPr kumimoji="0" lang="es-ES_tradnl" sz="1400" b="0" i="1" u="none" strike="noStrike" kern="1200" cap="none" spc="0" normalizeH="0" baseline="0" noProof="0" dirty="0">
                <a:ln>
                  <a:noFill/>
                </a:ln>
                <a:solidFill>
                  <a:prstClr val="white"/>
                </a:solidFill>
                <a:effectLst/>
                <a:uLnTx/>
                <a:uFillTx/>
                <a:latin typeface="Aptos" panose="02110004020202020204"/>
                <a:ea typeface="+mn-ea"/>
                <a:cs typeface="+mn-cs"/>
              </a:rPr>
              <a:t>X2</a:t>
            </a:r>
          </a:p>
        </p:txBody>
      </p:sp>
      <p:sp>
        <p:nvSpPr>
          <p:cNvPr id="22" name="Elipse 21">
            <a:extLst>
              <a:ext uri="{FF2B5EF4-FFF2-40B4-BE49-F238E27FC236}">
                <a16:creationId xmlns:a16="http://schemas.microsoft.com/office/drawing/2014/main" id="{8BF0C360-D9CD-764F-A96A-38D631412F85}"/>
              </a:ext>
            </a:extLst>
          </p:cNvPr>
          <p:cNvSpPr/>
          <p:nvPr/>
        </p:nvSpPr>
        <p:spPr>
          <a:xfrm>
            <a:off x="2578104" y="4711700"/>
            <a:ext cx="1282700" cy="130175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ES_tradnl" sz="1400" b="0" i="0" u="none" strike="noStrike" kern="1200" cap="none" spc="0" normalizeH="0" baseline="0" noProof="0" dirty="0">
                <a:ln>
                  <a:noFill/>
                </a:ln>
                <a:solidFill>
                  <a:prstClr val="white"/>
                </a:solidFill>
                <a:effectLst/>
                <a:uLnTx/>
                <a:uFillTx/>
                <a:latin typeface="Aptos" panose="02110004020202020204"/>
                <a:ea typeface="+mn-ea"/>
                <a:cs typeface="+mn-cs"/>
              </a:rPr>
              <a:t>Acción correcta en el caso </a:t>
            </a:r>
            <a:r>
              <a:rPr kumimoji="0" lang="es-ES_tradnl" sz="1400" b="0" i="1" u="none" strike="noStrike" kern="1200" cap="none" spc="0" normalizeH="0" baseline="0" noProof="0" dirty="0">
                <a:ln>
                  <a:noFill/>
                </a:ln>
                <a:solidFill>
                  <a:prstClr val="white"/>
                </a:solidFill>
                <a:effectLst/>
                <a:uLnTx/>
                <a:uFillTx/>
                <a:latin typeface="Aptos" panose="02110004020202020204"/>
                <a:ea typeface="+mn-ea"/>
                <a:cs typeface="+mn-cs"/>
              </a:rPr>
              <a:t>X3</a:t>
            </a:r>
          </a:p>
        </p:txBody>
      </p:sp>
      <p:sp>
        <p:nvSpPr>
          <p:cNvPr id="23" name="CuadroTexto 22">
            <a:extLst>
              <a:ext uri="{FF2B5EF4-FFF2-40B4-BE49-F238E27FC236}">
                <a16:creationId xmlns:a16="http://schemas.microsoft.com/office/drawing/2014/main" id="{00E9207C-D070-F948-8DDD-07BD44CFC368}"/>
              </a:ext>
            </a:extLst>
          </p:cNvPr>
          <p:cNvSpPr txBox="1"/>
          <p:nvPr/>
        </p:nvSpPr>
        <p:spPr>
          <a:xfrm>
            <a:off x="4540251" y="5005407"/>
            <a:ext cx="736597"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_tradnl" sz="3200" b="1" i="0" u="none" strike="noStrike" kern="1200" cap="none" spc="0" normalizeH="0" baseline="0" noProof="0" dirty="0">
                <a:ln>
                  <a:noFill/>
                </a:ln>
                <a:solidFill>
                  <a:srgbClr val="156082"/>
                </a:solidFill>
                <a:effectLst/>
                <a:uLnTx/>
                <a:uFillTx/>
                <a:latin typeface="Aptos" panose="02110004020202020204"/>
                <a:ea typeface="+mn-ea"/>
                <a:cs typeface="+mn-cs"/>
              </a:rPr>
              <a:t>[…]</a:t>
            </a:r>
          </a:p>
        </p:txBody>
      </p:sp>
      <p:sp>
        <p:nvSpPr>
          <p:cNvPr id="24" name="CuadroTexto 23">
            <a:extLst>
              <a:ext uri="{FF2B5EF4-FFF2-40B4-BE49-F238E27FC236}">
                <a16:creationId xmlns:a16="http://schemas.microsoft.com/office/drawing/2014/main" id="{50953DFB-9142-444E-BEA2-20B386F8161F}"/>
              </a:ext>
            </a:extLst>
          </p:cNvPr>
          <p:cNvSpPr txBox="1"/>
          <p:nvPr/>
        </p:nvSpPr>
        <p:spPr>
          <a:xfrm>
            <a:off x="7480301" y="5005407"/>
            <a:ext cx="736597"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_tradnl" sz="3200" b="1" i="0" u="none" strike="noStrike" kern="1200" cap="none" spc="0" normalizeH="0" baseline="0" noProof="0" dirty="0">
                <a:ln>
                  <a:noFill/>
                </a:ln>
                <a:solidFill>
                  <a:srgbClr val="156082"/>
                </a:solidFill>
                <a:effectLst/>
                <a:uLnTx/>
                <a:uFillTx/>
                <a:latin typeface="Aptos" panose="02110004020202020204"/>
                <a:ea typeface="+mn-ea"/>
                <a:cs typeface="+mn-cs"/>
              </a:rPr>
              <a:t>[…]</a:t>
            </a:r>
          </a:p>
        </p:txBody>
      </p:sp>
      <p:sp>
        <p:nvSpPr>
          <p:cNvPr id="25" name="CuadroTexto 24">
            <a:extLst>
              <a:ext uri="{FF2B5EF4-FFF2-40B4-BE49-F238E27FC236}">
                <a16:creationId xmlns:a16="http://schemas.microsoft.com/office/drawing/2014/main" id="{FF6A0A63-2A14-DD4A-9D46-1A331FE69626}"/>
              </a:ext>
            </a:extLst>
          </p:cNvPr>
          <p:cNvSpPr txBox="1"/>
          <p:nvPr/>
        </p:nvSpPr>
        <p:spPr>
          <a:xfrm>
            <a:off x="10420351" y="2945825"/>
            <a:ext cx="736597"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_tradnl" sz="3200" b="1" i="0" u="none" strike="noStrike" kern="1200" cap="none" spc="0" normalizeH="0" baseline="0" noProof="0" dirty="0">
                <a:ln>
                  <a:noFill/>
                </a:ln>
                <a:solidFill>
                  <a:srgbClr val="E97132"/>
                </a:solidFill>
                <a:effectLst/>
                <a:uLnTx/>
                <a:uFillTx/>
                <a:latin typeface="Aptos" panose="02110004020202020204"/>
                <a:ea typeface="+mn-ea"/>
                <a:cs typeface="+mn-cs"/>
              </a:rPr>
              <a:t>[…]</a:t>
            </a:r>
          </a:p>
        </p:txBody>
      </p:sp>
      <p:sp>
        <p:nvSpPr>
          <p:cNvPr id="26" name="CuadroTexto 25">
            <a:extLst>
              <a:ext uri="{FF2B5EF4-FFF2-40B4-BE49-F238E27FC236}">
                <a16:creationId xmlns:a16="http://schemas.microsoft.com/office/drawing/2014/main" id="{41AC56BC-9504-4744-AC1B-DDF86DC28E62}"/>
              </a:ext>
            </a:extLst>
          </p:cNvPr>
          <p:cNvSpPr txBox="1"/>
          <p:nvPr/>
        </p:nvSpPr>
        <p:spPr>
          <a:xfrm>
            <a:off x="10420351" y="5005407"/>
            <a:ext cx="736597"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s-ES_tradnl" sz="3200" b="1" i="0" u="none" strike="noStrike" kern="1200" cap="none" spc="0" normalizeH="0" baseline="0" noProof="0" dirty="0">
                <a:ln>
                  <a:noFill/>
                </a:ln>
                <a:solidFill>
                  <a:srgbClr val="156082"/>
                </a:solidFill>
                <a:effectLst/>
                <a:uLnTx/>
                <a:uFillTx/>
                <a:latin typeface="Aptos" panose="02110004020202020204"/>
                <a:ea typeface="+mn-ea"/>
                <a:cs typeface="+mn-cs"/>
              </a:rPr>
              <a:t>[…]</a:t>
            </a:r>
          </a:p>
        </p:txBody>
      </p:sp>
      <p:cxnSp>
        <p:nvCxnSpPr>
          <p:cNvPr id="3" name="Conector recto de flecha 2">
            <a:extLst>
              <a:ext uri="{FF2B5EF4-FFF2-40B4-BE49-F238E27FC236}">
                <a16:creationId xmlns:a16="http://schemas.microsoft.com/office/drawing/2014/main" id="{E42DB15C-3B80-6126-1F51-01AC8996DCCB}"/>
              </a:ext>
            </a:extLst>
          </p:cNvPr>
          <p:cNvCxnSpPr>
            <a:stCxn id="5" idx="2"/>
          </p:cNvCxnSpPr>
          <p:nvPr/>
        </p:nvCxnSpPr>
        <p:spPr>
          <a:xfrm flipH="1">
            <a:off x="2147777" y="1638300"/>
            <a:ext cx="3814873" cy="112616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4" name="Conector recto de flecha 3">
            <a:extLst>
              <a:ext uri="{FF2B5EF4-FFF2-40B4-BE49-F238E27FC236}">
                <a16:creationId xmlns:a16="http://schemas.microsoft.com/office/drawing/2014/main" id="{12604119-EC37-E0B9-5595-2AD2634CC6F9}"/>
              </a:ext>
            </a:extLst>
          </p:cNvPr>
          <p:cNvCxnSpPr>
            <a:cxnSpLocks/>
            <a:stCxn id="5" idx="2"/>
          </p:cNvCxnSpPr>
          <p:nvPr/>
        </p:nvCxnSpPr>
        <p:spPr>
          <a:xfrm flipH="1">
            <a:off x="4908550" y="1638300"/>
            <a:ext cx="1054100" cy="1126165"/>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6" name="Conector recto de flecha 15">
            <a:extLst>
              <a:ext uri="{FF2B5EF4-FFF2-40B4-BE49-F238E27FC236}">
                <a16:creationId xmlns:a16="http://schemas.microsoft.com/office/drawing/2014/main" id="{9B9ACAF3-03C7-C44C-67DC-75ECA6065AE5}"/>
              </a:ext>
            </a:extLst>
          </p:cNvPr>
          <p:cNvCxnSpPr>
            <a:cxnSpLocks/>
            <a:stCxn id="5" idx="2"/>
          </p:cNvCxnSpPr>
          <p:nvPr/>
        </p:nvCxnSpPr>
        <p:spPr>
          <a:xfrm>
            <a:off x="5962650" y="1638300"/>
            <a:ext cx="2127250" cy="115097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20" name="Conector recto de flecha 19">
            <a:extLst>
              <a:ext uri="{FF2B5EF4-FFF2-40B4-BE49-F238E27FC236}">
                <a16:creationId xmlns:a16="http://schemas.microsoft.com/office/drawing/2014/main" id="{EEC50368-8C71-2E3B-A744-4BBC45F4E105}"/>
              </a:ext>
            </a:extLst>
          </p:cNvPr>
          <p:cNvCxnSpPr>
            <a:cxnSpLocks/>
            <a:stCxn id="5" idx="2"/>
          </p:cNvCxnSpPr>
          <p:nvPr/>
        </p:nvCxnSpPr>
        <p:spPr>
          <a:xfrm>
            <a:off x="5962650" y="1638300"/>
            <a:ext cx="4764566" cy="122202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097332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FCDB40-6CA9-3841-ADDB-C70C89FF21DD}"/>
              </a:ext>
            </a:extLst>
          </p:cNvPr>
          <p:cNvSpPr>
            <a:spLocks noGrp="1"/>
          </p:cNvSpPr>
          <p:nvPr>
            <p:ph type="title"/>
          </p:nvPr>
        </p:nvSpPr>
        <p:spPr>
          <a:xfrm>
            <a:off x="838200" y="504825"/>
            <a:ext cx="10515600" cy="1325563"/>
          </a:xfrm>
        </p:spPr>
        <p:txBody>
          <a:bodyPr/>
          <a:lstStyle/>
          <a:p>
            <a:r>
              <a:rPr lang="es-ES_tradnl" b="1" dirty="0"/>
              <a:t>Ventaja del utilitarismo en la resolución de conflictos morales sobre deontología</a:t>
            </a:r>
          </a:p>
        </p:txBody>
      </p:sp>
      <p:sp>
        <p:nvSpPr>
          <p:cNvPr id="3" name="Marcador de contenido 2">
            <a:extLst>
              <a:ext uri="{FF2B5EF4-FFF2-40B4-BE49-F238E27FC236}">
                <a16:creationId xmlns:a16="http://schemas.microsoft.com/office/drawing/2014/main" id="{783AD02C-574E-C043-93C9-1BC6C0953830}"/>
              </a:ext>
            </a:extLst>
          </p:cNvPr>
          <p:cNvSpPr>
            <a:spLocks noGrp="1"/>
          </p:cNvSpPr>
          <p:nvPr>
            <p:ph idx="1"/>
          </p:nvPr>
        </p:nvSpPr>
        <p:spPr>
          <a:xfrm>
            <a:off x="838200" y="2560637"/>
            <a:ext cx="10515600" cy="2971800"/>
          </a:xfrm>
        </p:spPr>
        <p:txBody>
          <a:bodyPr>
            <a:normAutofit/>
          </a:bodyPr>
          <a:lstStyle/>
          <a:p>
            <a:pPr marL="0" indent="0" algn="just">
              <a:buNone/>
            </a:pPr>
            <a:r>
              <a:rPr lang="es-PE" dirty="0"/>
              <a:t>“Si la utilidad es la fuente última de la obligación moral, puede invocarse la utilidad para decidir entre derechos y obligaciones cuando las demandas de ambos son incompatibles. Aun cuando la aplicación del criterio pueda ser difícil, es mejor que carecer de criterio, pues ocurre que, en otros sistemas, al pretender todas las leyes morales autoridad independiente, no existe un poder común autorizado para poner orden entre ellas.” (96)</a:t>
            </a:r>
          </a:p>
          <a:p>
            <a:endParaRPr lang="es-ES_tradnl" dirty="0"/>
          </a:p>
        </p:txBody>
      </p:sp>
    </p:spTree>
    <p:extLst>
      <p:ext uri="{BB962C8B-B14F-4D97-AF65-F5344CB8AC3E}">
        <p14:creationId xmlns:p14="http://schemas.microsoft.com/office/powerpoint/2010/main" val="41547339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E102E9-6720-7A42-AEC0-52968707E584}"/>
              </a:ext>
            </a:extLst>
          </p:cNvPr>
          <p:cNvSpPr>
            <a:spLocks noGrp="1"/>
          </p:cNvSpPr>
          <p:nvPr>
            <p:ph type="title"/>
          </p:nvPr>
        </p:nvSpPr>
        <p:spPr/>
        <p:txBody>
          <a:bodyPr/>
          <a:lstStyle/>
          <a:p>
            <a:r>
              <a:rPr lang="es-ES_tradnl" b="1" dirty="0"/>
              <a:t>Felicidad según el hedonismo de Mill</a:t>
            </a:r>
          </a:p>
        </p:txBody>
      </p:sp>
      <p:sp>
        <p:nvSpPr>
          <p:cNvPr id="3" name="Marcador de contenido 2">
            <a:extLst>
              <a:ext uri="{FF2B5EF4-FFF2-40B4-BE49-F238E27FC236}">
                <a16:creationId xmlns:a16="http://schemas.microsoft.com/office/drawing/2014/main" id="{78EC15C1-B91C-2D48-A385-071C4548FF7F}"/>
              </a:ext>
            </a:extLst>
          </p:cNvPr>
          <p:cNvSpPr>
            <a:spLocks noGrp="1"/>
          </p:cNvSpPr>
          <p:nvPr>
            <p:ph idx="1"/>
          </p:nvPr>
        </p:nvSpPr>
        <p:spPr>
          <a:xfrm>
            <a:off x="838200" y="2551814"/>
            <a:ext cx="10515600" cy="2434856"/>
          </a:xfrm>
        </p:spPr>
        <p:txBody>
          <a:bodyPr>
            <a:normAutofit/>
          </a:bodyPr>
          <a:lstStyle/>
          <a:p>
            <a:pPr marL="0" indent="0" algn="just">
              <a:buNone/>
            </a:pPr>
            <a:r>
              <a:rPr lang="es-ES_tradnl" b="1" dirty="0"/>
              <a:t>Versión simplificada</a:t>
            </a:r>
          </a:p>
          <a:p>
            <a:pPr marL="0" indent="0" algn="just">
              <a:buNone/>
            </a:pPr>
            <a:r>
              <a:rPr lang="es-PE" dirty="0"/>
              <a:t>“Por felicidad se entiende el placer y la ausencia de dolor; por infelicidad, el dolor y la falta de placer.” (60)</a:t>
            </a:r>
            <a:endParaRPr lang="es-ES_tradnl" dirty="0"/>
          </a:p>
        </p:txBody>
      </p:sp>
    </p:spTree>
    <p:extLst>
      <p:ext uri="{BB962C8B-B14F-4D97-AF65-F5344CB8AC3E}">
        <p14:creationId xmlns:p14="http://schemas.microsoft.com/office/powerpoint/2010/main" val="2694760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3">
            <a:extLst>
              <a:ext uri="{FF2B5EF4-FFF2-40B4-BE49-F238E27FC236}">
                <a16:creationId xmlns:a16="http://schemas.microsoft.com/office/drawing/2014/main" id="{FF6F6B24-DE7E-114C-B5EB-2A42B7178E96}"/>
              </a:ext>
            </a:extLst>
          </p:cNvPr>
          <p:cNvSpPr>
            <a:spLocks noGrp="1"/>
          </p:cNvSpPr>
          <p:nvPr>
            <p:ph type="title"/>
          </p:nvPr>
        </p:nvSpPr>
        <p:spPr/>
        <p:txBody>
          <a:bodyPr/>
          <a:lstStyle/>
          <a:p>
            <a:r>
              <a:rPr lang="es-ES_tradnl" b="1" dirty="0"/>
              <a:t>Tesis del utilitarismo de Mill</a:t>
            </a:r>
          </a:p>
        </p:txBody>
      </p:sp>
      <p:sp>
        <p:nvSpPr>
          <p:cNvPr id="5" name="Marcador de contenido 4">
            <a:extLst>
              <a:ext uri="{FF2B5EF4-FFF2-40B4-BE49-F238E27FC236}">
                <a16:creationId xmlns:a16="http://schemas.microsoft.com/office/drawing/2014/main" id="{AB32FED9-C89D-F04D-91EA-429BDAC7717F}"/>
              </a:ext>
            </a:extLst>
          </p:cNvPr>
          <p:cNvSpPr>
            <a:spLocks noGrp="1"/>
          </p:cNvSpPr>
          <p:nvPr>
            <p:ph idx="1"/>
          </p:nvPr>
        </p:nvSpPr>
        <p:spPr/>
        <p:txBody>
          <a:bodyPr>
            <a:normAutofit fontScale="92500" lnSpcReduction="10000"/>
          </a:bodyPr>
          <a:lstStyle/>
          <a:p>
            <a:pPr marL="0" indent="0">
              <a:buNone/>
            </a:pPr>
            <a:r>
              <a:rPr lang="es-PE" b="1" dirty="0"/>
              <a:t>Tesis sobre la acción correcta:</a:t>
            </a:r>
            <a:r>
              <a:rPr lang="es-PE" dirty="0"/>
              <a:t> Las acciones son correctas cuando tienden a promover la felicidad e, incorrectas, cuando tienen a producir lo contrario a la felicidad. </a:t>
            </a:r>
          </a:p>
          <a:p>
            <a:pPr marL="0" indent="0">
              <a:buNone/>
            </a:pPr>
            <a:endParaRPr lang="es-PE" dirty="0"/>
          </a:p>
          <a:p>
            <a:pPr marL="0" indent="0">
              <a:buNone/>
            </a:pPr>
            <a:r>
              <a:rPr lang="es-PE" b="1" dirty="0"/>
              <a:t>Tesis sobre la felicidad:</a:t>
            </a:r>
            <a:r>
              <a:rPr lang="es-PE" dirty="0"/>
              <a:t> La felicidad es el placer y la ausencia de dolor, mientras que la infelicidad es el dolor y la falta de placer.</a:t>
            </a:r>
            <a:br>
              <a:rPr lang="es-PE" dirty="0"/>
            </a:br>
            <a:endParaRPr lang="es-PE" dirty="0"/>
          </a:p>
          <a:p>
            <a:pPr marL="0" indent="0" algn="just">
              <a:buNone/>
            </a:pPr>
            <a:r>
              <a:rPr lang="es-PE" b="1" dirty="0"/>
              <a:t>Tesis sobre el placer y el dolor:</a:t>
            </a:r>
            <a:r>
              <a:rPr lang="es-PE" dirty="0"/>
              <a:t> Obtener placer y evitar el dolor es el único fin para los humanos. Todas las cosas que deseamos son deseables por el placer que nos generan ellas mismas (o porque ellas mismas nos evitan dolor) o por ser medios para obtener placer (o para evitar dolor). </a:t>
            </a:r>
          </a:p>
          <a:p>
            <a:pPr marL="0" indent="0">
              <a:buNone/>
            </a:pPr>
            <a:endParaRPr lang="es-ES_tradnl" dirty="0"/>
          </a:p>
        </p:txBody>
      </p:sp>
    </p:spTree>
    <p:extLst>
      <p:ext uri="{BB962C8B-B14F-4D97-AF65-F5344CB8AC3E}">
        <p14:creationId xmlns:p14="http://schemas.microsoft.com/office/powerpoint/2010/main" val="1718497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B973E50-0749-424C-92C8-9FF37FE59F74}"/>
              </a:ext>
            </a:extLst>
          </p:cNvPr>
          <p:cNvSpPr>
            <a:spLocks noGrp="1"/>
          </p:cNvSpPr>
          <p:nvPr>
            <p:ph type="title"/>
          </p:nvPr>
        </p:nvSpPr>
        <p:spPr/>
        <p:txBody>
          <a:bodyPr/>
          <a:lstStyle/>
          <a:p>
            <a:r>
              <a:rPr lang="es-ES_tradnl" b="1" dirty="0"/>
              <a:t>Objeción vulgar al hedonismo y respuestas</a:t>
            </a:r>
          </a:p>
        </p:txBody>
      </p:sp>
      <p:sp>
        <p:nvSpPr>
          <p:cNvPr id="3" name="Marcador de contenido 2">
            <a:extLst>
              <a:ext uri="{FF2B5EF4-FFF2-40B4-BE49-F238E27FC236}">
                <a16:creationId xmlns:a16="http://schemas.microsoft.com/office/drawing/2014/main" id="{59EF3164-42A9-0844-BBC4-A8B0091FBC8C}"/>
              </a:ext>
            </a:extLst>
          </p:cNvPr>
          <p:cNvSpPr>
            <a:spLocks noGrp="1"/>
          </p:cNvSpPr>
          <p:nvPr>
            <p:ph idx="1"/>
          </p:nvPr>
        </p:nvSpPr>
        <p:spPr/>
        <p:txBody>
          <a:bodyPr>
            <a:normAutofit fontScale="85000" lnSpcReduction="20000"/>
          </a:bodyPr>
          <a:lstStyle/>
          <a:p>
            <a:pPr marL="0" indent="0" algn="just">
              <a:buNone/>
            </a:pPr>
            <a:r>
              <a:rPr lang="es-PE" b="1" dirty="0"/>
              <a:t>Crítica vulgar al hedonismo:</a:t>
            </a:r>
            <a:r>
              <a:rPr lang="es-PE" dirty="0"/>
              <a:t> los hedonistas reducen la vida humana a la de los puercos, es decir, a la vida dedicada a los placeres mundanos</a:t>
            </a:r>
            <a:br>
              <a:rPr lang="es-PE" dirty="0"/>
            </a:br>
            <a:endParaRPr lang="es-PE" dirty="0"/>
          </a:p>
          <a:p>
            <a:pPr marL="0" indent="0" algn="just">
              <a:buNone/>
            </a:pPr>
            <a:r>
              <a:rPr lang="es-PE" b="1" dirty="0"/>
              <a:t>Respuesta de Epicuro: </a:t>
            </a:r>
            <a:r>
              <a:rPr lang="es-PE" dirty="0"/>
              <a:t>el placer está vinculado estrechamente con el juicio, la justicia y la belleza; los placeres mundanos no tienen que elegirse sobre los más elevados.</a:t>
            </a:r>
          </a:p>
          <a:p>
            <a:pPr marL="0" indent="0" algn="just">
              <a:buNone/>
            </a:pPr>
            <a:endParaRPr lang="es-PE" b="1" dirty="0"/>
          </a:p>
          <a:p>
            <a:pPr marL="0" indent="0" algn="just">
              <a:buNone/>
            </a:pPr>
            <a:r>
              <a:rPr lang="es-PE" b="1" dirty="0"/>
              <a:t>Respuesta de Bentham (hedonismo cuantitativo): </a:t>
            </a:r>
            <a:r>
              <a:rPr lang="es-PE" dirty="0"/>
              <a:t>Los placeres más valorados son los que nos dan </a:t>
            </a:r>
            <a:r>
              <a:rPr lang="es-PE" u="sng" dirty="0"/>
              <a:t>mayor cantidad de utilidad</a:t>
            </a:r>
            <a:r>
              <a:rPr lang="es-PE" dirty="0"/>
              <a:t> que los placeres mundanos.</a:t>
            </a:r>
          </a:p>
          <a:p>
            <a:pPr marL="0" indent="0" algn="just">
              <a:buNone/>
            </a:pPr>
            <a:endParaRPr lang="es-PE" b="1" dirty="0"/>
          </a:p>
          <a:p>
            <a:pPr marL="0" indent="0" algn="just">
              <a:buNone/>
            </a:pPr>
            <a:r>
              <a:rPr lang="es-PE" b="1" dirty="0"/>
              <a:t>Respuesta de Mill (hedonismo cualitativo): </a:t>
            </a:r>
            <a:r>
              <a:rPr lang="es-PE" dirty="0"/>
              <a:t>Los placeres más valorados son los que tienen la </a:t>
            </a:r>
            <a:r>
              <a:rPr lang="es-PE" u="sng" dirty="0"/>
              <a:t>cualidad de respetar la dignidad humana </a:t>
            </a:r>
            <a:r>
              <a:rPr lang="es-PE" dirty="0"/>
              <a:t>y, por ello, son considerados más elevados.</a:t>
            </a:r>
          </a:p>
          <a:p>
            <a:pPr marL="0" indent="0">
              <a:buNone/>
            </a:pPr>
            <a:endParaRPr lang="es-ES_tradnl" dirty="0"/>
          </a:p>
        </p:txBody>
      </p:sp>
    </p:spTree>
    <p:extLst>
      <p:ext uri="{BB962C8B-B14F-4D97-AF65-F5344CB8AC3E}">
        <p14:creationId xmlns:p14="http://schemas.microsoft.com/office/powerpoint/2010/main" val="20413117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DB196D1-F3B0-0540-B938-76728EEAE69C}"/>
              </a:ext>
            </a:extLst>
          </p:cNvPr>
          <p:cNvSpPr>
            <a:spLocks noGrp="1"/>
          </p:cNvSpPr>
          <p:nvPr>
            <p:ph type="title"/>
          </p:nvPr>
        </p:nvSpPr>
        <p:spPr>
          <a:xfrm>
            <a:off x="838200" y="322594"/>
            <a:ext cx="10515600" cy="1325563"/>
          </a:xfrm>
        </p:spPr>
        <p:txBody>
          <a:bodyPr/>
          <a:lstStyle/>
          <a:p>
            <a:r>
              <a:rPr lang="es-ES_tradnl" b="1" dirty="0"/>
              <a:t>Hedonismo cualitativo</a:t>
            </a:r>
          </a:p>
        </p:txBody>
      </p:sp>
      <p:sp>
        <p:nvSpPr>
          <p:cNvPr id="3" name="Marcador de contenido 2">
            <a:extLst>
              <a:ext uri="{FF2B5EF4-FFF2-40B4-BE49-F238E27FC236}">
                <a16:creationId xmlns:a16="http://schemas.microsoft.com/office/drawing/2014/main" id="{3924F3F6-7299-C841-8A4B-2C9B63F7AF6A}"/>
              </a:ext>
            </a:extLst>
          </p:cNvPr>
          <p:cNvSpPr>
            <a:spLocks noGrp="1"/>
          </p:cNvSpPr>
          <p:nvPr>
            <p:ph idx="1"/>
          </p:nvPr>
        </p:nvSpPr>
        <p:spPr>
          <a:xfrm>
            <a:off x="838200" y="1690688"/>
            <a:ext cx="10515600" cy="4925265"/>
          </a:xfrm>
        </p:spPr>
        <p:txBody>
          <a:bodyPr>
            <a:normAutofit/>
          </a:bodyPr>
          <a:lstStyle/>
          <a:p>
            <a:pPr marL="0" indent="0" algn="just">
              <a:buNone/>
            </a:pPr>
            <a:r>
              <a:rPr lang="es-PE" b="1" dirty="0"/>
              <a:t>Tesis de la jerarquía cualitativa del placer</a:t>
            </a:r>
            <a:r>
              <a:rPr lang="es-PE" dirty="0"/>
              <a:t>: Hay placeres más elevados que otros. </a:t>
            </a:r>
          </a:p>
          <a:p>
            <a:pPr marL="0" indent="0" algn="just">
              <a:buNone/>
            </a:pPr>
            <a:endParaRPr lang="es-PE" b="1" dirty="0"/>
          </a:p>
          <a:p>
            <a:pPr marL="0" indent="0" algn="just">
              <a:buNone/>
            </a:pPr>
            <a:r>
              <a:rPr lang="es-PE" b="1" dirty="0"/>
              <a:t>Tesis de la jerarquía cualitativa de las facultades humanas: </a:t>
            </a:r>
            <a:r>
              <a:rPr lang="es-PE" dirty="0"/>
              <a:t>Hay facultades humanas más elevadas que otras. </a:t>
            </a:r>
          </a:p>
          <a:p>
            <a:pPr marL="0" indent="0" algn="just">
              <a:buNone/>
            </a:pPr>
            <a:endParaRPr lang="es-PE" dirty="0"/>
          </a:p>
          <a:p>
            <a:pPr marL="0" indent="0" algn="just">
              <a:buNone/>
            </a:pPr>
            <a:r>
              <a:rPr lang="es-PE" b="1" dirty="0"/>
              <a:t>Estrategias para distinguir los placeres más elevados:</a:t>
            </a:r>
          </a:p>
          <a:p>
            <a:pPr marL="971550" lvl="1" indent="-514350" algn="just">
              <a:buFont typeface="+mj-lt"/>
              <a:buAutoNum type="alphaLcParenR"/>
            </a:pPr>
            <a:r>
              <a:rPr lang="es-PE" dirty="0"/>
              <a:t>Pensar en los placeres que se prefieren incluso cuando otros placeres serían menos costosos de conseguir</a:t>
            </a:r>
          </a:p>
          <a:p>
            <a:pPr marL="971550" lvl="1" indent="-514350" algn="just">
              <a:buFont typeface="+mj-lt"/>
              <a:buAutoNum type="alphaLcParenR"/>
            </a:pPr>
            <a:r>
              <a:rPr lang="es-PE" dirty="0"/>
              <a:t>Tomar en cuenta el sentido humano de dignidad</a:t>
            </a:r>
          </a:p>
          <a:p>
            <a:endParaRPr lang="es-ES_tradnl" dirty="0"/>
          </a:p>
        </p:txBody>
      </p:sp>
    </p:spTree>
    <p:extLst>
      <p:ext uri="{BB962C8B-B14F-4D97-AF65-F5344CB8AC3E}">
        <p14:creationId xmlns:p14="http://schemas.microsoft.com/office/powerpoint/2010/main" val="30909224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C833D19-5B4F-FE43-B8E7-07AB438E0279}"/>
              </a:ext>
            </a:extLst>
          </p:cNvPr>
          <p:cNvSpPr>
            <a:spLocks noGrp="1"/>
          </p:cNvSpPr>
          <p:nvPr>
            <p:ph type="title"/>
          </p:nvPr>
        </p:nvSpPr>
        <p:spPr>
          <a:xfrm>
            <a:off x="838200" y="322595"/>
            <a:ext cx="10515600" cy="1325563"/>
          </a:xfrm>
        </p:spPr>
        <p:txBody>
          <a:bodyPr/>
          <a:lstStyle/>
          <a:p>
            <a:r>
              <a:rPr lang="es-ES_tradnl" b="1" dirty="0"/>
              <a:t>Felicidad </a:t>
            </a:r>
            <a:r>
              <a:rPr lang="es-ES_tradnl" b="1" i="1" dirty="0"/>
              <a:t>versus</a:t>
            </a:r>
            <a:r>
              <a:rPr lang="es-ES_tradnl" b="1" dirty="0"/>
              <a:t> contento</a:t>
            </a:r>
          </a:p>
        </p:txBody>
      </p:sp>
      <p:sp>
        <p:nvSpPr>
          <p:cNvPr id="3" name="Marcador de contenido 2">
            <a:extLst>
              <a:ext uri="{FF2B5EF4-FFF2-40B4-BE49-F238E27FC236}">
                <a16:creationId xmlns:a16="http://schemas.microsoft.com/office/drawing/2014/main" id="{44FDB8C4-BF56-2241-B716-351632C23591}"/>
              </a:ext>
            </a:extLst>
          </p:cNvPr>
          <p:cNvSpPr>
            <a:spLocks noGrp="1"/>
          </p:cNvSpPr>
          <p:nvPr>
            <p:ph idx="1"/>
          </p:nvPr>
        </p:nvSpPr>
        <p:spPr>
          <a:xfrm>
            <a:off x="838200" y="2363933"/>
            <a:ext cx="10515600" cy="2867285"/>
          </a:xfrm>
        </p:spPr>
        <p:txBody>
          <a:bodyPr>
            <a:normAutofit lnSpcReduction="10000"/>
          </a:bodyPr>
          <a:lstStyle/>
          <a:p>
            <a:pPr algn="just"/>
            <a:r>
              <a:rPr lang="es-PE" dirty="0"/>
              <a:t>El contento se da solo con las facultades menos elevadas y la felicidad solo con las facultades más elevadas. </a:t>
            </a:r>
          </a:p>
          <a:p>
            <a:pPr algn="just"/>
            <a:endParaRPr lang="es-PE" dirty="0"/>
          </a:p>
          <a:p>
            <a:pPr algn="just"/>
            <a:r>
              <a:rPr lang="es-PE" dirty="0"/>
              <a:t>El que es feliz es consciente de sus imperfecciones y de la imposibilidad de la felicidad plena, pero prefiere esto a ser alguien que solo es capaz de sentir contento, y cree que es perfecto y que puede ser feliz plenamente.</a:t>
            </a:r>
          </a:p>
          <a:p>
            <a:endParaRPr lang="es-ES_tradnl" dirty="0"/>
          </a:p>
        </p:txBody>
      </p:sp>
    </p:spTree>
    <p:extLst>
      <p:ext uri="{BB962C8B-B14F-4D97-AF65-F5344CB8AC3E}">
        <p14:creationId xmlns:p14="http://schemas.microsoft.com/office/powerpoint/2010/main" val="977734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DE9CC48-0F8D-CE47-9708-01BE3EBDD081}"/>
              </a:ext>
            </a:extLst>
          </p:cNvPr>
          <p:cNvSpPr>
            <a:spLocks noGrp="1"/>
          </p:cNvSpPr>
          <p:nvPr>
            <p:ph type="title"/>
          </p:nvPr>
        </p:nvSpPr>
        <p:spPr/>
        <p:txBody>
          <a:bodyPr/>
          <a:lstStyle/>
          <a:p>
            <a:r>
              <a:rPr lang="es-ES_tradnl" b="1" dirty="0"/>
              <a:t>Hedonismo universalista</a:t>
            </a:r>
          </a:p>
        </p:txBody>
      </p:sp>
      <p:sp>
        <p:nvSpPr>
          <p:cNvPr id="3" name="Marcador de contenido 2">
            <a:extLst>
              <a:ext uri="{FF2B5EF4-FFF2-40B4-BE49-F238E27FC236}">
                <a16:creationId xmlns:a16="http://schemas.microsoft.com/office/drawing/2014/main" id="{7973F7B2-B98F-4F46-898B-BCE61F689A3F}"/>
              </a:ext>
            </a:extLst>
          </p:cNvPr>
          <p:cNvSpPr>
            <a:spLocks noGrp="1"/>
          </p:cNvSpPr>
          <p:nvPr>
            <p:ph idx="1"/>
          </p:nvPr>
        </p:nvSpPr>
        <p:spPr>
          <a:xfrm>
            <a:off x="838200" y="2511425"/>
            <a:ext cx="10515600" cy="3114675"/>
          </a:xfrm>
        </p:spPr>
        <p:txBody>
          <a:bodyPr>
            <a:normAutofit/>
          </a:bodyPr>
          <a:lstStyle/>
          <a:p>
            <a:pPr marL="0" indent="0" algn="just">
              <a:buNone/>
            </a:pPr>
            <a:r>
              <a:rPr lang="es-PE" b="1" dirty="0"/>
              <a:t>El criterio utilitarista no se guía por “la mayor felicidad del propio agente, sino de la mayor cantidad total de felicidad</a:t>
            </a:r>
            <a:r>
              <a:rPr lang="es-PE" dirty="0"/>
              <a:t>. […] No puede dudarse que [alguien noble] hace más felices a los demás y que el mundo en general gana inmensamente con ello. El utilitarismo […] sólo podría alcanzar sus objetivos mediante el cultivo general de la nobleza de las personas” (69). </a:t>
            </a:r>
          </a:p>
          <a:p>
            <a:pPr marL="0" indent="0" algn="just">
              <a:buNone/>
            </a:pPr>
            <a:endParaRPr lang="es-PE" dirty="0"/>
          </a:p>
          <a:p>
            <a:pPr marL="0" indent="0">
              <a:buNone/>
            </a:pPr>
            <a:endParaRPr lang="es-ES_tradnl" dirty="0"/>
          </a:p>
        </p:txBody>
      </p:sp>
    </p:spTree>
    <p:extLst>
      <p:ext uri="{BB962C8B-B14F-4D97-AF65-F5344CB8AC3E}">
        <p14:creationId xmlns:p14="http://schemas.microsoft.com/office/powerpoint/2010/main" val="359794475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23C08CFA-7540-8A4F-A341-35A7C0CCE775}"/>
              </a:ext>
            </a:extLst>
          </p:cNvPr>
          <p:cNvSpPr>
            <a:spLocks noGrp="1"/>
          </p:cNvSpPr>
          <p:nvPr>
            <p:ph idx="1"/>
          </p:nvPr>
        </p:nvSpPr>
        <p:spPr>
          <a:xfrm>
            <a:off x="838200" y="1838288"/>
            <a:ext cx="10515600" cy="4351338"/>
          </a:xfrm>
        </p:spPr>
        <p:txBody>
          <a:bodyPr>
            <a:normAutofit lnSpcReduction="10000"/>
          </a:bodyPr>
          <a:lstStyle/>
          <a:p>
            <a:pPr marL="0" indent="0" algn="just">
              <a:buNone/>
            </a:pPr>
            <a:r>
              <a:rPr lang="es-ES_tradnl" b="1" dirty="0"/>
              <a:t>Versión detallada</a:t>
            </a:r>
            <a:endParaRPr lang="es-PE" dirty="0"/>
          </a:p>
          <a:p>
            <a:pPr marL="0" indent="0" algn="just">
              <a:buNone/>
            </a:pPr>
            <a:r>
              <a:rPr lang="es-PE" dirty="0"/>
              <a:t>“Conforme al Principio de la Mayor Felicidad […] el fin último, con relación al cual y por el cual todas las demás cosas son deseables (ya estemos considerando nuestro propio bien o el de los demás), es una existencia libre, en la medida de lo posible, de dolor y tan rica como sea posible en goces, tanto por lo que respecta a la cantidad como a la calidad, constituyendo el criterio de la calidad y la regla para compararla con la cantidad, la preferencia experimentada por aquellos que, en sus oportunidades de experiencia (a lo que debe añadirse su hábito de autorreflexión y autoconservación), están mejor dotados de los medios que permiten la comparación.” (70)</a:t>
            </a:r>
          </a:p>
          <a:p>
            <a:pPr marL="0" indent="0">
              <a:buNone/>
            </a:pPr>
            <a:endParaRPr lang="es-ES_tradnl" dirty="0"/>
          </a:p>
        </p:txBody>
      </p:sp>
      <p:sp>
        <p:nvSpPr>
          <p:cNvPr id="9" name="Título 8">
            <a:extLst>
              <a:ext uri="{FF2B5EF4-FFF2-40B4-BE49-F238E27FC236}">
                <a16:creationId xmlns:a16="http://schemas.microsoft.com/office/drawing/2014/main" id="{DC6449D5-AE4E-ED43-8595-92F7BBB0BD31}"/>
              </a:ext>
            </a:extLst>
          </p:cNvPr>
          <p:cNvSpPr>
            <a:spLocks noGrp="1"/>
          </p:cNvSpPr>
          <p:nvPr>
            <p:ph type="title"/>
          </p:nvPr>
        </p:nvSpPr>
        <p:spPr/>
        <p:txBody>
          <a:bodyPr/>
          <a:lstStyle/>
          <a:p>
            <a:r>
              <a:rPr lang="es-ES_tradnl" b="1" dirty="0"/>
              <a:t>Felicidad según el hedonismo de Mill</a:t>
            </a:r>
            <a:endParaRPr lang="es-ES_tradnl" dirty="0"/>
          </a:p>
        </p:txBody>
      </p:sp>
    </p:spTree>
    <p:extLst>
      <p:ext uri="{BB962C8B-B14F-4D97-AF65-F5344CB8AC3E}">
        <p14:creationId xmlns:p14="http://schemas.microsoft.com/office/powerpoint/2010/main" val="1285287318"/>
      </p:ext>
    </p:extLst>
  </p:cSld>
  <p:clrMapOvr>
    <a:masterClrMapping/>
  </p:clrMapOvr>
</p:sld>
</file>

<file path=ppt/theme/theme1.xml><?xml version="1.0" encoding="utf-8"?>
<a:theme xmlns:a="http://schemas.openxmlformats.org/drawingml/2006/main" name="1_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TotalTime>
  <Words>2168</Words>
  <Application>Microsoft Office PowerPoint</Application>
  <PresentationFormat>Panorámica</PresentationFormat>
  <Paragraphs>116</Paragraphs>
  <Slides>24</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24</vt:i4>
      </vt:variant>
    </vt:vector>
  </HeadingPairs>
  <TitlesOfParts>
    <vt:vector size="28" baseType="lpstr">
      <vt:lpstr>Aptos</vt:lpstr>
      <vt:lpstr>Aptos Display</vt:lpstr>
      <vt:lpstr>Arial</vt:lpstr>
      <vt:lpstr>1_Tema de Office</vt:lpstr>
      <vt:lpstr>¿Qué es el utilitarismo?</vt:lpstr>
      <vt:lpstr>Principio de utilidad o mayor felicidad</vt:lpstr>
      <vt:lpstr>Felicidad según el hedonismo de Mill</vt:lpstr>
      <vt:lpstr>Tesis del utilitarismo de Mill</vt:lpstr>
      <vt:lpstr>Objeción vulgar al hedonismo y respuestas</vt:lpstr>
      <vt:lpstr>Hedonismo cualitativo</vt:lpstr>
      <vt:lpstr>Felicidad versus contento</vt:lpstr>
      <vt:lpstr>Hedonismo universalista</vt:lpstr>
      <vt:lpstr>Felicidad según el hedonismo de Mill</vt:lpstr>
      <vt:lpstr>Principio de utilidad o mayor felicidad</vt:lpstr>
      <vt:lpstr>Objeción al criterio utilitarista y respuesta</vt:lpstr>
      <vt:lpstr>Mill y Epicuro sobre la felicidad</vt:lpstr>
      <vt:lpstr>Vida satisfactoria y vida no satisfactoria</vt:lpstr>
      <vt:lpstr>La vida envidiable y los sentimientos morales</vt:lpstr>
      <vt:lpstr>La vida envidiable y la resiliencia</vt:lpstr>
      <vt:lpstr>Neutralidad o imparcialidad del agente</vt:lpstr>
      <vt:lpstr>Críticas al utilitarismo</vt:lpstr>
      <vt:lpstr>Deber moral versus motivación moral</vt:lpstr>
      <vt:lpstr>El virtuoso para el utilitarismo</vt:lpstr>
      <vt:lpstr>Críticas al utilitarismo</vt:lpstr>
      <vt:lpstr>Utilitarismo versus virtuosismo</vt:lpstr>
      <vt:lpstr>Críticas al utilitarismo</vt:lpstr>
      <vt:lpstr>Presentación de PowerPoint</vt:lpstr>
      <vt:lpstr>Ventaja del utilitarismo en la resolución de conflictos morales sobre deontología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Raymond Ocampo Salazar</dc:creator>
  <cp:lastModifiedBy>Raymond Ocampo Salazar</cp:lastModifiedBy>
  <cp:revision>1</cp:revision>
  <dcterms:created xsi:type="dcterms:W3CDTF">2024-11-20T04:03:37Z</dcterms:created>
  <dcterms:modified xsi:type="dcterms:W3CDTF">2024-11-20T04:05:07Z</dcterms:modified>
</cp:coreProperties>
</file>