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57" r:id="rId4"/>
    <p:sldId id="259" r:id="rId5"/>
    <p:sldId id="260" r:id="rId6"/>
    <p:sldId id="261" r:id="rId7"/>
    <p:sldId id="275" r:id="rId8"/>
    <p:sldId id="262" r:id="rId9"/>
    <p:sldId id="276" r:id="rId10"/>
    <p:sldId id="277" r:id="rId11"/>
    <p:sldId id="278" r:id="rId12"/>
    <p:sldId id="263" r:id="rId13"/>
    <p:sldId id="294" r:id="rId14"/>
    <p:sldId id="279" r:id="rId15"/>
    <p:sldId id="280" r:id="rId16"/>
    <p:sldId id="281" r:id="rId17"/>
    <p:sldId id="266" r:id="rId18"/>
    <p:sldId id="267" r:id="rId19"/>
    <p:sldId id="269" r:id="rId20"/>
    <p:sldId id="282" r:id="rId21"/>
    <p:sldId id="283" r:id="rId22"/>
    <p:sldId id="296" r:id="rId23"/>
    <p:sldId id="297" r:id="rId24"/>
    <p:sldId id="300" r:id="rId25"/>
    <p:sldId id="301" r:id="rId26"/>
    <p:sldId id="302" r:id="rId27"/>
  </p:sldIdLst>
  <p:sldSz cx="9144000" cy="6858000" type="screen4x3"/>
  <p:notesSz cx="6797675" cy="9874250"/>
  <p:defaultTextStyle>
    <a:defPPr>
      <a:defRPr lang="es-PE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FF0000"/>
    <a:srgbClr val="FFFF00"/>
    <a:srgbClr val="CCFFFF"/>
    <a:srgbClr val="CC3300"/>
    <a:srgbClr val="CCECFF"/>
    <a:srgbClr val="FFCC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28" autoAdjust="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s-E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s-E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s-E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47B84749-C292-40C7-99E2-4B97C64082E3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s-PE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es-PE"/>
          </a:p>
        </p:txBody>
      </p:sp>
      <p:sp>
        <p:nvSpPr>
          <p:cNvPr id="675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75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/>
              <a:t>Click to edit Master text styles</a:t>
            </a:r>
          </a:p>
          <a:p>
            <a:pPr lvl="1"/>
            <a:r>
              <a:rPr lang="es-PE"/>
              <a:t>Second level</a:t>
            </a:r>
          </a:p>
          <a:p>
            <a:pPr lvl="2"/>
            <a:r>
              <a:rPr lang="es-PE"/>
              <a:t>Third level</a:t>
            </a:r>
          </a:p>
          <a:p>
            <a:pPr lvl="3"/>
            <a:r>
              <a:rPr lang="es-PE"/>
              <a:t>Fourth level</a:t>
            </a:r>
          </a:p>
          <a:p>
            <a:pPr lvl="4"/>
            <a:r>
              <a:rPr lang="es-PE"/>
              <a:t>Fifth level</a:t>
            </a:r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es-PE"/>
          </a:p>
        </p:txBody>
      </p:sp>
      <p:sp>
        <p:nvSpPr>
          <p:cNvPr id="675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EB86E55C-4EB3-4181-9A19-2E058C48F5D5}" type="slidenum">
              <a:rPr lang="es-PE"/>
              <a:pPr/>
              <a:t>‹#›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9B7B85-435B-4662-B0CC-E0C45BFE51F9}" type="slidenum">
              <a:rPr lang="es-PE"/>
              <a:pPr/>
              <a:t>1</a:t>
            </a:fld>
            <a:endParaRPr lang="es-PE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7BF0D6-660E-4216-928C-8978F58170F1}" type="slidenum">
              <a:rPr lang="es-PE"/>
              <a:pPr/>
              <a:t>10</a:t>
            </a:fld>
            <a:endParaRPr lang="es-PE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BB3189-53E8-476A-A187-2AC4E15D6646}" type="slidenum">
              <a:rPr lang="es-PE"/>
              <a:pPr/>
              <a:t>11</a:t>
            </a:fld>
            <a:endParaRPr lang="es-PE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23259C-41A3-4598-B95A-41199F44F938}" type="slidenum">
              <a:rPr lang="es-PE"/>
              <a:pPr/>
              <a:t>12</a:t>
            </a:fld>
            <a:endParaRPr lang="es-PE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B2C8F7-F92A-4E4E-ACA9-D06784C57741}" type="slidenum">
              <a:rPr lang="es-PE"/>
              <a:pPr/>
              <a:t>13</a:t>
            </a:fld>
            <a:endParaRPr lang="es-PE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40574-A345-471C-AEF3-694D82781E14}" type="slidenum">
              <a:rPr lang="es-PE"/>
              <a:pPr/>
              <a:t>14</a:t>
            </a:fld>
            <a:endParaRPr lang="es-PE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9B131-9FEB-41C7-9792-0A1758EA1D34}" type="slidenum">
              <a:rPr lang="es-PE"/>
              <a:pPr/>
              <a:t>15</a:t>
            </a:fld>
            <a:endParaRPr lang="es-PE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CCCE19-6111-4FD6-A229-96703385254B}" type="slidenum">
              <a:rPr lang="es-PE"/>
              <a:pPr/>
              <a:t>16</a:t>
            </a:fld>
            <a:endParaRPr lang="es-PE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FFC6B8-E298-46CB-A03A-6BFDAFDCA556}" type="slidenum">
              <a:rPr lang="es-PE"/>
              <a:pPr/>
              <a:t>17</a:t>
            </a:fld>
            <a:endParaRPr lang="es-PE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E7BEA-8E0C-4782-BFD4-5398DAA486E4}" type="slidenum">
              <a:rPr lang="es-PE"/>
              <a:pPr/>
              <a:t>18</a:t>
            </a:fld>
            <a:endParaRPr lang="es-PE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7D00D4-485D-4281-AF89-999856FF1BF7}" type="slidenum">
              <a:rPr lang="es-PE"/>
              <a:pPr/>
              <a:t>19</a:t>
            </a:fld>
            <a:endParaRPr lang="es-PE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067AC6-24BF-4C8E-9247-613FB80B2AC4}" type="slidenum">
              <a:rPr lang="es-PE"/>
              <a:pPr/>
              <a:t>2</a:t>
            </a:fld>
            <a:endParaRPr lang="es-PE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7E1201-1205-4C06-83E7-21EEDDA7D477}" type="slidenum">
              <a:rPr lang="es-PE"/>
              <a:pPr/>
              <a:t>20</a:t>
            </a:fld>
            <a:endParaRPr lang="es-PE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4FB321-1764-42E8-AFA5-7F533A4D06A6}" type="slidenum">
              <a:rPr lang="es-PE"/>
              <a:pPr/>
              <a:t>21</a:t>
            </a:fld>
            <a:endParaRPr lang="es-PE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E963FE-BDC0-4383-AAF6-586D44AAF6D6}" type="slidenum">
              <a:rPr lang="es-PE"/>
              <a:pPr/>
              <a:t>22</a:t>
            </a:fld>
            <a:endParaRPr lang="es-PE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099C39-A0C7-414F-9BC7-8FF1DD13B4B3}" type="slidenum">
              <a:rPr lang="es-PE"/>
              <a:pPr/>
              <a:t>23</a:t>
            </a:fld>
            <a:endParaRPr lang="es-PE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A5AF5E-0B7D-4151-9511-B9BAEDDD108D}" type="slidenum">
              <a:rPr lang="es-PE"/>
              <a:pPr/>
              <a:t>24</a:t>
            </a:fld>
            <a:endParaRPr lang="es-PE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14A2E5-467C-4358-B631-AA876DC775EC}" type="slidenum">
              <a:rPr lang="es-PE"/>
              <a:pPr/>
              <a:t>25</a:t>
            </a:fld>
            <a:endParaRPr lang="es-PE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A82887-49C4-443A-8ED2-DC4B981925E0}" type="slidenum">
              <a:rPr lang="es-PE"/>
              <a:pPr/>
              <a:t>26</a:t>
            </a:fld>
            <a:endParaRPr lang="es-PE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210A3A-AF1C-420E-8B49-13EA390AFE76}" type="slidenum">
              <a:rPr lang="es-PE"/>
              <a:pPr/>
              <a:t>3</a:t>
            </a:fld>
            <a:endParaRPr lang="es-PE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8CC769-28C6-4EC5-81FE-B1D623FC68B6}" type="slidenum">
              <a:rPr lang="es-PE"/>
              <a:pPr/>
              <a:t>4</a:t>
            </a:fld>
            <a:endParaRPr lang="es-PE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229249-C5B6-4545-8A84-C675234B904D}" type="slidenum">
              <a:rPr lang="es-PE"/>
              <a:pPr/>
              <a:t>5</a:t>
            </a:fld>
            <a:endParaRPr lang="es-PE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264D53-0B76-4C21-B029-6764626ED6F7}" type="slidenum">
              <a:rPr lang="es-PE"/>
              <a:pPr/>
              <a:t>6</a:t>
            </a:fld>
            <a:endParaRPr lang="es-PE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E28EDB-C372-4A4C-8243-AC25694D7E9E}" type="slidenum">
              <a:rPr lang="es-PE"/>
              <a:pPr/>
              <a:t>7</a:t>
            </a:fld>
            <a:endParaRPr lang="es-PE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C2397-61CB-4868-93BC-D2209A275A4D}" type="slidenum">
              <a:rPr lang="es-PE"/>
              <a:pPr/>
              <a:t>8</a:t>
            </a:fld>
            <a:endParaRPr lang="es-PE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FC075-9F05-4958-B79F-307761D5190C}" type="slidenum">
              <a:rPr lang="es-PE"/>
              <a:pPr/>
              <a:t>9</a:t>
            </a:fld>
            <a:endParaRPr lang="es-PE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F650C-5D31-42FB-8568-FEFC1413940D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cover dir="l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689603-EA94-4492-9094-DE4B7AFAEA38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cover dir="l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2B02CC-FD94-43A0-AC9B-FC02E39ED270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cover dir="l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730DB6A-D295-4335-A1B2-0D699273DB03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cover dir="l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A3B6A-ECBE-433F-9E80-888B90E205EE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cover dir="l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CFC533-EE43-41F3-AD80-3956C97E15B0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cover dir="l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B6FC74-D901-4DF2-B7E1-00899E515962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cover dir="l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9047FE-AD6A-4EF9-B719-A55924F67C8E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cover dir="l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166CAF-C059-474B-A47E-F72E8813E7A1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cover dir="l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92A0F9-649B-42FD-8770-348F28967939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cover dir="l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A2022-5875-4F48-A8CE-6F4AB7F9712D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cover dir="l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P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34BA65-4A47-46F1-8494-D5BAA51AC61C}" type="slidenum">
              <a:rPr lang="es-PE"/>
              <a:pPr/>
              <a:t>‹#›</a:t>
            </a:fld>
            <a:endParaRPr lang="es-PE"/>
          </a:p>
        </p:txBody>
      </p:sp>
    </p:spTree>
  </p:cSld>
  <p:clrMapOvr>
    <a:masterClrMapping/>
  </p:clrMapOvr>
  <p:transition>
    <p:cover dir="l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PE"/>
              <a:t>Click to edit Master title style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/>
              <a:t>Click to edit Master text styles</a:t>
            </a:r>
          </a:p>
          <a:p>
            <a:pPr lvl="1"/>
            <a:r>
              <a:rPr lang="es-PE"/>
              <a:t>Second level</a:t>
            </a:r>
          </a:p>
          <a:p>
            <a:pPr lvl="2"/>
            <a:r>
              <a:rPr lang="es-PE"/>
              <a:t>Third level</a:t>
            </a:r>
          </a:p>
          <a:p>
            <a:pPr lvl="3"/>
            <a:r>
              <a:rPr lang="es-PE"/>
              <a:t>Fourth level</a:t>
            </a:r>
          </a:p>
          <a:p>
            <a:pPr lvl="4"/>
            <a:r>
              <a:rPr lang="es-PE"/>
              <a:t>Fifth level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endParaRPr lang="es-PE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endParaRPr lang="es-PE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fld id="{7F08D002-D312-4BC7-B521-9636EE6E5429}" type="slidenum">
              <a:rPr lang="es-PE"/>
              <a:pPr/>
              <a:t>‹#›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>
    <p:cover dir="ld"/>
  </p:transition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CCFFFF">
                <a:gamma/>
                <a:shade val="46275"/>
                <a:invGamma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547664" y="2891631"/>
            <a:ext cx="6400800" cy="1417637"/>
          </a:xfrm>
        </p:spPr>
        <p:txBody>
          <a:bodyPr/>
          <a:lstStyle/>
          <a:p>
            <a:r>
              <a:rPr lang="es-PE" sz="49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Lógica Proposicional</a:t>
            </a:r>
            <a:r>
              <a:rPr lang="es-PE" sz="4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ctrTitle"/>
          </p:nvPr>
        </p:nvSpPr>
        <p:spPr>
          <a:xfrm>
            <a:off x="395288" y="1052513"/>
            <a:ext cx="8353425" cy="2547937"/>
          </a:xfrm>
        </p:spPr>
        <p:txBody>
          <a:bodyPr/>
          <a:lstStyle/>
          <a:p>
            <a:r>
              <a:rPr lang="es-MX" sz="45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Wide Latin" pitchFamily="18" charset="0"/>
                <a:cs typeface="Times New Roman" pitchFamily="18" charset="0"/>
              </a:rPr>
              <a:t>SIMBOLIZAR</a:t>
            </a:r>
            <a:endParaRPr lang="es-PE" sz="4500" b="1" dirty="0">
              <a:solidFill>
                <a:srgbClr val="0070C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Wide Latin" pitchFamily="18" charset="0"/>
              <a:cs typeface="Times New Roman" pitchFamily="18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19CBCFE-5550-445F-9473-DBB625F46570}"/>
              </a:ext>
            </a:extLst>
          </p:cNvPr>
          <p:cNvSpPr/>
          <p:nvPr/>
        </p:nvSpPr>
        <p:spPr>
          <a:xfrm>
            <a:off x="1691680" y="4149080"/>
            <a:ext cx="6256784" cy="649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just">
              <a:defRPr/>
            </a:pPr>
            <a:br>
              <a:rPr lang="es-P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P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Docente: Mg. Dino Hinostroza Rivera </a:t>
            </a:r>
          </a:p>
          <a:p>
            <a:pPr algn="ctr">
              <a:defRPr/>
            </a:pPr>
            <a:endParaRPr lang="es-PE" sz="2800" dirty="0"/>
          </a:p>
        </p:txBody>
      </p:sp>
    </p:spTree>
  </p:cSld>
  <p:clrMapOvr>
    <a:masterClrMapping/>
  </p:clrMapOvr>
  <p:transition>
    <p:cover dir="l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9155" y="958112"/>
            <a:ext cx="4970917" cy="4847152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4800" b="1" dirty="0">
                <a:latin typeface="Times New Roman" pitchFamily="18" charset="0"/>
                <a:cs typeface="Times New Roman" pitchFamily="18" charset="0"/>
              </a:rPr>
              <a:t>Si y solo si</a:t>
            </a:r>
          </a:p>
          <a:p>
            <a:pPr>
              <a:lnSpc>
                <a:spcPct val="90000"/>
              </a:lnSpc>
            </a:pPr>
            <a:r>
              <a:rPr lang="es-MX" sz="4800" b="1" dirty="0">
                <a:latin typeface="Times New Roman" pitchFamily="18" charset="0"/>
                <a:cs typeface="Times New Roman" pitchFamily="18" charset="0"/>
              </a:rPr>
              <a:t>Entonces y solo entonces</a:t>
            </a:r>
          </a:p>
          <a:p>
            <a:pPr>
              <a:lnSpc>
                <a:spcPct val="90000"/>
              </a:lnSpc>
            </a:pPr>
            <a:r>
              <a:rPr lang="es-MX" sz="4800" b="1" dirty="0">
                <a:latin typeface="Times New Roman" pitchFamily="18" charset="0"/>
                <a:cs typeface="Times New Roman" pitchFamily="18" charset="0"/>
              </a:rPr>
              <a:t>Cuando y solo cuando</a:t>
            </a:r>
          </a:p>
          <a:p>
            <a:pPr>
              <a:lnSpc>
                <a:spcPct val="90000"/>
              </a:lnSpc>
            </a:pPr>
            <a:r>
              <a:rPr lang="es-PE" sz="4800" b="1" dirty="0">
                <a:latin typeface="Times New Roman" pitchFamily="18" charset="0"/>
                <a:cs typeface="Times New Roman" pitchFamily="18" charset="0"/>
              </a:rPr>
              <a:t>Si y solamente si</a:t>
            </a:r>
          </a:p>
          <a:p>
            <a:pPr>
              <a:lnSpc>
                <a:spcPct val="90000"/>
              </a:lnSpc>
            </a:pPr>
            <a:r>
              <a:rPr lang="es-MX" sz="4800" b="1" dirty="0">
                <a:latin typeface="Times New Roman" pitchFamily="18" charset="0"/>
                <a:cs typeface="Times New Roman" pitchFamily="18" charset="0"/>
              </a:rPr>
              <a:t>Etc.</a:t>
            </a:r>
            <a:endParaRPr lang="es-PE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20582" y="1340768"/>
            <a:ext cx="2708275" cy="2735263"/>
          </a:xfrm>
          <a:solidFill>
            <a:srgbClr val="FFFF99"/>
          </a:solidFill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s-MX" sz="4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Bicon</a:t>
            </a:r>
            <a:r>
              <a:rPr lang="es-MX" sz="4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-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es-MX" sz="4800" b="1" dirty="0" err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dicional</a:t>
            </a:r>
            <a:r>
              <a:rPr lang="es-MX" sz="4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:</a:t>
            </a:r>
            <a:endParaRPr lang="es-PE" sz="4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s-MX" sz="83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</a:t>
            </a:r>
          </a:p>
        </p:txBody>
      </p:sp>
    </p:spTree>
  </p:cSld>
  <p:clrMapOvr>
    <a:masterClrMapping/>
  </p:clrMapOvr>
  <p:transition>
    <p:cover dir="l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7958138" cy="1858963"/>
          </a:xfrm>
        </p:spPr>
        <p:txBody>
          <a:bodyPr/>
          <a:lstStyle/>
          <a:p>
            <a:r>
              <a:rPr lang="es-MX" sz="60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Propiedades del bicondicional</a:t>
            </a:r>
            <a:endParaRPr lang="es-PE" sz="4100" b="1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565400"/>
            <a:ext cx="8496300" cy="36925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PE" sz="4800" b="1" u="sng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Conmutativa</a:t>
            </a:r>
            <a:r>
              <a:rPr lang="es-PE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fr-FR" sz="4800" b="1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A </a:t>
            </a:r>
            <a:r>
              <a:rPr lang="es-MX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es-ES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fr-FR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s-PE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</a:t>
            </a:r>
            <a:r>
              <a:rPr lang="fr-FR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s-MX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fr-FR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>
              <a:lnSpc>
                <a:spcPct val="80000"/>
              </a:lnSpc>
              <a:buFontTx/>
              <a:buNone/>
            </a:pPr>
            <a:endParaRPr lang="es-PE" sz="1800" b="1" u="sng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s-PE" sz="4800" b="1" u="sng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Asociativa</a:t>
            </a:r>
            <a:r>
              <a:rPr lang="es-PE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fr-FR" sz="4800" b="1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A </a:t>
            </a:r>
            <a:r>
              <a:rPr lang="es-MX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fr-FR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(B </a:t>
            </a:r>
            <a:r>
              <a:rPr lang="es-MX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fr-FR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C) </a:t>
            </a:r>
            <a:r>
              <a:rPr lang="es-PE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</a:t>
            </a:r>
            <a:r>
              <a:rPr lang="fr-FR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(A </a:t>
            </a:r>
            <a:r>
              <a:rPr lang="es-MX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fr-FR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B) </a:t>
            </a:r>
            <a:r>
              <a:rPr lang="es-MX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</a:t>
            </a:r>
            <a:r>
              <a:rPr lang="fr-FR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C </a:t>
            </a:r>
            <a:endParaRPr lang="es-PE" sz="4800" b="1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260350"/>
            <a:ext cx="5473700" cy="6192838"/>
          </a:xfrm>
          <a:noFill/>
          <a:ln/>
        </p:spPr>
        <p:txBody>
          <a:bodyPr/>
          <a:lstStyle/>
          <a:p>
            <a:pPr>
              <a:lnSpc>
                <a:spcPct val="70000"/>
              </a:lnSpc>
            </a:pPr>
            <a:r>
              <a:rPr lang="es-MX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A, en consecuencia B.</a:t>
            </a:r>
          </a:p>
          <a:p>
            <a:pPr>
              <a:lnSpc>
                <a:spcPct val="70000"/>
              </a:lnSpc>
            </a:pPr>
            <a:r>
              <a:rPr lang="es-MX" sz="4000" b="1">
                <a:latin typeface="Times New Roman" pitchFamily="18" charset="0"/>
                <a:cs typeface="Times New Roman" pitchFamily="18" charset="0"/>
              </a:rPr>
              <a:t>A, por consiguiente B.</a:t>
            </a:r>
          </a:p>
          <a:p>
            <a:pPr>
              <a:lnSpc>
                <a:spcPct val="70000"/>
              </a:lnSpc>
            </a:pPr>
            <a:r>
              <a:rPr lang="es-MX" sz="4000" b="1">
                <a:latin typeface="Times New Roman" pitchFamily="18" charset="0"/>
                <a:cs typeface="Times New Roman" pitchFamily="18" charset="0"/>
              </a:rPr>
              <a:t>A; por lo tanto, B.</a:t>
            </a:r>
          </a:p>
          <a:p>
            <a:pPr>
              <a:lnSpc>
                <a:spcPct val="70000"/>
              </a:lnSpc>
            </a:pPr>
            <a:r>
              <a:rPr lang="es-PE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A, de modo que B</a:t>
            </a:r>
            <a:r>
              <a:rPr lang="es-MX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70000"/>
              </a:lnSpc>
            </a:pPr>
            <a:r>
              <a:rPr lang="es-MX" sz="4000" b="1">
                <a:latin typeface="Times New Roman" pitchFamily="18" charset="0"/>
                <a:cs typeface="Times New Roman" pitchFamily="18" charset="0"/>
              </a:rPr>
              <a:t>Si A, entonces B.</a:t>
            </a:r>
          </a:p>
          <a:p>
            <a:pPr>
              <a:lnSpc>
                <a:spcPct val="70000"/>
              </a:lnSpc>
            </a:pPr>
            <a:r>
              <a:rPr lang="es-MX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A, de ahí que B.</a:t>
            </a:r>
          </a:p>
          <a:p>
            <a:pPr>
              <a:lnSpc>
                <a:spcPct val="70000"/>
              </a:lnSpc>
            </a:pPr>
            <a:r>
              <a:rPr lang="es-MX" sz="4000" b="1">
                <a:latin typeface="Times New Roman" pitchFamily="18" charset="0"/>
                <a:cs typeface="Times New Roman" pitchFamily="18" charset="0"/>
              </a:rPr>
              <a:t>A; por ello, B.</a:t>
            </a:r>
          </a:p>
          <a:p>
            <a:pPr>
              <a:lnSpc>
                <a:spcPct val="70000"/>
              </a:lnSpc>
            </a:pPr>
            <a:r>
              <a:rPr lang="es-MX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A; por eso, B.</a:t>
            </a:r>
            <a:endParaRPr lang="es-PE" sz="4000" b="1">
              <a:solidFill>
                <a:srgbClr val="33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s-PE" sz="4000" b="1">
                <a:latin typeface="Times New Roman" pitchFamily="18" charset="0"/>
                <a:cs typeface="Times New Roman" pitchFamily="18" charset="0"/>
              </a:rPr>
              <a:t>A, es así que B</a:t>
            </a:r>
          </a:p>
          <a:p>
            <a:pPr>
              <a:lnSpc>
                <a:spcPct val="70000"/>
              </a:lnSpc>
            </a:pPr>
            <a:r>
              <a:rPr lang="es-MX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A; luego, B.</a:t>
            </a:r>
            <a:endParaRPr lang="es-PE" sz="1800" b="1">
              <a:solidFill>
                <a:srgbClr val="33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70000"/>
              </a:lnSpc>
            </a:pPr>
            <a:r>
              <a:rPr lang="es-MX" sz="4000" b="1">
                <a:latin typeface="Times New Roman" pitchFamily="18" charset="0"/>
                <a:cs typeface="Times New Roman" pitchFamily="18" charset="0"/>
              </a:rPr>
              <a:t>Etc.</a:t>
            </a:r>
            <a:endParaRPr lang="es-PE" sz="4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3213100"/>
            <a:ext cx="3600450" cy="1873250"/>
          </a:xfrm>
          <a:solidFill>
            <a:srgbClr val="FFFF99"/>
          </a:solidFill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buFontTx/>
              <a:buNone/>
            </a:pPr>
            <a:r>
              <a:rPr lang="es-MX" sz="44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Condicional:</a:t>
            </a:r>
            <a:endParaRPr lang="es-PE" sz="4400" b="1">
              <a:solidFill>
                <a:srgbClr val="000066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ctr">
              <a:buFontTx/>
              <a:buNone/>
            </a:pPr>
            <a:r>
              <a:rPr lang="es-MX" sz="57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 B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4067175" y="5373688"/>
            <a:ext cx="2232025" cy="719137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3200">
                <a:solidFill>
                  <a:srgbClr val="A50021"/>
                </a:solidFill>
              </a:rPr>
              <a:t>Antecedente</a:t>
            </a:r>
            <a:endParaRPr lang="es-ES">
              <a:solidFill>
                <a:srgbClr val="A50021"/>
              </a:solidFill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6516688" y="5373688"/>
            <a:ext cx="2376487" cy="719137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s-ES" sz="3200">
                <a:solidFill>
                  <a:srgbClr val="A50021"/>
                </a:solidFill>
              </a:rPr>
              <a:t>Consecuente</a:t>
            </a:r>
          </a:p>
        </p:txBody>
      </p:sp>
    </p:spTree>
  </p:cSld>
  <p:clrMapOvr>
    <a:masterClrMapping/>
  </p:clrMapOvr>
  <p:transition>
    <p:cover dir="l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16463" y="2349500"/>
            <a:ext cx="3600450" cy="2736850"/>
          </a:xfrm>
          <a:solidFill>
            <a:srgbClr val="FFFF99"/>
          </a:solidFill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buFontTx/>
              <a:buNone/>
            </a:pPr>
            <a:r>
              <a:rPr lang="es-MX" sz="44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Condicional</a:t>
            </a:r>
          </a:p>
          <a:p>
            <a:pPr algn="ctr">
              <a:buFontTx/>
              <a:buNone/>
            </a:pPr>
            <a:r>
              <a:rPr lang="es-MX" sz="44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inverso:</a:t>
            </a:r>
            <a:endParaRPr lang="es-PE" sz="4400" b="1">
              <a:solidFill>
                <a:srgbClr val="000066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ctr">
              <a:buFontTx/>
              <a:buNone/>
            </a:pPr>
            <a:r>
              <a:rPr lang="es-MX" sz="57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 B</a:t>
            </a:r>
          </a:p>
        </p:txBody>
      </p:sp>
      <p:sp>
        <p:nvSpPr>
          <p:cNvPr id="106500" name="Text Box 4"/>
          <p:cNvSpPr txBox="1">
            <a:spLocks noChangeArrowheads="1"/>
          </p:cNvSpPr>
          <p:nvPr/>
        </p:nvSpPr>
        <p:spPr bwMode="auto">
          <a:xfrm>
            <a:off x="3995738" y="5229225"/>
            <a:ext cx="2232025" cy="719138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s-ES" sz="3200">
                <a:solidFill>
                  <a:srgbClr val="A50021"/>
                </a:solidFill>
              </a:rPr>
              <a:t>Antecedente</a:t>
            </a:r>
            <a:endParaRPr lang="es-ES">
              <a:solidFill>
                <a:srgbClr val="A50021"/>
              </a:solidFill>
            </a:endParaRPr>
          </a:p>
        </p:txBody>
      </p: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6443663" y="5229225"/>
            <a:ext cx="2376487" cy="71913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s-ES" sz="3200">
                <a:solidFill>
                  <a:srgbClr val="A50021"/>
                </a:solidFill>
              </a:rPr>
              <a:t>Consecuente</a:t>
            </a:r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0"/>
            <a:ext cx="5292725" cy="65976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sz="4000" b="1">
                <a:latin typeface="Times New Roman" pitchFamily="18" charset="0"/>
                <a:cs typeface="Times New Roman" pitchFamily="18" charset="0"/>
              </a:rPr>
              <a:t>B en razón de que A.</a:t>
            </a:r>
          </a:p>
          <a:p>
            <a:pPr>
              <a:lnSpc>
                <a:spcPct val="90000"/>
              </a:lnSpc>
            </a:pPr>
            <a:r>
              <a:rPr lang="es-MX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B siempre que A.</a:t>
            </a:r>
          </a:p>
          <a:p>
            <a:pPr>
              <a:lnSpc>
                <a:spcPct val="90000"/>
              </a:lnSpc>
            </a:pPr>
            <a:r>
              <a:rPr lang="es-MX" sz="4000" b="1">
                <a:latin typeface="Times New Roman" pitchFamily="18" charset="0"/>
                <a:cs typeface="Times New Roman" pitchFamily="18" charset="0"/>
              </a:rPr>
              <a:t>B puesto que A.</a:t>
            </a:r>
          </a:p>
          <a:p>
            <a:pPr>
              <a:lnSpc>
                <a:spcPct val="90000"/>
              </a:lnSpc>
            </a:pPr>
            <a:r>
              <a:rPr lang="es-MX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B dado que A.</a:t>
            </a:r>
          </a:p>
          <a:p>
            <a:pPr>
              <a:lnSpc>
                <a:spcPct val="90000"/>
              </a:lnSpc>
            </a:pPr>
            <a:r>
              <a:rPr lang="es-PE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B ya que A.</a:t>
            </a:r>
            <a:endParaRPr lang="es-MX" sz="4000" b="1">
              <a:solidFill>
                <a:srgbClr val="3366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s-MX" sz="4000" b="1">
                <a:latin typeface="Times New Roman" pitchFamily="18" charset="0"/>
                <a:cs typeface="Times New Roman" pitchFamily="18" charset="0"/>
              </a:rPr>
              <a:t>B porque A.</a:t>
            </a:r>
          </a:p>
          <a:p>
            <a:pPr>
              <a:lnSpc>
                <a:spcPct val="90000"/>
              </a:lnSpc>
            </a:pPr>
            <a:r>
              <a:rPr lang="es-PE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B cuando A.</a:t>
            </a:r>
          </a:p>
          <a:p>
            <a:pPr>
              <a:lnSpc>
                <a:spcPct val="90000"/>
              </a:lnSpc>
            </a:pPr>
            <a:r>
              <a:rPr lang="es-MX" sz="4000" b="1">
                <a:latin typeface="Times New Roman" pitchFamily="18" charset="0"/>
                <a:cs typeface="Times New Roman" pitchFamily="18" charset="0"/>
              </a:rPr>
              <a:t>B pues A.</a:t>
            </a:r>
          </a:p>
          <a:p>
            <a:pPr>
              <a:lnSpc>
                <a:spcPct val="90000"/>
              </a:lnSpc>
            </a:pPr>
            <a:r>
              <a:rPr lang="es-MX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B si A.</a:t>
            </a:r>
            <a:r>
              <a:rPr lang="es-PE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s-MX" sz="4000" b="1">
                <a:latin typeface="Times New Roman" pitchFamily="18" charset="0"/>
                <a:cs typeface="Times New Roman" pitchFamily="18" charset="0"/>
              </a:rPr>
              <a:t>Etc.</a:t>
            </a:r>
            <a:endParaRPr lang="es-PE" sz="40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l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125538"/>
            <a:ext cx="5508625" cy="5732462"/>
          </a:xfrm>
          <a:solidFill>
            <a:srgbClr val="FFCCFF"/>
          </a:solidFill>
          <a:ln/>
        </p:spPr>
        <p:txBody>
          <a:bodyPr/>
          <a:lstStyle/>
          <a:p>
            <a:pPr marL="457200" indent="-457200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s-PE" sz="36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Si los periodistas son objetivos, entonces presentan la información de manera confiable.</a:t>
            </a:r>
          </a:p>
          <a:p>
            <a:pPr marL="457200" indent="-457200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s-PE" sz="36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Porque los periodistas son objetivos, presentan la información de manera confiable.</a:t>
            </a:r>
          </a:p>
          <a:p>
            <a:pPr marL="457200" indent="-457200">
              <a:lnSpc>
                <a:spcPct val="70000"/>
              </a:lnSpc>
              <a:buFont typeface="Wingdings" pitchFamily="2" charset="2"/>
              <a:buAutoNum type="arabicPeriod"/>
            </a:pPr>
            <a:r>
              <a:rPr lang="es-PE" sz="36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Los periodistas son objetivos porque presentan la información de manera confiable.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0" y="0"/>
            <a:ext cx="9144000" cy="10763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s-PE" sz="3200" b="1" dirty="0">
                <a:solidFill>
                  <a:srgbClr val="FF0000"/>
                </a:solidFill>
              </a:rPr>
              <a:t>p = Los periodistas son objetivos.</a:t>
            </a:r>
          </a:p>
          <a:p>
            <a:r>
              <a:rPr lang="es-PE" sz="3200" b="1" dirty="0">
                <a:solidFill>
                  <a:srgbClr val="FF0000"/>
                </a:solidFill>
              </a:rPr>
              <a:t>q = Presentan información de manera confiable.</a:t>
            </a:r>
            <a:endParaRPr lang="es-ES" sz="3200" b="1" dirty="0">
              <a:solidFill>
                <a:srgbClr val="FF0000"/>
              </a:solidFill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5470525" y="1844675"/>
            <a:ext cx="3673475" cy="4321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AutoNum type="arabicPeriod"/>
            </a:pPr>
            <a:r>
              <a:rPr lang="es-PE" sz="3200" b="1" dirty="0">
                <a:solidFill>
                  <a:schemeClr val="tx2"/>
                </a:solidFill>
              </a:rPr>
              <a:t>Si p, entonces q.</a:t>
            </a:r>
          </a:p>
          <a:p>
            <a:pPr marL="457200" indent="-4572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AutoNum type="arabicPeriod"/>
            </a:pPr>
            <a:endParaRPr lang="es-PE" sz="3200" b="1" dirty="0">
              <a:solidFill>
                <a:schemeClr val="tx2"/>
              </a:solidFill>
            </a:endParaRPr>
          </a:p>
          <a:p>
            <a:pPr marL="457200" indent="-4572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AutoNum type="arabicPeriod"/>
            </a:pPr>
            <a:endParaRPr lang="es-PE" sz="3200" b="1" dirty="0">
              <a:solidFill>
                <a:schemeClr val="tx2"/>
              </a:solidFill>
            </a:endParaRPr>
          </a:p>
          <a:p>
            <a:pPr marL="457200" indent="-4572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AutoNum type="arabicPeriod"/>
            </a:pPr>
            <a:r>
              <a:rPr lang="es-PE" sz="3200" b="1" dirty="0">
                <a:solidFill>
                  <a:schemeClr val="tx2"/>
                </a:solidFill>
              </a:rPr>
              <a:t>Porque p, q.</a:t>
            </a:r>
          </a:p>
          <a:p>
            <a:pPr marL="457200" indent="-4572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AutoNum type="arabicPeriod"/>
            </a:pPr>
            <a:endParaRPr lang="es-PE" sz="3200" b="1" dirty="0">
              <a:solidFill>
                <a:schemeClr val="tx2"/>
              </a:solidFill>
            </a:endParaRPr>
          </a:p>
          <a:p>
            <a:pPr marL="457200" indent="-4572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AutoNum type="arabicPeriod"/>
            </a:pPr>
            <a:endParaRPr lang="es-PE" sz="3200" b="1" dirty="0">
              <a:solidFill>
                <a:schemeClr val="tx2"/>
              </a:solidFill>
            </a:endParaRPr>
          </a:p>
          <a:p>
            <a:pPr marL="457200" indent="-457200">
              <a:lnSpc>
                <a:spcPct val="7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AutoNum type="arabicPeriod"/>
            </a:pPr>
            <a:r>
              <a:rPr lang="es-PE" sz="3200" b="1" dirty="0">
                <a:solidFill>
                  <a:schemeClr val="tx2"/>
                </a:solidFill>
              </a:rPr>
              <a:t>p porque q.</a:t>
            </a:r>
            <a:endParaRPr lang="es-ES" sz="3200" b="1" dirty="0">
              <a:solidFill>
                <a:schemeClr val="tx2"/>
              </a:solidFill>
            </a:endParaRPr>
          </a:p>
        </p:txBody>
      </p: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6588125" y="2420938"/>
            <a:ext cx="1728788" cy="503237"/>
          </a:xfrm>
          <a:prstGeom prst="rect">
            <a:avLst/>
          </a:prstGeom>
          <a:solidFill>
            <a:srgbClr val="FFCCFF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</a:pPr>
            <a:r>
              <a:rPr lang="es-PE" sz="4400" b="1"/>
              <a:t>p </a:t>
            </a:r>
            <a:r>
              <a:rPr lang="es-PE" sz="4400" b="1">
                <a:sym typeface="Symbol" pitchFamily="18" charset="2"/>
              </a:rPr>
              <a:t></a:t>
            </a:r>
            <a:r>
              <a:rPr lang="es-PE" sz="4400" b="1"/>
              <a:t> q</a:t>
            </a:r>
            <a:endParaRPr lang="es-ES" sz="4400" b="1"/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6588125" y="3970338"/>
            <a:ext cx="1728788" cy="436562"/>
          </a:xfrm>
          <a:prstGeom prst="rect">
            <a:avLst/>
          </a:prstGeom>
          <a:solidFill>
            <a:srgbClr val="FFCCFF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</a:pPr>
            <a:r>
              <a:rPr lang="es-PE" sz="4400" b="1"/>
              <a:t>p </a:t>
            </a:r>
            <a:r>
              <a:rPr lang="es-PE" sz="4400" b="1">
                <a:sym typeface="Symbol" pitchFamily="18" charset="2"/>
              </a:rPr>
              <a:t></a:t>
            </a:r>
            <a:r>
              <a:rPr lang="es-PE" sz="4400" b="1"/>
              <a:t> q</a:t>
            </a:r>
            <a:endParaRPr lang="es-ES" sz="4400" b="1"/>
          </a:p>
        </p:txBody>
      </p:sp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6588125" y="5410200"/>
            <a:ext cx="1728788" cy="503238"/>
          </a:xfrm>
          <a:prstGeom prst="rect">
            <a:avLst/>
          </a:prstGeom>
          <a:solidFill>
            <a:srgbClr val="FFCCFF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>
              <a:lnSpc>
                <a:spcPct val="60000"/>
              </a:lnSpc>
            </a:pPr>
            <a:r>
              <a:rPr lang="es-PE" sz="4400" b="1"/>
              <a:t>q </a:t>
            </a:r>
            <a:r>
              <a:rPr lang="es-PE" sz="4400" b="1">
                <a:sym typeface="Symbol" pitchFamily="18" charset="2"/>
              </a:rPr>
              <a:t></a:t>
            </a:r>
            <a:r>
              <a:rPr lang="es-PE" sz="4400" b="1"/>
              <a:t> p</a:t>
            </a:r>
            <a:endParaRPr lang="es-ES" sz="4400" b="1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0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0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30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0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30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3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3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 animBg="1"/>
      <p:bldP spid="43018" grpId="0" animBg="1"/>
      <p:bldP spid="43019" grpId="0"/>
      <p:bldP spid="43044" grpId="0" animBg="1"/>
      <p:bldP spid="43045" grpId="0" animBg="1"/>
      <p:bldP spid="430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29600" cy="908050"/>
          </a:xfrm>
        </p:spPr>
        <p:txBody>
          <a:bodyPr/>
          <a:lstStyle/>
          <a:p>
            <a:r>
              <a:rPr lang="es-MX" sz="49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Signos de puntuación:</a:t>
            </a:r>
            <a:endParaRPr lang="es-PE" sz="49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4161" name="Group 129"/>
          <p:cNvGraphicFramePr>
            <a:graphicFrameLocks noGrp="1"/>
          </p:cNvGraphicFramePr>
          <p:nvPr>
            <p:ph sz="half" idx="2"/>
          </p:nvPr>
        </p:nvGraphicFramePr>
        <p:xfrm>
          <a:off x="0" y="1052513"/>
          <a:ext cx="9144000" cy="5805490"/>
        </p:xfrm>
        <a:graphic>
          <a:graphicData uri="http://schemas.openxmlformats.org/drawingml/2006/table">
            <a:tbl>
              <a:tblPr/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4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5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Expresiones</a:t>
                      </a:r>
                      <a:endParaRPr kumimoji="0" lang="es-PE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Simbolización</a:t>
                      </a:r>
                      <a:endParaRPr kumimoji="0" lang="es-PE" sz="20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25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CONJUNCIÓN</a:t>
                      </a:r>
                      <a:endParaRPr kumimoji="0" lang="es-PE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p, q </a:t>
                      </a:r>
                      <a:r>
                        <a:rPr kumimoji="0" lang="es-PE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r.</a:t>
                      </a:r>
                      <a:endParaRPr kumimoji="0" 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q 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</a:t>
                      </a:r>
                      <a:endParaRPr kumimoji="0" lang="fr-FR" sz="3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525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DISYUNCIÓN</a:t>
                      </a:r>
                      <a:endParaRPr kumimoji="0" lang="es-PE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p, q </a:t>
                      </a:r>
                      <a:r>
                        <a:rPr kumimoji="0" lang="es-PE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r.</a:t>
                      </a:r>
                      <a:endParaRPr kumimoji="0" 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q 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fr-FR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</a:t>
                      </a:r>
                      <a:endParaRPr kumimoji="0" lang="fr-FR" sz="3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25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CONDICIONAL</a:t>
                      </a:r>
                      <a:endParaRPr kumimoji="0" lang="es-PE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 no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p, </a:t>
                      </a:r>
                      <a:r>
                        <a:rPr kumimoji="0" lang="es-PE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q.</a:t>
                      </a:r>
                      <a:endParaRPr kumimoji="0" 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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p 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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q</a:t>
                      </a:r>
                      <a:endParaRPr kumimoji="0" lang="es-PE" sz="3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25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JERARQUÍA</a:t>
                      </a:r>
                      <a:endParaRPr kumimoji="0" lang="es-PE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 </a:t>
                      </a:r>
                      <a:r>
                        <a:rPr kumimoji="0" lang="es-PE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q, </a:t>
                      </a:r>
                      <a:r>
                        <a:rPr kumimoji="0" lang="es-PE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 </a:t>
                      </a:r>
                      <a:r>
                        <a:rPr kumimoji="0" lang="es-PE" sz="3200" b="0" i="1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s.</a:t>
                      </a:r>
                      <a:endParaRPr kumimoji="0" lang="es-PE" sz="20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(p 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</a:t>
                      </a: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q) 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</a:t>
                      </a: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(s 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  <a:sym typeface="Symbol" pitchFamily="18" charset="2"/>
                        </a:rPr>
                        <a:t></a:t>
                      </a: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r)</a:t>
                      </a:r>
                      <a:endParaRPr kumimoji="0" lang="en-US" sz="32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4147" name="Text Box 115"/>
          <p:cNvSpPr txBox="1">
            <a:spLocks noChangeArrowheads="1"/>
          </p:cNvSpPr>
          <p:nvPr/>
        </p:nvSpPr>
        <p:spPr bwMode="auto">
          <a:xfrm>
            <a:off x="6300788" y="2205038"/>
            <a:ext cx="2160587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fr-FR" sz="3600" b="1"/>
              <a:t>p </a:t>
            </a:r>
            <a:r>
              <a:rPr lang="es-PE" sz="3600" b="1">
                <a:sym typeface="Symbol" pitchFamily="18" charset="2"/>
              </a:rPr>
              <a:t></a:t>
            </a:r>
            <a:r>
              <a:rPr lang="fr-FR" sz="3600" b="1"/>
              <a:t> q </a:t>
            </a:r>
            <a:r>
              <a:rPr lang="es-PE" sz="3600" b="1">
                <a:sym typeface="Symbol" pitchFamily="18" charset="2"/>
              </a:rPr>
              <a:t></a:t>
            </a:r>
            <a:r>
              <a:rPr lang="fr-FR" sz="3600" b="1"/>
              <a:t> r</a:t>
            </a:r>
            <a:endParaRPr lang="es-ES" sz="3600" b="1"/>
          </a:p>
        </p:txBody>
      </p:sp>
      <p:sp>
        <p:nvSpPr>
          <p:cNvPr id="44148" name="Text Box 116"/>
          <p:cNvSpPr txBox="1">
            <a:spLocks noChangeArrowheads="1"/>
          </p:cNvSpPr>
          <p:nvPr/>
        </p:nvSpPr>
        <p:spPr bwMode="auto">
          <a:xfrm>
            <a:off x="6372225" y="3429000"/>
            <a:ext cx="2160588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fr-FR" sz="3600" b="1"/>
              <a:t>p </a:t>
            </a:r>
            <a:r>
              <a:rPr lang="es-PE" sz="3600" b="1">
                <a:sym typeface="Symbol" pitchFamily="18" charset="2"/>
              </a:rPr>
              <a:t></a:t>
            </a:r>
            <a:r>
              <a:rPr lang="fr-FR" sz="3600" b="1"/>
              <a:t> q </a:t>
            </a:r>
            <a:r>
              <a:rPr lang="es-PE" sz="3600" b="1">
                <a:sym typeface="Symbol" pitchFamily="18" charset="2"/>
              </a:rPr>
              <a:t></a:t>
            </a:r>
            <a:r>
              <a:rPr lang="fr-FR" sz="3600" b="1"/>
              <a:t> r</a:t>
            </a:r>
          </a:p>
        </p:txBody>
      </p:sp>
      <p:sp>
        <p:nvSpPr>
          <p:cNvPr id="44149" name="Text Box 117"/>
          <p:cNvSpPr txBox="1">
            <a:spLocks noChangeArrowheads="1"/>
          </p:cNvSpPr>
          <p:nvPr/>
        </p:nvSpPr>
        <p:spPr bwMode="auto">
          <a:xfrm>
            <a:off x="6372225" y="4581525"/>
            <a:ext cx="2160588" cy="6508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s-PE" sz="3600" b="1">
                <a:sym typeface="Symbol" pitchFamily="18" charset="2"/>
              </a:rPr>
              <a:t></a:t>
            </a:r>
            <a:r>
              <a:rPr lang="es-PE" sz="3600" b="1"/>
              <a:t> p </a:t>
            </a:r>
            <a:r>
              <a:rPr lang="es-PE" sz="3600" b="1">
                <a:sym typeface="Symbol" pitchFamily="18" charset="2"/>
              </a:rPr>
              <a:t></a:t>
            </a:r>
            <a:r>
              <a:rPr lang="es-PE" sz="3600" b="1"/>
              <a:t> </a:t>
            </a:r>
            <a:r>
              <a:rPr lang="es-PE" sz="3600" b="1">
                <a:sym typeface="Symbol" pitchFamily="18" charset="2"/>
              </a:rPr>
              <a:t></a:t>
            </a:r>
            <a:r>
              <a:rPr lang="es-PE" sz="3600" b="1"/>
              <a:t> q</a:t>
            </a:r>
          </a:p>
        </p:txBody>
      </p:sp>
      <p:sp>
        <p:nvSpPr>
          <p:cNvPr id="44151" name="Text Box 119"/>
          <p:cNvSpPr txBox="1">
            <a:spLocks noChangeArrowheads="1"/>
          </p:cNvSpPr>
          <p:nvPr/>
        </p:nvSpPr>
        <p:spPr bwMode="auto">
          <a:xfrm>
            <a:off x="6048375" y="5876925"/>
            <a:ext cx="3095625" cy="58896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3200" b="1"/>
              <a:t>(p </a:t>
            </a:r>
            <a:r>
              <a:rPr lang="es-PE" sz="3200" b="1">
                <a:sym typeface="Symbol" pitchFamily="18" charset="2"/>
              </a:rPr>
              <a:t></a:t>
            </a:r>
            <a:r>
              <a:rPr lang="en-US" sz="3200" b="1"/>
              <a:t> q) </a:t>
            </a:r>
            <a:r>
              <a:rPr lang="es-PE" sz="3200" b="1">
                <a:sym typeface="Symbol" pitchFamily="18" charset="2"/>
              </a:rPr>
              <a:t></a:t>
            </a:r>
            <a:r>
              <a:rPr lang="en-US" sz="3200" b="1"/>
              <a:t> (s </a:t>
            </a:r>
            <a:r>
              <a:rPr lang="es-PE" sz="3200" b="1">
                <a:sym typeface="Symbol" pitchFamily="18" charset="2"/>
              </a:rPr>
              <a:t></a:t>
            </a:r>
            <a:r>
              <a:rPr lang="en-US" sz="3200" b="1"/>
              <a:t> r)</a:t>
            </a:r>
            <a:endParaRPr lang="es-PE" sz="3200" b="1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4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4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4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4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4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4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4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47" grpId="0" animBg="1"/>
      <p:bldP spid="44148" grpId="0" animBg="1"/>
      <p:bldP spid="44149" grpId="0" animBg="1"/>
      <p:bldP spid="441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18487" cy="739775"/>
          </a:xfrm>
        </p:spPr>
        <p:txBody>
          <a:bodyPr/>
          <a:lstStyle/>
          <a:p>
            <a:r>
              <a:rPr lang="es-MX" sz="49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Jerarquía de la negación:</a:t>
            </a:r>
            <a:endParaRPr lang="es-PE" sz="4900" b="1">
              <a:solidFill>
                <a:srgbClr val="33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81075"/>
            <a:ext cx="6227763" cy="5545138"/>
          </a:xfrm>
          <a:noFill/>
          <a:ln/>
        </p:spPr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s-PE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Los signos de puntuación:</a:t>
            </a:r>
            <a:endParaRPr lang="es-PE" sz="3200" b="1" u="sng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s-PE" sz="32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PE" sz="3200" b="1" u="sng" dirty="0">
                <a:latin typeface="Times New Roman" pitchFamily="18" charset="0"/>
                <a:cs typeface="Times New Roman" pitchFamily="18" charset="0"/>
              </a:rPr>
              <a:t>Ejemplo</a:t>
            </a:r>
            <a:r>
              <a:rPr lang="es-PE" sz="3200" b="1" dirty="0">
                <a:latin typeface="Times New Roman" pitchFamily="18" charset="0"/>
                <a:cs typeface="Times New Roman" pitchFamily="18" charset="0"/>
              </a:rPr>
              <a:t>: No ocurre que p y q, a pesar de que r.</a:t>
            </a:r>
          </a:p>
          <a:p>
            <a:pPr marL="457200" indent="-457200">
              <a:lnSpc>
                <a:spcPct val="80000"/>
              </a:lnSpc>
            </a:pPr>
            <a:r>
              <a:rPr lang="es-PE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Si va antecediendo a otro operador lógico:</a:t>
            </a:r>
            <a:endParaRPr lang="es-PE" sz="3200" b="1" u="sng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s-PE" sz="32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PE" sz="3200" b="1" u="sng" dirty="0">
                <a:latin typeface="Times New Roman" pitchFamily="18" charset="0"/>
                <a:cs typeface="Times New Roman" pitchFamily="18" charset="0"/>
              </a:rPr>
              <a:t>Ejemplo</a:t>
            </a:r>
            <a:r>
              <a:rPr lang="es-PE" sz="3200" b="1" dirty="0">
                <a:latin typeface="Times New Roman" pitchFamily="18" charset="0"/>
                <a:cs typeface="Times New Roman" pitchFamily="18" charset="0"/>
              </a:rPr>
              <a:t>: No ocurre que si p, q.</a:t>
            </a:r>
          </a:p>
          <a:p>
            <a:pPr marL="457200" indent="-457200">
              <a:lnSpc>
                <a:spcPct val="80000"/>
              </a:lnSpc>
            </a:pPr>
            <a:r>
              <a:rPr lang="es-PE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El modo del verbo:</a:t>
            </a:r>
            <a:endParaRPr lang="es-PE" sz="3200" b="1" u="sng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s-PE" sz="32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s-PE" sz="3200" b="1" u="sng" dirty="0">
                <a:latin typeface="Times New Roman" pitchFamily="18" charset="0"/>
                <a:cs typeface="Times New Roman" pitchFamily="18" charset="0"/>
              </a:rPr>
              <a:t>Ejemplos</a:t>
            </a:r>
            <a:r>
              <a:rPr lang="es-PE" sz="3200" b="1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s-PE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 ocurre que</a:t>
            </a:r>
            <a:r>
              <a:rPr lang="es-PE" sz="3200" b="1" dirty="0">
                <a:latin typeface="Times New Roman" pitchFamily="18" charset="0"/>
                <a:cs typeface="Times New Roman" pitchFamily="18" charset="0"/>
              </a:rPr>
              <a:t> si </a:t>
            </a:r>
            <a:r>
              <a:rPr lang="es-PE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tengo</a:t>
            </a:r>
            <a:r>
              <a:rPr lang="es-PE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PE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miedo entonces</a:t>
            </a:r>
            <a:r>
              <a:rPr lang="es-PE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PE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haya</a:t>
            </a:r>
            <a:r>
              <a:rPr lang="es-PE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PE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visto la película.</a:t>
            </a:r>
            <a:r>
              <a:rPr lang="es-PE" sz="3200" b="1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s-PE" sz="32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s-PE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PE" sz="32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tengo</a:t>
            </a:r>
            <a:r>
              <a:rPr lang="es-PE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PE" sz="3200" b="1" dirty="0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miedo, entonces no vi la película.</a:t>
            </a:r>
            <a:r>
              <a:rPr lang="es-PE" sz="3200" b="1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46090" name="Text Box 10"/>
          <p:cNvSpPr txBox="1">
            <a:spLocks noChangeArrowheads="1"/>
          </p:cNvSpPr>
          <p:nvPr/>
        </p:nvSpPr>
        <p:spPr bwMode="auto">
          <a:xfrm>
            <a:off x="6300788" y="1268413"/>
            <a:ext cx="2447925" cy="588962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s-PE" sz="3200" b="1">
                <a:solidFill>
                  <a:schemeClr val="tx2"/>
                </a:solidFill>
                <a:sym typeface="Symbol" pitchFamily="18" charset="2"/>
              </a:rPr>
              <a:t> </a:t>
            </a:r>
            <a:r>
              <a:rPr lang="es-PE" sz="3200" b="1">
                <a:solidFill>
                  <a:schemeClr val="tx2"/>
                </a:solidFill>
              </a:rPr>
              <a:t>(p </a:t>
            </a:r>
            <a:r>
              <a:rPr lang="es-PE" sz="3200" b="1">
                <a:solidFill>
                  <a:schemeClr val="tx2"/>
                </a:solidFill>
                <a:sym typeface="Symbol" pitchFamily="18" charset="2"/>
              </a:rPr>
              <a:t></a:t>
            </a:r>
            <a:r>
              <a:rPr lang="es-PE" sz="3200" b="1">
                <a:solidFill>
                  <a:schemeClr val="tx2"/>
                </a:solidFill>
              </a:rPr>
              <a:t> q) </a:t>
            </a:r>
            <a:r>
              <a:rPr lang="es-PE" sz="3200" b="1">
                <a:solidFill>
                  <a:schemeClr val="tx2"/>
                </a:solidFill>
                <a:sym typeface="Symbol" pitchFamily="18" charset="2"/>
              </a:rPr>
              <a:t></a:t>
            </a:r>
            <a:r>
              <a:rPr lang="es-PE" sz="3200" b="1">
                <a:solidFill>
                  <a:schemeClr val="tx2"/>
                </a:solidFill>
              </a:rPr>
              <a:t> r</a:t>
            </a:r>
            <a:endParaRPr lang="es-ES" sz="3200" b="1">
              <a:solidFill>
                <a:schemeClr val="tx2"/>
              </a:solidFill>
            </a:endParaRPr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6443663" y="2997200"/>
            <a:ext cx="2305050" cy="588963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s-PE" sz="3200" b="1">
                <a:solidFill>
                  <a:schemeClr val="tx2"/>
                </a:solidFill>
                <a:sym typeface="Symbol" pitchFamily="18" charset="2"/>
              </a:rPr>
              <a:t> </a:t>
            </a:r>
            <a:r>
              <a:rPr lang="es-PE" sz="3200" b="1">
                <a:solidFill>
                  <a:schemeClr val="tx2"/>
                </a:solidFill>
              </a:rPr>
              <a:t>(p </a:t>
            </a:r>
            <a:r>
              <a:rPr lang="es-PE" sz="3200" b="1">
                <a:solidFill>
                  <a:schemeClr val="tx2"/>
                </a:solidFill>
                <a:sym typeface="Symbol" pitchFamily="18" charset="2"/>
              </a:rPr>
              <a:t></a:t>
            </a:r>
            <a:r>
              <a:rPr lang="es-PE" sz="3200" b="1">
                <a:solidFill>
                  <a:schemeClr val="tx2"/>
                </a:solidFill>
              </a:rPr>
              <a:t> q)</a:t>
            </a:r>
            <a:endParaRPr lang="es-ES" sz="3200" b="1">
              <a:solidFill>
                <a:schemeClr val="tx2"/>
              </a:solidFill>
            </a:endParaRP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6372225" y="4797425"/>
            <a:ext cx="2303463" cy="588963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s-PE" sz="3200" b="1" dirty="0">
                <a:solidFill>
                  <a:schemeClr val="tx2"/>
                </a:solidFill>
                <a:sym typeface="Symbol" pitchFamily="18" charset="2"/>
              </a:rPr>
              <a:t> </a:t>
            </a:r>
            <a:r>
              <a:rPr lang="es-PE" sz="3200" b="1" dirty="0">
                <a:solidFill>
                  <a:schemeClr val="tx2"/>
                </a:solidFill>
              </a:rPr>
              <a:t>(p </a:t>
            </a:r>
            <a:r>
              <a:rPr lang="es-PE" sz="3200" b="1" dirty="0">
                <a:solidFill>
                  <a:schemeClr val="tx2"/>
                </a:solidFill>
                <a:sym typeface="Symbol" pitchFamily="18" charset="2"/>
              </a:rPr>
              <a:t></a:t>
            </a:r>
            <a:r>
              <a:rPr lang="es-PE" sz="3200" b="1" dirty="0">
                <a:solidFill>
                  <a:schemeClr val="tx2"/>
                </a:solidFill>
              </a:rPr>
              <a:t> q)</a:t>
            </a:r>
            <a:endParaRPr lang="es-ES" sz="3200" b="1" dirty="0">
              <a:solidFill>
                <a:schemeClr val="tx2"/>
              </a:solidFill>
            </a:endParaRPr>
          </a:p>
        </p:txBody>
      </p:sp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6372225" y="5699125"/>
            <a:ext cx="2232025" cy="588963"/>
          </a:xfrm>
          <a:prstGeom prst="rect">
            <a:avLst/>
          </a:prstGeom>
          <a:solidFill>
            <a:srgbClr val="CCFFFF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s-PE" sz="3200" b="1" dirty="0">
                <a:solidFill>
                  <a:schemeClr val="tx2"/>
                </a:solidFill>
              </a:rPr>
              <a:t>(p </a:t>
            </a:r>
            <a:r>
              <a:rPr lang="es-PE" sz="3200" b="1" dirty="0">
                <a:solidFill>
                  <a:schemeClr val="tx2"/>
                </a:solidFill>
                <a:sym typeface="Symbol" pitchFamily="18" charset="2"/>
              </a:rPr>
              <a:t></a:t>
            </a:r>
            <a:r>
              <a:rPr lang="es-PE" sz="3200" b="1" dirty="0">
                <a:solidFill>
                  <a:schemeClr val="tx2"/>
                </a:solidFill>
              </a:rPr>
              <a:t> </a:t>
            </a:r>
            <a:r>
              <a:rPr lang="es-PE" sz="3200" b="1" dirty="0">
                <a:solidFill>
                  <a:schemeClr val="tx2"/>
                </a:solidFill>
                <a:sym typeface="Symbol" pitchFamily="18" charset="2"/>
              </a:rPr>
              <a:t> q</a:t>
            </a:r>
            <a:r>
              <a:rPr lang="es-PE" sz="3200" b="1" dirty="0">
                <a:solidFill>
                  <a:schemeClr val="tx2"/>
                </a:solidFill>
              </a:rPr>
              <a:t>)</a:t>
            </a:r>
            <a:endParaRPr lang="es-ES" sz="32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6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6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6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/>
      <p:bldP spid="46090" grpId="0" animBg="1"/>
      <p:bldP spid="46091" grpId="0" animBg="1"/>
      <p:bldP spid="46092" grpId="0" animBg="1"/>
      <p:bldP spid="4609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solidFill>
            <a:srgbClr val="FFFF00"/>
          </a:solidFill>
          <a:ln/>
        </p:spPr>
        <p:txBody>
          <a:bodyPr/>
          <a:lstStyle/>
          <a:p>
            <a:r>
              <a:rPr lang="es-MX" sz="49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Casos especiales I</a:t>
            </a:r>
            <a:endParaRPr lang="es-PE" sz="49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486150" y="1484313"/>
            <a:ext cx="5046663" cy="4179887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§"/>
            </a:pPr>
            <a:r>
              <a:rPr lang="es-MX" sz="44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s-MX" sz="44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hay pruebas </a:t>
            </a:r>
            <a:r>
              <a:rPr lang="es-MX" sz="44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ni </a:t>
            </a:r>
            <a:r>
              <a:rPr lang="es-MX" sz="44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testimonios.</a:t>
            </a:r>
          </a:p>
          <a:p>
            <a:pPr>
              <a:lnSpc>
                <a:spcPct val="20000"/>
              </a:lnSpc>
              <a:buClr>
                <a:srgbClr val="A50021"/>
              </a:buClr>
              <a:buFont typeface="Wingdings" pitchFamily="2" charset="2"/>
              <a:buChar char="§"/>
            </a:pPr>
            <a:endParaRPr lang="es-MX" sz="4400" b="1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§"/>
            </a:pPr>
            <a:r>
              <a:rPr lang="es-MX" sz="44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s-MX" sz="44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44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hay pruebas </a:t>
            </a:r>
            <a:r>
              <a:rPr lang="es-MX" sz="44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s-MX" sz="44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44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hay testimonios.</a:t>
            </a:r>
          </a:p>
          <a:p>
            <a:pPr>
              <a:lnSpc>
                <a:spcPct val="0"/>
              </a:lnSpc>
              <a:buClr>
                <a:schemeClr val="tx2"/>
              </a:buClr>
              <a:buFont typeface="Wingdings" pitchFamily="2" charset="2"/>
              <a:buChar char="§"/>
            </a:pPr>
            <a:endParaRPr lang="es-MX" sz="4400" b="1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90000"/>
              </a:lnSpc>
              <a:buClr>
                <a:schemeClr val="tx2"/>
              </a:buClr>
              <a:buFont typeface="Wingdings" pitchFamily="2" charset="2"/>
              <a:buNone/>
            </a:pPr>
            <a:r>
              <a:rPr lang="es-PE" sz="56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 p   q</a:t>
            </a:r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0825" y="1628775"/>
            <a:ext cx="3025775" cy="3384550"/>
          </a:xfrm>
          <a:solidFill>
            <a:srgbClr val="FFFF99"/>
          </a:solidFill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</a:pPr>
            <a:r>
              <a:rPr lang="es-MX" sz="7200" b="1" u="sng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Ni</a:t>
            </a:r>
          </a:p>
          <a:p>
            <a:pPr algn="ctr">
              <a:lnSpc>
                <a:spcPct val="40000"/>
              </a:lnSpc>
              <a:buFontTx/>
              <a:buNone/>
            </a:pPr>
            <a:endParaRPr lang="es-MX" sz="48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ctr">
              <a:lnSpc>
                <a:spcPct val="90000"/>
              </a:lnSpc>
              <a:buFontTx/>
              <a:buNone/>
            </a:pPr>
            <a:r>
              <a:rPr lang="es-MX" sz="48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No p ni q</a:t>
            </a:r>
          </a:p>
          <a:p>
            <a:pPr algn="ctr">
              <a:lnSpc>
                <a:spcPct val="90000"/>
              </a:lnSpc>
              <a:buFontTx/>
              <a:buNone/>
            </a:pPr>
            <a:r>
              <a:rPr lang="es-MX" sz="48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Ni p ni q</a:t>
            </a:r>
            <a:endParaRPr lang="es-MX" sz="8300" b="1">
              <a:solidFill>
                <a:srgbClr val="A50021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  <p:bldP spid="2048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50900"/>
          </a:xfrm>
          <a:solidFill>
            <a:srgbClr val="FFCCFF"/>
          </a:solidFill>
          <a:ln/>
        </p:spPr>
        <p:txBody>
          <a:bodyPr/>
          <a:lstStyle/>
          <a:p>
            <a:r>
              <a:rPr lang="es-MX" sz="4900" b="1">
                <a:solidFill>
                  <a:srgbClr val="33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Casos especiales II</a:t>
            </a:r>
            <a:endParaRPr lang="es-PE" sz="4900" b="1">
              <a:solidFill>
                <a:srgbClr val="33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32138" y="1412875"/>
            <a:ext cx="5654675" cy="2881313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§"/>
            </a:pPr>
            <a:r>
              <a:rPr lang="es-MX" sz="36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Aunque</a:t>
            </a:r>
            <a:r>
              <a:rPr lang="es-MX" sz="36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haga</a:t>
            </a:r>
            <a:r>
              <a:rPr lang="es-MX" sz="36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mucho frío, saldremos a caminar.</a:t>
            </a:r>
          </a:p>
          <a:p>
            <a:pPr>
              <a:lnSpc>
                <a:spcPct val="90000"/>
              </a:lnSpc>
              <a:buClr>
                <a:srgbClr val="A50021"/>
              </a:buClr>
              <a:buFont typeface="Wingdings" pitchFamily="2" charset="2"/>
              <a:buChar char="§"/>
            </a:pPr>
            <a:r>
              <a:rPr lang="es-MX" sz="36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Saldremos a caminar aunque </a:t>
            </a:r>
            <a:r>
              <a:rPr lang="es-MX" sz="36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haga</a:t>
            </a:r>
            <a:r>
              <a:rPr lang="es-MX" sz="36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 mucho frío.</a:t>
            </a:r>
          </a:p>
          <a:p>
            <a:pPr algn="ctr">
              <a:lnSpc>
                <a:spcPct val="90000"/>
              </a:lnSpc>
              <a:buClr>
                <a:srgbClr val="A50021"/>
              </a:buClr>
              <a:buFont typeface="Wingdings" pitchFamily="2" charset="2"/>
              <a:buNone/>
            </a:pPr>
            <a:r>
              <a:rPr lang="es-PE" sz="38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( p    p )  q</a:t>
            </a:r>
            <a:endParaRPr lang="es-MX" sz="4000" b="1">
              <a:solidFill>
                <a:srgbClr val="3366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50825" y="1484313"/>
            <a:ext cx="2665413" cy="2665412"/>
          </a:xfrm>
          <a:solidFill>
            <a:srgbClr val="FFCCFF"/>
          </a:solidFill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buFontTx/>
              <a:buNone/>
            </a:pPr>
            <a:r>
              <a:rPr lang="es-MX" sz="5400" b="1" u="sng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Aunque</a:t>
            </a:r>
          </a:p>
          <a:p>
            <a:pPr algn="ctr">
              <a:lnSpc>
                <a:spcPct val="20000"/>
              </a:lnSpc>
              <a:buFontTx/>
              <a:buNone/>
            </a:pPr>
            <a:endParaRPr lang="es-MX" sz="3600" b="1">
              <a:solidFill>
                <a:srgbClr val="000066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ctr">
              <a:buFontTx/>
              <a:buNone/>
            </a:pPr>
            <a:r>
              <a:rPr lang="es-MX" sz="36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Aunque p, q</a:t>
            </a:r>
          </a:p>
          <a:p>
            <a:pPr algn="ctr">
              <a:buFontTx/>
              <a:buNone/>
            </a:pPr>
            <a:r>
              <a:rPr lang="es-MX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q aunque p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0" y="4437063"/>
            <a:ext cx="9144000" cy="2420937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</a:pPr>
            <a:r>
              <a:rPr lang="es-MX" sz="3600" b="1">
                <a:solidFill>
                  <a:schemeClr val="accent2"/>
                </a:solidFill>
                <a:sym typeface="Symbol" pitchFamily="18" charset="2"/>
              </a:rPr>
              <a:t>Aunque</a:t>
            </a:r>
            <a:r>
              <a:rPr lang="es-MX" sz="3600" b="1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s-MX" sz="3600" b="1">
                <a:solidFill>
                  <a:srgbClr val="336600"/>
                </a:solidFill>
                <a:sym typeface="Symbol" pitchFamily="18" charset="2"/>
              </a:rPr>
              <a:t>hacía mucho frío, </a:t>
            </a:r>
            <a:br>
              <a:rPr lang="es-MX" sz="3600" b="1">
                <a:solidFill>
                  <a:srgbClr val="336600"/>
                </a:solidFill>
                <a:sym typeface="Symbol" pitchFamily="18" charset="2"/>
              </a:rPr>
            </a:br>
            <a:r>
              <a:rPr lang="es-MX" sz="3600" b="1">
                <a:solidFill>
                  <a:srgbClr val="336600"/>
                </a:solidFill>
                <a:sym typeface="Symbol" pitchFamily="18" charset="2"/>
              </a:rPr>
              <a:t>salimos a caminar.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A50021"/>
              </a:buClr>
              <a:buFont typeface="Wingdings" pitchFamily="2" charset="2"/>
              <a:buChar char="§"/>
            </a:pPr>
            <a:r>
              <a:rPr lang="es-MX" sz="3600" b="1">
                <a:solidFill>
                  <a:srgbClr val="336600"/>
                </a:solidFill>
                <a:sym typeface="Symbol" pitchFamily="18" charset="2"/>
              </a:rPr>
              <a:t>Salimos a caminar</a:t>
            </a:r>
            <a:r>
              <a:rPr lang="es-MX" sz="3600" b="1">
                <a:solidFill>
                  <a:srgbClr val="000066"/>
                </a:solidFill>
                <a:sym typeface="Symbol" pitchFamily="18" charset="2"/>
              </a:rPr>
              <a:t> </a:t>
            </a:r>
            <a:r>
              <a:rPr lang="es-MX" sz="3600" b="1">
                <a:solidFill>
                  <a:schemeClr val="accent2"/>
                </a:solidFill>
                <a:sym typeface="Symbol" pitchFamily="18" charset="2"/>
              </a:rPr>
              <a:t>aunque </a:t>
            </a:r>
            <a:br>
              <a:rPr lang="es-MX" sz="3600" b="1">
                <a:solidFill>
                  <a:schemeClr val="accent2"/>
                </a:solidFill>
                <a:sym typeface="Symbol" pitchFamily="18" charset="2"/>
              </a:rPr>
            </a:br>
            <a:r>
              <a:rPr lang="es-MX" sz="3600" b="1">
                <a:solidFill>
                  <a:srgbClr val="336600"/>
                </a:solidFill>
                <a:sym typeface="Symbol" pitchFamily="18" charset="2"/>
              </a:rPr>
              <a:t>hacía mucho frío</a:t>
            </a:r>
            <a:endParaRPr lang="es-MX" sz="4000" b="1">
              <a:solidFill>
                <a:srgbClr val="336600"/>
              </a:solidFill>
              <a:sym typeface="Symbol" pitchFamily="18" charset="2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6659563" y="5157788"/>
            <a:ext cx="1800225" cy="82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4800" b="1">
                <a:solidFill>
                  <a:srgbClr val="336600"/>
                </a:solidFill>
                <a:sym typeface="Symbol" pitchFamily="18" charset="2"/>
              </a:rPr>
              <a:t>p  q</a:t>
            </a:r>
          </a:p>
        </p:txBody>
      </p:sp>
      <p:sp>
        <p:nvSpPr>
          <p:cNvPr id="21513" name="AutoShape 9"/>
          <p:cNvSpPr>
            <a:spLocks/>
          </p:cNvSpPr>
          <p:nvPr/>
        </p:nvSpPr>
        <p:spPr bwMode="auto">
          <a:xfrm>
            <a:off x="5940425" y="4581525"/>
            <a:ext cx="647700" cy="1943100"/>
          </a:xfrm>
          <a:prstGeom prst="rightBrace">
            <a:avLst>
              <a:gd name="adj1" fmla="val 25000"/>
              <a:gd name="adj2" fmla="val 58005"/>
            </a:avLst>
          </a:prstGeom>
          <a:noFill/>
          <a:ln w="38100">
            <a:solidFill>
              <a:srgbClr val="33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>
              <a:solidFill>
                <a:srgbClr val="336600"/>
              </a:solidFill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5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5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5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21508" grpId="0" build="p" animBg="1"/>
      <p:bldP spid="21510" grpId="0" build="p" animBg="1"/>
      <p:bldP spid="21511" grpId="0"/>
      <p:bldP spid="215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8962"/>
          </a:xfrm>
          <a:noFill/>
          <a:ln/>
        </p:spPr>
        <p:txBody>
          <a:bodyPr/>
          <a:lstStyle/>
          <a:p>
            <a:r>
              <a:rPr lang="es-MX" sz="45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Ejercicios de simbolización</a:t>
            </a:r>
            <a:endParaRPr lang="es-PE" sz="45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81075"/>
            <a:ext cx="8820150" cy="576263"/>
          </a:xfrm>
          <a:noFill/>
          <a:ln/>
        </p:spPr>
        <p:txBody>
          <a:bodyPr/>
          <a:lstStyle/>
          <a:p>
            <a:pPr marL="457200" indent="-457200"/>
            <a:r>
              <a:rPr lang="es-PE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Obtenga una fbf para cada estructura formal.</a:t>
            </a:r>
            <a:endParaRPr lang="es-MX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3646" name="Group 94"/>
          <p:cNvGraphicFramePr>
            <a:graphicFrameLocks noGrp="1"/>
          </p:cNvGraphicFramePr>
          <p:nvPr>
            <p:ph sz="half" idx="2"/>
          </p:nvPr>
        </p:nvGraphicFramePr>
        <p:xfrm>
          <a:off x="0" y="1557338"/>
          <a:ext cx="9144000" cy="5492179"/>
        </p:xfrm>
        <a:graphic>
          <a:graphicData uri="http://schemas.openxmlformats.org/drawingml/2006/table">
            <a:tbl>
              <a:tblPr/>
              <a:tblGrid>
                <a:gridCol w="4284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93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66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 p o q, entonces </a:t>
                      </a:r>
                      <a:b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ni r ni s.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2. 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 porque q, de modo </a:t>
                      </a:r>
                      <a:b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que no es el caso </a:t>
                      </a:r>
                      <a:b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que si p, no r.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87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3. 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 es verdad que </a:t>
                      </a:r>
                      <a:b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siempre que p y q, </a:t>
                      </a:r>
                      <a:b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 si p.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065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4. </a:t>
                      </a: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Puesto que no se </a:t>
                      </a:r>
                      <a:b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cumple  r y s, no </a:t>
                      </a:r>
                      <a:b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</a:br>
                      <a:r>
                        <a:rPr kumimoji="0" lang="es-PE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ocurre que si p o q, r.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fr-FR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625" name="Text Box 73"/>
          <p:cNvSpPr txBox="1">
            <a:spLocks noChangeArrowheads="1"/>
          </p:cNvSpPr>
          <p:nvPr/>
        </p:nvSpPr>
        <p:spPr bwMode="auto">
          <a:xfrm>
            <a:off x="4643438" y="1773238"/>
            <a:ext cx="4500562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3600" b="1"/>
              <a:t>(p </a:t>
            </a:r>
            <a:r>
              <a:rPr lang="es-PE" sz="3600" b="1">
                <a:sym typeface="Symbol" pitchFamily="18" charset="2"/>
              </a:rPr>
              <a:t></a:t>
            </a:r>
            <a:r>
              <a:rPr lang="en-US" sz="3600" b="1"/>
              <a:t> q) </a:t>
            </a:r>
            <a:r>
              <a:rPr lang="es-PE" sz="3600" b="1">
                <a:sym typeface="Symbol" pitchFamily="18" charset="2"/>
              </a:rPr>
              <a:t></a:t>
            </a:r>
            <a:r>
              <a:rPr lang="en-US" sz="3600" b="1"/>
              <a:t> (</a:t>
            </a:r>
            <a:r>
              <a:rPr lang="es-PE" sz="3600" b="1">
                <a:sym typeface="Symbol" pitchFamily="18" charset="2"/>
              </a:rPr>
              <a:t></a:t>
            </a:r>
            <a:r>
              <a:rPr lang="en-US" sz="3600" b="1"/>
              <a:t> r </a:t>
            </a:r>
            <a:r>
              <a:rPr lang="es-PE" sz="3600" b="1">
                <a:sym typeface="Symbol" pitchFamily="18" charset="2"/>
              </a:rPr>
              <a:t></a:t>
            </a:r>
            <a:r>
              <a:rPr lang="en-US" sz="3600" b="1"/>
              <a:t> </a:t>
            </a:r>
            <a:r>
              <a:rPr lang="es-PE" sz="3600" b="1">
                <a:sym typeface="Symbol" pitchFamily="18" charset="2"/>
              </a:rPr>
              <a:t></a:t>
            </a:r>
            <a:r>
              <a:rPr lang="en-US" sz="3600" b="1"/>
              <a:t> s) </a:t>
            </a:r>
            <a:endParaRPr lang="es-ES" sz="3600" b="1"/>
          </a:p>
        </p:txBody>
      </p:sp>
      <p:sp>
        <p:nvSpPr>
          <p:cNvPr id="23626" name="Text Box 74"/>
          <p:cNvSpPr txBox="1">
            <a:spLocks noChangeArrowheads="1"/>
          </p:cNvSpPr>
          <p:nvPr/>
        </p:nvSpPr>
        <p:spPr bwMode="auto">
          <a:xfrm>
            <a:off x="4211638" y="2924175"/>
            <a:ext cx="4932362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fr-FR" sz="3600" b="1"/>
              <a:t>(q </a:t>
            </a:r>
            <a:r>
              <a:rPr lang="es-PE" sz="3600" b="1">
                <a:sym typeface="Symbol" pitchFamily="18" charset="2"/>
              </a:rPr>
              <a:t></a:t>
            </a:r>
            <a:r>
              <a:rPr lang="fr-FR" sz="3600" b="1"/>
              <a:t> p) </a:t>
            </a:r>
            <a:r>
              <a:rPr lang="es-PE" sz="3600" b="1">
                <a:sym typeface="Symbol" pitchFamily="18" charset="2"/>
              </a:rPr>
              <a:t></a:t>
            </a:r>
            <a:r>
              <a:rPr lang="es-PE" sz="3600" b="1"/>
              <a:t> </a:t>
            </a:r>
            <a:r>
              <a:rPr lang="es-PE" sz="3600" b="1">
                <a:sym typeface="Symbol" pitchFamily="18" charset="2"/>
              </a:rPr>
              <a:t></a:t>
            </a:r>
            <a:r>
              <a:rPr lang="fr-FR" sz="3600" b="1"/>
              <a:t> (p </a:t>
            </a:r>
            <a:r>
              <a:rPr lang="es-PE" sz="3600" b="1">
                <a:sym typeface="Symbol" pitchFamily="18" charset="2"/>
              </a:rPr>
              <a:t></a:t>
            </a:r>
            <a:r>
              <a:rPr lang="es-PE" sz="3600" b="1"/>
              <a:t> </a:t>
            </a:r>
            <a:r>
              <a:rPr lang="es-PE" sz="3600" b="1">
                <a:sym typeface="Symbol" pitchFamily="18" charset="2"/>
              </a:rPr>
              <a:t></a:t>
            </a:r>
            <a:r>
              <a:rPr lang="fr-FR" sz="3600" b="1"/>
              <a:t> r)</a:t>
            </a:r>
          </a:p>
        </p:txBody>
      </p:sp>
      <p:sp>
        <p:nvSpPr>
          <p:cNvPr id="23627" name="Text Box 75"/>
          <p:cNvSpPr txBox="1">
            <a:spLocks noChangeArrowheads="1"/>
          </p:cNvSpPr>
          <p:nvPr/>
        </p:nvSpPr>
        <p:spPr bwMode="auto">
          <a:xfrm>
            <a:off x="4643438" y="4221163"/>
            <a:ext cx="4500562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s-PE" sz="3600" b="1">
                <a:sym typeface="Symbol" pitchFamily="18" charset="2"/>
              </a:rPr>
              <a:t> [</a:t>
            </a:r>
            <a:r>
              <a:rPr lang="fr-FR" sz="3600" b="1"/>
              <a:t>(p </a:t>
            </a:r>
            <a:r>
              <a:rPr lang="es-PE" sz="3600" b="1">
                <a:sym typeface="Symbol" pitchFamily="18" charset="2"/>
              </a:rPr>
              <a:t></a:t>
            </a:r>
            <a:r>
              <a:rPr lang="fr-FR" sz="3600" b="1"/>
              <a:t> q) </a:t>
            </a:r>
            <a:r>
              <a:rPr lang="es-PE" sz="3600" b="1">
                <a:sym typeface="Symbol" pitchFamily="18" charset="2"/>
              </a:rPr>
              <a:t></a:t>
            </a:r>
            <a:r>
              <a:rPr lang="es-PE" sz="3600" b="1"/>
              <a:t> </a:t>
            </a:r>
            <a:r>
              <a:rPr lang="fr-FR" sz="3600" b="1"/>
              <a:t>(p </a:t>
            </a:r>
            <a:r>
              <a:rPr lang="es-PE" sz="3600" b="1">
                <a:sym typeface="Symbol" pitchFamily="18" charset="2"/>
              </a:rPr>
              <a:t></a:t>
            </a:r>
            <a:r>
              <a:rPr lang="fr-FR" sz="3600" b="1"/>
              <a:t> r)]</a:t>
            </a:r>
          </a:p>
        </p:txBody>
      </p:sp>
      <p:sp>
        <p:nvSpPr>
          <p:cNvPr id="23628" name="Text Box 76"/>
          <p:cNvSpPr txBox="1">
            <a:spLocks noChangeArrowheads="1"/>
          </p:cNvSpPr>
          <p:nvPr/>
        </p:nvSpPr>
        <p:spPr bwMode="auto">
          <a:xfrm>
            <a:off x="4067175" y="5589588"/>
            <a:ext cx="5076825" cy="650875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s-PE" sz="3600" b="1">
                <a:sym typeface="Symbol" pitchFamily="18" charset="2"/>
              </a:rPr>
              <a:t></a:t>
            </a:r>
            <a:r>
              <a:rPr lang="en-US" sz="3600" b="1"/>
              <a:t>(r </a:t>
            </a:r>
            <a:r>
              <a:rPr lang="es-PE" sz="3600" b="1">
                <a:sym typeface="Symbol" pitchFamily="18" charset="2"/>
              </a:rPr>
              <a:t></a:t>
            </a:r>
            <a:r>
              <a:rPr lang="en-US" sz="3600" b="1"/>
              <a:t> s) </a:t>
            </a:r>
            <a:r>
              <a:rPr lang="es-PE" sz="3600" b="1">
                <a:sym typeface="Symbol" pitchFamily="18" charset="2"/>
              </a:rPr>
              <a:t></a:t>
            </a:r>
            <a:r>
              <a:rPr lang="en-US" sz="3600" b="1"/>
              <a:t> </a:t>
            </a:r>
            <a:r>
              <a:rPr lang="es-PE" sz="3600" b="1">
                <a:sym typeface="Symbol" pitchFamily="18" charset="2"/>
              </a:rPr>
              <a:t></a:t>
            </a:r>
            <a:r>
              <a:rPr lang="fr-FR" sz="3600" b="1"/>
              <a:t>[(p </a:t>
            </a:r>
            <a:r>
              <a:rPr lang="es-PE" sz="3600" b="1">
                <a:sym typeface="Symbol" pitchFamily="18" charset="2"/>
              </a:rPr>
              <a:t></a:t>
            </a:r>
            <a:r>
              <a:rPr lang="fr-FR" sz="3600" b="1"/>
              <a:t>q)</a:t>
            </a:r>
            <a:r>
              <a:rPr lang="es-PE" sz="3600" b="1">
                <a:sym typeface="Symbol" pitchFamily="18" charset="2"/>
              </a:rPr>
              <a:t></a:t>
            </a:r>
            <a:r>
              <a:rPr lang="es-PE" sz="3600" b="1"/>
              <a:t> </a:t>
            </a:r>
            <a:r>
              <a:rPr lang="fr-FR" sz="3600" b="1"/>
              <a:t>r]</a:t>
            </a: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6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6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3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9" grpId="0" build="p"/>
      <p:bldP spid="23625" grpId="0" animBg="1"/>
      <p:bldP spid="23626" grpId="0" animBg="1"/>
      <p:bldP spid="23627" grpId="0" animBg="1"/>
      <p:bldP spid="236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6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¿Qué es simbolizar?</a:t>
            </a:r>
            <a:endParaRPr lang="es-PE" sz="6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05038"/>
            <a:ext cx="7704137" cy="3328987"/>
          </a:xfrm>
        </p:spPr>
        <p:txBody>
          <a:bodyPr/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es-MX" sz="48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Simbolizar es traducir expresiones del lenguaje natural a un lenguaje simbólico.</a:t>
            </a:r>
            <a:endParaRPr lang="es-PE" sz="4800" b="1">
              <a:solidFill>
                <a:srgbClr val="00006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l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0"/>
            <a:ext cx="8820150" cy="1700213"/>
          </a:xfrm>
          <a:noFill/>
          <a:ln/>
        </p:spPr>
        <p:txBody>
          <a:bodyPr/>
          <a:lstStyle/>
          <a:p>
            <a:pPr marL="457200" indent="-457200"/>
            <a:r>
              <a:rPr lang="es-PE" sz="36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Simbolice los siguientes enunciados.  Señale las variables proposicionales y la estructura formal.</a:t>
            </a:r>
            <a:endParaRPr lang="es-MX" sz="3600" b="1">
              <a:solidFill>
                <a:srgbClr val="3366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49223" name="Group 7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502344"/>
              </p:ext>
            </p:extLst>
          </p:nvPr>
        </p:nvGraphicFramePr>
        <p:xfrm>
          <a:off x="0" y="1916113"/>
          <a:ext cx="9144000" cy="4941888"/>
        </p:xfrm>
        <a:graphic>
          <a:graphicData uri="http://schemas.openxmlformats.org/drawingml/2006/table">
            <a:tbl>
              <a:tblPr/>
              <a:tblGrid>
                <a:gridCol w="91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06500">
                <a:tc>
                  <a:txBody>
                    <a:bodyPr/>
                    <a:lstStyle/>
                    <a:p>
                      <a:pPr marL="457200" marR="0" lvl="0" indent="-4572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1. </a:t>
                      </a:r>
                      <a:r>
                        <a:rPr kumimoji="0" lang="es-E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Ana y María pertenecen a la misma escuela.</a:t>
                      </a:r>
                      <a:endParaRPr kumimoji="0" lang="es-PE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Proposiciones: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8088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Estructura formal: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0800">
                <a:tc>
                  <a:txBody>
                    <a:bodyPr/>
                    <a:lstStyle/>
                    <a:p>
                      <a:pPr marL="342900" marR="0" lvl="0" indent="-34290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FBF:</a:t>
                      </a:r>
                    </a:p>
                  </a:txBody>
                  <a:tcPr anchor="ctr"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173" name="Text Box 21"/>
          <p:cNvSpPr txBox="1">
            <a:spLocks noChangeArrowheads="1"/>
          </p:cNvSpPr>
          <p:nvPr/>
        </p:nvSpPr>
        <p:spPr bwMode="auto">
          <a:xfrm>
            <a:off x="2627313" y="3141663"/>
            <a:ext cx="6516687" cy="1076325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s-PE" sz="3200" b="1" dirty="0"/>
              <a:t>p: Ana y María pertenecen a la misma escuela.</a:t>
            </a:r>
            <a:endParaRPr lang="es-ES" sz="3200" b="1" dirty="0"/>
          </a:p>
        </p:txBody>
      </p:sp>
      <p:sp>
        <p:nvSpPr>
          <p:cNvPr id="49174" name="Text Box 22"/>
          <p:cNvSpPr txBox="1">
            <a:spLocks noChangeArrowheads="1"/>
          </p:cNvSpPr>
          <p:nvPr/>
        </p:nvSpPr>
        <p:spPr bwMode="auto">
          <a:xfrm>
            <a:off x="3563938" y="5734050"/>
            <a:ext cx="4176712" cy="771525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4400" b="1"/>
              <a:t>p</a:t>
            </a:r>
            <a:endParaRPr lang="fr-FR" sz="4400" b="1"/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9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/>
      <p:bldP spid="49173" grpId="0" animBg="1"/>
      <p:bldP spid="4917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288" name="Group 112"/>
          <p:cNvGraphicFramePr>
            <a:graphicFrameLocks noGrp="1"/>
          </p:cNvGraphicFramePr>
          <p:nvPr/>
        </p:nvGraphicFramePr>
        <p:xfrm>
          <a:off x="0" y="1524000"/>
          <a:ext cx="9144000" cy="4929188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FBF:</a:t>
                      </a:r>
                      <a:r>
                        <a:rPr kumimoji="0" lang="es-P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s-P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0264" name="Rectangle 88"/>
          <p:cNvSpPr>
            <a:spLocks noChangeArrowheads="1"/>
          </p:cNvSpPr>
          <p:nvPr/>
        </p:nvSpPr>
        <p:spPr bwMode="auto">
          <a:xfrm>
            <a:off x="0" y="0"/>
            <a:ext cx="8893175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  <a:buFontTx/>
              <a:buChar char="•"/>
            </a:pPr>
            <a:r>
              <a:rPr lang="es-PE" sz="3600" b="1" dirty="0">
                <a:solidFill>
                  <a:srgbClr val="FF0000"/>
                </a:solidFill>
                <a:sym typeface="Symbol" pitchFamily="18" charset="2"/>
              </a:rPr>
              <a:t>Un diccionario siempre es útil, ya que el español tiene palabras poco conocidas.</a:t>
            </a:r>
            <a:endParaRPr lang="es-MX" sz="3600" b="1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50266" name="Rectangle 90"/>
          <p:cNvSpPr>
            <a:spLocks noChangeArrowheads="1"/>
          </p:cNvSpPr>
          <p:nvPr/>
        </p:nvSpPr>
        <p:spPr bwMode="auto">
          <a:xfrm>
            <a:off x="971550" y="1916113"/>
            <a:ext cx="4679950" cy="324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es-PE" sz="4000" b="1" dirty="0">
                <a:solidFill>
                  <a:srgbClr val="FF0000"/>
                </a:solidFill>
                <a:sym typeface="Symbol" pitchFamily="18" charset="2"/>
              </a:rPr>
              <a:t>p: Un diccionario siempre es útil.</a:t>
            </a:r>
          </a:p>
          <a:p>
            <a:pPr marL="457200" indent="-457200">
              <a:spcBef>
                <a:spcPct val="20000"/>
              </a:spcBef>
            </a:pPr>
            <a:r>
              <a:rPr lang="es-PE" sz="4000" b="1" dirty="0">
                <a:solidFill>
                  <a:srgbClr val="FF0000"/>
                </a:solidFill>
                <a:sym typeface="Symbol" pitchFamily="18" charset="2"/>
              </a:rPr>
              <a:t>q: El español tiene palabras poco conocidas.</a:t>
            </a:r>
            <a:endParaRPr lang="es-MX" sz="4000" b="1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50269" name="Rectangle 93"/>
          <p:cNvSpPr>
            <a:spLocks noChangeArrowheads="1"/>
          </p:cNvSpPr>
          <p:nvPr/>
        </p:nvSpPr>
        <p:spPr bwMode="auto">
          <a:xfrm>
            <a:off x="7092950" y="2060575"/>
            <a:ext cx="18002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s-PE" sz="4400" b="1">
                <a:solidFill>
                  <a:srgbClr val="FF0000"/>
                </a:solidFill>
                <a:sym typeface="Symbol" pitchFamily="18" charset="2"/>
              </a:rPr>
              <a:t>p, </a:t>
            </a:r>
            <a:br>
              <a:rPr lang="es-PE" sz="4400" b="1">
                <a:solidFill>
                  <a:srgbClr val="FF0000"/>
                </a:solidFill>
                <a:sym typeface="Symbol" pitchFamily="18" charset="2"/>
              </a:rPr>
            </a:br>
            <a:r>
              <a:rPr lang="es-PE" sz="4400" b="1">
                <a:solidFill>
                  <a:srgbClr val="FF0000"/>
                </a:solidFill>
                <a:sym typeface="Symbol" pitchFamily="18" charset="2"/>
              </a:rPr>
              <a:t>ya que q.</a:t>
            </a:r>
            <a:endParaRPr lang="es-MX" sz="4400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50270" name="Rectangle 94"/>
          <p:cNvSpPr>
            <a:spLocks noChangeArrowheads="1"/>
          </p:cNvSpPr>
          <p:nvPr/>
        </p:nvSpPr>
        <p:spPr bwMode="auto">
          <a:xfrm>
            <a:off x="3348038" y="5876925"/>
            <a:ext cx="2449512" cy="5318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 algn="ctr">
              <a:lnSpc>
                <a:spcPct val="70000"/>
              </a:lnSpc>
              <a:spcBef>
                <a:spcPct val="20000"/>
              </a:spcBef>
            </a:pPr>
            <a:r>
              <a:rPr lang="fr-FR" sz="4000" b="1">
                <a:sym typeface="Symbol" pitchFamily="18" charset="2"/>
              </a:rPr>
              <a:t>q </a:t>
            </a:r>
            <a:r>
              <a:rPr lang="es-PE" sz="4000" b="1">
                <a:sym typeface="Symbol" pitchFamily="18" charset="2"/>
              </a:rPr>
              <a:t></a:t>
            </a:r>
            <a:r>
              <a:rPr lang="fr-FR" sz="4000" b="1">
                <a:sym typeface="Symbol" pitchFamily="18" charset="2"/>
              </a:rPr>
              <a:t> p</a:t>
            </a:r>
            <a:r>
              <a:rPr lang="es-ES" sz="4000" b="1">
                <a:sym typeface="Symbol" pitchFamily="18" charset="2"/>
              </a:rPr>
              <a:t> </a:t>
            </a:r>
            <a:endParaRPr lang="es-PE" sz="4000" b="1">
              <a:sym typeface="Symbol" pitchFamily="18" charset="2"/>
            </a:endParaRPr>
          </a:p>
        </p:txBody>
      </p:sp>
      <p:sp>
        <p:nvSpPr>
          <p:cNvPr id="50289" name="Text Box 113"/>
          <p:cNvSpPr txBox="1">
            <a:spLocks noChangeArrowheads="1"/>
          </p:cNvSpPr>
          <p:nvPr/>
        </p:nvSpPr>
        <p:spPr bwMode="auto">
          <a:xfrm rot="-5400000">
            <a:off x="-1515269" y="3144044"/>
            <a:ext cx="3671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 b="1"/>
              <a:t>proposiciones</a:t>
            </a:r>
          </a:p>
        </p:txBody>
      </p:sp>
      <p:sp>
        <p:nvSpPr>
          <p:cNvPr id="50290" name="Text Box 114"/>
          <p:cNvSpPr txBox="1">
            <a:spLocks noChangeArrowheads="1"/>
          </p:cNvSpPr>
          <p:nvPr/>
        </p:nvSpPr>
        <p:spPr bwMode="auto">
          <a:xfrm rot="-5400000">
            <a:off x="4389438" y="3179763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 b="1"/>
              <a:t>Estructura formal</a:t>
            </a: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0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0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0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0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0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27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027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27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64" grpId="0" build="p"/>
      <p:bldP spid="50266" grpId="0" uiExpand="1" build="p"/>
      <p:bldP spid="50269" grpId="0" build="p"/>
      <p:bldP spid="50270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Group 2"/>
          <p:cNvGraphicFramePr>
            <a:graphicFrameLocks noGrp="1"/>
          </p:cNvGraphicFramePr>
          <p:nvPr/>
        </p:nvGraphicFramePr>
        <p:xfrm>
          <a:off x="0" y="1524000"/>
          <a:ext cx="9144000" cy="4929188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FBF:</a:t>
                      </a:r>
                      <a:r>
                        <a:rPr kumimoji="0" lang="es-P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s-P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608" name="Text Box 16"/>
          <p:cNvSpPr txBox="1">
            <a:spLocks noChangeArrowheads="1"/>
          </p:cNvSpPr>
          <p:nvPr/>
        </p:nvSpPr>
        <p:spPr bwMode="auto">
          <a:xfrm rot="-5400000">
            <a:off x="-1515269" y="3144044"/>
            <a:ext cx="3671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 b="1"/>
              <a:t>proposiciones</a:t>
            </a:r>
          </a:p>
        </p:txBody>
      </p:sp>
      <p:sp>
        <p:nvSpPr>
          <p:cNvPr id="110609" name="Text Box 17"/>
          <p:cNvSpPr txBox="1">
            <a:spLocks noChangeArrowheads="1"/>
          </p:cNvSpPr>
          <p:nvPr/>
        </p:nvSpPr>
        <p:spPr bwMode="auto">
          <a:xfrm rot="-5400000">
            <a:off x="4389438" y="3179763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 b="1"/>
              <a:t>Estructura formal</a:t>
            </a:r>
          </a:p>
        </p:txBody>
      </p:sp>
      <p:sp>
        <p:nvSpPr>
          <p:cNvPr id="110633" name="Rectangle 41"/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es-PE" sz="3600" b="1">
                <a:solidFill>
                  <a:srgbClr val="FF0000"/>
                </a:solidFill>
                <a:sym typeface="Symbol" pitchFamily="18" charset="2"/>
              </a:rPr>
              <a:t>La razón natural no puede probar que la resurrección sea necesaria por razones a priori ni por razonamientos a posteriori.</a:t>
            </a:r>
            <a:endParaRPr lang="es-MX" sz="3600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0634" name="Rectangle 42"/>
          <p:cNvSpPr>
            <a:spLocks noChangeArrowheads="1"/>
          </p:cNvSpPr>
          <p:nvPr/>
        </p:nvSpPr>
        <p:spPr bwMode="auto">
          <a:xfrm>
            <a:off x="827088" y="1628775"/>
            <a:ext cx="525780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57188" indent="-357188">
              <a:lnSpc>
                <a:spcPct val="80000"/>
              </a:lnSpc>
              <a:spcBef>
                <a:spcPct val="20000"/>
              </a:spcBef>
            </a:pPr>
            <a:r>
              <a:rPr lang="es-PE" sz="3400" b="1">
                <a:solidFill>
                  <a:schemeClr val="accent2"/>
                </a:solidFill>
                <a:sym typeface="Symbol" pitchFamily="18" charset="2"/>
              </a:rPr>
              <a:t>p: La razón natural puede probar que la resurrección es necesaria por razones a priori.</a:t>
            </a:r>
          </a:p>
          <a:p>
            <a:pPr marL="357188" indent="-357188">
              <a:lnSpc>
                <a:spcPct val="80000"/>
              </a:lnSpc>
              <a:spcBef>
                <a:spcPct val="20000"/>
              </a:spcBef>
            </a:pPr>
            <a:r>
              <a:rPr lang="es-PE" sz="3400" b="1">
                <a:solidFill>
                  <a:schemeClr val="accent2"/>
                </a:solidFill>
                <a:sym typeface="Symbol" pitchFamily="18" charset="2"/>
              </a:rPr>
              <a:t>q: La razón natural puede probar que la resurrección es necesaria por razonamientos a posteriori.</a:t>
            </a:r>
            <a:r>
              <a:rPr lang="es-ES" sz="3400" b="1">
                <a:solidFill>
                  <a:schemeClr val="accent2"/>
                </a:solidFill>
                <a:sym typeface="Symbol" pitchFamily="18" charset="2"/>
              </a:rPr>
              <a:t> </a:t>
            </a:r>
            <a:endParaRPr lang="es-MX" sz="3400" b="1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110635" name="Rectangle 43"/>
          <p:cNvSpPr>
            <a:spLocks noChangeArrowheads="1"/>
          </p:cNvSpPr>
          <p:nvPr/>
        </p:nvSpPr>
        <p:spPr bwMode="auto">
          <a:xfrm>
            <a:off x="7164388" y="1989138"/>
            <a:ext cx="1584325" cy="151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es-PE" sz="4000" b="1">
                <a:sym typeface="Symbol" pitchFamily="18" charset="2"/>
              </a:rPr>
              <a:t>No p ni q.</a:t>
            </a:r>
            <a:endParaRPr lang="es-MX" sz="4000" b="1">
              <a:sym typeface="Symbol" pitchFamily="18" charset="2"/>
            </a:endParaRPr>
          </a:p>
        </p:txBody>
      </p:sp>
      <p:sp>
        <p:nvSpPr>
          <p:cNvPr id="110636" name="Rectangle 44"/>
          <p:cNvSpPr>
            <a:spLocks noChangeArrowheads="1"/>
          </p:cNvSpPr>
          <p:nvPr/>
        </p:nvSpPr>
        <p:spPr bwMode="auto">
          <a:xfrm>
            <a:off x="3276600" y="5661025"/>
            <a:ext cx="2663825" cy="720725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 algn="ctr">
              <a:lnSpc>
                <a:spcPct val="70000"/>
              </a:lnSpc>
              <a:spcBef>
                <a:spcPct val="20000"/>
              </a:spcBef>
            </a:pPr>
            <a:r>
              <a:rPr lang="es-PE" sz="4800" b="1">
                <a:sym typeface="Symbol" pitchFamily="18" charset="2"/>
              </a:rPr>
              <a:t></a:t>
            </a:r>
            <a:r>
              <a:rPr lang="fr-FR" sz="4800" b="1">
                <a:sym typeface="Symbol" pitchFamily="18" charset="2"/>
              </a:rPr>
              <a:t> p </a:t>
            </a:r>
            <a:r>
              <a:rPr lang="es-PE" sz="4800" b="1">
                <a:sym typeface="Symbol" pitchFamily="18" charset="2"/>
              </a:rPr>
              <a:t> </a:t>
            </a:r>
            <a:r>
              <a:rPr lang="fr-FR" sz="4800" b="1">
                <a:sym typeface="Symbol" pitchFamily="18" charset="2"/>
              </a:rPr>
              <a:t> q</a:t>
            </a:r>
            <a:r>
              <a:rPr lang="es-ES" sz="4800" b="1">
                <a:sym typeface="Symbol" pitchFamily="18" charset="2"/>
              </a:rPr>
              <a:t> </a:t>
            </a:r>
            <a:endParaRPr lang="es-PE" sz="4800" b="1">
              <a:sym typeface="Symbol" pitchFamily="18" charset="2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0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0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0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0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0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0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0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06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0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0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0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06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063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063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0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0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0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33" grpId="0" build="p"/>
      <p:bldP spid="110634" grpId="0" build="p"/>
      <p:bldP spid="110635" grpId="0" build="p"/>
      <p:bldP spid="110636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42" name="Group 2"/>
          <p:cNvGraphicFramePr>
            <a:graphicFrameLocks noGrp="1"/>
          </p:cNvGraphicFramePr>
          <p:nvPr/>
        </p:nvGraphicFramePr>
        <p:xfrm>
          <a:off x="0" y="1524000"/>
          <a:ext cx="9144000" cy="4929188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FBF:</a:t>
                      </a:r>
                      <a:r>
                        <a:rPr kumimoji="0" lang="es-P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s-P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656" name="Text Box 16"/>
          <p:cNvSpPr txBox="1">
            <a:spLocks noChangeArrowheads="1"/>
          </p:cNvSpPr>
          <p:nvPr/>
        </p:nvSpPr>
        <p:spPr bwMode="auto">
          <a:xfrm rot="-5400000">
            <a:off x="-1515269" y="3144044"/>
            <a:ext cx="3671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 b="1"/>
              <a:t>proposiciones</a:t>
            </a:r>
          </a:p>
        </p:txBody>
      </p:sp>
      <p:sp>
        <p:nvSpPr>
          <p:cNvPr id="112657" name="Text Box 17"/>
          <p:cNvSpPr txBox="1">
            <a:spLocks noChangeArrowheads="1"/>
          </p:cNvSpPr>
          <p:nvPr/>
        </p:nvSpPr>
        <p:spPr bwMode="auto">
          <a:xfrm rot="-5400000">
            <a:off x="4389438" y="3179763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 b="1"/>
              <a:t>Estructura formal</a:t>
            </a:r>
          </a:p>
        </p:txBody>
      </p:sp>
      <p:sp>
        <p:nvSpPr>
          <p:cNvPr id="112658" name="Rectangle 18"/>
          <p:cNvSpPr>
            <a:spLocks noChangeArrowheads="1"/>
          </p:cNvSpPr>
          <p:nvPr/>
        </p:nvSpPr>
        <p:spPr bwMode="auto">
          <a:xfrm>
            <a:off x="0" y="0"/>
            <a:ext cx="914400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s-PE" sz="3200" b="1" dirty="0">
                <a:solidFill>
                  <a:srgbClr val="FF0000"/>
                </a:solidFill>
                <a:sym typeface="Symbol" pitchFamily="18" charset="2"/>
              </a:rPr>
              <a:t>Si “humanidades” es una combinación de discurso, imaginación y experiencia, entonces son ciencias humanas la filosofía y la historia.</a:t>
            </a:r>
            <a:endParaRPr lang="es-MX" sz="3200" b="1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2659" name="Rectangle 19"/>
          <p:cNvSpPr>
            <a:spLocks noChangeArrowheads="1"/>
          </p:cNvSpPr>
          <p:nvPr/>
        </p:nvSpPr>
        <p:spPr bwMode="auto">
          <a:xfrm>
            <a:off x="739017" y="1559645"/>
            <a:ext cx="5359024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s-PE" sz="3400" b="1" dirty="0">
                <a:solidFill>
                  <a:srgbClr val="FF0000"/>
                </a:solidFill>
                <a:sym typeface="Symbol" pitchFamily="18" charset="2"/>
              </a:rPr>
              <a:t>p: “humanidades” es una combinación de discurso, imaginación y experiencia.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s-PE" sz="3400" b="1" dirty="0">
                <a:solidFill>
                  <a:srgbClr val="FF0000"/>
                </a:solidFill>
                <a:sym typeface="Symbol" pitchFamily="18" charset="2"/>
              </a:rPr>
              <a:t>q: La filosofía es una ciencia humana.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s-PE" sz="3400" b="1" dirty="0">
                <a:solidFill>
                  <a:srgbClr val="FF0000"/>
                </a:solidFill>
                <a:sym typeface="Symbol" pitchFamily="18" charset="2"/>
              </a:rPr>
              <a:t>r: La historia es una ciencia humana.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endParaRPr lang="es-MX" sz="3400" b="1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2660" name="Rectangle 20"/>
          <p:cNvSpPr>
            <a:spLocks noChangeArrowheads="1"/>
          </p:cNvSpPr>
          <p:nvPr/>
        </p:nvSpPr>
        <p:spPr bwMode="auto">
          <a:xfrm>
            <a:off x="6985000" y="1989138"/>
            <a:ext cx="2159000" cy="259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s-PE" sz="4000" b="1" dirty="0">
                <a:solidFill>
                  <a:srgbClr val="FF0000"/>
                </a:solidFill>
                <a:sym typeface="Symbol" pitchFamily="18" charset="2"/>
              </a:rPr>
              <a:t>Si p, entonces q y r.</a:t>
            </a:r>
            <a:endParaRPr lang="es-MX" sz="4000" b="1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2661" name="Rectangle 21"/>
          <p:cNvSpPr>
            <a:spLocks noChangeArrowheads="1"/>
          </p:cNvSpPr>
          <p:nvPr/>
        </p:nvSpPr>
        <p:spPr bwMode="auto">
          <a:xfrm>
            <a:off x="3276600" y="5805488"/>
            <a:ext cx="3600450" cy="64770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 algn="ctr">
              <a:lnSpc>
                <a:spcPct val="70000"/>
              </a:lnSpc>
              <a:spcBef>
                <a:spcPct val="20000"/>
              </a:spcBef>
            </a:pPr>
            <a:r>
              <a:rPr lang="en-US" sz="4000" b="1" dirty="0">
                <a:sym typeface="Symbol" pitchFamily="18" charset="2"/>
              </a:rPr>
              <a:t>p </a:t>
            </a:r>
            <a:r>
              <a:rPr lang="es-PE" sz="4000" b="1" dirty="0">
                <a:sym typeface="Symbol" pitchFamily="18" charset="2"/>
              </a:rPr>
              <a:t></a:t>
            </a:r>
            <a:r>
              <a:rPr lang="en-US" sz="4000" b="1" dirty="0">
                <a:sym typeface="Symbol" pitchFamily="18" charset="2"/>
              </a:rPr>
              <a:t> (q </a:t>
            </a:r>
            <a:r>
              <a:rPr lang="es-PE" sz="4000" b="1" dirty="0">
                <a:sym typeface="Symbol" pitchFamily="18" charset="2"/>
              </a:rPr>
              <a:t></a:t>
            </a:r>
            <a:r>
              <a:rPr lang="en-US" sz="4000" b="1" dirty="0">
                <a:sym typeface="Symbol" pitchFamily="18" charset="2"/>
              </a:rPr>
              <a:t> r)</a:t>
            </a:r>
            <a:r>
              <a:rPr lang="es-ES" sz="4000" b="1" dirty="0">
                <a:sym typeface="Symbol" pitchFamily="18" charset="2"/>
              </a:rPr>
              <a:t> </a:t>
            </a:r>
            <a:endParaRPr lang="es-PE" sz="4000" b="1" dirty="0">
              <a:sym typeface="Symbol" pitchFamily="18" charset="2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2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2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2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2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2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266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26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66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2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8" grpId="0" build="p"/>
      <p:bldP spid="112659" grpId="0" build="p"/>
      <p:bldP spid="112660" grpId="0" build="p"/>
      <p:bldP spid="112661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804" name="Group 20"/>
          <p:cNvGraphicFramePr>
            <a:graphicFrameLocks noGrp="1"/>
          </p:cNvGraphicFramePr>
          <p:nvPr/>
        </p:nvGraphicFramePr>
        <p:xfrm>
          <a:off x="0" y="1773238"/>
          <a:ext cx="9144000" cy="4753293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3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FBF:</a:t>
                      </a:r>
                      <a:r>
                        <a:rPr kumimoji="0" lang="es-P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s-P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8800" name="Text Box 16"/>
          <p:cNvSpPr txBox="1">
            <a:spLocks noChangeArrowheads="1"/>
          </p:cNvSpPr>
          <p:nvPr/>
        </p:nvSpPr>
        <p:spPr bwMode="auto">
          <a:xfrm rot="-5400000">
            <a:off x="-1515269" y="3144044"/>
            <a:ext cx="3671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 b="1"/>
              <a:t>proposiciones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 rot="-5400000">
            <a:off x="4389438" y="3179763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 b="1"/>
              <a:t>Estructura formal</a:t>
            </a:r>
          </a:p>
        </p:txBody>
      </p:sp>
      <p:sp>
        <p:nvSpPr>
          <p:cNvPr id="118802" name="Rectangle 18"/>
          <p:cNvSpPr>
            <a:spLocks noChangeArrowheads="1"/>
          </p:cNvSpPr>
          <p:nvPr/>
        </p:nvSpPr>
        <p:spPr bwMode="auto">
          <a:xfrm>
            <a:off x="0" y="0"/>
            <a:ext cx="91440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s-PE" sz="3600" b="1">
                <a:solidFill>
                  <a:srgbClr val="FF0000"/>
                </a:solidFill>
                <a:sym typeface="Symbol" pitchFamily="18" charset="2"/>
              </a:rPr>
              <a:t>El conocimiento racional está constituido por conceptos, juicios y raciocinios, y no por sensaciones o pautas de conductas.</a:t>
            </a:r>
            <a:endParaRPr lang="es-MX" sz="3600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18805" name="Rectangle 21"/>
          <p:cNvSpPr>
            <a:spLocks noChangeArrowheads="1"/>
          </p:cNvSpPr>
          <p:nvPr/>
        </p:nvSpPr>
        <p:spPr bwMode="auto">
          <a:xfrm>
            <a:off x="684213" y="1916113"/>
            <a:ext cx="5183187" cy="3817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s-PE" sz="3400" b="1">
                <a:solidFill>
                  <a:srgbClr val="CC3300"/>
                </a:solidFill>
                <a:sym typeface="Symbol" pitchFamily="18" charset="2"/>
              </a:rPr>
              <a:t>p: El CR está constituido por conceptos.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s-PE" sz="3400" b="1">
                <a:solidFill>
                  <a:srgbClr val="CC3300"/>
                </a:solidFill>
                <a:sym typeface="Symbol" pitchFamily="18" charset="2"/>
              </a:rPr>
              <a:t>q: El CR ... por juicios.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s-PE" sz="3400" b="1">
                <a:solidFill>
                  <a:srgbClr val="CC3300"/>
                </a:solidFill>
                <a:sym typeface="Symbol" pitchFamily="18" charset="2"/>
              </a:rPr>
              <a:t>r: El CR ... por raciocinios.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s-PE" sz="3400" b="1">
                <a:solidFill>
                  <a:srgbClr val="CC3300"/>
                </a:solidFill>
                <a:sym typeface="Symbol" pitchFamily="18" charset="2"/>
              </a:rPr>
              <a:t>s: El CR... por sensaciones.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</a:pPr>
            <a:r>
              <a:rPr lang="es-PE" sz="3400" b="1">
                <a:solidFill>
                  <a:srgbClr val="CC3300"/>
                </a:solidFill>
                <a:sym typeface="Symbol" pitchFamily="18" charset="2"/>
              </a:rPr>
              <a:t>t: El CR... por pautas de conductas.</a:t>
            </a:r>
            <a:r>
              <a:rPr lang="es-ES" sz="3400" b="1">
                <a:solidFill>
                  <a:srgbClr val="CC3300"/>
                </a:solidFill>
                <a:sym typeface="Symbol" pitchFamily="18" charset="2"/>
              </a:rPr>
              <a:t> </a:t>
            </a:r>
            <a:endParaRPr lang="es-MX" sz="3400" b="1">
              <a:solidFill>
                <a:srgbClr val="CC3300"/>
              </a:solidFill>
              <a:sym typeface="Symbol" pitchFamily="18" charset="2"/>
            </a:endParaRPr>
          </a:p>
        </p:txBody>
      </p:sp>
      <p:sp>
        <p:nvSpPr>
          <p:cNvPr id="118806" name="Rectangle 22"/>
          <p:cNvSpPr>
            <a:spLocks noChangeArrowheads="1"/>
          </p:cNvSpPr>
          <p:nvPr/>
        </p:nvSpPr>
        <p:spPr bwMode="auto">
          <a:xfrm>
            <a:off x="7019925" y="2133600"/>
            <a:ext cx="1873250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s-PE" sz="4400" b="1">
                <a:solidFill>
                  <a:srgbClr val="CC3300"/>
                </a:solidFill>
                <a:sym typeface="Symbol" pitchFamily="18" charset="2"/>
              </a:rPr>
              <a:t>p, q y r, y no s o t.</a:t>
            </a:r>
            <a:endParaRPr lang="es-MX" sz="4400" b="1">
              <a:solidFill>
                <a:srgbClr val="CC3300"/>
              </a:solidFill>
              <a:sym typeface="Symbol" pitchFamily="18" charset="2"/>
            </a:endParaRPr>
          </a:p>
        </p:txBody>
      </p:sp>
      <p:sp>
        <p:nvSpPr>
          <p:cNvPr id="118807" name="Rectangle 23"/>
          <p:cNvSpPr>
            <a:spLocks noChangeArrowheads="1"/>
          </p:cNvSpPr>
          <p:nvPr/>
        </p:nvSpPr>
        <p:spPr bwMode="auto">
          <a:xfrm>
            <a:off x="2484438" y="5949950"/>
            <a:ext cx="5041900" cy="531813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 algn="ctr">
              <a:lnSpc>
                <a:spcPct val="70000"/>
              </a:lnSpc>
              <a:spcBef>
                <a:spcPct val="20000"/>
              </a:spcBef>
            </a:pPr>
            <a:r>
              <a:rPr lang="en-US" sz="4400" b="1">
                <a:sym typeface="Symbol" pitchFamily="18" charset="2"/>
              </a:rPr>
              <a:t>p </a:t>
            </a:r>
            <a:r>
              <a:rPr lang="es-PE" sz="4400" b="1">
                <a:sym typeface="Symbol" pitchFamily="18" charset="2"/>
              </a:rPr>
              <a:t></a:t>
            </a:r>
            <a:r>
              <a:rPr lang="en-US" sz="4400" b="1">
                <a:sym typeface="Symbol" pitchFamily="18" charset="2"/>
              </a:rPr>
              <a:t> q </a:t>
            </a:r>
            <a:r>
              <a:rPr lang="es-PE" sz="4400" b="1">
                <a:sym typeface="Symbol" pitchFamily="18" charset="2"/>
              </a:rPr>
              <a:t> r  </a:t>
            </a:r>
            <a:r>
              <a:rPr lang="en-US" sz="4400" b="1">
                <a:sym typeface="Symbol" pitchFamily="18" charset="2"/>
              </a:rPr>
              <a:t> (s v t)</a:t>
            </a:r>
            <a:r>
              <a:rPr lang="es-ES" sz="4400" b="1">
                <a:sym typeface="Symbol" pitchFamily="18" charset="2"/>
              </a:rPr>
              <a:t> </a:t>
            </a:r>
            <a:endParaRPr lang="es-PE" sz="4400" b="1">
              <a:sym typeface="Symbol" pitchFamily="18" charset="2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8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8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18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8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88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88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8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8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88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8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8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88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18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88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880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880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88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2" grpId="0" build="p"/>
      <p:bldP spid="118805" grpId="0" build="p"/>
      <p:bldP spid="118806" grpId="0" build="p"/>
      <p:bldP spid="118807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Group 2"/>
          <p:cNvGraphicFramePr>
            <a:graphicFrameLocks noGrp="1"/>
          </p:cNvGraphicFramePr>
          <p:nvPr/>
        </p:nvGraphicFramePr>
        <p:xfrm>
          <a:off x="0" y="1524000"/>
          <a:ext cx="9144000" cy="4929188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FBF:</a:t>
                      </a:r>
                      <a:r>
                        <a:rPr kumimoji="0" lang="es-P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s-P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0848" name="Text Box 16"/>
          <p:cNvSpPr txBox="1">
            <a:spLocks noChangeArrowheads="1"/>
          </p:cNvSpPr>
          <p:nvPr/>
        </p:nvSpPr>
        <p:spPr bwMode="auto">
          <a:xfrm rot="-5400000">
            <a:off x="-1515269" y="3144044"/>
            <a:ext cx="3671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 b="1"/>
              <a:t>proposiciones</a:t>
            </a:r>
          </a:p>
        </p:txBody>
      </p:sp>
      <p:sp>
        <p:nvSpPr>
          <p:cNvPr id="120849" name="Text Box 17"/>
          <p:cNvSpPr txBox="1">
            <a:spLocks noChangeArrowheads="1"/>
          </p:cNvSpPr>
          <p:nvPr/>
        </p:nvSpPr>
        <p:spPr bwMode="auto">
          <a:xfrm rot="-5400000">
            <a:off x="4389438" y="3179763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 b="1"/>
              <a:t>Estructura formal</a:t>
            </a:r>
          </a:p>
        </p:txBody>
      </p:sp>
      <p:sp>
        <p:nvSpPr>
          <p:cNvPr id="120869" name="Rectangle 37"/>
          <p:cNvSpPr>
            <a:spLocks noChangeArrowheads="1"/>
          </p:cNvSpPr>
          <p:nvPr/>
        </p:nvSpPr>
        <p:spPr bwMode="auto">
          <a:xfrm>
            <a:off x="250825" y="260350"/>
            <a:ext cx="8893175" cy="108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s-PE" sz="3600" b="1">
                <a:solidFill>
                  <a:schemeClr val="accent2"/>
                </a:solidFill>
                <a:sym typeface="Symbol" pitchFamily="18" charset="2"/>
              </a:rPr>
              <a:t>No es cierto que más gente visite el interior del país porque los feriados se alarguen.</a:t>
            </a:r>
            <a:endParaRPr lang="es-MX" sz="3600" b="1">
              <a:solidFill>
                <a:schemeClr val="accent2"/>
              </a:solidFill>
              <a:sym typeface="Symbol" pitchFamily="18" charset="2"/>
            </a:endParaRPr>
          </a:p>
        </p:txBody>
      </p:sp>
      <p:sp>
        <p:nvSpPr>
          <p:cNvPr id="120870" name="Rectangle 38"/>
          <p:cNvSpPr>
            <a:spLocks noChangeArrowheads="1"/>
          </p:cNvSpPr>
          <p:nvPr/>
        </p:nvSpPr>
        <p:spPr bwMode="auto">
          <a:xfrm>
            <a:off x="971550" y="1916113"/>
            <a:ext cx="4537075" cy="338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es-PE" sz="4000" b="1">
                <a:solidFill>
                  <a:srgbClr val="336600"/>
                </a:solidFill>
                <a:sym typeface="Symbol" pitchFamily="18" charset="2"/>
              </a:rPr>
              <a:t>p: Más gente visita el interior del país.</a:t>
            </a:r>
          </a:p>
          <a:p>
            <a:pPr marL="457200" indent="-457200">
              <a:spcBef>
                <a:spcPct val="20000"/>
              </a:spcBef>
            </a:pPr>
            <a:r>
              <a:rPr lang="es-PE" sz="4000" b="1">
                <a:solidFill>
                  <a:srgbClr val="336600"/>
                </a:solidFill>
                <a:sym typeface="Symbol" pitchFamily="18" charset="2"/>
              </a:rPr>
              <a:t>q: Los feriados se alargan.</a:t>
            </a:r>
            <a:endParaRPr lang="es-MX" sz="4000" b="1">
              <a:solidFill>
                <a:srgbClr val="336600"/>
              </a:solidFill>
              <a:sym typeface="Symbol" pitchFamily="18" charset="2"/>
            </a:endParaRPr>
          </a:p>
        </p:txBody>
      </p:sp>
      <p:sp>
        <p:nvSpPr>
          <p:cNvPr id="120871" name="Rectangle 39"/>
          <p:cNvSpPr>
            <a:spLocks noChangeArrowheads="1"/>
          </p:cNvSpPr>
          <p:nvPr/>
        </p:nvSpPr>
        <p:spPr bwMode="auto">
          <a:xfrm>
            <a:off x="6838950" y="1989138"/>
            <a:ext cx="2305050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indent="365125">
              <a:spcBef>
                <a:spcPct val="20000"/>
              </a:spcBef>
            </a:pPr>
            <a:r>
              <a:rPr lang="es-PE" sz="4000" b="1">
                <a:solidFill>
                  <a:srgbClr val="336600"/>
                </a:solidFill>
                <a:sym typeface="Symbol" pitchFamily="18" charset="2"/>
              </a:rPr>
              <a:t>No es cierto que p porque q.</a:t>
            </a:r>
            <a:endParaRPr lang="es-MX" sz="4000" b="1">
              <a:solidFill>
                <a:srgbClr val="336600"/>
              </a:solidFill>
              <a:sym typeface="Symbol" pitchFamily="18" charset="2"/>
            </a:endParaRPr>
          </a:p>
        </p:txBody>
      </p:sp>
      <p:sp>
        <p:nvSpPr>
          <p:cNvPr id="120872" name="Rectangle 40"/>
          <p:cNvSpPr>
            <a:spLocks noChangeArrowheads="1"/>
          </p:cNvSpPr>
          <p:nvPr/>
        </p:nvSpPr>
        <p:spPr bwMode="auto">
          <a:xfrm>
            <a:off x="2700338" y="5734050"/>
            <a:ext cx="3168650" cy="6477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 algn="ctr">
              <a:lnSpc>
                <a:spcPct val="80000"/>
              </a:lnSpc>
              <a:spcBef>
                <a:spcPct val="20000"/>
              </a:spcBef>
            </a:pPr>
            <a:r>
              <a:rPr lang="es-PE" sz="4400" b="1">
                <a:sym typeface="Symbol" pitchFamily="18" charset="2"/>
              </a:rPr>
              <a:t> </a:t>
            </a:r>
            <a:r>
              <a:rPr lang="fr-FR" sz="4400" b="1">
                <a:sym typeface="Symbol" pitchFamily="18" charset="2"/>
              </a:rPr>
              <a:t>(q </a:t>
            </a:r>
            <a:r>
              <a:rPr lang="es-PE" sz="4400" b="1">
                <a:sym typeface="Symbol" pitchFamily="18" charset="2"/>
              </a:rPr>
              <a:t></a:t>
            </a:r>
            <a:r>
              <a:rPr lang="fr-FR" sz="4400" b="1">
                <a:sym typeface="Symbol" pitchFamily="18" charset="2"/>
              </a:rPr>
              <a:t> p</a:t>
            </a:r>
            <a:r>
              <a:rPr lang="es-ES" sz="4400" b="1">
                <a:sym typeface="Symbol" pitchFamily="18" charset="2"/>
              </a:rPr>
              <a:t> )</a:t>
            </a:r>
            <a:endParaRPr lang="es-PE" sz="4400" b="1">
              <a:sym typeface="Symbol" pitchFamily="18" charset="2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0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0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0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0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0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8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0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0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08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0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0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08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087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087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087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0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0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08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69" grpId="0" build="p"/>
      <p:bldP spid="120870" grpId="0" build="p"/>
      <p:bldP spid="120871" grpId="0" build="p"/>
      <p:bldP spid="12087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1" name="Group 21"/>
          <p:cNvGraphicFramePr>
            <a:graphicFrameLocks noGrp="1"/>
          </p:cNvGraphicFramePr>
          <p:nvPr/>
        </p:nvGraphicFramePr>
        <p:xfrm>
          <a:off x="0" y="2060575"/>
          <a:ext cx="9144000" cy="4721225"/>
        </p:xfrm>
        <a:graphic>
          <a:graphicData uri="http://schemas.openxmlformats.org/drawingml/2006/table">
            <a:tbl>
              <a:tblPr/>
              <a:tblGrid>
                <a:gridCol w="75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6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9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2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s-ES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9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PE" sz="3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FBF:</a:t>
                      </a:r>
                      <a:r>
                        <a:rPr kumimoji="0" lang="es-P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s-PE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896" name="Text Box 16"/>
          <p:cNvSpPr txBox="1">
            <a:spLocks noChangeArrowheads="1"/>
          </p:cNvSpPr>
          <p:nvPr/>
        </p:nvSpPr>
        <p:spPr bwMode="auto">
          <a:xfrm rot="-5400000">
            <a:off x="-1515269" y="3144044"/>
            <a:ext cx="36718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 b="1"/>
              <a:t>proposiciones</a:t>
            </a:r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 rot="-5400000">
            <a:off x="4389438" y="3468688"/>
            <a:ext cx="40322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s-PE" sz="3600" b="1"/>
              <a:t>Estructura formal</a:t>
            </a:r>
          </a:p>
        </p:txBody>
      </p:sp>
      <p:sp>
        <p:nvSpPr>
          <p:cNvPr id="122898" name="Rectangle 18"/>
          <p:cNvSpPr>
            <a:spLocks noChangeArrowheads="1"/>
          </p:cNvSpPr>
          <p:nvPr/>
        </p:nvSpPr>
        <p:spPr bwMode="auto">
          <a:xfrm>
            <a:off x="0" y="0"/>
            <a:ext cx="9144000" cy="198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s-PE" sz="3400" b="1">
                <a:sym typeface="Symbol" pitchFamily="18" charset="2"/>
              </a:rPr>
              <a:t>Si las huellas del caballo han sido borradas pero no las de las ruedas, entonces Watson reconocerá la carreta puesto que no ha llovido por la noche.</a:t>
            </a:r>
            <a:endParaRPr lang="es-MX" sz="3400" b="1">
              <a:sym typeface="Symbol" pitchFamily="18" charset="2"/>
            </a:endParaRPr>
          </a:p>
        </p:txBody>
      </p:sp>
      <p:sp>
        <p:nvSpPr>
          <p:cNvPr id="122902" name="Rectangle 22"/>
          <p:cNvSpPr>
            <a:spLocks noChangeArrowheads="1"/>
          </p:cNvSpPr>
          <p:nvPr/>
        </p:nvSpPr>
        <p:spPr bwMode="auto">
          <a:xfrm>
            <a:off x="684213" y="2133600"/>
            <a:ext cx="5327650" cy="403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s-PE" sz="3600" b="1">
                <a:solidFill>
                  <a:srgbClr val="FF0000"/>
                </a:solidFill>
                <a:sym typeface="Symbol" pitchFamily="18" charset="2"/>
              </a:rPr>
              <a:t>p: Las huellas del caballo han sido borradas.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s-PE" sz="3600" b="1">
                <a:solidFill>
                  <a:srgbClr val="FF0000"/>
                </a:solidFill>
                <a:sym typeface="Symbol" pitchFamily="18" charset="2"/>
              </a:rPr>
              <a:t>q: Las huellas de las ruedas han sido borradas. 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s-PE" sz="3600" b="1">
                <a:solidFill>
                  <a:srgbClr val="FF0000"/>
                </a:solidFill>
                <a:sym typeface="Symbol" pitchFamily="18" charset="2"/>
              </a:rPr>
              <a:t>r: Watson reconocerá la carreta.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</a:pPr>
            <a:r>
              <a:rPr lang="es-PE" sz="3600" b="1">
                <a:solidFill>
                  <a:srgbClr val="FF0000"/>
                </a:solidFill>
                <a:sym typeface="Symbol" pitchFamily="18" charset="2"/>
              </a:rPr>
              <a:t>s: Ha llovido por la noche.</a:t>
            </a:r>
            <a:r>
              <a:rPr lang="es-ES" sz="3600" b="1">
                <a:solidFill>
                  <a:srgbClr val="FF0000"/>
                </a:solidFill>
                <a:sym typeface="Symbol" pitchFamily="18" charset="2"/>
              </a:rPr>
              <a:t> </a:t>
            </a:r>
            <a:endParaRPr lang="es-MX" sz="3600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22903" name="Rectangle 23"/>
          <p:cNvSpPr>
            <a:spLocks noChangeArrowheads="1"/>
          </p:cNvSpPr>
          <p:nvPr/>
        </p:nvSpPr>
        <p:spPr bwMode="auto">
          <a:xfrm>
            <a:off x="6983413" y="2133600"/>
            <a:ext cx="2160587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s-PE" sz="4000" b="1">
                <a:solidFill>
                  <a:srgbClr val="FF0000"/>
                </a:solidFill>
                <a:sym typeface="Symbol" pitchFamily="18" charset="2"/>
              </a:rPr>
              <a:t>Si p pero no q, entonces r puesto que no s.</a:t>
            </a:r>
            <a:endParaRPr lang="es-MX" sz="4000" b="1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122904" name="Rectangle 24"/>
          <p:cNvSpPr>
            <a:spLocks noChangeArrowheads="1"/>
          </p:cNvSpPr>
          <p:nvPr/>
        </p:nvSpPr>
        <p:spPr bwMode="auto">
          <a:xfrm>
            <a:off x="2771775" y="6021388"/>
            <a:ext cx="5689600" cy="576262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 algn="ctr">
              <a:lnSpc>
                <a:spcPct val="70000"/>
              </a:lnSpc>
              <a:spcBef>
                <a:spcPct val="20000"/>
              </a:spcBef>
            </a:pPr>
            <a:r>
              <a:rPr lang="en-US" sz="4400" b="1">
                <a:sym typeface="Symbol" pitchFamily="18" charset="2"/>
              </a:rPr>
              <a:t>(p </a:t>
            </a:r>
            <a:r>
              <a:rPr lang="es-PE" sz="4400" b="1">
                <a:sym typeface="Symbol" pitchFamily="18" charset="2"/>
              </a:rPr>
              <a:t> </a:t>
            </a:r>
            <a:r>
              <a:rPr lang="en-US" sz="4400" b="1">
                <a:sym typeface="Symbol" pitchFamily="18" charset="2"/>
              </a:rPr>
              <a:t> q) </a:t>
            </a:r>
            <a:r>
              <a:rPr lang="es-PE" sz="4400" b="1">
                <a:sym typeface="Symbol" pitchFamily="18" charset="2"/>
              </a:rPr>
              <a:t></a:t>
            </a:r>
            <a:r>
              <a:rPr lang="en-US" sz="4400" b="1">
                <a:sym typeface="Symbol" pitchFamily="18" charset="2"/>
              </a:rPr>
              <a:t> ( </a:t>
            </a:r>
            <a:r>
              <a:rPr lang="es-PE" sz="4400" b="1">
                <a:sym typeface="Symbol" pitchFamily="18" charset="2"/>
              </a:rPr>
              <a:t></a:t>
            </a:r>
            <a:r>
              <a:rPr lang="en-US" sz="4400" b="1">
                <a:sym typeface="Symbol" pitchFamily="18" charset="2"/>
              </a:rPr>
              <a:t> s </a:t>
            </a:r>
            <a:r>
              <a:rPr lang="es-PE" sz="4400" b="1">
                <a:sym typeface="Symbol" pitchFamily="18" charset="2"/>
              </a:rPr>
              <a:t></a:t>
            </a:r>
            <a:r>
              <a:rPr lang="en-US" sz="4400" b="1">
                <a:sym typeface="Symbol" pitchFamily="18" charset="2"/>
              </a:rPr>
              <a:t> r)</a:t>
            </a:r>
            <a:r>
              <a:rPr lang="es-ES" sz="4400" b="1">
                <a:sym typeface="Symbol" pitchFamily="18" charset="2"/>
              </a:rPr>
              <a:t> </a:t>
            </a:r>
            <a:endParaRPr lang="es-PE" sz="4400" b="1">
              <a:sym typeface="Symbol" pitchFamily="18" charset="2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2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2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2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2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2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2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2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2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2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2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2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29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2290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290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22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2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29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8" grpId="0" build="p"/>
      <p:bldP spid="122902" grpId="0" build="p"/>
      <p:bldP spid="122903" grpId="0" build="p"/>
      <p:bldP spid="12290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274638"/>
            <a:ext cx="6264275" cy="706437"/>
          </a:xfrm>
        </p:spPr>
        <p:txBody>
          <a:bodyPr/>
          <a:lstStyle/>
          <a:p>
            <a:r>
              <a:rPr lang="es-MX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¿Cómo se simboliza?</a:t>
            </a:r>
            <a:endParaRPr lang="es-PE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052513"/>
            <a:ext cx="8532813" cy="5400675"/>
          </a:xfrm>
        </p:spPr>
        <p:txBody>
          <a:bodyPr/>
          <a:lstStyle/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s-PE" sz="4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 es cierto que la moneda se devalúe o la inflación aumente</a:t>
            </a:r>
            <a:r>
              <a:rPr lang="es-MX" sz="40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s-MX" sz="40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Proposiciones: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PE" sz="39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p: La moneda se devalúa.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PE" sz="39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q: La inflación aumenta.</a:t>
            </a:r>
            <a:r>
              <a:rPr lang="es-ES" sz="39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s-MX" sz="39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s-MX" sz="40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Estructura formal: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s-MX" sz="39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No es cierto que p o q.</a:t>
            </a:r>
          </a:p>
          <a:p>
            <a:pPr>
              <a:lnSpc>
                <a:spcPct val="90000"/>
              </a:lnSpc>
              <a:buClr>
                <a:schemeClr val="tx2"/>
              </a:buClr>
              <a:buFont typeface="Wingdings" pitchFamily="2" charset="2"/>
              <a:buChar char="§"/>
            </a:pPr>
            <a:r>
              <a:rPr lang="es-MX" sz="40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</a:rPr>
              <a:t>Simbolización:   </a:t>
            </a:r>
            <a:r>
              <a:rPr lang="es-PE" sz="43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 (p v q)</a:t>
            </a: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6491287" cy="706438"/>
          </a:xfrm>
        </p:spPr>
        <p:txBody>
          <a:bodyPr/>
          <a:lstStyle/>
          <a:p>
            <a:r>
              <a:rPr lang="es-MX" sz="40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Pasos para simbolizar:</a:t>
            </a:r>
            <a:endParaRPr lang="es-PE" sz="4000" b="1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836613"/>
            <a:ext cx="8642350" cy="5761037"/>
          </a:xfrm>
        </p:spPr>
        <p:txBody>
          <a:bodyPr/>
          <a:lstStyle/>
          <a:p>
            <a:pPr marL="609600" indent="-609600">
              <a:buClr>
                <a:srgbClr val="A50021"/>
              </a:buClr>
              <a:buFont typeface="Wingdings" pitchFamily="2" charset="2"/>
              <a:buAutoNum type="arabicPeriod"/>
            </a:pPr>
            <a:r>
              <a:rPr lang="es-MX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Identificar las proposiciones simples y asignarles una variable proposicional </a:t>
            </a:r>
            <a:r>
              <a:rPr lang="es-PE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(p, q, r, ...)</a:t>
            </a:r>
            <a:r>
              <a:rPr lang="es-ES" sz="36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s-MX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609600" indent="-609600">
              <a:buClr>
                <a:srgbClr val="A50021"/>
              </a:buClr>
              <a:buFont typeface="Wingdings" pitchFamily="2" charset="2"/>
              <a:buAutoNum type="arabicPeriod"/>
            </a:pPr>
            <a:r>
              <a:rPr lang="es-MX" sz="36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Construir la estructura formal (reemplazar las proposiciones por las variables y dejar en lenguaje natural todo lo demás, incluso los signos de puntuación).</a:t>
            </a:r>
          </a:p>
          <a:p>
            <a:pPr marL="609600" indent="-609600">
              <a:buClr>
                <a:srgbClr val="A50021"/>
              </a:buClr>
              <a:buFont typeface="Wingdings" pitchFamily="2" charset="2"/>
              <a:buAutoNum type="arabicPeriod"/>
            </a:pPr>
            <a:r>
              <a:rPr lang="es-MX" sz="3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Interpretar los operadores, reconocer las jerarquías y construir la fbf.</a:t>
            </a: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60350"/>
            <a:ext cx="5256213" cy="61198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PE" sz="36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No…</a:t>
            </a:r>
            <a:endParaRPr lang="es-MX" sz="3600" b="1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s-PE" sz="36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Es falso que…</a:t>
            </a:r>
          </a:p>
          <a:p>
            <a:pPr>
              <a:lnSpc>
                <a:spcPct val="80000"/>
              </a:lnSpc>
            </a:pPr>
            <a:r>
              <a:rPr lang="es-PE" sz="36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 es cierto que…</a:t>
            </a:r>
          </a:p>
          <a:p>
            <a:pPr>
              <a:lnSpc>
                <a:spcPct val="80000"/>
              </a:lnSpc>
            </a:pPr>
            <a:r>
              <a:rPr lang="es-PE" sz="36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 es el caso de que…</a:t>
            </a:r>
          </a:p>
          <a:p>
            <a:pPr>
              <a:lnSpc>
                <a:spcPct val="80000"/>
              </a:lnSpc>
            </a:pPr>
            <a:r>
              <a:rPr lang="es-PE" sz="36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 es verdad que…</a:t>
            </a:r>
          </a:p>
          <a:p>
            <a:pPr>
              <a:lnSpc>
                <a:spcPct val="80000"/>
              </a:lnSpc>
            </a:pPr>
            <a:r>
              <a:rPr lang="es-PE" sz="36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Es imposible que…</a:t>
            </a:r>
          </a:p>
          <a:p>
            <a:pPr>
              <a:lnSpc>
                <a:spcPct val="80000"/>
              </a:lnSpc>
            </a:pPr>
            <a:r>
              <a:rPr lang="es-PE" sz="36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No ocurre que…</a:t>
            </a:r>
            <a:r>
              <a:rPr lang="es-ES" sz="36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s-MX" sz="36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Nunca</a:t>
            </a:r>
          </a:p>
          <a:p>
            <a:pPr>
              <a:lnSpc>
                <a:spcPct val="80000"/>
              </a:lnSpc>
            </a:pPr>
            <a:r>
              <a:rPr lang="es-MX" sz="36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Jamás</a:t>
            </a:r>
          </a:p>
          <a:p>
            <a:pPr>
              <a:lnSpc>
                <a:spcPct val="80000"/>
              </a:lnSpc>
            </a:pPr>
            <a:r>
              <a:rPr lang="es-MX" sz="36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Tampoco</a:t>
            </a:r>
          </a:p>
          <a:p>
            <a:pPr>
              <a:lnSpc>
                <a:spcPct val="80000"/>
              </a:lnSpc>
            </a:pPr>
            <a:r>
              <a:rPr lang="es-MX" sz="36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body" sz="half" idx="2"/>
          </p:nvPr>
        </p:nvSpPr>
        <p:spPr>
          <a:xfrm>
            <a:off x="6011863" y="1341438"/>
            <a:ext cx="2519362" cy="2160587"/>
          </a:xfrm>
          <a:solidFill>
            <a:srgbClr val="FFFF99"/>
          </a:solidFill>
          <a:ln>
            <a:solidFill>
              <a:srgbClr val="FFFF99"/>
            </a:solidFill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buFontTx/>
              <a:buNone/>
            </a:pPr>
            <a:r>
              <a:rPr lang="es-MX" sz="36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Negación:</a:t>
            </a:r>
            <a:endParaRPr lang="es-PE" sz="3600" b="1">
              <a:solidFill>
                <a:srgbClr val="000066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ctr">
              <a:buFontTx/>
              <a:buNone/>
            </a:pPr>
            <a:r>
              <a:rPr lang="es-PE" sz="80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</a:t>
            </a:r>
          </a:p>
        </p:txBody>
      </p:sp>
    </p:spTree>
  </p:cSld>
  <p:clrMapOvr>
    <a:masterClrMapping/>
  </p:clrMapOvr>
  <p:transition>
    <p:cover dir="l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260350"/>
            <a:ext cx="3889375" cy="6264275"/>
          </a:xfrm>
        </p:spPr>
        <p:txBody>
          <a:bodyPr/>
          <a:lstStyle/>
          <a:p>
            <a:r>
              <a:rPr lang="es-MX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Y, e</a:t>
            </a:r>
          </a:p>
          <a:p>
            <a:r>
              <a:rPr lang="es-MX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Pero</a:t>
            </a:r>
          </a:p>
          <a:p>
            <a:r>
              <a:rPr lang="es-MX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Sin embargo</a:t>
            </a:r>
          </a:p>
          <a:p>
            <a:r>
              <a:rPr lang="es-MX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No obstante</a:t>
            </a:r>
          </a:p>
          <a:p>
            <a:r>
              <a:rPr lang="es-MX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Además</a:t>
            </a:r>
          </a:p>
          <a:p>
            <a:r>
              <a:rPr lang="es-PE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también</a:t>
            </a:r>
          </a:p>
          <a:p>
            <a:r>
              <a:rPr lang="es-PE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aún cuando</a:t>
            </a:r>
          </a:p>
          <a:p>
            <a:r>
              <a:rPr lang="es-PE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a pesar de que</a:t>
            </a:r>
          </a:p>
          <a:p>
            <a:r>
              <a:rPr lang="es-PE" sz="4000" b="1">
                <a:solidFill>
                  <a:srgbClr val="336600"/>
                </a:solidFill>
                <a:latin typeface="Times New Roman" pitchFamily="18" charset="0"/>
                <a:cs typeface="Times New Roman" pitchFamily="18" charset="0"/>
              </a:rPr>
              <a:t>tanto como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940425" y="5084763"/>
            <a:ext cx="2879725" cy="1439862"/>
          </a:xfrm>
          <a:solidFill>
            <a:srgbClr val="FFFF99"/>
          </a:solidFill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s-MX" sz="3600" b="1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Conjunción:</a:t>
            </a:r>
            <a:endParaRPr lang="es-PE" sz="3600" b="1">
              <a:solidFill>
                <a:srgbClr val="000066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s-PE" sz="54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4356100" y="260350"/>
            <a:ext cx="4176713" cy="496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PE" sz="4000" b="1">
                <a:solidFill>
                  <a:srgbClr val="336600"/>
                </a:solidFill>
              </a:rPr>
              <a:t>al mismo tiempo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PE" sz="4000" b="1">
                <a:solidFill>
                  <a:srgbClr val="336600"/>
                </a:solidFill>
              </a:rPr>
              <a:t>a la vez que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MX" sz="4000" b="1">
                <a:solidFill>
                  <a:srgbClr val="336600"/>
                </a:solidFill>
              </a:rPr>
              <a:t>Empero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MX" sz="4000" b="1">
                <a:solidFill>
                  <a:srgbClr val="336600"/>
                </a:solidFill>
              </a:rPr>
              <a:t>Mas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MX" sz="4000" b="1">
                <a:solidFill>
                  <a:srgbClr val="336600"/>
                </a:solidFill>
              </a:rPr>
              <a:t>Sino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MX" sz="4000" b="1">
                <a:solidFill>
                  <a:srgbClr val="336600"/>
                </a:solidFill>
              </a:rPr>
              <a:t>Por otro lado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PE" sz="4000" b="1">
                <a:solidFill>
                  <a:srgbClr val="336600"/>
                </a:solidFill>
              </a:rPr>
              <a:t>(,), (;), (.)</a:t>
            </a:r>
            <a:r>
              <a:rPr lang="es-ES" sz="4000" b="1">
                <a:solidFill>
                  <a:srgbClr val="336600"/>
                </a:solidFill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s-MX" sz="4000" b="1">
                <a:solidFill>
                  <a:srgbClr val="336600"/>
                </a:solidFill>
              </a:rPr>
              <a:t>Etc. </a:t>
            </a:r>
            <a:endParaRPr lang="es-PE" sz="4000" b="1">
              <a:solidFill>
                <a:srgbClr val="336600"/>
              </a:solidFill>
            </a:endParaRPr>
          </a:p>
        </p:txBody>
      </p:sp>
    </p:spTree>
  </p:cSld>
  <p:clrMapOvr>
    <a:masterClrMapping/>
  </p:clrMapOvr>
  <p:transition>
    <p:cover dir="l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79462"/>
          </a:xfrm>
        </p:spPr>
        <p:txBody>
          <a:bodyPr/>
          <a:lstStyle/>
          <a:p>
            <a:pPr algn="r"/>
            <a:r>
              <a:rPr lang="es-MX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Propiedades de la Conjunción</a:t>
            </a:r>
            <a:r>
              <a:rPr lang="es-MX" sz="25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s-PE" sz="250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700213"/>
            <a:ext cx="8424863" cy="43926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PE" sz="4800" b="1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Conmutativa</a:t>
            </a:r>
            <a:r>
              <a:rPr lang="es-PE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fr-FR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A </a:t>
            </a:r>
            <a:r>
              <a:rPr lang="es-PE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fr-FR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s-PE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</a:t>
            </a:r>
            <a:r>
              <a:rPr lang="fr-FR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s-PE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fr-FR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>
              <a:lnSpc>
                <a:spcPct val="80000"/>
              </a:lnSpc>
              <a:buFontTx/>
              <a:buNone/>
            </a:pPr>
            <a:endParaRPr lang="es-PE" b="1" u="sng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s-PE" sz="4800" b="1" u="sng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Asociativa</a:t>
            </a:r>
            <a:r>
              <a:rPr lang="es-PE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fr-FR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A </a:t>
            </a:r>
            <a:r>
              <a:rPr lang="es-PE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fr-FR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(B </a:t>
            </a:r>
            <a:r>
              <a:rPr lang="es-PE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fr-FR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C) </a:t>
            </a:r>
            <a:r>
              <a:rPr lang="es-PE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</a:t>
            </a:r>
            <a:r>
              <a:rPr lang="fr-FR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(A </a:t>
            </a:r>
            <a:r>
              <a:rPr lang="es-PE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fr-FR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B) </a:t>
            </a:r>
            <a:r>
              <a:rPr lang="es-PE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fr-FR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s-PE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fr-FR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s-PE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fr-FR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s-PE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</a:t>
            </a:r>
            <a:r>
              <a:rPr lang="fr-FR" sz="4800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C </a:t>
            </a:r>
            <a:endParaRPr lang="es-PE" sz="4800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580112" y="1484784"/>
            <a:ext cx="3313112" cy="2232025"/>
          </a:xfrm>
          <a:solidFill>
            <a:srgbClr val="FFFF99"/>
          </a:solidFill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>
              <a:lnSpc>
                <a:spcPct val="70000"/>
              </a:lnSpc>
              <a:buFontTx/>
              <a:buNone/>
            </a:pPr>
            <a:r>
              <a:rPr lang="es-MX" sz="4800" b="1" dirty="0">
                <a:solidFill>
                  <a:srgbClr val="000066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Disyunción:</a:t>
            </a:r>
            <a:endParaRPr lang="es-PE" sz="4800" b="1" dirty="0">
              <a:solidFill>
                <a:srgbClr val="000066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ctr">
              <a:buFontTx/>
              <a:buNone/>
            </a:pPr>
            <a:r>
              <a:rPr lang="es-PE" sz="8800" b="1" dirty="0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124744"/>
            <a:ext cx="4536504" cy="410445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MX" sz="6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O, u</a:t>
            </a:r>
          </a:p>
          <a:p>
            <a:pPr>
              <a:lnSpc>
                <a:spcPct val="80000"/>
              </a:lnSpc>
            </a:pPr>
            <a:r>
              <a:rPr lang="es-MX" sz="6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 bien… o bien…</a:t>
            </a:r>
          </a:p>
          <a:p>
            <a:pPr>
              <a:lnSpc>
                <a:spcPct val="80000"/>
              </a:lnSpc>
            </a:pPr>
            <a:r>
              <a:rPr lang="es-MX" sz="6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Ya sea… ya sea…</a:t>
            </a:r>
            <a:endParaRPr lang="es-PE" sz="6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cover dir="l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711325"/>
            <a:ext cx="8064500" cy="4165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PE" sz="4400" b="1" u="sng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Conmutativa</a:t>
            </a:r>
            <a:r>
              <a:rPr lang="es-PE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fr-FR" sz="4400" b="1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A </a:t>
            </a:r>
            <a:r>
              <a:rPr lang="es-PE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es-ES" sz="440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fr-FR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es-PE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</a:t>
            </a:r>
            <a:r>
              <a:rPr lang="fr-FR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s-PE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fr-FR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</a:p>
          <a:p>
            <a:pPr>
              <a:lnSpc>
                <a:spcPct val="80000"/>
              </a:lnSpc>
              <a:buFontTx/>
              <a:buNone/>
            </a:pPr>
            <a:endParaRPr lang="es-PE" sz="2000" b="1" u="sng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s-PE" sz="4400" b="1" u="sng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Asociativa</a:t>
            </a:r>
            <a:r>
              <a:rPr lang="es-PE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fr-FR" sz="4400" b="1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fr-FR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  A </a:t>
            </a:r>
            <a:r>
              <a:rPr lang="es-PE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fr-FR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(B </a:t>
            </a:r>
            <a:r>
              <a:rPr lang="es-PE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fr-FR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C) </a:t>
            </a:r>
            <a:r>
              <a:rPr lang="es-PE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</a:t>
            </a:r>
            <a:r>
              <a:rPr lang="fr-FR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(A </a:t>
            </a:r>
            <a:r>
              <a:rPr lang="es-PE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fr-FR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B) </a:t>
            </a:r>
            <a:r>
              <a:rPr lang="es-PE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fr-FR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C </a:t>
            </a:r>
            <a:r>
              <a:rPr lang="es-PE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 </a:t>
            </a:r>
          </a:p>
          <a:p>
            <a:pPr algn="ctr">
              <a:lnSpc>
                <a:spcPct val="80000"/>
              </a:lnSpc>
              <a:buFontTx/>
              <a:buNone/>
            </a:pPr>
            <a:r>
              <a:rPr lang="fr-FR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s-PE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fr-FR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B </a:t>
            </a:r>
            <a:r>
              <a:rPr lang="es-PE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</a:t>
            </a:r>
            <a:r>
              <a:rPr lang="fr-FR" sz="44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C </a:t>
            </a:r>
            <a:endParaRPr lang="es-PE" sz="4400" b="1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sz="4800" b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Propiedades de la Disyunción</a:t>
            </a:r>
            <a:endParaRPr lang="es-PE" sz="4800" b="1">
              <a:solidFill>
                <a:srgbClr val="FFFF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1871</TotalTime>
  <Words>1497</Words>
  <Application>Microsoft Office PowerPoint</Application>
  <PresentationFormat>On-screen Show (4:3)</PresentationFormat>
  <Paragraphs>277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Symbol</vt:lpstr>
      <vt:lpstr>Times New Roman</vt:lpstr>
      <vt:lpstr>Wide Latin</vt:lpstr>
      <vt:lpstr>Wingdings</vt:lpstr>
      <vt:lpstr>Default Design</vt:lpstr>
      <vt:lpstr>SIMBOLIZAR</vt:lpstr>
      <vt:lpstr>¿Qué es simbolizar?</vt:lpstr>
      <vt:lpstr>¿Cómo se simboliza?</vt:lpstr>
      <vt:lpstr>Pasos para simbolizar:</vt:lpstr>
      <vt:lpstr>PowerPoint Presentation</vt:lpstr>
      <vt:lpstr>PowerPoint Presentation</vt:lpstr>
      <vt:lpstr>Propiedades de la Conjunción </vt:lpstr>
      <vt:lpstr>PowerPoint Presentation</vt:lpstr>
      <vt:lpstr>Propiedades de la Disyunción</vt:lpstr>
      <vt:lpstr>PowerPoint Presentation</vt:lpstr>
      <vt:lpstr>Propiedades del bicondicional</vt:lpstr>
      <vt:lpstr>PowerPoint Presentation</vt:lpstr>
      <vt:lpstr>PowerPoint Presentation</vt:lpstr>
      <vt:lpstr>PowerPoint Presentation</vt:lpstr>
      <vt:lpstr>Signos de puntuación:</vt:lpstr>
      <vt:lpstr>Jerarquía de la negación:</vt:lpstr>
      <vt:lpstr>Casos especiales I</vt:lpstr>
      <vt:lpstr>Casos especiales II</vt:lpstr>
      <vt:lpstr>Ejercicios de simbolización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César Ruiz de Somocurcio</dc:creator>
  <cp:lastModifiedBy>Catherine Rios Rodriguez</cp:lastModifiedBy>
  <cp:revision>337</cp:revision>
  <dcterms:created xsi:type="dcterms:W3CDTF">2003-04-18T17:04:31Z</dcterms:created>
  <dcterms:modified xsi:type="dcterms:W3CDTF">2024-10-28T23:50:58Z</dcterms:modified>
</cp:coreProperties>
</file>