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Ocampo Salazar" userId="8c5e0022-6c32-4ab7-ab0b-1a09adf74a88" providerId="ADAL" clId="{782DA085-0710-4F1E-8D70-6EC971F6F2BE}"/>
    <pc:docChg chg="delSld modSld">
      <pc:chgData name="Raymond Ocampo Salazar" userId="8c5e0022-6c32-4ab7-ab0b-1a09adf74a88" providerId="ADAL" clId="{782DA085-0710-4F1E-8D70-6EC971F6F2BE}" dt="2024-09-14T05:31:53.970" v="4" actId="47"/>
      <pc:docMkLst>
        <pc:docMk/>
      </pc:docMkLst>
      <pc:sldChg chg="modSp mod">
        <pc:chgData name="Raymond Ocampo Salazar" userId="8c5e0022-6c32-4ab7-ab0b-1a09adf74a88" providerId="ADAL" clId="{782DA085-0710-4F1E-8D70-6EC971F6F2BE}" dt="2024-09-14T05:30:47.940" v="3" actId="20577"/>
        <pc:sldMkLst>
          <pc:docMk/>
          <pc:sldMk cId="1997088475" sldId="257"/>
        </pc:sldMkLst>
        <pc:spChg chg="mod">
          <ac:chgData name="Raymond Ocampo Salazar" userId="8c5e0022-6c32-4ab7-ab0b-1a09adf74a88" providerId="ADAL" clId="{782DA085-0710-4F1E-8D70-6EC971F6F2BE}" dt="2024-09-14T05:30:47.940" v="3" actId="20577"/>
          <ac:spMkLst>
            <pc:docMk/>
            <pc:sldMk cId="1997088475" sldId="257"/>
            <ac:spMk id="2" creationId="{A25D6883-DC43-8BD0-294A-9CECED8FCF8A}"/>
          </ac:spMkLst>
        </pc:spChg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796599416" sldId="271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272486926" sldId="272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523750272" sldId="273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336717468" sldId="274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791360289" sldId="275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988617235" sldId="276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165991166" sldId="277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968782010" sldId="278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3360787144" sldId="279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3135495489" sldId="280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42919246" sldId="281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1540381894" sldId="282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3683896282" sldId="283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4021683124" sldId="284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4148394116" sldId="285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3276527331" sldId="286"/>
        </pc:sldMkLst>
      </pc:sldChg>
      <pc:sldChg chg="del">
        <pc:chgData name="Raymond Ocampo Salazar" userId="8c5e0022-6c32-4ab7-ab0b-1a09adf74a88" providerId="ADAL" clId="{782DA085-0710-4F1E-8D70-6EC971F6F2BE}" dt="2024-09-14T05:31:53.970" v="4" actId="47"/>
        <pc:sldMkLst>
          <pc:docMk/>
          <pc:sldMk cId="2931593499" sldId="28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026794-01DB-A890-FF82-E71F29160E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060F9-9671-0C6B-4F5F-A99584A09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F8070C9-274A-1E61-CF8D-632565ADF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4E22F4-42D7-0C72-7A84-D6438EAB9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3C3410-C8E8-73A0-62BE-2AC16A65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38377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0D9F61-5794-CA81-96E9-9B73C03A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8789CF1-0DD5-F389-3BEA-B0996E7ED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4F2908-C951-724D-82A9-F427AAF0B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D60BA9-8792-FAD1-7CB5-9CE78FB39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A97841-6229-8170-FD16-D9A5728EE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479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407A69D-E5ED-9156-E57A-5D62063E7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C1085FE-913C-A8AB-C825-70250D596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AB773D-243F-72C2-9A79-76077A0E9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F22684-B915-29DE-C5DE-9EFB1EA5E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BE4356-0588-4E46-96B2-EAD81E01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5738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159B90-DE34-46B3-B2B7-7C9A05EE7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17FF4F-D34F-C52E-2F62-BE6E7121F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286A08-7B29-7780-53EE-4D1F6CBFF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7E8E73-9041-AE55-AA36-0511064C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FEA96-6E7C-5F36-F1D4-C1D84B701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1213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E9BF3A-A38A-8790-6F35-60A37CB3E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2F12E0-D2EB-266E-4B61-ECEAB2531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2658601-3E6A-82EA-2567-18A51690F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206725-FBEA-9A18-4FCB-FE268C817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3A6352-10E8-0C53-DF9E-E6A719D4B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3848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B3423-B0CD-170B-4B41-345C4303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573ABD-BF5D-8D7F-87CE-F637242B5A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B657C0F-FA52-717E-6BE9-17F329E48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558BF0-D917-9939-9AD2-E1F246AC5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1D72D01-FCD9-058C-EE4F-4A09E898A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EE53D1-7782-C7C7-9E37-E1C806316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41915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04A3F-35B9-F749-95EB-3BF5949A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BC7257-9739-856C-0D6B-29CB0EE41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DE911F-A637-A36D-8834-8FE8D852B2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576D478-80E3-91E4-5A6E-9D8CE3F45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6729016-6E7D-A050-297A-BB66F17B1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A9F082B-FC57-69FC-E823-FC9467AD6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53B8F3-DB2C-88CD-80EC-24A06EA07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49FDEBB4-5D3F-FC73-18F7-998366F84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2589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621E8-A3F1-6CE6-999B-39636FF06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FA2E755-D81D-95C5-68F7-A34AC70FC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B39D0E2-1430-402D-2AFA-753F8B28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6E432C2-056A-CAF4-91B9-BE0F2F52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8198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D6699EC-B261-313E-3E8C-FFE2F3F14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C46D13F-0248-F886-E92B-02C184AAC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CDE5B2C-DC36-BAA4-4042-1BC5B70AD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7260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21BF7-3F43-702A-071C-34DFED0EB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1C785E-D435-2BA5-9F1C-EC2721BDDD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EBC5051-1D99-C206-C4D0-0E4222E87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5FBFB5-D0EC-BFC9-4CFE-33A2167D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E5E844B-013C-369B-B268-FDAE3ACC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7B2D74-510A-3C1C-E078-6FB618E3C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25998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12577A-0215-9670-22BB-E53F2F94F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1BD91DC-3E11-7685-DC4B-2125BBC10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6F0765B-A91C-0E4B-604F-2B2B93F6E1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BEEA84-40AA-0FC4-52F0-4530BCBC2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459AE6-B45A-5694-0E09-05E539136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6D71D3-ED7B-252A-D30B-496E858E2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4920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0DED2AC-8D42-9EE2-C5FF-185708BF2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3EFB824-2784-9154-6691-A1ED940047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758303-2F74-FD55-1852-6F29FAE73F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531A87-16EC-4CE5-8A0D-F2A9C7C92B3A}" type="datetimeFigureOut">
              <a:rPr lang="es-PE" smtClean="0"/>
              <a:t>14/09/2024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8CE10E1-A7FE-F84B-4CA6-5D86ECC91C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E6F6BB-48A9-B43A-164C-95BB08E3D4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FF17C0-F09E-4DD2-9B0A-509DB4A340D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2809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5D6883-DC43-8BD0-294A-9CECED8FCF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9573"/>
            <a:ext cx="9144000" cy="2387600"/>
          </a:xfrm>
        </p:spPr>
        <p:txBody>
          <a:bodyPr/>
          <a:lstStyle/>
          <a:p>
            <a:r>
              <a:rPr lang="es-PE" dirty="0"/>
              <a:t>Conocimiento, verdad y justificación (I)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89A44C-4D32-F087-D3E1-5FE4FC65DF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0505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s-PE" b="1" dirty="0"/>
              <a:t>Unidad 1. Epistemología. Semana 1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7088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73A4B25-CA4B-BF02-D82B-FA0A718952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PE" sz="6000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Conocimiento proposicional y creencia verdadera justificada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21914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0AD541-336C-782F-5FF6-C16061BB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Primera definición de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9C319D-10A8-0043-FCB7-16D03CE93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D1	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sabe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p.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PE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cree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endParaRPr lang="es-PE" kern="100" dirty="0"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¿Creer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condición necesaria para saber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Sí</a:t>
            </a:r>
          </a:p>
          <a:p>
            <a:pPr marL="0" indent="0">
              <a:buNone/>
            </a:pPr>
            <a:endParaRPr lang="es-PE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¿Creer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condición suficiente para saber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es-PE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endParaRPr lang="es-PE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PE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Contraejemplo</a:t>
            </a:r>
          </a:p>
          <a:p>
            <a:pPr marL="0" indent="0">
              <a:buNone/>
            </a:pPr>
            <a:r>
              <a:rPr lang="es-PE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Puedo creer que Dios existe, pero eso no basta para saber que Dios existe.</a:t>
            </a:r>
            <a:endParaRPr lang="es-PE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540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B53AA-6A31-AB81-CCB4-F6F2FB48C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Segunda definición de conocimiento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7001E1-25DF-D8B4-498E-1AD0C5FFB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825625"/>
            <a:ext cx="11192932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D2</a:t>
            </a:r>
            <a:r>
              <a:rPr lang="es-PE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sabe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PE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(1)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cree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(2)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verdadero. </a:t>
            </a:r>
            <a:endParaRPr lang="es-P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¿Creer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esta sea V 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condición necesaria para saber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Sí</a:t>
            </a:r>
          </a:p>
          <a:p>
            <a:pPr marL="0" indent="0">
              <a:buNone/>
            </a:pPr>
            <a:endParaRPr lang="es-PE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¿Creer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 </a:t>
            </a: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esta sea V 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condición suficiente para saber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</a:p>
          <a:p>
            <a:pPr marL="0" indent="0">
              <a:buNone/>
            </a:pPr>
            <a:endParaRPr lang="es-PE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PE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Contraejemplo</a:t>
            </a:r>
          </a:p>
          <a:p>
            <a:pPr marL="0" indent="0">
              <a:buNone/>
            </a:pPr>
            <a:r>
              <a:rPr lang="es-PE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Puede suceder que observe una máquina de chicles que nunca había visto, que crea que hay exactamente 145 chicles y que, en efecto, haya 145 chicles. Sin embargo, no puede decirse que sé que hay 145 chicles. Acerté por suerte, hice una conjetura afortunada.</a:t>
            </a:r>
            <a:endParaRPr lang="es-PE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42548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F22CE5-4BB0-FDE1-BF42-2C2EB1369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Tercera definición de conocimiento (CVJ)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ED3B10-4A7E-7886-1CFE-B20F55632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D3</a:t>
            </a:r>
            <a:r>
              <a:rPr lang="es-PE" b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sabe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es-PE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Df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(1)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cree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(2)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 verdadera y (3)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está epistémicamente justificada para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PE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s-PE" dirty="0"/>
          </a:p>
          <a:p>
            <a:pPr>
              <a:buFont typeface="Wingdings" panose="05000000000000000000" pitchFamily="2" charset="2"/>
              <a:buChar char="Ø"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¿Creer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i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esta sea V y que esté epistémicamente justificada para </a:t>
            </a:r>
            <a:r>
              <a:rPr lang="es-PE" i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condición necesaria para saber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Sí</a:t>
            </a:r>
          </a:p>
          <a:p>
            <a:pPr marL="0" indent="0">
              <a:buNone/>
            </a:pPr>
            <a:endParaRPr lang="es-PE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¿ Creer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i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que esta sea V y que esté epistémicamente justificada para </a:t>
            </a:r>
            <a:r>
              <a:rPr lang="es-PE" i="1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 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 condición suficiente para saber que </a:t>
            </a:r>
            <a:r>
              <a:rPr lang="es-PE" i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? </a:t>
            </a: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Pareciera que sí… 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Pero en 1963, E. </a:t>
            </a:r>
            <a:r>
              <a:rPr lang="es-PE" kern="100" dirty="0" err="1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Gettier</a:t>
            </a: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entabla una crítica que se considerará en las siguientes sesiones.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9489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3444FCC-2BF9-DCCF-BB53-3F87C68C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Tres sentidos de “conocer”</a:t>
            </a:r>
          </a:p>
        </p:txBody>
      </p:sp>
    </p:spTree>
    <p:extLst>
      <p:ext uri="{BB962C8B-B14F-4D97-AF65-F5344CB8AC3E}">
        <p14:creationId xmlns:p14="http://schemas.microsoft.com/office/powerpoint/2010/main" val="38678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4130AD-22B3-89AC-5950-4B69A87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I. Conocimiento proposicional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AAB038-4436-48D1-FF6E-023AA52C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62733" cy="4667250"/>
          </a:xfrm>
        </p:spPr>
        <p:txBody>
          <a:bodyPr>
            <a:normAutofit/>
          </a:bodyPr>
          <a:lstStyle/>
          <a:p>
            <a:r>
              <a:rPr lang="es-PE" dirty="0"/>
              <a:t>Conocimiento de hechos o proposiciones verdaderas.</a:t>
            </a:r>
          </a:p>
          <a:p>
            <a:endParaRPr lang="es-PE" dirty="0"/>
          </a:p>
          <a:p>
            <a:r>
              <a:rPr lang="es-PE" dirty="0"/>
              <a:t>Proposición: información expresada por un enunciado. Infinitos enunciados pueden expresar la misma proposición.</a:t>
            </a:r>
            <a:endParaRPr lang="es-PE" i="1" dirty="0"/>
          </a:p>
          <a:p>
            <a:endParaRPr lang="es-PE" dirty="0"/>
          </a:p>
          <a:p>
            <a:r>
              <a:rPr lang="es-PE" dirty="0"/>
              <a:t>Creencia: relación entre un sujeto (</a:t>
            </a:r>
            <a:r>
              <a:rPr lang="es-PE" i="1" dirty="0"/>
              <a:t>S</a:t>
            </a:r>
            <a:r>
              <a:rPr lang="es-PE" dirty="0"/>
              <a:t>) y una proposición (</a:t>
            </a:r>
            <a:r>
              <a:rPr lang="es-PE" i="1" dirty="0"/>
              <a:t>p</a:t>
            </a:r>
            <a:r>
              <a:rPr lang="es-PE" dirty="0"/>
              <a:t>).</a:t>
            </a:r>
          </a:p>
          <a:p>
            <a:pPr marL="0" indent="0" algn="ctr">
              <a:buNone/>
            </a:pPr>
            <a:r>
              <a:rPr lang="es-PE" b="1" i="1" dirty="0"/>
              <a:t>S</a:t>
            </a:r>
            <a:r>
              <a:rPr lang="es-PE" b="1" dirty="0"/>
              <a:t> cree que </a:t>
            </a:r>
            <a:r>
              <a:rPr lang="es-PE" b="1" i="1" dirty="0"/>
              <a:t>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PE" sz="2800" dirty="0"/>
              <a:t>Si la proposición </a:t>
            </a:r>
            <a:r>
              <a:rPr lang="es-PE" sz="2800" i="1" dirty="0"/>
              <a:t>p</a:t>
            </a:r>
            <a:r>
              <a:rPr lang="es-PE" sz="2800" dirty="0"/>
              <a:t> es V, entonces la creencia de </a:t>
            </a:r>
            <a:r>
              <a:rPr lang="es-PE" sz="2800" i="1" dirty="0"/>
              <a:t>S</a:t>
            </a:r>
            <a:r>
              <a:rPr lang="es-PE" sz="2800" dirty="0"/>
              <a:t> de que </a:t>
            </a:r>
            <a:r>
              <a:rPr lang="es-PE" sz="2800" i="1" dirty="0"/>
              <a:t>p </a:t>
            </a:r>
            <a:r>
              <a:rPr lang="es-PE" sz="2800" dirty="0"/>
              <a:t>es V.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PE" sz="2800" dirty="0"/>
              <a:t>Si la proposición </a:t>
            </a:r>
            <a:r>
              <a:rPr lang="es-PE" sz="2800" i="1" dirty="0"/>
              <a:t>p</a:t>
            </a:r>
            <a:r>
              <a:rPr lang="es-PE" sz="2800" dirty="0"/>
              <a:t> es F, entonces la creencia de </a:t>
            </a:r>
            <a:r>
              <a:rPr lang="es-PE" sz="2800" i="1" dirty="0"/>
              <a:t>S</a:t>
            </a:r>
            <a:r>
              <a:rPr lang="es-PE" sz="2800" dirty="0"/>
              <a:t> de que </a:t>
            </a:r>
            <a:r>
              <a:rPr lang="es-PE" sz="2800" i="1" dirty="0"/>
              <a:t>p </a:t>
            </a:r>
            <a:r>
              <a:rPr lang="es-PE" sz="2800" dirty="0"/>
              <a:t>es F. </a:t>
            </a:r>
          </a:p>
        </p:txBody>
      </p:sp>
    </p:spTree>
    <p:extLst>
      <p:ext uri="{BB962C8B-B14F-4D97-AF65-F5344CB8AC3E}">
        <p14:creationId xmlns:p14="http://schemas.microsoft.com/office/powerpoint/2010/main" val="155098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C4130AD-22B3-89AC-5950-4B69A87C7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I. Conocimiento proposicional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8AAB038-4436-48D1-FF6E-023AA52CD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134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lvl="1" indent="0">
              <a:buNone/>
            </a:pPr>
            <a:r>
              <a:rPr lang="es-PE" sz="2800" dirty="0"/>
              <a:t>Conocimiento proposicional: relación entre un sujeto y una proposición verdadera.</a:t>
            </a:r>
          </a:p>
          <a:p>
            <a:pPr marL="0" lvl="1" indent="0" algn="ctr">
              <a:buNone/>
            </a:pPr>
            <a:r>
              <a:rPr lang="es-PE" sz="2800" b="1" i="1" dirty="0"/>
              <a:t>S </a:t>
            </a:r>
            <a:r>
              <a:rPr lang="es-PE" sz="2800" b="1" dirty="0"/>
              <a:t>sabe que </a:t>
            </a:r>
            <a:r>
              <a:rPr lang="es-PE" sz="2800" b="1" i="1" dirty="0"/>
              <a:t>p</a:t>
            </a:r>
          </a:p>
          <a:p>
            <a:pPr marL="0" lvl="1" indent="0" algn="ctr">
              <a:buNone/>
            </a:pPr>
            <a:endParaRPr lang="es-PE" b="1" kern="100" dirty="0">
              <a:effectLst/>
              <a:latin typeface="Calibri" panose="020F050202020403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b="1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Ejemplos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Juan sabe que el César fue asesinado. 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Juan sabe que el cielo es azul. 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Joaquina sabe que 2 más 2 es 4.</a:t>
            </a:r>
          </a:p>
          <a:p>
            <a:pPr marL="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Joaquina sabe que se golpeó muy fuerte la cabeza cuando tenía 14 años.</a:t>
            </a:r>
          </a:p>
          <a:p>
            <a:pPr marL="0" indent="0">
              <a:buNone/>
            </a:pPr>
            <a:endParaRPr lang="es-PE" sz="2200" dirty="0"/>
          </a:p>
        </p:txBody>
      </p:sp>
    </p:spTree>
    <p:extLst>
      <p:ext uri="{BB962C8B-B14F-4D97-AF65-F5344CB8AC3E}">
        <p14:creationId xmlns:p14="http://schemas.microsoft.com/office/powerpoint/2010/main" val="2347845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F8483D-9FFC-3DEA-F086-D2E5691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II. Conocimiento por familiaridad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CBBD6A-2FC5-656D-636E-17ED01BBB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/>
              <a:t>Conocimiento que de algo o alguien (</a:t>
            </a:r>
            <a:r>
              <a:rPr lang="es-PE" i="1" dirty="0"/>
              <a:t>O</a:t>
            </a:r>
            <a:r>
              <a:rPr lang="es-PE" dirty="0"/>
              <a:t>) por experiencia directa</a:t>
            </a:r>
          </a:p>
          <a:p>
            <a:pPr marL="0" indent="0" algn="ctr">
              <a:buNone/>
            </a:pPr>
            <a:r>
              <a:rPr lang="es-PE" b="1" i="1" dirty="0"/>
              <a:t>S </a:t>
            </a:r>
            <a:r>
              <a:rPr lang="es-PE" b="1" dirty="0"/>
              <a:t>conoce (a) </a:t>
            </a:r>
            <a:r>
              <a:rPr lang="es-PE" b="1" i="1" dirty="0"/>
              <a:t>O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Ejemplos</a:t>
            </a:r>
            <a:endParaRPr lang="es-PE" b="1" kern="100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Juan conoce al presidente de los Estados Unidos. </a:t>
            </a:r>
            <a:endParaRPr lang="es-P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Juan conoce al Papa.</a:t>
            </a:r>
          </a:p>
          <a:p>
            <a:pPr marL="0" indent="0">
              <a:buNone/>
            </a:pPr>
            <a:r>
              <a:rPr lang="es-PE" kern="100" dirty="0"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Joaquina conoce las Bahamas.</a:t>
            </a:r>
          </a:p>
          <a:p>
            <a:pPr marL="0" indent="0">
              <a:buNone/>
            </a:pPr>
            <a:r>
              <a:rPr lang="es-PE" kern="100" dirty="0"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Joaquina conoce el olor del café.</a:t>
            </a:r>
          </a:p>
        </p:txBody>
      </p:sp>
    </p:spTree>
    <p:extLst>
      <p:ext uri="{BB962C8B-B14F-4D97-AF65-F5344CB8AC3E}">
        <p14:creationId xmlns:p14="http://schemas.microsoft.com/office/powerpoint/2010/main" val="2712016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1DD2B9-C701-673B-B202-0CB475BDB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II. Conocimiento por familiaridad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5EB03B-BF60-C559-38A1-C6AD2325B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PE" sz="3200" b="1" dirty="0"/>
              <a:t>I no es condición suficiente para II</a:t>
            </a:r>
          </a:p>
          <a:p>
            <a:pPr marL="0" indent="0">
              <a:buNone/>
            </a:pPr>
            <a:r>
              <a:rPr lang="es-PE" sz="3200" dirty="0"/>
              <a:t>Se puede tener conocimiento proposicional sobre un objeto </a:t>
            </a:r>
            <a:r>
              <a:rPr lang="es-PE" sz="3200" i="1" dirty="0"/>
              <a:t>O</a:t>
            </a:r>
            <a:r>
              <a:rPr lang="es-PE" sz="3200" dirty="0"/>
              <a:t> sin tener conocimiento de </a:t>
            </a:r>
            <a:r>
              <a:rPr lang="es-PE" sz="3200" i="1" dirty="0"/>
              <a:t>O</a:t>
            </a:r>
            <a:r>
              <a:rPr lang="es-PE" sz="3200" dirty="0"/>
              <a:t> por familiaridad.</a:t>
            </a:r>
          </a:p>
          <a:p>
            <a:pPr marL="0" indent="0">
              <a:buNone/>
            </a:pPr>
            <a:endParaRPr lang="es-PE" sz="3200" dirty="0"/>
          </a:p>
          <a:p>
            <a:pPr marL="0" indent="0">
              <a:buNone/>
            </a:pPr>
            <a:r>
              <a:rPr lang="es-PE" sz="3200" b="1" dirty="0"/>
              <a:t>Contraejemplo</a:t>
            </a:r>
          </a:p>
          <a:p>
            <a:pPr marL="0" indent="0">
              <a:buNone/>
            </a:pPr>
            <a:r>
              <a:rPr lang="es-PE" sz="3200" dirty="0"/>
              <a:t>Pedro puede saber que Messi es argentino (</a:t>
            </a:r>
            <a:r>
              <a:rPr lang="es-PE" sz="3200" i="1" dirty="0"/>
              <a:t>p</a:t>
            </a:r>
            <a:r>
              <a:rPr lang="es-PE" sz="3200" dirty="0"/>
              <a:t>), jugó en el Barcelona (</a:t>
            </a:r>
            <a:r>
              <a:rPr lang="es-PE" sz="3200" i="1" dirty="0"/>
              <a:t>q</a:t>
            </a:r>
            <a:r>
              <a:rPr lang="es-PE" sz="3200" dirty="0"/>
              <a:t>), ganó al menos un Balón de Oro (</a:t>
            </a:r>
            <a:r>
              <a:rPr lang="es-PE" sz="3200" i="1" dirty="0"/>
              <a:t>r</a:t>
            </a:r>
            <a:r>
              <a:rPr lang="es-PE" sz="3200" dirty="0"/>
              <a:t>), … Sin embargo, Miguel no ha conocido a Messi directamente.</a:t>
            </a:r>
          </a:p>
          <a:p>
            <a:pPr marL="0" indent="0">
              <a:buNone/>
            </a:pPr>
            <a:r>
              <a:rPr lang="es-PE" dirty="0"/>
              <a:t> 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69023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86C0CA-5633-C129-36FA-AD57C1D94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Conocimiento de cómo hacer algo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D356C9-6F59-D70E-8568-EBF903371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PE" dirty="0"/>
              <a:t>Conocimiento de cómo realizar una acción (</a:t>
            </a:r>
            <a:r>
              <a:rPr lang="es-PE" i="1" dirty="0"/>
              <a:t>X) </a:t>
            </a:r>
            <a:r>
              <a:rPr lang="es-PE" dirty="0"/>
              <a:t>que implica tener la capacidad para realizarla.</a:t>
            </a:r>
            <a:endParaRPr lang="es-PE" b="1" i="1" dirty="0"/>
          </a:p>
          <a:p>
            <a:pPr marL="0" indent="0" algn="ctr">
              <a:buNone/>
            </a:pPr>
            <a:r>
              <a:rPr lang="es-PE" b="1" i="1" dirty="0"/>
              <a:t>S </a:t>
            </a:r>
            <a:r>
              <a:rPr lang="es-PE" b="1" dirty="0"/>
              <a:t>sabe </a:t>
            </a:r>
            <a:r>
              <a:rPr lang="es-PE" b="1" i="1" dirty="0"/>
              <a:t>X</a:t>
            </a:r>
            <a:r>
              <a:rPr lang="es-PE" dirty="0"/>
              <a:t> </a:t>
            </a:r>
          </a:p>
          <a:p>
            <a:pPr marL="0" indent="0" algn="ctr">
              <a:buNone/>
            </a:pPr>
            <a:endParaRPr lang="es-PE" dirty="0"/>
          </a:p>
          <a:p>
            <a:pPr marL="0" indent="0">
              <a:buNone/>
            </a:pPr>
            <a:r>
              <a:rPr lang="es-PE" b="1" dirty="0"/>
              <a:t>Ejemplos</a:t>
            </a:r>
          </a:p>
          <a:p>
            <a:pPr marL="0" indent="0">
              <a:buNone/>
            </a:pPr>
            <a:r>
              <a:rPr lang="es-PE" dirty="0"/>
              <a:t>Todos los siguientes, cuando implican que </a:t>
            </a:r>
            <a:r>
              <a:rPr lang="es-PE" i="1" dirty="0"/>
              <a:t>S </a:t>
            </a:r>
            <a:r>
              <a:rPr lang="es-PE" dirty="0"/>
              <a:t>tiene la capacidad para </a:t>
            </a:r>
            <a:r>
              <a:rPr lang="es-PE" i="1" dirty="0"/>
              <a:t>X</a:t>
            </a:r>
            <a:r>
              <a:rPr lang="es-PE" dirty="0"/>
              <a:t>:</a:t>
            </a:r>
            <a:endParaRPr lang="es-PE" i="1" dirty="0"/>
          </a:p>
          <a:p>
            <a:pPr marL="0" indent="0">
              <a:buNone/>
            </a:pPr>
            <a:r>
              <a:rPr lang="es-PE" dirty="0"/>
              <a:t>Juan sabe tocar una sonata de piano.</a:t>
            </a:r>
          </a:p>
          <a:p>
            <a:pPr marL="0" indent="0">
              <a:buNone/>
            </a:pPr>
            <a:r>
              <a:rPr lang="es-PE" dirty="0"/>
              <a:t>Juan sabe escalar montañas.</a:t>
            </a:r>
          </a:p>
          <a:p>
            <a:pPr marL="0" indent="0">
              <a:buNone/>
            </a:pPr>
            <a:r>
              <a:rPr lang="es-PE" dirty="0"/>
              <a:t>Manuela sabe montar bicicleta.</a:t>
            </a:r>
          </a:p>
          <a:p>
            <a:pPr marL="0" indent="0">
              <a:buNone/>
            </a:pPr>
            <a:r>
              <a:rPr lang="es-PE" dirty="0"/>
              <a:t>Manuela sabe comportarse en un entierro.</a:t>
            </a:r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4089068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067F9-765B-FDE6-61D4-95E2BC2E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Conocimiento de cómo hacer algo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BEE1F2-6BBB-E7BD-D79B-214261A3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PE" dirty="0"/>
              <a:t>Cuando “</a:t>
            </a:r>
            <a:r>
              <a:rPr lang="es-PE" i="1" dirty="0"/>
              <a:t>S</a:t>
            </a:r>
            <a:r>
              <a:rPr lang="es-PE" dirty="0"/>
              <a:t> sabe </a:t>
            </a:r>
            <a:r>
              <a:rPr lang="es-PE" i="1" dirty="0"/>
              <a:t>X</a:t>
            </a:r>
            <a:r>
              <a:rPr lang="es-PE" dirty="0"/>
              <a:t>” no implica que </a:t>
            </a:r>
            <a:r>
              <a:rPr lang="es-PE" i="1" dirty="0"/>
              <a:t>S</a:t>
            </a:r>
            <a:r>
              <a:rPr lang="es-PE" dirty="0"/>
              <a:t> tiene la capacidad para </a:t>
            </a:r>
            <a:r>
              <a:rPr lang="es-PE" i="1" dirty="0"/>
              <a:t>X, S </a:t>
            </a:r>
            <a:r>
              <a:rPr lang="es-PE" dirty="0"/>
              <a:t>tiene conocimiento proposicional sobre </a:t>
            </a:r>
            <a:r>
              <a:rPr lang="es-PE" i="1" dirty="0"/>
              <a:t>X, </a:t>
            </a:r>
            <a:r>
              <a:rPr lang="es-PE" dirty="0"/>
              <a:t>pero no sabe cómo hacer </a:t>
            </a:r>
            <a:r>
              <a:rPr lang="es-PE" i="1" dirty="0"/>
              <a:t>X</a:t>
            </a:r>
            <a:r>
              <a:rPr lang="es-PE" dirty="0"/>
              <a:t>.</a:t>
            </a:r>
            <a:r>
              <a:rPr lang="es-PE" i="1" dirty="0"/>
              <a:t> </a:t>
            </a:r>
          </a:p>
          <a:p>
            <a:endParaRPr lang="es-PE" i="1" dirty="0"/>
          </a:p>
          <a:p>
            <a:pPr marL="0" indent="0">
              <a:buNone/>
            </a:pPr>
            <a:r>
              <a:rPr lang="es-PE" sz="2800" b="1" dirty="0"/>
              <a:t>I no es condición suficiente para III</a:t>
            </a:r>
          </a:p>
          <a:p>
            <a:pPr marL="0" indent="0">
              <a:buNone/>
            </a:pPr>
            <a:r>
              <a:rPr lang="es-PE" sz="2800" dirty="0"/>
              <a:t>Se puede tener conocimiento proposicional sobre cómo hacer X sin tener conocimiento de cómo hacer </a:t>
            </a:r>
            <a:r>
              <a:rPr lang="es-PE" sz="2800" i="1" dirty="0"/>
              <a:t>X </a:t>
            </a:r>
            <a:r>
              <a:rPr lang="es-PE" sz="2800" dirty="0"/>
              <a:t>que impli</a:t>
            </a:r>
            <a:r>
              <a:rPr lang="es-PE" dirty="0"/>
              <a:t>que tener la capacidad para </a:t>
            </a:r>
            <a:r>
              <a:rPr lang="es-PE" i="1" dirty="0"/>
              <a:t>X.</a:t>
            </a:r>
            <a:endParaRPr lang="es-PE" sz="2800" i="1" dirty="0"/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sz="2800" b="1" dirty="0"/>
              <a:t>Ejemplo</a:t>
            </a:r>
          </a:p>
          <a:p>
            <a:pPr marL="0" indent="0">
              <a:buNone/>
            </a:pPr>
            <a:r>
              <a:rPr lang="es-PE" sz="2800" dirty="0"/>
              <a:t>Luisa sabe cómo manejar un auto porque fue a sus clases teóricas de manejo y aprobó el examen escrito con nota óptima, pero nunca se subió al asiento de conductor para manejar.</a:t>
            </a:r>
          </a:p>
          <a:p>
            <a:pPr marL="0" indent="0">
              <a:buNone/>
            </a:pPr>
            <a:endParaRPr lang="es-PE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449576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55F13-A097-6D93-04C4-8A2B64A5B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III. Conocimiento de cómo hacer algo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D14778-A54D-7961-BE7D-B5CAA0B2F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sz="2800" b="1" dirty="0"/>
              <a:t>III no es condición suficiente para I</a:t>
            </a:r>
          </a:p>
          <a:p>
            <a:pPr marL="0" indent="0">
              <a:buNone/>
            </a:pPr>
            <a:r>
              <a:rPr lang="es-PE" sz="2800" dirty="0"/>
              <a:t>Se puede tener conocimiento de cómo hacer </a:t>
            </a:r>
            <a:r>
              <a:rPr lang="es-PE" sz="2800" i="1" dirty="0"/>
              <a:t>X </a:t>
            </a:r>
            <a:r>
              <a:rPr lang="es-PE" sz="2800" dirty="0"/>
              <a:t>que impli</a:t>
            </a:r>
            <a:r>
              <a:rPr lang="es-PE" dirty="0"/>
              <a:t>que tener la capacidad para </a:t>
            </a:r>
            <a:r>
              <a:rPr lang="es-PE" i="1" dirty="0"/>
              <a:t>X </a:t>
            </a:r>
            <a:r>
              <a:rPr lang="es-PE" dirty="0"/>
              <a:t>sin tener conocimiento proposicional sobre </a:t>
            </a:r>
            <a:r>
              <a:rPr lang="es-PE" i="1" dirty="0"/>
              <a:t>X.</a:t>
            </a:r>
            <a:endParaRPr lang="es-PE" sz="2800" i="1" dirty="0"/>
          </a:p>
          <a:p>
            <a:pPr marL="0" indent="0">
              <a:buNone/>
            </a:pPr>
            <a:endParaRPr lang="es-PE" sz="2800" dirty="0"/>
          </a:p>
          <a:p>
            <a:pPr marL="0" indent="0">
              <a:buNone/>
            </a:pPr>
            <a:r>
              <a:rPr lang="es-PE" b="1" dirty="0"/>
              <a:t>Contrae</a:t>
            </a:r>
            <a:r>
              <a:rPr lang="es-PE" sz="2800" b="1" dirty="0"/>
              <a:t>jemplo</a:t>
            </a:r>
          </a:p>
          <a:p>
            <a:pPr marL="0" indent="0">
              <a:buNone/>
            </a:pPr>
            <a:r>
              <a:rPr lang="es-PE" sz="2800" dirty="0"/>
              <a:t>Kiara tiene 4 años, nunca fue a una academia de canto ni recibió clases particulares. Además, nadie en su familia conoce nociones de canto. </a:t>
            </a:r>
            <a:r>
              <a:rPr lang="es-PE" dirty="0"/>
              <a:t>Sin embargo, Kiara sabe cantar las canciones que le gustan.</a:t>
            </a:r>
            <a:endParaRPr lang="es-PE" sz="2800" dirty="0"/>
          </a:p>
          <a:p>
            <a:pPr marL="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5473255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825</Words>
  <Application>Microsoft Office PowerPoint</Application>
  <PresentationFormat>Panorámica</PresentationFormat>
  <Paragraphs>86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Wingdings</vt:lpstr>
      <vt:lpstr>Tema de Office</vt:lpstr>
      <vt:lpstr>Conocimiento, verdad y justificación (I)</vt:lpstr>
      <vt:lpstr>Tres sentidos de “conocer”</vt:lpstr>
      <vt:lpstr>I. Conocimiento proposicional</vt:lpstr>
      <vt:lpstr>I. Conocimiento proposicional</vt:lpstr>
      <vt:lpstr>II. Conocimiento por familiaridad</vt:lpstr>
      <vt:lpstr>II. Conocimiento por familiaridad</vt:lpstr>
      <vt:lpstr>III. Conocimiento de cómo hacer algo</vt:lpstr>
      <vt:lpstr>III. Conocimiento de cómo hacer algo </vt:lpstr>
      <vt:lpstr>III. Conocimiento de cómo hacer algo</vt:lpstr>
      <vt:lpstr>Conocimiento proposicional y creencia verdadera justificada</vt:lpstr>
      <vt:lpstr>Primera definición de conocimiento</vt:lpstr>
      <vt:lpstr>Segunda definición de conocimiento</vt:lpstr>
      <vt:lpstr>Tercera definición de conocimiento (CVJ)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Raymond Ocampo Salazar</dc:creator>
  <cp:lastModifiedBy>Raymond Ocampo Salazar</cp:lastModifiedBy>
  <cp:revision>1</cp:revision>
  <dcterms:created xsi:type="dcterms:W3CDTF">2024-09-12T01:06:24Z</dcterms:created>
  <dcterms:modified xsi:type="dcterms:W3CDTF">2024-09-14T05:31:58Z</dcterms:modified>
</cp:coreProperties>
</file>