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79" r:id="rId5"/>
    <p:sldId id="258" r:id="rId6"/>
    <p:sldId id="263" r:id="rId7"/>
    <p:sldId id="264" r:id="rId8"/>
    <p:sldId id="265" r:id="rId9"/>
    <p:sldId id="266" r:id="rId10"/>
    <p:sldId id="267" r:id="rId11"/>
    <p:sldId id="268" r:id="rId12"/>
    <p:sldId id="269" r:id="rId13"/>
    <p:sldId id="270" r:id="rId14"/>
    <p:sldId id="271" r:id="rId15"/>
    <p:sldId id="272" r:id="rId16"/>
    <p:sldId id="273" r:id="rId17"/>
    <p:sldId id="280" r:id="rId18"/>
    <p:sldId id="259" r:id="rId19"/>
    <p:sldId id="274" r:id="rId20"/>
    <p:sldId id="275" r:id="rId21"/>
    <p:sldId id="276" r:id="rId22"/>
    <p:sldId id="277" r:id="rId23"/>
    <p:sldId id="278"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81" r:id="rId40"/>
    <p:sldId id="260" r:id="rId41"/>
    <p:sldId id="299" r:id="rId42"/>
    <p:sldId id="300" r:id="rId43"/>
    <p:sldId id="301" r:id="rId44"/>
    <p:sldId id="302" r:id="rId45"/>
    <p:sldId id="303" r:id="rId46"/>
    <p:sldId id="304" r:id="rId47"/>
    <p:sldId id="305" r:id="rId48"/>
    <p:sldId id="282" r:id="rId49"/>
    <p:sldId id="261"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283" r:id="rId6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2" autoAdjust="0"/>
    <p:restoredTop sz="94660"/>
  </p:normalViewPr>
  <p:slideViewPr>
    <p:cSldViewPr snapToGrid="0">
      <p:cViewPr varScale="1">
        <p:scale>
          <a:sx n="44" d="100"/>
          <a:sy n="44" d="100"/>
        </p:scale>
        <p:origin x="7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CA0E-9FD6-8F3A-6943-9DCEAD9A7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PE"/>
          </a:p>
        </p:txBody>
      </p:sp>
      <p:sp>
        <p:nvSpPr>
          <p:cNvPr id="3" name="Subtitle 2">
            <a:extLst>
              <a:ext uri="{FF2B5EF4-FFF2-40B4-BE49-F238E27FC236}">
                <a16:creationId xmlns:a16="http://schemas.microsoft.com/office/drawing/2014/main" id="{979DD1BE-81F6-0F40-AB18-603F27F78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PE"/>
          </a:p>
        </p:txBody>
      </p:sp>
      <p:sp>
        <p:nvSpPr>
          <p:cNvPr id="4" name="Date Placeholder 3">
            <a:extLst>
              <a:ext uri="{FF2B5EF4-FFF2-40B4-BE49-F238E27FC236}">
                <a16:creationId xmlns:a16="http://schemas.microsoft.com/office/drawing/2014/main" id="{4872DE6C-50A8-7B57-E027-85B061A4AA75}"/>
              </a:ext>
            </a:extLst>
          </p:cNvPr>
          <p:cNvSpPr>
            <a:spLocks noGrp="1"/>
          </p:cNvSpPr>
          <p:nvPr>
            <p:ph type="dt" sz="half" idx="10"/>
          </p:nvPr>
        </p:nvSpPr>
        <p:spPr/>
        <p:txBody>
          <a:bodyPr/>
          <a:lstStyle/>
          <a:p>
            <a:fld id="{8FE0C00A-DAAB-4CA9-9429-D5F41296EE4C}" type="datetimeFigureOut">
              <a:rPr lang="es-PE" smtClean="0"/>
              <a:t>11/09/2025</a:t>
            </a:fld>
            <a:endParaRPr lang="es-PE"/>
          </a:p>
        </p:txBody>
      </p:sp>
      <p:sp>
        <p:nvSpPr>
          <p:cNvPr id="5" name="Footer Placeholder 4">
            <a:extLst>
              <a:ext uri="{FF2B5EF4-FFF2-40B4-BE49-F238E27FC236}">
                <a16:creationId xmlns:a16="http://schemas.microsoft.com/office/drawing/2014/main" id="{7134DE01-B169-ED8B-FC12-045E2A467811}"/>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3F9F745A-BB8C-71DE-1400-9EB4C97D772D}"/>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51386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E3D4-32A8-3524-D005-BEBFA70E3C6C}"/>
              </a:ext>
            </a:extLst>
          </p:cNvPr>
          <p:cNvSpPr>
            <a:spLocks noGrp="1"/>
          </p:cNvSpPr>
          <p:nvPr>
            <p:ph type="title"/>
          </p:nvPr>
        </p:nvSpPr>
        <p:spPr/>
        <p:txBody>
          <a:bodyPr/>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AB49E7AD-8D0C-43D2-D81F-0B33AFC2CC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401FDCAA-FF5D-FF22-6C95-EFA3AB7B58BC}"/>
              </a:ext>
            </a:extLst>
          </p:cNvPr>
          <p:cNvSpPr>
            <a:spLocks noGrp="1"/>
          </p:cNvSpPr>
          <p:nvPr>
            <p:ph type="dt" sz="half" idx="10"/>
          </p:nvPr>
        </p:nvSpPr>
        <p:spPr/>
        <p:txBody>
          <a:bodyPr/>
          <a:lstStyle/>
          <a:p>
            <a:fld id="{8FE0C00A-DAAB-4CA9-9429-D5F41296EE4C}" type="datetimeFigureOut">
              <a:rPr lang="es-PE" smtClean="0"/>
              <a:t>11/09/2025</a:t>
            </a:fld>
            <a:endParaRPr lang="es-PE"/>
          </a:p>
        </p:txBody>
      </p:sp>
      <p:sp>
        <p:nvSpPr>
          <p:cNvPr id="5" name="Footer Placeholder 4">
            <a:extLst>
              <a:ext uri="{FF2B5EF4-FFF2-40B4-BE49-F238E27FC236}">
                <a16:creationId xmlns:a16="http://schemas.microsoft.com/office/drawing/2014/main" id="{68F33B80-B8FA-B997-A55E-ADEF5101E146}"/>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1A5ED99C-1B77-1CA1-1A2D-58D908BA1810}"/>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2686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1C5D97-CB55-632B-B6B9-FEBEBC4C6B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AAE11CE3-D7BA-E348-066A-41DC032789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6CF8CFEA-CD92-EEFE-E1A6-B4CB2B03F96A}"/>
              </a:ext>
            </a:extLst>
          </p:cNvPr>
          <p:cNvSpPr>
            <a:spLocks noGrp="1"/>
          </p:cNvSpPr>
          <p:nvPr>
            <p:ph type="dt" sz="half" idx="10"/>
          </p:nvPr>
        </p:nvSpPr>
        <p:spPr/>
        <p:txBody>
          <a:bodyPr/>
          <a:lstStyle/>
          <a:p>
            <a:fld id="{8FE0C00A-DAAB-4CA9-9429-D5F41296EE4C}" type="datetimeFigureOut">
              <a:rPr lang="es-PE" smtClean="0"/>
              <a:t>11/09/2025</a:t>
            </a:fld>
            <a:endParaRPr lang="es-PE"/>
          </a:p>
        </p:txBody>
      </p:sp>
      <p:sp>
        <p:nvSpPr>
          <p:cNvPr id="5" name="Footer Placeholder 4">
            <a:extLst>
              <a:ext uri="{FF2B5EF4-FFF2-40B4-BE49-F238E27FC236}">
                <a16:creationId xmlns:a16="http://schemas.microsoft.com/office/drawing/2014/main" id="{9DB7A1C2-C3DB-75CA-8662-5058282C9083}"/>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CCF9390D-8597-A68E-2F74-FD612FC2813B}"/>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69373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05F7-9A87-0739-70A9-931339196DB9}"/>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E4E5EE94-DF6D-15DD-87F6-A5F38E4AE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6A90E12E-CA3A-23D6-0C4D-9CFFAA758A48}"/>
              </a:ext>
            </a:extLst>
          </p:cNvPr>
          <p:cNvSpPr>
            <a:spLocks noGrp="1"/>
          </p:cNvSpPr>
          <p:nvPr>
            <p:ph type="dt" sz="half" idx="10"/>
          </p:nvPr>
        </p:nvSpPr>
        <p:spPr/>
        <p:txBody>
          <a:bodyPr/>
          <a:lstStyle/>
          <a:p>
            <a:fld id="{8FE0C00A-DAAB-4CA9-9429-D5F41296EE4C}" type="datetimeFigureOut">
              <a:rPr lang="es-PE" smtClean="0"/>
              <a:t>11/09/2025</a:t>
            </a:fld>
            <a:endParaRPr lang="es-PE"/>
          </a:p>
        </p:txBody>
      </p:sp>
      <p:sp>
        <p:nvSpPr>
          <p:cNvPr id="5" name="Footer Placeholder 4">
            <a:extLst>
              <a:ext uri="{FF2B5EF4-FFF2-40B4-BE49-F238E27FC236}">
                <a16:creationId xmlns:a16="http://schemas.microsoft.com/office/drawing/2014/main" id="{8B465387-E374-9DD8-DFC9-CBD03BD8A7EB}"/>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18FE846B-98D5-C792-FDAD-B4F24D7FC8BC}"/>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423565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23EF-8200-47C0-366B-F5F58F7D19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PE"/>
          </a:p>
        </p:txBody>
      </p:sp>
      <p:sp>
        <p:nvSpPr>
          <p:cNvPr id="3" name="Text Placeholder 2">
            <a:extLst>
              <a:ext uri="{FF2B5EF4-FFF2-40B4-BE49-F238E27FC236}">
                <a16:creationId xmlns:a16="http://schemas.microsoft.com/office/drawing/2014/main" id="{AED40019-F10A-90DC-24DB-4227F00259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E110BB-823C-072E-978E-E1E5D7B300B4}"/>
              </a:ext>
            </a:extLst>
          </p:cNvPr>
          <p:cNvSpPr>
            <a:spLocks noGrp="1"/>
          </p:cNvSpPr>
          <p:nvPr>
            <p:ph type="dt" sz="half" idx="10"/>
          </p:nvPr>
        </p:nvSpPr>
        <p:spPr/>
        <p:txBody>
          <a:bodyPr/>
          <a:lstStyle/>
          <a:p>
            <a:fld id="{8FE0C00A-DAAB-4CA9-9429-D5F41296EE4C}" type="datetimeFigureOut">
              <a:rPr lang="es-PE" smtClean="0"/>
              <a:t>11/09/2025</a:t>
            </a:fld>
            <a:endParaRPr lang="es-PE"/>
          </a:p>
        </p:txBody>
      </p:sp>
      <p:sp>
        <p:nvSpPr>
          <p:cNvPr id="5" name="Footer Placeholder 4">
            <a:extLst>
              <a:ext uri="{FF2B5EF4-FFF2-40B4-BE49-F238E27FC236}">
                <a16:creationId xmlns:a16="http://schemas.microsoft.com/office/drawing/2014/main" id="{FD61AA96-F2FD-6AAC-B339-66E4690FCE29}"/>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23E80587-4622-8F47-9F95-A849A28383E9}"/>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3221582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2581-E00F-5EFD-BE0B-E6062B39D159}"/>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1C6E5DA7-1655-C2A5-CA50-A4B6716666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Content Placeholder 3">
            <a:extLst>
              <a:ext uri="{FF2B5EF4-FFF2-40B4-BE49-F238E27FC236}">
                <a16:creationId xmlns:a16="http://schemas.microsoft.com/office/drawing/2014/main" id="{364C96F3-2145-12DB-1F43-6E238F1A2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Date Placeholder 4">
            <a:extLst>
              <a:ext uri="{FF2B5EF4-FFF2-40B4-BE49-F238E27FC236}">
                <a16:creationId xmlns:a16="http://schemas.microsoft.com/office/drawing/2014/main" id="{F306CFC5-FD96-2AB0-6DCF-A9F66DE41B3C}"/>
              </a:ext>
            </a:extLst>
          </p:cNvPr>
          <p:cNvSpPr>
            <a:spLocks noGrp="1"/>
          </p:cNvSpPr>
          <p:nvPr>
            <p:ph type="dt" sz="half" idx="10"/>
          </p:nvPr>
        </p:nvSpPr>
        <p:spPr/>
        <p:txBody>
          <a:bodyPr/>
          <a:lstStyle/>
          <a:p>
            <a:fld id="{8FE0C00A-DAAB-4CA9-9429-D5F41296EE4C}" type="datetimeFigureOut">
              <a:rPr lang="es-PE" smtClean="0"/>
              <a:t>11/09/2025</a:t>
            </a:fld>
            <a:endParaRPr lang="es-PE"/>
          </a:p>
        </p:txBody>
      </p:sp>
      <p:sp>
        <p:nvSpPr>
          <p:cNvPr id="6" name="Footer Placeholder 5">
            <a:extLst>
              <a:ext uri="{FF2B5EF4-FFF2-40B4-BE49-F238E27FC236}">
                <a16:creationId xmlns:a16="http://schemas.microsoft.com/office/drawing/2014/main" id="{2FCD0B59-FF9A-F495-72B3-1F911358382D}"/>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25C90827-250F-ED09-95BD-9B9F62F6AD92}"/>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381581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5AC1-BAE5-93C3-8363-0ED2C293333B}"/>
              </a:ext>
            </a:extLst>
          </p:cNvPr>
          <p:cNvSpPr>
            <a:spLocks noGrp="1"/>
          </p:cNvSpPr>
          <p:nvPr>
            <p:ph type="title"/>
          </p:nvPr>
        </p:nvSpPr>
        <p:spPr>
          <a:xfrm>
            <a:off x="839788" y="365125"/>
            <a:ext cx="10515600" cy="1325563"/>
          </a:xfrm>
        </p:spPr>
        <p:txBody>
          <a:bodyPr/>
          <a:lstStyle/>
          <a:p>
            <a:r>
              <a:rPr lang="en-US"/>
              <a:t>Click to edit Master title style</a:t>
            </a:r>
            <a:endParaRPr lang="es-PE"/>
          </a:p>
        </p:txBody>
      </p:sp>
      <p:sp>
        <p:nvSpPr>
          <p:cNvPr id="3" name="Text Placeholder 2">
            <a:extLst>
              <a:ext uri="{FF2B5EF4-FFF2-40B4-BE49-F238E27FC236}">
                <a16:creationId xmlns:a16="http://schemas.microsoft.com/office/drawing/2014/main" id="{33BC7609-AA78-DFBF-AF50-28A48ACE7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8708AE-4F96-6916-97CB-20EDA7B02F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Text Placeholder 4">
            <a:extLst>
              <a:ext uri="{FF2B5EF4-FFF2-40B4-BE49-F238E27FC236}">
                <a16:creationId xmlns:a16="http://schemas.microsoft.com/office/drawing/2014/main" id="{2E9048DC-9404-F81E-E943-949835E846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6AE6EE-3EC9-B70D-4760-EFDA124AF8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7" name="Date Placeholder 6">
            <a:extLst>
              <a:ext uri="{FF2B5EF4-FFF2-40B4-BE49-F238E27FC236}">
                <a16:creationId xmlns:a16="http://schemas.microsoft.com/office/drawing/2014/main" id="{F03D57FF-E53D-2E6E-2697-547E298CDF1D}"/>
              </a:ext>
            </a:extLst>
          </p:cNvPr>
          <p:cNvSpPr>
            <a:spLocks noGrp="1"/>
          </p:cNvSpPr>
          <p:nvPr>
            <p:ph type="dt" sz="half" idx="10"/>
          </p:nvPr>
        </p:nvSpPr>
        <p:spPr/>
        <p:txBody>
          <a:bodyPr/>
          <a:lstStyle/>
          <a:p>
            <a:fld id="{8FE0C00A-DAAB-4CA9-9429-D5F41296EE4C}" type="datetimeFigureOut">
              <a:rPr lang="es-PE" smtClean="0"/>
              <a:t>11/09/2025</a:t>
            </a:fld>
            <a:endParaRPr lang="es-PE"/>
          </a:p>
        </p:txBody>
      </p:sp>
      <p:sp>
        <p:nvSpPr>
          <p:cNvPr id="8" name="Footer Placeholder 7">
            <a:extLst>
              <a:ext uri="{FF2B5EF4-FFF2-40B4-BE49-F238E27FC236}">
                <a16:creationId xmlns:a16="http://schemas.microsoft.com/office/drawing/2014/main" id="{342FDC54-818C-2426-7100-4611DB4A4397}"/>
              </a:ext>
            </a:extLst>
          </p:cNvPr>
          <p:cNvSpPr>
            <a:spLocks noGrp="1"/>
          </p:cNvSpPr>
          <p:nvPr>
            <p:ph type="ftr" sz="quarter" idx="11"/>
          </p:nvPr>
        </p:nvSpPr>
        <p:spPr/>
        <p:txBody>
          <a:bodyPr/>
          <a:lstStyle/>
          <a:p>
            <a:endParaRPr lang="es-PE"/>
          </a:p>
        </p:txBody>
      </p:sp>
      <p:sp>
        <p:nvSpPr>
          <p:cNvPr id="9" name="Slide Number Placeholder 8">
            <a:extLst>
              <a:ext uri="{FF2B5EF4-FFF2-40B4-BE49-F238E27FC236}">
                <a16:creationId xmlns:a16="http://schemas.microsoft.com/office/drawing/2014/main" id="{E79A1E78-CAD8-555A-4E1D-023CC3B15E67}"/>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46412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7A69-163A-2168-1A87-34F4848BAC35}"/>
              </a:ext>
            </a:extLst>
          </p:cNvPr>
          <p:cNvSpPr>
            <a:spLocks noGrp="1"/>
          </p:cNvSpPr>
          <p:nvPr>
            <p:ph type="title"/>
          </p:nvPr>
        </p:nvSpPr>
        <p:spPr/>
        <p:txBody>
          <a:bodyPr/>
          <a:lstStyle/>
          <a:p>
            <a:r>
              <a:rPr lang="en-US"/>
              <a:t>Click to edit Master title style</a:t>
            </a:r>
            <a:endParaRPr lang="es-PE"/>
          </a:p>
        </p:txBody>
      </p:sp>
      <p:sp>
        <p:nvSpPr>
          <p:cNvPr id="3" name="Date Placeholder 2">
            <a:extLst>
              <a:ext uri="{FF2B5EF4-FFF2-40B4-BE49-F238E27FC236}">
                <a16:creationId xmlns:a16="http://schemas.microsoft.com/office/drawing/2014/main" id="{E64D64A8-CD41-BD5D-056D-A44844FF8E77}"/>
              </a:ext>
            </a:extLst>
          </p:cNvPr>
          <p:cNvSpPr>
            <a:spLocks noGrp="1"/>
          </p:cNvSpPr>
          <p:nvPr>
            <p:ph type="dt" sz="half" idx="10"/>
          </p:nvPr>
        </p:nvSpPr>
        <p:spPr/>
        <p:txBody>
          <a:bodyPr/>
          <a:lstStyle/>
          <a:p>
            <a:fld id="{8FE0C00A-DAAB-4CA9-9429-D5F41296EE4C}" type="datetimeFigureOut">
              <a:rPr lang="es-PE" smtClean="0"/>
              <a:t>11/09/2025</a:t>
            </a:fld>
            <a:endParaRPr lang="es-PE"/>
          </a:p>
        </p:txBody>
      </p:sp>
      <p:sp>
        <p:nvSpPr>
          <p:cNvPr id="4" name="Footer Placeholder 3">
            <a:extLst>
              <a:ext uri="{FF2B5EF4-FFF2-40B4-BE49-F238E27FC236}">
                <a16:creationId xmlns:a16="http://schemas.microsoft.com/office/drawing/2014/main" id="{68E2D23A-B79E-C72B-59A9-2ECD78B7DD6D}"/>
              </a:ext>
            </a:extLst>
          </p:cNvPr>
          <p:cNvSpPr>
            <a:spLocks noGrp="1"/>
          </p:cNvSpPr>
          <p:nvPr>
            <p:ph type="ftr" sz="quarter" idx="11"/>
          </p:nvPr>
        </p:nvSpPr>
        <p:spPr/>
        <p:txBody>
          <a:bodyPr/>
          <a:lstStyle/>
          <a:p>
            <a:endParaRPr lang="es-PE"/>
          </a:p>
        </p:txBody>
      </p:sp>
      <p:sp>
        <p:nvSpPr>
          <p:cNvPr id="5" name="Slide Number Placeholder 4">
            <a:extLst>
              <a:ext uri="{FF2B5EF4-FFF2-40B4-BE49-F238E27FC236}">
                <a16:creationId xmlns:a16="http://schemas.microsoft.com/office/drawing/2014/main" id="{B3CC7FBA-732A-5DEF-9276-BE2D06532D87}"/>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68965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AD339C-4523-FBDE-0585-1A973E3B03A8}"/>
              </a:ext>
            </a:extLst>
          </p:cNvPr>
          <p:cNvSpPr>
            <a:spLocks noGrp="1"/>
          </p:cNvSpPr>
          <p:nvPr>
            <p:ph type="dt" sz="half" idx="10"/>
          </p:nvPr>
        </p:nvSpPr>
        <p:spPr/>
        <p:txBody>
          <a:bodyPr/>
          <a:lstStyle/>
          <a:p>
            <a:fld id="{8FE0C00A-DAAB-4CA9-9429-D5F41296EE4C}" type="datetimeFigureOut">
              <a:rPr lang="es-PE" smtClean="0"/>
              <a:t>11/09/2025</a:t>
            </a:fld>
            <a:endParaRPr lang="es-PE"/>
          </a:p>
        </p:txBody>
      </p:sp>
      <p:sp>
        <p:nvSpPr>
          <p:cNvPr id="3" name="Footer Placeholder 2">
            <a:extLst>
              <a:ext uri="{FF2B5EF4-FFF2-40B4-BE49-F238E27FC236}">
                <a16:creationId xmlns:a16="http://schemas.microsoft.com/office/drawing/2014/main" id="{B4DCE76F-FA18-8778-EAF5-88C807333FF1}"/>
              </a:ext>
            </a:extLst>
          </p:cNvPr>
          <p:cNvSpPr>
            <a:spLocks noGrp="1"/>
          </p:cNvSpPr>
          <p:nvPr>
            <p:ph type="ftr" sz="quarter" idx="11"/>
          </p:nvPr>
        </p:nvSpPr>
        <p:spPr/>
        <p:txBody>
          <a:bodyPr/>
          <a:lstStyle/>
          <a:p>
            <a:endParaRPr lang="es-PE"/>
          </a:p>
        </p:txBody>
      </p:sp>
      <p:sp>
        <p:nvSpPr>
          <p:cNvPr id="4" name="Slide Number Placeholder 3">
            <a:extLst>
              <a:ext uri="{FF2B5EF4-FFF2-40B4-BE49-F238E27FC236}">
                <a16:creationId xmlns:a16="http://schemas.microsoft.com/office/drawing/2014/main" id="{25E2B46E-4540-FC63-96F4-FA812D5C49E7}"/>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24838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B1AC-E3AF-E9FF-295F-D9E726BA0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Content Placeholder 2">
            <a:extLst>
              <a:ext uri="{FF2B5EF4-FFF2-40B4-BE49-F238E27FC236}">
                <a16:creationId xmlns:a16="http://schemas.microsoft.com/office/drawing/2014/main" id="{6B20F694-2B79-CFE3-C45A-4AFBBC9B9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Text Placeholder 3">
            <a:extLst>
              <a:ext uri="{FF2B5EF4-FFF2-40B4-BE49-F238E27FC236}">
                <a16:creationId xmlns:a16="http://schemas.microsoft.com/office/drawing/2014/main" id="{963485BE-9A1B-EDA7-242B-9D7E70BD6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A4CD8-DD7E-4D6E-05ED-FB908C78C29B}"/>
              </a:ext>
            </a:extLst>
          </p:cNvPr>
          <p:cNvSpPr>
            <a:spLocks noGrp="1"/>
          </p:cNvSpPr>
          <p:nvPr>
            <p:ph type="dt" sz="half" idx="10"/>
          </p:nvPr>
        </p:nvSpPr>
        <p:spPr/>
        <p:txBody>
          <a:bodyPr/>
          <a:lstStyle/>
          <a:p>
            <a:fld id="{8FE0C00A-DAAB-4CA9-9429-D5F41296EE4C}" type="datetimeFigureOut">
              <a:rPr lang="es-PE" smtClean="0"/>
              <a:t>11/09/2025</a:t>
            </a:fld>
            <a:endParaRPr lang="es-PE"/>
          </a:p>
        </p:txBody>
      </p:sp>
      <p:sp>
        <p:nvSpPr>
          <p:cNvPr id="6" name="Footer Placeholder 5">
            <a:extLst>
              <a:ext uri="{FF2B5EF4-FFF2-40B4-BE49-F238E27FC236}">
                <a16:creationId xmlns:a16="http://schemas.microsoft.com/office/drawing/2014/main" id="{8732D05C-C962-98C6-0E6F-E04E507F6C0B}"/>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CB22D711-F76C-AE83-255E-D148655E0E18}"/>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355794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5FF7-32AF-0CAF-49CB-FD15515B7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Picture Placeholder 2">
            <a:extLst>
              <a:ext uri="{FF2B5EF4-FFF2-40B4-BE49-F238E27FC236}">
                <a16:creationId xmlns:a16="http://schemas.microsoft.com/office/drawing/2014/main" id="{DFEE89C4-EDB4-2036-336E-1EFF3C639A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Text Placeholder 3">
            <a:extLst>
              <a:ext uri="{FF2B5EF4-FFF2-40B4-BE49-F238E27FC236}">
                <a16:creationId xmlns:a16="http://schemas.microsoft.com/office/drawing/2014/main" id="{6744DB7E-5F2D-70A3-0C5F-1EF5E204A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521F98-A06E-A05C-C4D1-3B849382EBD3}"/>
              </a:ext>
            </a:extLst>
          </p:cNvPr>
          <p:cNvSpPr>
            <a:spLocks noGrp="1"/>
          </p:cNvSpPr>
          <p:nvPr>
            <p:ph type="dt" sz="half" idx="10"/>
          </p:nvPr>
        </p:nvSpPr>
        <p:spPr/>
        <p:txBody>
          <a:bodyPr/>
          <a:lstStyle/>
          <a:p>
            <a:fld id="{8FE0C00A-DAAB-4CA9-9429-D5F41296EE4C}" type="datetimeFigureOut">
              <a:rPr lang="es-PE" smtClean="0"/>
              <a:t>11/09/2025</a:t>
            </a:fld>
            <a:endParaRPr lang="es-PE"/>
          </a:p>
        </p:txBody>
      </p:sp>
      <p:sp>
        <p:nvSpPr>
          <p:cNvPr id="6" name="Footer Placeholder 5">
            <a:extLst>
              <a:ext uri="{FF2B5EF4-FFF2-40B4-BE49-F238E27FC236}">
                <a16:creationId xmlns:a16="http://schemas.microsoft.com/office/drawing/2014/main" id="{FF9573DE-2DE5-F180-C059-AE588A680FDB}"/>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A8E3C92A-A6FA-3441-4AAB-41606D1EA2E5}"/>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79400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80405F-954B-A4D6-ED65-BFA208BEE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PE"/>
          </a:p>
        </p:txBody>
      </p:sp>
      <p:sp>
        <p:nvSpPr>
          <p:cNvPr id="3" name="Text Placeholder 2">
            <a:extLst>
              <a:ext uri="{FF2B5EF4-FFF2-40B4-BE49-F238E27FC236}">
                <a16:creationId xmlns:a16="http://schemas.microsoft.com/office/drawing/2014/main" id="{F69C1945-9B0A-A272-F3D8-5254CD1CD4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05B08026-AA79-7538-0338-476B6C877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0C00A-DAAB-4CA9-9429-D5F41296EE4C}" type="datetimeFigureOut">
              <a:rPr lang="es-PE" smtClean="0"/>
              <a:t>11/09/2025</a:t>
            </a:fld>
            <a:endParaRPr lang="es-PE"/>
          </a:p>
        </p:txBody>
      </p:sp>
      <p:sp>
        <p:nvSpPr>
          <p:cNvPr id="5" name="Footer Placeholder 4">
            <a:extLst>
              <a:ext uri="{FF2B5EF4-FFF2-40B4-BE49-F238E27FC236}">
                <a16:creationId xmlns:a16="http://schemas.microsoft.com/office/drawing/2014/main" id="{A8DE02F0-7C26-3CC7-D437-250A9D2EC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a:extLst>
              <a:ext uri="{FF2B5EF4-FFF2-40B4-BE49-F238E27FC236}">
                <a16:creationId xmlns:a16="http://schemas.microsoft.com/office/drawing/2014/main" id="{80DBAE2C-9161-FB76-519B-3FC9B56CBA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09E13-BE4E-4CFB-B374-8E6B7A5E582B}" type="slidenum">
              <a:rPr lang="es-PE" smtClean="0"/>
              <a:t>‹#›</a:t>
            </a:fld>
            <a:endParaRPr lang="es-PE"/>
          </a:p>
        </p:txBody>
      </p:sp>
    </p:spTree>
    <p:extLst>
      <p:ext uri="{BB962C8B-B14F-4D97-AF65-F5344CB8AC3E}">
        <p14:creationId xmlns:p14="http://schemas.microsoft.com/office/powerpoint/2010/main" val="2493549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D9A1-BF3A-499D-E098-B6112CAF0EDE}"/>
              </a:ext>
            </a:extLst>
          </p:cNvPr>
          <p:cNvSpPr>
            <a:spLocks noGrp="1"/>
          </p:cNvSpPr>
          <p:nvPr>
            <p:ph type="ctrTitle"/>
          </p:nvPr>
        </p:nvSpPr>
        <p:spPr/>
        <p:txBody>
          <a:bodyPr>
            <a:normAutofit/>
          </a:bodyPr>
          <a:lstStyle/>
          <a:p>
            <a:r>
              <a:rPr lang="es-MX" sz="16600" dirty="0"/>
              <a:t>Kant</a:t>
            </a:r>
            <a:endParaRPr lang="es-PE" sz="16600" dirty="0"/>
          </a:p>
        </p:txBody>
      </p:sp>
      <p:sp>
        <p:nvSpPr>
          <p:cNvPr id="3" name="Subtitle 2">
            <a:extLst>
              <a:ext uri="{FF2B5EF4-FFF2-40B4-BE49-F238E27FC236}">
                <a16:creationId xmlns:a16="http://schemas.microsoft.com/office/drawing/2014/main" id="{35545EC5-C806-BCAC-3F58-EC8ED4BC7A76}"/>
              </a:ext>
            </a:extLst>
          </p:cNvPr>
          <p:cNvSpPr>
            <a:spLocks noGrp="1"/>
          </p:cNvSpPr>
          <p:nvPr>
            <p:ph type="subTitle" idx="1"/>
          </p:nvPr>
        </p:nvSpPr>
        <p:spPr/>
        <p:txBody>
          <a:bodyPr>
            <a:normAutofit lnSpcReduction="10000"/>
          </a:bodyPr>
          <a:lstStyle/>
          <a:p>
            <a:r>
              <a:rPr lang="es-MX" sz="6000" dirty="0"/>
              <a:t>Republicanismo </a:t>
            </a:r>
            <a:r>
              <a:rPr lang="es-MX" sz="6000"/>
              <a:t>y Ciudadanía</a:t>
            </a:r>
            <a:endParaRPr lang="es-PE" sz="6000" dirty="0"/>
          </a:p>
        </p:txBody>
      </p:sp>
    </p:spTree>
    <p:extLst>
      <p:ext uri="{BB962C8B-B14F-4D97-AF65-F5344CB8AC3E}">
        <p14:creationId xmlns:p14="http://schemas.microsoft.com/office/powerpoint/2010/main" val="113446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AAFC-6454-9C70-82A2-5E58F037E5A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09C56-CD70-2580-F443-B1DD80570251}"/>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17AA699F-930F-AF8B-9ED2-18A05EE53EC8}"/>
              </a:ext>
            </a:extLst>
          </p:cNvPr>
          <p:cNvSpPr txBox="1">
            <a:spLocks/>
          </p:cNvSpPr>
          <p:nvPr/>
        </p:nvSpPr>
        <p:spPr>
          <a:xfrm>
            <a:off x="838200" y="1866900"/>
            <a:ext cx="10515600" cy="46291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Séptima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“El problema de la instauración de una constitución civil perfecta depende del problema de una relación exterior legal entre los Estados, y no se puede resolver sin este último.“ (1999, p. 82)</a:t>
            </a:r>
          </a:p>
          <a:p>
            <a:pPr marL="0" indent="0" algn="just">
              <a:buFont typeface="Arial" panose="020B0604020202020204" pitchFamily="34" charset="0"/>
              <a:buNone/>
            </a:pPr>
            <a:endParaRPr lang="de-DE" dirty="0"/>
          </a:p>
          <a:p>
            <a:pPr marL="0" indent="0" algn="just">
              <a:buNone/>
            </a:pPr>
            <a:r>
              <a:rPr lang="de-DE" dirty="0"/>
              <a:t>“¿De qué sirve trabajar por una constitución civil legal para los hombres como individuos, es decir, por el ordenamiento de una república? La misma insociabilidad que obligaba a los hombres es, de nuevo, la causa de que toda república se encuentre, en las relaciones exteriores, es decir, como Estado vinculado con otros Estados, con una libertad sin ataduras, y, en consecuencia, uno ha de esperar del otro el mismo mal que empujó y obligó a los hombres como individuos a entrar en un estado civil legal. “ (1999, p. 82)</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167878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BDC17-CBA3-D5E6-7F8A-F6E89A03B0E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961DED-497E-6464-1F93-7F660224E3EA}"/>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63B57D95-B362-35E5-1AF2-1404428234E1}"/>
              </a:ext>
            </a:extLst>
          </p:cNvPr>
          <p:cNvSpPr txBox="1">
            <a:spLocks/>
          </p:cNvSpPr>
          <p:nvPr/>
        </p:nvSpPr>
        <p:spPr>
          <a:xfrm>
            <a:off x="838200" y="1866900"/>
            <a:ext cx="10515600" cy="4629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“Salir del estado sin ley del salvaje y entrar en una unión de pueblos, en que cada Estado, aun el menor, no pudiera esperar su seguridad y derecho de su propio poder ni de su propio criterio jurídico, sino sólo de esta gran unión de pueblos, de un poder asociado y de la decisión según las leyes de la voluntad asociada.“ (1999, p. 83)</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“Hasta que, por fin, en parte mediante el mejor ordenamiento posible de la constitución civil interior, en parte mediante un convenio común y una legislación exterior, se alcance un estado que, semejante a una república civil, pueda mantenerse a sí mismo como un autómata.“ (1999, p. 83)</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281207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BD3AB-A606-7C5E-B312-16A4EE5430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D992C4-BA41-C8CD-1718-34A7538EB05A}"/>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946B81A9-42C4-09C1-1BF1-62D8EFF4D80D}"/>
              </a:ext>
            </a:extLst>
          </p:cNvPr>
          <p:cNvSpPr txBox="1">
            <a:spLocks/>
          </p:cNvSpPr>
          <p:nvPr/>
        </p:nvSpPr>
        <p:spPr>
          <a:xfrm>
            <a:off x="838200" y="1866900"/>
            <a:ext cx="10515600" cy="4629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 Una ley de equilibrio y un poder asociado que le hagan insistir e introducir un estado cosmopolita de la seguridad estatal pública, que no carece de peligro, para que las fuerzas de la humanidad no se duerman, ni de un principio de igualdad de sus recíprocas acciones y reacciones, para que no se de destrocen mutuamente. Antes de avanzar este último paso (es decir, la unión de Estados), casi la mitad de su construcción, soporta la naturaleza humana los males más duros, bajo la engañosa apariencia del bienestar exterior. (...) Nos hemos cultivado (...) Nos hemos civilizado (...) pero falta mucho todavía mucho para tenernos por moralizados.“ (1999, p. 85)</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86161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11D2A-7C7A-0CAB-A671-D3117A1A01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934549-F503-2624-2A47-D769772EFE93}"/>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6829997C-7C37-0625-2646-4A9342A0A5AC}"/>
              </a:ext>
            </a:extLst>
          </p:cNvPr>
          <p:cNvSpPr txBox="1">
            <a:spLocks/>
          </p:cNvSpPr>
          <p:nvPr/>
        </p:nvSpPr>
        <p:spPr>
          <a:xfrm>
            <a:off x="838200" y="1866900"/>
            <a:ext cx="10515600" cy="4629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“En tanto que los Estados empleen todas sus fuerzas en sus vanos y violentos propósitos de expansión, impidiendo así, de continuo, el lento esfuerzo de la formación interior de sus ciudadanos, quitándoles todo apoyo con este propósito, nada hay que esperar al respecto: porque se requiere una larga elaboración interior de cada república para la formación de sus ciudadanos.“ (1999, p. 86)</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1705293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F7416-6F91-D5B8-68EF-98F08F1373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7162C-565F-536C-D069-0D43B749D2D3}"/>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29631AF5-75BC-A9C6-2AED-A2673FC8A41F}"/>
              </a:ext>
            </a:extLst>
          </p:cNvPr>
          <p:cNvSpPr txBox="1">
            <a:spLocks/>
          </p:cNvSpPr>
          <p:nvPr/>
        </p:nvSpPr>
        <p:spPr>
          <a:xfrm>
            <a:off x="838200" y="1866899"/>
            <a:ext cx="10515600" cy="481653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Octava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“Se puede considerar la historia de la especie humana en grande como la ejecución de un plan escondido de la naturaleza para llegar al estado de una constitución perfecta del Estado en el interior y, respecto a este fin, también en el exterior, como única situación en que la naturaleza puede desarrollar por completo sus planes respecto a la humanidad.“  (1999, p. 86)</a:t>
            </a:r>
          </a:p>
          <a:p>
            <a:pPr marL="0" indent="0" algn="just">
              <a:buFont typeface="Arial" panose="020B0604020202020204" pitchFamily="34" charset="0"/>
              <a:buNone/>
            </a:pPr>
            <a:endParaRPr lang="de-DE" dirty="0"/>
          </a:p>
          <a:p>
            <a:pPr marL="0" indent="0" algn="just">
              <a:buNone/>
            </a:pPr>
            <a:r>
              <a:rPr lang="de-DE" dirty="0"/>
              <a:t>“La libertad civil ya no puede ser más vulnerada sin percibir el inconveniente en todas las industrias.“ (1999, p. 87)</a:t>
            </a:r>
          </a:p>
          <a:p>
            <a:pPr marL="0" indent="0" algn="just">
              <a:buNone/>
            </a:pPr>
            <a:endParaRPr lang="de-DE" dirty="0"/>
          </a:p>
          <a:p>
            <a:pPr marL="0" indent="0" algn="just">
              <a:buNone/>
            </a:pPr>
            <a:r>
              <a:rPr lang="de-DE" dirty="0"/>
              <a:t>“Pero esta libertad aumenta paulatinamente. Si se le impide al ciudadano que busque su bienestar del modo que más le plazca, a condición de que sea consistente con la libertad de los demas, se amortigua la vivacidad de todo el movimiento y, en consecuencia, las fuerzas del conjunto. De aquí que se vayan superando las limitaciones personales en lo que se hace o deja de hacer, concedida la libertad general de religión.“(1999, p. 87)</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1634202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C87A5-431C-4E31-CE0A-B40EC38E1B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16D16-AEC6-D2DA-3D3D-E70BE043C48F}"/>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ACA0D105-B6EE-5F36-13EF-2741AC431728}"/>
              </a:ext>
            </a:extLst>
          </p:cNvPr>
          <p:cNvSpPr txBox="1">
            <a:spLocks/>
          </p:cNvSpPr>
          <p:nvPr/>
        </p:nvSpPr>
        <p:spPr>
          <a:xfrm>
            <a:off x="838200" y="1866899"/>
            <a:ext cx="10515600" cy="481653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“La ilustración, como un gran bien que el género humano debe extender, en lugar de los egoístas propósitos de engrandecimiento de sus dominadores, con sólo que comprenda su propio provecho. Pero esta ilustración, y con ella, también cierta participación cordial en lo bueno que el hombre ilustrado, que lo concibe perfectamente, no puede evitar, debe ascender poco a poco hasta el trono e influir en sus principios fundamentales de gobierno.“ (1999, p. 88)</a:t>
            </a:r>
          </a:p>
          <a:p>
            <a:pPr marL="0" indent="0" algn="just">
              <a:buFont typeface="Arial" panose="020B0604020202020204" pitchFamily="34" charset="0"/>
              <a:buNone/>
            </a:pPr>
            <a:endParaRPr lang="de-DE" dirty="0"/>
          </a:p>
          <a:p>
            <a:pPr marL="0" indent="0" algn="just">
              <a:buNone/>
            </a:pPr>
            <a:r>
              <a:rPr lang="de-DE" dirty="0"/>
              <a:t>“Por ejemplo, a nuestros gobernantes del mundo no les sobre en la actualidad dinero alguno para establecimientos públicos de enseñanza ni, en general, para cuanto concierna a mejorar el mundo, porque todo está calculado con antelación para la próxima guerra, no se pueden impedir los esfuerzos, aunque débiles y lentos, de sus pueblos en este empeño, de modo que, al menos, encuentren en ello su propio provecho.“ (1999, p. 88)</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56862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D3D6-A445-FEAA-A5EF-9AFE58FE52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F846F1-954A-68F0-1F3E-A33FC5EC9EC6}"/>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E4A4898B-448B-765A-9BBE-A851C6A9B6F6}"/>
              </a:ext>
            </a:extLst>
          </p:cNvPr>
          <p:cNvSpPr txBox="1">
            <a:spLocks/>
          </p:cNvSpPr>
          <p:nvPr/>
        </p:nvSpPr>
        <p:spPr>
          <a:xfrm>
            <a:off x="838200" y="1866899"/>
            <a:ext cx="10515600" cy="4816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Novena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“Un ensayo filosófico para elaborar la historia universal del mundo según un plan de la naturaleza, que aspira a la plena asociación civil en la especie humana, debe considerarse posible e incluso propulsor de este propósito de la naturaleza.“ (1999, p. 89)</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3618547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99929-9F9E-2757-06D9-77F8C33DE4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2E269-B283-3933-180F-AB93D395AB22}"/>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81059E7B-2810-0122-27CF-4608B7029CAB}"/>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103AE9A6-D2E4-80D7-6E9A-A1BB98C77581}"/>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1413789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60F71-0971-D80E-E220-7C6D40DCED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AE71A-131F-2142-CD2F-0D0A05E5F81C}"/>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D321868F-44D3-ED26-235D-983E68FF444F}"/>
              </a:ext>
            </a:extLst>
          </p:cNvPr>
          <p:cNvSpPr txBox="1">
            <a:spLocks/>
          </p:cNvSpPr>
          <p:nvPr/>
        </p:nvSpPr>
        <p:spPr>
          <a:xfrm>
            <a:off x="838200" y="1866899"/>
            <a:ext cx="10515600" cy="481653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“Entre todos los contratos por los que una multitud de hombres se une en una sociedad, el contrato que establece entre ellos una constitución civil es de índole tan peculiar, que, aunque respecto a la ejecución tenga mucho en común con los demás (que asimismo están orientados a procurar colectivamente un fin cualquiera), se diferencia de todos ellos esencialmente en el principio de su institución.“ (1999, p. 258)</a:t>
            </a:r>
          </a:p>
          <a:p>
            <a:pPr marL="0" indent="0" algn="just">
              <a:buNone/>
            </a:pPr>
            <a:endParaRPr lang="de-DE" dirty="0"/>
          </a:p>
          <a:p>
            <a:pPr marL="0" indent="0" algn="just">
              <a:buNone/>
            </a:pPr>
            <a:r>
              <a:rPr lang="de-DE" dirty="0"/>
              <a:t>“La unión de muchos con vistas a un fin común (que todos tienen) se halla en todo contrato social; pero aquella unión que es un fin en sí (que cada uno debe tener), por tanto, la de los hombres en todas sus relaciones externas, en general, que no pueden evitar el llegar a un influjo recíproco, es un deber primordial e incondicionado: tal unión sólo puede encontrarse en una sociedad en la medida en que ésta se halle en el estado civil, es decir, en que constituya una república.“ (1999, p. 258)</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2551854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C046F-0958-D2DB-7375-478BECBF3A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9ED5C1-A9A6-8CB6-9F56-2B1C5FAFDF11}"/>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2540E119-9D66-DD05-DC7F-326FCDFF58FD}"/>
              </a:ext>
            </a:extLst>
          </p:cNvPr>
          <p:cNvSpPr txBox="1">
            <a:spLocks/>
          </p:cNvSpPr>
          <p:nvPr/>
        </p:nvSpPr>
        <p:spPr>
          <a:xfrm>
            <a:off x="838200" y="1866899"/>
            <a:ext cx="10515600" cy="4816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“El fin que en tal relación externa es en sí mismo un deber, y aun la suprema condición formal de los demás deberes externos, es el derecho de los hombres bajo leyes coactivas públicas, mediante las que se puede estipular a cada uno lo suyo y asegurárselo frente a la usurpación de cualquier otro.“ (1999, p. 259)</a:t>
            </a:r>
          </a:p>
          <a:p>
            <a:pPr marL="0" indent="0" algn="just">
              <a:buNone/>
            </a:pPr>
            <a:endParaRPr lang="de-DE" dirty="0"/>
          </a:p>
          <a:p>
            <a:pPr marL="0" indent="0" algn="just">
              <a:buNone/>
            </a:pPr>
            <a:r>
              <a:rPr lang="de-DE" dirty="0"/>
              <a:t>“El concepto de un derecho externo en general procede por completo del concepto de libertad en las relaciones externas de los hombres entre sí, y nada tiene que ver con el fin que persiguen los hombres de manera natural (el propósito de la felicidad) ni con la prescripción de los medios para alcanzarlo: de suerte que este fin no debe mezclarse en manera alguna con aquella ley como fundamento de determinación de la misma.“ (1999, p. 259)</a:t>
            </a:r>
          </a:p>
          <a:p>
            <a:pPr marL="0" indent="0" algn="just">
              <a:buNone/>
            </a:pPr>
            <a:endParaRPr lang="de-DE" dirty="0"/>
          </a:p>
          <a:p>
            <a:pPr marL="0" indent="0" algn="just">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393708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DBC8D-DB03-7895-7967-26F1CE843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A044FB-D894-7760-1D11-E141DD974273}"/>
              </a:ext>
            </a:extLst>
          </p:cNvPr>
          <p:cNvSpPr>
            <a:spLocks noGrp="1"/>
          </p:cNvSpPr>
          <p:nvPr>
            <p:ph type="ctrTitle"/>
          </p:nvPr>
        </p:nvSpPr>
        <p:spPr>
          <a:xfrm>
            <a:off x="1524000" y="1"/>
            <a:ext cx="9144000" cy="876300"/>
          </a:xfrm>
        </p:spPr>
        <p:txBody>
          <a:bodyPr>
            <a:normAutofit fontScale="90000"/>
          </a:bodyPr>
          <a:lstStyle/>
          <a:p>
            <a:r>
              <a:rPr lang="es-MX" dirty="0"/>
              <a:t>Kant</a:t>
            </a:r>
            <a:endParaRPr lang="es-PE" dirty="0"/>
          </a:p>
        </p:txBody>
      </p:sp>
      <p:sp>
        <p:nvSpPr>
          <p:cNvPr id="3" name="Subtitle 2">
            <a:extLst>
              <a:ext uri="{FF2B5EF4-FFF2-40B4-BE49-F238E27FC236}">
                <a16:creationId xmlns:a16="http://schemas.microsoft.com/office/drawing/2014/main" id="{ED24C9E1-3F7B-4CF1-B7E8-4E17E2256D56}"/>
              </a:ext>
            </a:extLst>
          </p:cNvPr>
          <p:cNvSpPr>
            <a:spLocks noGrp="1"/>
          </p:cNvSpPr>
          <p:nvPr>
            <p:ph type="subTitle" idx="1"/>
          </p:nvPr>
        </p:nvSpPr>
        <p:spPr>
          <a:xfrm>
            <a:off x="1524000" y="647700"/>
            <a:ext cx="9144000" cy="400050"/>
          </a:xfrm>
        </p:spPr>
        <p:txBody>
          <a:bodyPr>
            <a:normAutofit lnSpcReduction="10000"/>
          </a:bodyPr>
          <a:lstStyle/>
          <a:p>
            <a:r>
              <a:rPr lang="es-MX" dirty="0"/>
              <a:t>Republicanismo y Ciudadanía</a:t>
            </a:r>
            <a:endParaRPr lang="es-PE" dirty="0"/>
          </a:p>
        </p:txBody>
      </p:sp>
      <p:sp>
        <p:nvSpPr>
          <p:cNvPr id="4" name="Subtitle 2">
            <a:extLst>
              <a:ext uri="{FF2B5EF4-FFF2-40B4-BE49-F238E27FC236}">
                <a16:creationId xmlns:a16="http://schemas.microsoft.com/office/drawing/2014/main" id="{FDC4AB48-7347-D068-10CA-6623812F2B82}"/>
              </a:ext>
            </a:extLst>
          </p:cNvPr>
          <p:cNvSpPr txBox="1">
            <a:spLocks/>
          </p:cNvSpPr>
          <p:nvPr/>
        </p:nvSpPr>
        <p:spPr>
          <a:xfrm>
            <a:off x="1523999" y="1213657"/>
            <a:ext cx="10080567" cy="5644341"/>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t>El republicanismo de Kant supone:</a:t>
            </a:r>
          </a:p>
          <a:p>
            <a:pPr algn="just"/>
            <a:endParaRPr lang="es-MX" dirty="0"/>
          </a:p>
          <a:p>
            <a:pPr marL="342900" indent="-342900" algn="just">
              <a:buFont typeface="Arial" panose="020B0604020202020204" pitchFamily="34" charset="0"/>
              <a:buChar char="•"/>
            </a:pPr>
            <a:r>
              <a:rPr lang="es-MX" dirty="0"/>
              <a:t>Rechazo al despotismo </a:t>
            </a:r>
          </a:p>
          <a:p>
            <a:pPr marL="342900" indent="-342900" algn="just">
              <a:buFont typeface="Arial" panose="020B0604020202020204" pitchFamily="34" charset="0"/>
              <a:buChar char="•"/>
            </a:pPr>
            <a:r>
              <a:rPr lang="es-MX" dirty="0"/>
              <a:t>Libertad liberal/ libertad republicana – no interferencia/no dominación</a:t>
            </a:r>
          </a:p>
          <a:p>
            <a:pPr marL="342900" indent="-342900" algn="just">
              <a:buFont typeface="Arial" panose="020B0604020202020204" pitchFamily="34" charset="0"/>
              <a:buChar char="•"/>
            </a:pPr>
            <a:r>
              <a:rPr lang="es-MX" dirty="0"/>
              <a:t>Legalidad, derecho</a:t>
            </a:r>
          </a:p>
          <a:p>
            <a:pPr marL="342900" indent="-342900" algn="just">
              <a:buFont typeface="Arial" panose="020B0604020202020204" pitchFamily="34" charset="0"/>
              <a:buChar char="•"/>
            </a:pPr>
            <a:r>
              <a:rPr lang="es-MX" dirty="0"/>
              <a:t>Libertad externa (civil)</a:t>
            </a:r>
          </a:p>
          <a:p>
            <a:pPr marL="342900" indent="-342900" algn="just">
              <a:buFont typeface="Arial" panose="020B0604020202020204" pitchFamily="34" charset="0"/>
              <a:buChar char="•"/>
            </a:pPr>
            <a:r>
              <a:rPr lang="es-MX" dirty="0"/>
              <a:t>Separación de poderes</a:t>
            </a:r>
          </a:p>
          <a:p>
            <a:pPr marL="342900" indent="-342900" algn="just">
              <a:buFont typeface="Arial" panose="020B0604020202020204" pitchFamily="34" charset="0"/>
              <a:buChar char="•"/>
            </a:pPr>
            <a:r>
              <a:rPr lang="es-MX" dirty="0"/>
              <a:t>Voluntad unificada del pueblo</a:t>
            </a:r>
          </a:p>
          <a:p>
            <a:pPr marL="342900" indent="-342900" algn="just">
              <a:buFont typeface="Arial" panose="020B0604020202020204" pitchFamily="34" charset="0"/>
              <a:buChar char="•"/>
            </a:pPr>
            <a:r>
              <a:rPr lang="es-MX" dirty="0"/>
              <a:t>Uso de la razón pública</a:t>
            </a:r>
          </a:p>
          <a:p>
            <a:pPr marL="342900" indent="-342900" algn="just">
              <a:buFont typeface="Arial" panose="020B0604020202020204" pitchFamily="34" charset="0"/>
              <a:buChar char="•"/>
            </a:pPr>
            <a:r>
              <a:rPr lang="es-MX" dirty="0"/>
              <a:t>Rechazo a la guerra: paz perpetua</a:t>
            </a:r>
          </a:p>
          <a:p>
            <a:pPr marL="342900" indent="-342900" algn="just">
              <a:buFont typeface="Arial" panose="020B0604020202020204" pitchFamily="34" charset="0"/>
              <a:buChar char="•"/>
            </a:pPr>
            <a:r>
              <a:rPr lang="es-MX" dirty="0"/>
              <a:t>Cosmopolitismo</a:t>
            </a:r>
          </a:p>
          <a:p>
            <a:pPr marL="342900" indent="-342900" algn="just">
              <a:buFont typeface="Arial" panose="020B0604020202020204" pitchFamily="34" charset="0"/>
              <a:buChar char="•"/>
            </a:pPr>
            <a:r>
              <a:rPr lang="es-MX" dirty="0"/>
              <a:t>Estado civil: Libertad, Igualdad, Independencia</a:t>
            </a:r>
          </a:p>
          <a:p>
            <a:pPr marL="342900" indent="-342900" algn="just">
              <a:buFont typeface="Arial" panose="020B0604020202020204" pitchFamily="34" charset="0"/>
              <a:buChar char="•"/>
            </a:pPr>
            <a:r>
              <a:rPr lang="es-PE" dirty="0"/>
              <a:t>Ciudadanía: Sufragio</a:t>
            </a:r>
          </a:p>
          <a:p>
            <a:pPr marL="342900" indent="-342900" algn="just">
              <a:buFont typeface="Arial" panose="020B0604020202020204" pitchFamily="34" charset="0"/>
              <a:buChar char="•"/>
            </a:pPr>
            <a:r>
              <a:rPr lang="es-PE" dirty="0"/>
              <a:t>Ilustración</a:t>
            </a:r>
          </a:p>
          <a:p>
            <a:pPr marL="342900" indent="-342900" algn="just">
              <a:buFont typeface="Arial" panose="020B0604020202020204" pitchFamily="34" charset="0"/>
              <a:buChar char="•"/>
            </a:pPr>
            <a:r>
              <a:rPr lang="es-PE" dirty="0"/>
              <a:t>Representación</a:t>
            </a:r>
          </a:p>
        </p:txBody>
      </p:sp>
    </p:spTree>
    <p:extLst>
      <p:ext uri="{BB962C8B-B14F-4D97-AF65-F5344CB8AC3E}">
        <p14:creationId xmlns:p14="http://schemas.microsoft.com/office/powerpoint/2010/main" val="3413932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84073-05FE-59B2-B89F-DBA1AE1547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24243-7477-97B9-D929-0631BFD8830B}"/>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39BE179D-AE09-7B6E-79F1-798B9F17A65C}"/>
              </a:ext>
            </a:extLst>
          </p:cNvPr>
          <p:cNvSpPr txBox="1">
            <a:spLocks/>
          </p:cNvSpPr>
          <p:nvPr/>
        </p:nvSpPr>
        <p:spPr>
          <a:xfrm>
            <a:off x="838200" y="1866899"/>
            <a:ext cx="10515600" cy="4816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“El derecho es la limitación de la libertad de cada uno a la condición de su concordancia con la libertad de todos, en cuanto sea posible según una ley universal.“ (1999, p. 259)</a:t>
            </a:r>
          </a:p>
          <a:p>
            <a:pPr marL="0" indent="0" algn="just">
              <a:buNone/>
            </a:pPr>
            <a:endParaRPr lang="de-DE" dirty="0"/>
          </a:p>
          <a:p>
            <a:pPr marL="0" indent="0" algn="just">
              <a:buNone/>
            </a:pPr>
            <a:r>
              <a:rPr lang="de-DE" dirty="0"/>
              <a:t>“El derecho público es el conjunto de las leyes externas que hacen posible tal concordancia sin excepción. Sin embargo, puesto que toda coacción de la libertad por el arbitrio de otro se llama coacción, resulta que la constitución civil es una relación de hombres libres, los cuales (sin perjuicio de su libertad en el conjunto de su unión con otros), con todo, se hallan bajo leyes coactivas: así lo quiere la razón misma, y, por cierto, la razón pura, legisladora a priori, que no atiende a fin empírico alguno.“ (1999, p. 259)</a:t>
            </a:r>
          </a:p>
          <a:p>
            <a:pPr marL="0" indent="0" algn="just">
              <a:buNone/>
            </a:pPr>
            <a:endParaRPr lang="de-DE" dirty="0"/>
          </a:p>
          <a:p>
            <a:pPr marL="0" indent="0" algn="just">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2754099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87870-A589-F488-A304-B2FF1995B7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3A73D0-1BF9-4284-50BB-E94278CA5E77}"/>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15D24A1B-7074-3DB4-AABE-795077038CEA}"/>
              </a:ext>
            </a:extLst>
          </p:cNvPr>
          <p:cNvSpPr txBox="1">
            <a:spLocks/>
          </p:cNvSpPr>
          <p:nvPr/>
        </p:nvSpPr>
        <p:spPr>
          <a:xfrm>
            <a:off x="838200" y="1833649"/>
            <a:ext cx="10515600" cy="4816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“El estado civil, por tanto, considerado meramente como estado jurídico, se funda en los siguientes principios a priori:</a:t>
            </a:r>
          </a:p>
          <a:p>
            <a:pPr marL="0" indent="0" algn="just">
              <a:buNone/>
            </a:pPr>
            <a:endParaRPr lang="de-DE" dirty="0"/>
          </a:p>
          <a:p>
            <a:pPr marL="971550" lvl="1" indent="-514350" algn="just">
              <a:buAutoNum type="arabicPeriod"/>
            </a:pPr>
            <a:r>
              <a:rPr lang="de-DE" dirty="0"/>
              <a:t>La libertad de cada miembro de la sociedad, en cuanto hombre.</a:t>
            </a:r>
          </a:p>
          <a:p>
            <a:pPr marL="971550" lvl="1" indent="-514350" algn="just">
              <a:buAutoNum type="arabicPeriod"/>
            </a:pPr>
            <a:r>
              <a:rPr lang="de-DE" dirty="0"/>
              <a:t>Su igualdad con los demás, en cuanto súbdito.</a:t>
            </a:r>
          </a:p>
          <a:p>
            <a:pPr marL="971550" lvl="1" indent="-514350" algn="just">
              <a:buAutoNum type="arabicPeriod"/>
            </a:pPr>
            <a:r>
              <a:rPr lang="de-DE" dirty="0"/>
              <a:t>La independencia de cada miembro de una república, en cuanto ciudadano. </a:t>
            </a:r>
          </a:p>
          <a:p>
            <a:pPr marL="0" indent="0" algn="just">
              <a:buNone/>
            </a:pPr>
            <a:endParaRPr lang="de-DE" dirty="0"/>
          </a:p>
          <a:p>
            <a:pPr marL="0" indent="0" algn="just">
              <a:buNone/>
            </a:pPr>
            <a:r>
              <a:rPr lang="de-DE" dirty="0"/>
              <a:t>Estos principios no son leyes que dicta el Estado ya establecido, sino son las únicas conforme a las cuales es posible el establecimiento de un Estado según los puros principios racionales del derecho humano externo en general.“ (1999, p. 260)</a:t>
            </a:r>
          </a:p>
          <a:p>
            <a:pPr marL="0" indent="0" algn="just">
              <a:buNone/>
            </a:pPr>
            <a:endParaRPr lang="de-DE" dirty="0"/>
          </a:p>
        </p:txBody>
      </p:sp>
    </p:spTree>
    <p:extLst>
      <p:ext uri="{BB962C8B-B14F-4D97-AF65-F5344CB8AC3E}">
        <p14:creationId xmlns:p14="http://schemas.microsoft.com/office/powerpoint/2010/main" val="661775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1DDD3-EBF9-12AA-7750-FB27B24432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43A8D-759C-C8BC-035F-B282E5F462E1}"/>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A56E838F-C3B0-98B6-91D2-D04350208310}"/>
              </a:ext>
            </a:extLst>
          </p:cNvPr>
          <p:cNvSpPr txBox="1">
            <a:spLocks/>
          </p:cNvSpPr>
          <p:nvPr/>
        </p:nvSpPr>
        <p:spPr>
          <a:xfrm>
            <a:off x="838200" y="1833649"/>
            <a:ext cx="10515600" cy="481653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libertad en cuanto hombre, cuyo principio para la constitución de una república expreso en la fórmula: &lt;&lt;Nadie puede obligarme a ser feliz a su manera&gt;&gt; (como se figure el bienestar de otros hombres), sino que cada uno puede buscar su felicidad por el camino que prefiera, siempre que no cause perjuicio alguno a la libertad de los demás para perseguir un fin semejante, la cual puede coexistir con la libertad de todos según una posible ley universal (es decir, según el derecho del otro).“ (1999, p. 260)</a:t>
            </a:r>
          </a:p>
          <a:p>
            <a:pPr marL="0" indent="0" algn="just">
              <a:buNone/>
            </a:pPr>
            <a:endParaRPr lang="de-DE" dirty="0"/>
          </a:p>
          <a:p>
            <a:pPr marL="0" indent="0" algn="just">
              <a:buNone/>
            </a:pPr>
            <a:r>
              <a:rPr lang="de-DE" dirty="0"/>
              <a:t>“Un gobierno que se estableciera según el principio de la benevolencia para con el pueblo, como un padre para con sus hijos, es decir, un gobierno paternalista, en que los súbditos, como niños menores de edad, que no pueden distinguir lo que es útil o nocivo, se ven forzados a comportarse de manera meramente pasiva, para aguardar del juicio del jefe del Estado el modo enque deban ser felices, y de su bondad el que éste también quiera que lo sean, tal gobierno es el mayor despotismo imaginable (una constitución que suprime toda libertad de los súbditos, que carecen, por tanto, de derecho en absoluto).“ (1999, p. 260)</a:t>
            </a:r>
          </a:p>
          <a:p>
            <a:pPr marL="0" indent="0" algn="just">
              <a:buNone/>
            </a:pPr>
            <a:endParaRPr lang="de-DE" dirty="0"/>
          </a:p>
        </p:txBody>
      </p:sp>
    </p:spTree>
    <p:extLst>
      <p:ext uri="{BB962C8B-B14F-4D97-AF65-F5344CB8AC3E}">
        <p14:creationId xmlns:p14="http://schemas.microsoft.com/office/powerpoint/2010/main" val="4125294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57ABB-F1BE-0310-BA9B-1A55AD38A1E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5F9ED-B641-2938-9F5F-16F0B070A7B7}"/>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08FD7C6F-32BE-1E38-81BD-EA1C68DFDF77}"/>
              </a:ext>
            </a:extLst>
          </p:cNvPr>
          <p:cNvSpPr txBox="1">
            <a:spLocks/>
          </p:cNvSpPr>
          <p:nvPr/>
        </p:nvSpPr>
        <p:spPr>
          <a:xfrm>
            <a:off x="838200" y="1833649"/>
            <a:ext cx="10515600" cy="4816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“No un gobierno paternalista, sino uno patríotico es aquel que puede pensarse para hombres capaces de tener derechos.“ (1999, p. 261)</a:t>
            </a:r>
          </a:p>
          <a:p>
            <a:pPr marL="0" indent="0" algn="just">
              <a:buNone/>
            </a:pPr>
            <a:endParaRPr lang="de-DE" dirty="0"/>
          </a:p>
          <a:p>
            <a:pPr marL="0" indent="0" algn="just">
              <a:buNone/>
            </a:pPr>
            <a:r>
              <a:rPr lang="de-DE" dirty="0"/>
              <a:t>“Es patriótico el modo de pensar por el que cada cual, en el Estado (sin excluir al jefe), considera la república como el seno materno, o el país como el suelo paterno, del cual y sobre el cual él propio ha surgido, y que también debe legar como una preciada herencia; por lo que se considera autorizado a salvaguardar sus derechos por las leyes de la voluntad común, pero no a someter el uso de ello a su capricho incondicionado. Este derecho de libertad asiste al miembro de la comunidad en cuanto hombre, es decir, en tanto que es un ser, en general, capaz de tener derechos.“ (1999, p. 261)</a:t>
            </a:r>
          </a:p>
          <a:p>
            <a:pPr marL="0" indent="0" algn="just">
              <a:buNone/>
            </a:pPr>
            <a:endParaRPr lang="de-DE" dirty="0"/>
          </a:p>
        </p:txBody>
      </p:sp>
    </p:spTree>
    <p:extLst>
      <p:ext uri="{BB962C8B-B14F-4D97-AF65-F5344CB8AC3E}">
        <p14:creationId xmlns:p14="http://schemas.microsoft.com/office/powerpoint/2010/main" val="1414843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D2E98-5CD0-31DD-0C3F-6E2C46FE3B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EAC61-0A34-EAAE-CF28-E2715BD43C68}"/>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9FB11DDB-51EF-15EA-DDAF-B7B2C14CFA04}"/>
              </a:ext>
            </a:extLst>
          </p:cNvPr>
          <p:cNvSpPr txBox="1">
            <a:spLocks/>
          </p:cNvSpPr>
          <p:nvPr/>
        </p:nvSpPr>
        <p:spPr>
          <a:xfrm>
            <a:off x="838200" y="1833649"/>
            <a:ext cx="10515600" cy="4816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igualdad en tanto súbdito, cuya fórmula puede rezar así: Cada miembro de la república tiene derechos de coacción frente a cualquier otro.“ (1999, p. 261)</a:t>
            </a:r>
          </a:p>
          <a:p>
            <a:pPr marL="0" indent="0" algn="just">
              <a:buNone/>
            </a:pPr>
            <a:endParaRPr lang="de-DE" dirty="0"/>
          </a:p>
          <a:p>
            <a:pPr marL="0" indent="0" algn="just">
              <a:buNone/>
            </a:pPr>
            <a:r>
              <a:rPr lang="de-DE" dirty="0"/>
              <a:t>“Todo el que se halle en un Estado bajo leyes es súbdito y, por tanto, está sometido a leyes de coacción igual que los demás miembros de la república.“ (1999, p. 261)</a:t>
            </a:r>
          </a:p>
          <a:p>
            <a:pPr marL="0" indent="0" algn="just">
              <a:buNone/>
            </a:pPr>
            <a:endParaRPr lang="de-DE" dirty="0"/>
          </a:p>
        </p:txBody>
      </p:sp>
    </p:spTree>
    <p:extLst>
      <p:ext uri="{BB962C8B-B14F-4D97-AF65-F5344CB8AC3E}">
        <p14:creationId xmlns:p14="http://schemas.microsoft.com/office/powerpoint/2010/main" val="1484529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CDF1A-DC07-04B0-7500-593F2FD023F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F7A46-B563-3845-95D6-02B7BD30B504}"/>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47706E9D-BACE-9894-27B8-B5F98D0EF201}"/>
              </a:ext>
            </a:extLst>
          </p:cNvPr>
          <p:cNvSpPr txBox="1">
            <a:spLocks/>
          </p:cNvSpPr>
          <p:nvPr/>
        </p:nvSpPr>
        <p:spPr>
          <a:xfrm>
            <a:off x="838200" y="1833649"/>
            <a:ext cx="10515600" cy="4816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“Esta libertad general de los hombres en un Estado, en cuanto súbditos suyos, es perfectamente compatible, sin embargo, con la mayor desigualdad, ségún la cantidad y el grado de sus posesiones.“ (1999, p. 262)</a:t>
            </a:r>
          </a:p>
          <a:p>
            <a:pPr marL="0" indent="0" algn="just">
              <a:buNone/>
            </a:pPr>
            <a:endParaRPr lang="de-DE" dirty="0"/>
          </a:p>
          <a:p>
            <a:pPr marL="0" indent="0" algn="just">
              <a:buNone/>
            </a:pPr>
            <a:r>
              <a:rPr lang="de-DE" dirty="0"/>
              <a:t>“Según el derecho (que como expresión de la voluntad general, sólo puede ser único y concierne a la forma de lo jurídico, no a la materia ni al objeto sobre el que tengo un derecho) todos son iguales en cuanto súbditos: porque nadie puede coaccionar a otro sino por medio de la ley pública. (...) Nadie puede perder esta competencia para coaccionar (por tanto, de tener un derecho frente a otros) si no es por causa de su propio delito.“ (1999, p. 262)</a:t>
            </a:r>
          </a:p>
        </p:txBody>
      </p:sp>
    </p:spTree>
    <p:extLst>
      <p:ext uri="{BB962C8B-B14F-4D97-AF65-F5344CB8AC3E}">
        <p14:creationId xmlns:p14="http://schemas.microsoft.com/office/powerpoint/2010/main" val="1001205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D86A6-C2F3-B8EC-EA6B-15F8952AFA0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78BA30-4730-B119-D736-9534EA7A4210}"/>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131E2950-EAB8-2627-1B18-49572FA04F90}"/>
              </a:ext>
            </a:extLst>
          </p:cNvPr>
          <p:cNvSpPr txBox="1">
            <a:spLocks/>
          </p:cNvSpPr>
          <p:nvPr/>
        </p:nvSpPr>
        <p:spPr>
          <a:xfrm>
            <a:off x="838200" y="1833649"/>
            <a:ext cx="10515600" cy="50243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“De esta idea de la igualdad de los hombres en la república, en cuanto súbditos, resulta también la siguiente fórmula: Cada miembro suyo ha de poder alcanzar en ella una posición de cualquier nivel (que corresponda a un súbdito) a que pueden llevarle su talento, su diligencia y su suerte; y no es lícito que sus consúbditos le cierren el paso por una prerrogativa hereditaria.“ (1999, p. 262)</a:t>
            </a:r>
          </a:p>
          <a:p>
            <a:pPr marL="0" indent="0" algn="just">
              <a:buNone/>
            </a:pPr>
            <a:endParaRPr lang="de-DE" dirty="0"/>
          </a:p>
          <a:p>
            <a:pPr marL="0" indent="0" algn="just">
              <a:buNone/>
            </a:pPr>
            <a:r>
              <a:rPr lang="de-DE" dirty="0"/>
              <a:t>“El derecho público (en una república) es meramente el estado de una legislación efectiva, conforme este principio y asistida por el poder, en virtud de la cual, cuantos pertenecen a un pueblo, en cuanto súbditos, se hallan en un estado jurídico, es decir, el de la igualdad de accion y reacción entre albedríos que se limitan mutuamente conforme a la ley universal de la libertad (que se llama estado civil), resulta de ello que el derecho innato de cada uno en tal estado (es decir, anterior a toda acción jurídica), en relación con la facultad de coaccionar a los demás, a fin de que permanezcan siempre entre los límites de un uso de su libertad unánime con la mía, es igual para todos sin excepción. (...) no puede haber ningún privilegio innato de un miembro de la república sobre otro, en cuanto consúbdito; y nadie puede legar a sus descendientes el privilegio de la posición que tiene dentro de la república.“ (1999, p. 263)</a:t>
            </a:r>
          </a:p>
        </p:txBody>
      </p:sp>
    </p:spTree>
    <p:extLst>
      <p:ext uri="{BB962C8B-B14F-4D97-AF65-F5344CB8AC3E}">
        <p14:creationId xmlns:p14="http://schemas.microsoft.com/office/powerpoint/2010/main" val="2080568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F7895-1677-EB38-B429-5C472FFFDC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53AF9-AFBF-568C-2F44-14BD4309B72A}"/>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99E85BBC-7B47-9C90-6E5D-BAD509793DF6}"/>
              </a:ext>
            </a:extLst>
          </p:cNvPr>
          <p:cNvSpPr txBox="1">
            <a:spLocks/>
          </p:cNvSpPr>
          <p:nvPr/>
        </p:nvSpPr>
        <p:spPr>
          <a:xfrm>
            <a:off x="838200" y="1833649"/>
            <a:ext cx="10515600" cy="50243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“No puede evitar que éstos* si su talento, su diligencia y su suerte lo hacen posible, estén facultados para elevarse a iguales circunstancias.“ (1999, p. 264)</a:t>
            </a:r>
          </a:p>
          <a:p>
            <a:pPr marL="0" indent="0" algn="just">
              <a:buNone/>
            </a:pPr>
            <a:r>
              <a:rPr lang="de-DE" dirty="0"/>
              <a:t>*estos = los miembros de una república, el asalariado y el arrendatario, el propietario y los peones agrícolas, etc. (Cfr. Ib.)</a:t>
            </a:r>
          </a:p>
          <a:p>
            <a:pPr marL="0" indent="0" algn="just">
              <a:buNone/>
            </a:pPr>
            <a:endParaRPr lang="de-DE" dirty="0"/>
          </a:p>
          <a:p>
            <a:pPr marL="0" indent="0" algn="just">
              <a:buNone/>
            </a:pPr>
            <a:r>
              <a:rPr lang="de-DE" dirty="0"/>
              <a:t>“Ningún hombre que viva en el estado jurídico de una república puede declinar esta igualdad, a no ser por su propio delito, pero nunca por contrato o por la fuerza de la guerra.“ (1999, p. 264)</a:t>
            </a:r>
          </a:p>
          <a:p>
            <a:pPr marL="0" indent="0" algn="just">
              <a:buNone/>
            </a:pPr>
            <a:endParaRPr lang="de-DE" dirty="0"/>
          </a:p>
          <a:p>
            <a:pPr marL="0" indent="0" algn="just">
              <a:buNone/>
            </a:pPr>
            <a:r>
              <a:rPr lang="de-DE" dirty="0"/>
              <a:t>“Se puede considerar feliz a alguien en cualquier estado si es consciente de que sólo depende de él (de su capacidad o de su voluntad sincera), o de circunstancias de que no puede culpar a otro, pero no de la irresistible voluntad de otros, el que no ascienda al mismo nivel que los demás, los cuales, como consúbditos, no le aventajan en lo que concierne al derecho.“ (1999, p. 264)</a:t>
            </a:r>
          </a:p>
        </p:txBody>
      </p:sp>
    </p:spTree>
    <p:extLst>
      <p:ext uri="{BB962C8B-B14F-4D97-AF65-F5344CB8AC3E}">
        <p14:creationId xmlns:p14="http://schemas.microsoft.com/office/powerpoint/2010/main" val="3151194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717B4-76DE-A7AB-9FB6-38BCEFA6C30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5425D-1795-5AC2-21F2-1630DFD6A35F}"/>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F4CE7B91-F3FA-A9CD-9949-174FCBA26447}"/>
              </a:ext>
            </a:extLst>
          </p:cNvPr>
          <p:cNvSpPr txBox="1">
            <a:spLocks/>
          </p:cNvSpPr>
          <p:nvPr/>
        </p:nvSpPr>
        <p:spPr>
          <a:xfrm>
            <a:off x="838200" y="1833649"/>
            <a:ext cx="10515600" cy="5024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independencia de un miembro de la república en cuanto ciudadano, es decir, en cuanto colegislador. “ (1999, p. 265)</a:t>
            </a:r>
          </a:p>
          <a:p>
            <a:pPr marL="0" indent="0" algn="just">
              <a:buNone/>
            </a:pPr>
            <a:endParaRPr lang="de-DE" dirty="0"/>
          </a:p>
          <a:p>
            <a:pPr marL="0" indent="0" algn="just">
              <a:buNone/>
            </a:pPr>
            <a:r>
              <a:rPr lang="de-DE" dirty="0"/>
              <a:t>“A propósito de la legislación misma, todos los que son libres e iguales bajo leyes públicas ya existentes, sin embargo, no han de ser considerados iguales en lo concerniente al derecho a dictar estas leyes. Aquellos que no son aptos para ejercer este derecho se hallan sometidos también, como miembros de la república al cumplimiento de estas leyes, con lo que participan de su protección; solo que no como ciudadanos, sino como protegidos. “ (1999, p. 265)</a:t>
            </a:r>
          </a:p>
          <a:p>
            <a:pPr marL="0" indent="0" algn="just">
              <a:buNone/>
            </a:pPr>
            <a:endParaRPr lang="de-DE" dirty="0"/>
          </a:p>
        </p:txBody>
      </p:sp>
    </p:spTree>
    <p:extLst>
      <p:ext uri="{BB962C8B-B14F-4D97-AF65-F5344CB8AC3E}">
        <p14:creationId xmlns:p14="http://schemas.microsoft.com/office/powerpoint/2010/main" val="295033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B1251-DEE1-9B88-CE46-6E00074EF0F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44867-2169-7FDE-732F-B1CD6A038679}"/>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0A0F49A8-9FFB-AB17-99EF-CA0A43E0AB46}"/>
              </a:ext>
            </a:extLst>
          </p:cNvPr>
          <p:cNvSpPr txBox="1">
            <a:spLocks/>
          </p:cNvSpPr>
          <p:nvPr/>
        </p:nvSpPr>
        <p:spPr>
          <a:xfrm>
            <a:off x="838200" y="1833649"/>
            <a:ext cx="10515600" cy="5024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“Una ley pública, que determina para todos lo que debe estar jurídicamente permitido o prohibido, es el acto de una voluntad pública, de que procede todo derecho, y, por ende, no ha de suponer injusticia contra nadie.“ (1999, p. 265)</a:t>
            </a:r>
          </a:p>
          <a:p>
            <a:pPr marL="0" indent="0" algn="just">
              <a:buNone/>
            </a:pPr>
            <a:endParaRPr lang="de-DE" dirty="0"/>
          </a:p>
          <a:p>
            <a:pPr marL="0" indent="0" algn="just">
              <a:buNone/>
            </a:pPr>
            <a:r>
              <a:rPr lang="de-DE" dirty="0"/>
              <a:t>“No es posible otra voluntad que la del pueblo entero (pues todos deciden sobre todo, y cada uno sobre sí mismo).“ (1999, p. 265)</a:t>
            </a:r>
          </a:p>
          <a:p>
            <a:pPr marL="0" indent="0" algn="just">
              <a:buNone/>
            </a:pPr>
            <a:endParaRPr lang="de-DE" dirty="0"/>
          </a:p>
          <a:p>
            <a:pPr marL="0" indent="0" algn="just">
              <a:buNone/>
            </a:pPr>
            <a:r>
              <a:rPr lang="de-DE" dirty="0"/>
              <a:t>“Ninguna voluntad particular puede ser legisladora para una república.“ (1999, p. 266)</a:t>
            </a:r>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8021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54FC-9C69-5A20-3BDA-DE1582769ECA}"/>
              </a:ext>
            </a:extLst>
          </p:cNvPr>
          <p:cNvSpPr>
            <a:spLocks noGrp="1"/>
          </p:cNvSpPr>
          <p:nvPr>
            <p:ph type="title"/>
          </p:nvPr>
        </p:nvSpPr>
        <p:spPr/>
        <p:txBody>
          <a:bodyPr/>
          <a:lstStyle/>
          <a:p>
            <a:r>
              <a:rPr lang="es-MX" dirty="0"/>
              <a:t>Cuatro fuentes:</a:t>
            </a:r>
            <a:endParaRPr lang="es-PE" dirty="0"/>
          </a:p>
        </p:txBody>
      </p:sp>
      <p:sp>
        <p:nvSpPr>
          <p:cNvPr id="3" name="Content Placeholder 2">
            <a:extLst>
              <a:ext uri="{FF2B5EF4-FFF2-40B4-BE49-F238E27FC236}">
                <a16:creationId xmlns:a16="http://schemas.microsoft.com/office/drawing/2014/main" id="{6B6B8B25-8CB1-26F5-DC1F-A9B3309F3158}"/>
              </a:ext>
            </a:extLst>
          </p:cNvPr>
          <p:cNvSpPr>
            <a:spLocks noGrp="1"/>
          </p:cNvSpPr>
          <p:nvPr>
            <p:ph idx="1"/>
          </p:nvPr>
        </p:nvSpPr>
        <p:spPr/>
        <p:txBody>
          <a:bodyPr>
            <a:normAutofit lnSpcReduction="10000"/>
          </a:bodyPr>
          <a:lstStyle/>
          <a:p>
            <a:pPr algn="just"/>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algn="just"/>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endParaRPr lang="es-PE" dirty="0"/>
          </a:p>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p:txBody>
      </p:sp>
    </p:spTree>
    <p:extLst>
      <p:ext uri="{BB962C8B-B14F-4D97-AF65-F5344CB8AC3E}">
        <p14:creationId xmlns:p14="http://schemas.microsoft.com/office/powerpoint/2010/main" val="195597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057CC-96B9-70C7-E01E-6C1889602C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EB656-10F0-468A-98C3-111E278F81D3}"/>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150F7F3F-A758-8C86-D510-47F05F7BD751}"/>
              </a:ext>
            </a:extLst>
          </p:cNvPr>
          <p:cNvSpPr txBox="1">
            <a:spLocks/>
          </p:cNvSpPr>
          <p:nvPr/>
        </p:nvSpPr>
        <p:spPr>
          <a:xfrm>
            <a:off x="838200" y="1833649"/>
            <a:ext cx="10515600" cy="50243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“(Para constituir este concepto concurren de suyo los conceptos de libertad externa, igualdad y unidad de la voluntad de todos, y para la última, es condición la independencia, ya que se requiere una votación cuando se dan las dos primeras.) A esta ley general que sólo puede emanar de la voluntad popular general (unida), se la llama contrato originario.“ (1999, p. 266)</a:t>
            </a:r>
          </a:p>
          <a:p>
            <a:pPr marL="0" indent="0" algn="just">
              <a:buNone/>
            </a:pPr>
            <a:endParaRPr lang="de-DE" dirty="0"/>
          </a:p>
          <a:p>
            <a:pPr marL="0" indent="0" algn="just">
              <a:buNone/>
            </a:pPr>
            <a:r>
              <a:rPr lang="de-DE" dirty="0"/>
              <a:t>“Aquel que tiene derecho a voto en esta legislación se llama ciudadano (</a:t>
            </a:r>
            <a:r>
              <a:rPr lang="de-DE" i="1" dirty="0"/>
              <a:t>citoyen</a:t>
            </a:r>
            <a:r>
              <a:rPr lang="de-DE" dirty="0"/>
              <a:t>, es decir, ciudadano del Estado, no ciudadano de la ciudad, </a:t>
            </a:r>
            <a:r>
              <a:rPr lang="de-DE" i="1" dirty="0"/>
              <a:t>bourgeois</a:t>
            </a:r>
            <a:r>
              <a:rPr lang="de-DE" dirty="0"/>
              <a:t>). La única cualidad exigida para ello, aparte de la natural (no ser niño ni mujer), es la que uno sea su propio señor y, por tanto, tenga alguna propiedad (en la que puede incluirse toda habilidad, oficio, arte o ciencia) que le sustente; es decir, que en el caso en que deba ganarse la vida por medio de otros lo haga sólo por enajenación de lo que es suyo, no por concesión de que otros hagan uso de sus fuerzas; por tanto, que, en el sentido propio de la palabra, no esté al servicio de nadie sino de la república. Al respecto, los artesanos y los grandes (o pequeños) propietarios son iguales entre sí, es decir, cada uno sólo tiene un voto.“ (1999, p. 266)</a:t>
            </a:r>
          </a:p>
          <a:p>
            <a:pPr marL="0" indent="0" algn="just">
              <a:buNone/>
            </a:pPr>
            <a:endParaRPr lang="de-DE" dirty="0"/>
          </a:p>
        </p:txBody>
      </p:sp>
    </p:spTree>
    <p:extLst>
      <p:ext uri="{BB962C8B-B14F-4D97-AF65-F5344CB8AC3E}">
        <p14:creationId xmlns:p14="http://schemas.microsoft.com/office/powerpoint/2010/main" val="3444403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26A45-1F6C-4F92-581A-E17B19566E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AE533-C687-FA9F-A29A-DB5F33E5D375}"/>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4D7D0BD4-E221-79A1-70DE-6CCDB560D9A8}"/>
              </a:ext>
            </a:extLst>
          </p:cNvPr>
          <p:cNvSpPr txBox="1">
            <a:spLocks/>
          </p:cNvSpPr>
          <p:nvPr/>
        </p:nvSpPr>
        <p:spPr>
          <a:xfrm>
            <a:off x="838200" y="1833649"/>
            <a:ext cx="10515600" cy="50243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“El número de los facultados para votar la legislación no ha de ser juzgado por la magnitud de las posesiones sino por la cantidad de propietarios.“ (1999, p. 267) </a:t>
            </a:r>
          </a:p>
          <a:p>
            <a:pPr marL="0" indent="0" algn="just">
              <a:buNone/>
            </a:pPr>
            <a:endParaRPr lang="de-DE" dirty="0"/>
          </a:p>
          <a:p>
            <a:pPr marL="0" indent="0" algn="just">
              <a:buNone/>
            </a:pPr>
            <a:r>
              <a:rPr lang="de-DE" dirty="0"/>
              <a:t>“Todos los que tienen este derecho a voto han de estar de acuerdo con esta ley de la equidad pública; pues, de lo contrario, habría un conflicto jurídico entre quienes no están de acuerdo con ella y quienes sí lo están, el cual requeriría otro principio jurídico superior para dirimirlo. Por tanto, si no cabe esperar tal acuerdo por parte de un pueblo entero, y cuanto puede preverse que se alcance es sólo una mayoría de votos, y no, por cierto, de votantes directos (en un pueblo grande), sino solo de delegados, en cuanto representantes del pueblo, el mismo principio, por el que basta esta mayoría, en tanto que aceptado por acuerdo general y, por tanto, por medio de un contrato, debería ser el fundamento supremo del establecimiento de una constitución civil.“ (1999, p. 267)</a:t>
            </a:r>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862654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21836-1238-3F94-3ACE-1EBA7957F6A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2EB0A-37B2-51EB-AEEA-EBA99B9BE499}"/>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4AC603D2-EB8A-1B1A-BFD3-854150813E19}"/>
              </a:ext>
            </a:extLst>
          </p:cNvPr>
          <p:cNvSpPr txBox="1">
            <a:spLocks/>
          </p:cNvSpPr>
          <p:nvPr/>
        </p:nvSpPr>
        <p:spPr>
          <a:xfrm>
            <a:off x="838200" y="1833649"/>
            <a:ext cx="10515600" cy="502435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“He aquí un contrato originario, el único sobre el que puede fundarse entre los hombres una constitución civil, legítima para todos sin excepción, y establecerse una república.“ (1999, p. 268)</a:t>
            </a:r>
          </a:p>
          <a:p>
            <a:pPr marL="0" indent="0" algn="just">
              <a:buNone/>
            </a:pPr>
            <a:endParaRPr lang="de-DE" dirty="0"/>
          </a:p>
          <a:p>
            <a:pPr marL="0" indent="0" algn="just">
              <a:buNone/>
            </a:pPr>
            <a:r>
              <a:rPr lang="de-DE" dirty="0"/>
              <a:t>“Este contrato (llamado </a:t>
            </a:r>
            <a:r>
              <a:rPr lang="de-DE" i="1" dirty="0"/>
              <a:t>contractus originarius </a:t>
            </a:r>
            <a:r>
              <a:rPr lang="de-DE" dirty="0"/>
              <a:t>o </a:t>
            </a:r>
            <a:r>
              <a:rPr lang="de-DE" i="1" dirty="0"/>
              <a:t>pactum sociale</a:t>
            </a:r>
            <a:r>
              <a:rPr lang="de-DE" dirty="0"/>
              <a:t>), como coalición de cada voluntad particular y privada, dentro de un pueblo, en una voluntad comuntaria y pública (con vistas a una mera legislación jurídica), no es preciso en modo alguno suponer que se trata de un hecho (...) Por el contrario, se trata de una mera idea de la razón que tiene, sin embargo, su indudable realidad (práctica); a saber: la de obligar a todo legislador a que dicte sus leyes como si pudieran haber emanado de la voluntad unida de todo un pueblo, y a que considere a cada súbdito, en cuanto que quiere ser ciudadano, como si hubiera votado por su acuerdo con una voluntad tal. Pues ahí está la prueba de la legitimidad de toda ley pública.“ (1999, p. 268)</a:t>
            </a:r>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005180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92690-59AB-17B4-EDAD-DB40E72D27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5E5941-C031-B7D8-1F03-907613F48EA9}"/>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2754D640-316C-6241-2CA4-4FB7E18EFAC5}"/>
              </a:ext>
            </a:extLst>
          </p:cNvPr>
          <p:cNvSpPr txBox="1">
            <a:spLocks/>
          </p:cNvSpPr>
          <p:nvPr/>
        </p:nvSpPr>
        <p:spPr>
          <a:xfrm>
            <a:off x="838200" y="1833649"/>
            <a:ext cx="10515600" cy="50243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salud pública que en primer lugar se ha de tomar en consideración es aquella constitución legal que garantiza a cada uno su libertad por medio de leyes: con lo que cada cual es muy dueño de buscar su felicidad por el camino que mejor le parezca, siempre que no perjudique a esa legítima libertad general y, por tanto, al derecho de los otros cosúbditos.“ (1999, p. 270)</a:t>
            </a:r>
          </a:p>
          <a:p>
            <a:pPr marL="0" indent="0" algn="just">
              <a:buNone/>
            </a:pPr>
            <a:endParaRPr lang="de-DE" dirty="0"/>
          </a:p>
          <a:p>
            <a:pPr marL="0" indent="0" algn="just">
              <a:buNone/>
            </a:pPr>
            <a:r>
              <a:rPr lang="de-DE" dirty="0"/>
              <a:t>“Toda oposición contra el supremo poder legislativo, toda incitación a vías de hecho del descontento de los súbditos, todo levantamiento que estalle en rebelión, es el delito supremo y más punible de la república, pues destruye sus  fundamentos. Y esta prohibición es incondicionada.“ (1999, p. 271)</a:t>
            </a:r>
          </a:p>
          <a:p>
            <a:pPr marL="0" indent="0" algn="just">
              <a:buNone/>
            </a:pPr>
            <a:endParaRPr lang="de-DE" dirty="0"/>
          </a:p>
          <a:p>
            <a:pPr marL="0" indent="0" algn="just">
              <a:buNone/>
            </a:pPr>
            <a:r>
              <a:rPr lang="de-DE" dirty="0"/>
              <a:t>“El pueblo, al buscar de esta manera sus derechos, ha cometido injusticia en grado sumo; porque tal manera (aceptada como máxima) vuelve insegura toda consitución jurídica e introduce el estado de anarquía total, en que todo derecho cesa, cuando menos, de surtir efecto.“ (1999, p. 273)</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118552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45E34-D334-3092-83FF-4B01FFA477C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4CD7B-B7D8-97A7-78C7-C1FBE89D7ED9}"/>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4602EA9D-FC8B-F651-6A93-54AEE54D8FF5}"/>
              </a:ext>
            </a:extLst>
          </p:cNvPr>
          <p:cNvSpPr txBox="1">
            <a:spLocks/>
          </p:cNvSpPr>
          <p:nvPr/>
        </p:nvSpPr>
        <p:spPr>
          <a:xfrm>
            <a:off x="838200" y="2227811"/>
            <a:ext cx="10515600" cy="4630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“Hobbes es de la opinión opuesta. Según él (De Cive, cap. 7, </a:t>
            </a:r>
            <a:r>
              <a:rPr lang="es-PE" dirty="0"/>
              <a:t>§</a:t>
            </a:r>
            <a:r>
              <a:rPr lang="de-DE" dirty="0"/>
              <a:t>14), el jefe de Estado no está vinculado en modo alguno al pueblo mediante contrato, y no puede cometer injusticia con el ciudadano (del que puede disponer como quiera). Esta tesis sería completamente correcta si, por injusticia entendiera aquella lesión que concede al agraviado un derecho de coacción contra quien le ha tratado injustamente; pero así, en su generalidad, la tesis es espantosa.“ (1999, p. 276)</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4210440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CD266-FD5B-D0D0-6DBE-B6679E26B96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69D59-B644-1DC5-2B06-D15832339E63}"/>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6DECBB90-D21A-F453-26B2-0C37DF03F11B}"/>
              </a:ext>
            </a:extLst>
          </p:cNvPr>
          <p:cNvSpPr txBox="1">
            <a:spLocks/>
          </p:cNvSpPr>
          <p:nvPr/>
        </p:nvSpPr>
        <p:spPr>
          <a:xfrm>
            <a:off x="838200" y="1978429"/>
            <a:ext cx="10515600" cy="458862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“Cada hombre tiene, no obstante, sus derechos inalienables, a los que no puede renunciar aunque quiera, y sobre los que él propio está facultado para juzgar; y como la injusticia, que sufre según su opinión, proviene, según aquella suposición, solo del error o del desconocimiento de ciertas consecuencias por parte del poder supremo: entonces se ha de otorgar al ciudadano, y, por cierto, con permiso del soberano mismo, la facultad de dar a conocer públicamente su opinión sobre lo que le parece haber de injusto contra la república en los decretos de aquél. Pues asumir que el jefe no pueda siquiera equivocarser o desconocer algo, sería como representárselo dotado de inspiración celestial y elevado sobre lo humano. Así, pues, la libertad de pluma, mantenida entre los límites del respeto y el amor a la constitución en que se vive, en virtud del modo de pensar liberal de los súbditos, inculcado, no obstante, por aquella (por lo que las plumas se limitan unas a otras, a fin de no perder su libertad), es el único paladín de los derechos del pueblo.“ (1999, p. 276)</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639136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1E97C-E8DF-31A9-7459-100B15A75E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844FC-8529-6DA5-FFA7-652BEF3B1FDD}"/>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D960A58F-0E6B-C840-A0A7-41ECA221F0D6}"/>
              </a:ext>
            </a:extLst>
          </p:cNvPr>
          <p:cNvSpPr txBox="1">
            <a:spLocks/>
          </p:cNvSpPr>
          <p:nvPr/>
        </p:nvSpPr>
        <p:spPr>
          <a:xfrm>
            <a:off x="838200" y="1978429"/>
            <a:ext cx="10515600" cy="4588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“Lo que un pueblo no puede decidir sobre sí mismo, tampoco el legislador puede decidirlo sobre el pueblo.“ (1999, p. 277)</a:t>
            </a:r>
          </a:p>
          <a:p>
            <a:pPr marL="0" indent="0" algn="just">
              <a:buNone/>
            </a:pPr>
            <a:endParaRPr lang="de-DE" dirty="0"/>
          </a:p>
          <a:p>
            <a:pPr marL="0" indent="0" algn="just">
              <a:buNone/>
            </a:pPr>
            <a:r>
              <a:rPr lang="de-DE" dirty="0"/>
              <a:t>“En toda república ha de haber una obediencia, sujeta al mecanismo de la constitución política según leyes coactivas (que alcanzan a todos); pero ha de haber, al mismo tiempo, un espíritu de libertad, ya que, en lo concerniente al deber universal de los hombres, tal constitución exige la persuasión racional de que tal coacción es legítima, a fin de no incurrir en contradicción consigo misma. La obediencia, sin este espíritu, es la causa originaria de todas las sociedades secretas.“ (1999, p. 278)</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02638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E99AB-A8DA-7BFF-3439-2BCBE48FCF7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694EC-0EEB-5733-A015-49C5135F739B}"/>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C73A7804-FAD2-4C55-CACB-8352EED25C7B}"/>
              </a:ext>
            </a:extLst>
          </p:cNvPr>
          <p:cNvSpPr txBox="1">
            <a:spLocks/>
          </p:cNvSpPr>
          <p:nvPr/>
        </p:nvSpPr>
        <p:spPr>
          <a:xfrm>
            <a:off x="838200" y="1978429"/>
            <a:ext cx="10515600" cy="45886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“Una práctica que se aparta de todos los principios puros de la razón en ninguna parte reniega de la teoría con más presunción que en la cuestión de los requisitos para una buena constitución política“ (1999, p. 279)</a:t>
            </a:r>
          </a:p>
          <a:p>
            <a:pPr marL="0" indent="0" algn="just">
              <a:buNone/>
            </a:pPr>
            <a:endParaRPr lang="de-DE" dirty="0"/>
          </a:p>
          <a:p>
            <a:pPr marL="0" indent="0" algn="just">
              <a:buNone/>
            </a:pPr>
            <a:r>
              <a:rPr lang="de-DE" dirty="0"/>
              <a:t>“Si hay algo en la razón que se deja expresar con el nombre de derecho político, y si este concepto tiene para los hombres, enfrentados mutuamente por el antagonismo de la libertad, una fuerza vinculante y, por tanto, realidad objetiva (práctica), sin que sea lícito fijarse en el bienestar o malestar que puede venir de ello (lo que se conoce sólo por experiencia), entonces tal derecho se funda en principios a priori (pues la experiencia no puede enseñar lo que es el derecho), y hay una teoría del derecho político, sin conformidad con la cual ninguna práctica es válida.“ (1999, p. 279)</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815546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38FDC-FE64-9FF4-5C8E-0D4E471DC43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48D322-6B10-B7E0-A7FE-D4B769848882}"/>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857A8574-9C24-6458-D075-EEFB4A6C4839}"/>
              </a:ext>
            </a:extLst>
          </p:cNvPr>
          <p:cNvSpPr txBox="1">
            <a:spLocks/>
          </p:cNvSpPr>
          <p:nvPr/>
        </p:nvSpPr>
        <p:spPr>
          <a:xfrm>
            <a:off x="838200" y="1978429"/>
            <a:ext cx="10515600" cy="458862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“Si los hombres tienen en su cabeza la idea de los derechos que les incumben, no obstante, por mor de la dureza de su corazón, serían incapaces e indignos de ser tratados conforme a ella, y por eso es permisible y necesario un poder supremo, que los mantenga en orden y proceda según reglas de prudencia. Pero este salto a la desesperada es de tal índole que, si acaso no se trata del derecho, sino sólo de la fuerza, también al pueblo le está permitido ensayar la suya y volver insegura así toda constitución legal.“ (1999, p. 280)</a:t>
            </a:r>
          </a:p>
          <a:p>
            <a:pPr marL="0" indent="0" algn="just">
              <a:buNone/>
            </a:pPr>
            <a:endParaRPr lang="de-DE" dirty="0"/>
          </a:p>
          <a:p>
            <a:pPr marL="0" indent="0" algn="just">
              <a:buNone/>
            </a:pPr>
            <a:r>
              <a:rPr lang="de-DE" dirty="0"/>
              <a:t>“Si no hay nada que infunda por medio de la razó un respeto inmediato (como los derechos del hombre), todo influjo sobre el arbitrio de los hombres es incapaz de refrenar su libertad. Pero si, junto a la benevolencia, se hace oir el derecho, entonces no se muestra tan viciada la naturaleza humana como para no escuchar su voz con respeto. (“</a:t>
            </a:r>
            <a:r>
              <a:rPr lang="es-MX" dirty="0"/>
              <a:t>Entonces, si por casualidad ven a un hombre cargado de piedad y de mérito, permanezcan allí en silencio y con los oídos atentos.” Virgilio</a:t>
            </a:r>
            <a:r>
              <a:rPr lang="de-DE" dirty="0"/>
              <a:t>)“ (1999, p. 280)</a:t>
            </a:r>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474844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462F9-2281-F903-3279-195DB15A2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20B4E5-9EEA-8D55-229A-A7FF53F69248}"/>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A8B05952-ED26-7471-9E15-5E934C51FABD}"/>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F2B65F84-5A7E-EEBB-9654-FA70CA863C91}"/>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419732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AFDD-86D8-CF49-DE3F-B3AFBCF3DC07}"/>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A7B8CDB5-2D14-94C1-68CA-FE9FADD5915C}"/>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8A1C9FE0-F4E9-64A4-CEF3-7ABDCE4F78E1}"/>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1828856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4F3F6-F34D-FAE9-0514-6C674A5A84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19764-AE35-B168-CB4C-24E511E5EF68}"/>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0CD818F7-A4B6-643F-6342-9988E0835B4F}"/>
              </a:ext>
            </a:extLst>
          </p:cNvPr>
          <p:cNvSpPr txBox="1">
            <a:spLocks/>
          </p:cNvSpPr>
          <p:nvPr/>
        </p:nvSpPr>
        <p:spPr>
          <a:xfrm>
            <a:off x="838200" y="1330036"/>
            <a:ext cx="10515600" cy="523701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Artículos preliminares</a:t>
            </a:r>
          </a:p>
          <a:p>
            <a:pPr marL="0" indent="0" algn="just">
              <a:buNone/>
            </a:pPr>
            <a:endParaRPr lang="es-MX" dirty="0"/>
          </a:p>
          <a:p>
            <a:pPr marL="0" indent="0" algn="just">
              <a:buNone/>
            </a:pPr>
            <a:r>
              <a:rPr lang="es-MX" dirty="0"/>
              <a:t>“1- No debe considerarse válido ningún tratado de paz que se haya celebrado con la reserva secreta de algún motivo de guerra en el futuro.” </a:t>
            </a:r>
            <a:r>
              <a:rPr lang="de-DE" dirty="0"/>
              <a:t>(1999, p. 308)</a:t>
            </a:r>
          </a:p>
          <a:p>
            <a:pPr marL="0" indent="0" algn="just">
              <a:buNone/>
            </a:pPr>
            <a:endParaRPr lang="de-DE" dirty="0"/>
          </a:p>
          <a:p>
            <a:pPr marL="0" indent="0" algn="just">
              <a:buNone/>
            </a:pPr>
            <a:r>
              <a:rPr lang="es-MX" dirty="0"/>
              <a:t>“2- Ningún Estado independiente (grande o pequeño, aquí lo mismo da) podrá ser adquirido por otro Estado mediante herencia, cambio, compra o donación.” </a:t>
            </a:r>
            <a:r>
              <a:rPr lang="de-DE" dirty="0"/>
              <a:t>(1999, p. 308)</a:t>
            </a:r>
            <a:endParaRPr lang="es-MX" dirty="0"/>
          </a:p>
          <a:p>
            <a:pPr marL="0" indent="0" algn="just">
              <a:buNone/>
            </a:pPr>
            <a:endParaRPr lang="es-MX" dirty="0"/>
          </a:p>
          <a:p>
            <a:pPr marL="0" indent="0" algn="just">
              <a:buNone/>
            </a:pPr>
            <a:r>
              <a:rPr lang="es-MX" dirty="0"/>
              <a:t>“Un estado no es (como el suelo en que tiene su asiento) un haber (</a:t>
            </a:r>
            <a:r>
              <a:rPr lang="es-MX" dirty="0" err="1"/>
              <a:t>patrimonium</a:t>
            </a:r>
            <a:r>
              <a:rPr lang="es-MX" dirty="0"/>
              <a:t>). Es una sociedad de hombres sobre la que nadie, sino ella misma, ha de mandar y disponer.”</a:t>
            </a:r>
            <a:r>
              <a:rPr lang="de-DE" dirty="0"/>
              <a:t> (1999, p. 308)</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953682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35FBA-81DC-55B4-16A0-6D307B2BFAE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D6DF6B-3F12-7CF5-54B4-E12D4611A3DD}"/>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51F08F1B-2C5C-8911-D7FB-01B815D492BD}"/>
              </a:ext>
            </a:extLst>
          </p:cNvPr>
          <p:cNvSpPr txBox="1">
            <a:spLocks/>
          </p:cNvSpPr>
          <p:nvPr/>
        </p:nvSpPr>
        <p:spPr>
          <a:xfrm>
            <a:off x="838200" y="1330036"/>
            <a:ext cx="10515600" cy="523701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Artículos preliminares</a:t>
            </a:r>
          </a:p>
          <a:p>
            <a:pPr marL="0" indent="0" algn="just">
              <a:buNone/>
            </a:pPr>
            <a:endParaRPr lang="es-MX" dirty="0"/>
          </a:p>
          <a:p>
            <a:pPr marL="0" indent="0" algn="just">
              <a:buNone/>
            </a:pPr>
            <a:r>
              <a:rPr lang="es-MX" dirty="0"/>
              <a:t>“3- Los ejércitos permanentes deben desaparecer por completo con el tiempo.” </a:t>
            </a:r>
            <a:r>
              <a:rPr lang="de-DE" dirty="0"/>
              <a:t>(1999, p. 309)</a:t>
            </a:r>
          </a:p>
          <a:p>
            <a:pPr marL="0" indent="0" algn="just">
              <a:buNone/>
            </a:pPr>
            <a:endParaRPr lang="de-DE" dirty="0"/>
          </a:p>
          <a:p>
            <a:pPr marL="0" indent="0" algn="just">
              <a:buNone/>
            </a:pPr>
            <a:r>
              <a:rPr lang="es-MX" dirty="0"/>
              <a:t>“4- No debe emitirse deuda pública en relación con la política exterior” </a:t>
            </a:r>
            <a:r>
              <a:rPr lang="de-DE" dirty="0"/>
              <a:t>(1999, p. 310)</a:t>
            </a:r>
          </a:p>
          <a:p>
            <a:pPr marL="0" indent="0" algn="just">
              <a:buNone/>
            </a:pPr>
            <a:endParaRPr lang="de-DE" dirty="0"/>
          </a:p>
          <a:p>
            <a:pPr marL="0" indent="0" algn="just">
              <a:buNone/>
            </a:pPr>
            <a:r>
              <a:rPr lang="de-DE" dirty="0"/>
              <a:t>“5- Ningún Estado debe inmiscuirse por la fuerza en la constitución y gobierno de otro.“ (1999, p. 310)</a:t>
            </a:r>
          </a:p>
          <a:p>
            <a:pPr marL="0" indent="0" algn="just">
              <a:buNone/>
            </a:pPr>
            <a:endParaRPr lang="de-DE" dirty="0"/>
          </a:p>
          <a:p>
            <a:pPr marL="0" indent="0" algn="just">
              <a:buNone/>
            </a:pPr>
            <a:r>
              <a:rPr lang="de-DE" dirty="0"/>
              <a:t>“6- Ningún Estado en guerra con otro debe permitir tales hostilidades que hagan imposible la mutua confianza en la paz futura, como el empleo, en el Estado rival, de asesinos y envenenadores, el quebrantamiento de capitulaciones, la instigación a la traición, etc.“ (1999, p. 310)</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958181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2FEF2-CB66-786B-5FBD-34B40736AD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267B2-01F9-941B-83D6-0E0C54037208}"/>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D0CB2808-D276-F3BD-C6C3-531F78A807A3}"/>
              </a:ext>
            </a:extLst>
          </p:cNvPr>
          <p:cNvSpPr txBox="1">
            <a:spLocks/>
          </p:cNvSpPr>
          <p:nvPr/>
        </p:nvSpPr>
        <p:spPr>
          <a:xfrm>
            <a:off x="838200" y="1330036"/>
            <a:ext cx="10515600" cy="5237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Artículos definitivos</a:t>
            </a:r>
          </a:p>
          <a:p>
            <a:pPr marL="0" indent="0" algn="just">
              <a:buNone/>
            </a:pPr>
            <a:endParaRPr lang="es-MX" dirty="0"/>
          </a:p>
          <a:p>
            <a:pPr marL="0" indent="0" algn="just">
              <a:buNone/>
            </a:pPr>
            <a:r>
              <a:rPr lang="es-MX" dirty="0"/>
              <a:t>“El estado de paz entre hombres que viven juntos no es un estado de naturaleza, que es más bien un estado de guerra, es decir, un estado en que, si bien no se han roto las hostilidades, existe una amenaza constante. El estado de paz, por tanto, debe ser instaurado.</a:t>
            </a:r>
            <a:r>
              <a:rPr lang="de-DE" dirty="0"/>
              <a:t>“ (1999, p. 314)</a:t>
            </a:r>
          </a:p>
          <a:p>
            <a:pPr marL="0" indent="0" algn="just">
              <a:buNone/>
            </a:pPr>
            <a:endParaRPr lang="de-DE" dirty="0"/>
          </a:p>
          <a:p>
            <a:pPr marL="0" indent="0" algn="just">
              <a:buNone/>
            </a:pPr>
            <a:r>
              <a:rPr lang="de-DE" dirty="0"/>
              <a:t>“1- La constitución civil de todo estado debe ser republicana.“ (1999, p. 315)</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19813337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7803E-1F36-B409-89D9-D3C757F728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EB985-D1B4-EA6F-1F52-1CED372FC21F}"/>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DBDFFC6C-2EA4-BCCF-75DA-C0F6EBB28AFE}"/>
              </a:ext>
            </a:extLst>
          </p:cNvPr>
          <p:cNvSpPr txBox="1">
            <a:spLocks/>
          </p:cNvSpPr>
          <p:nvPr/>
        </p:nvSpPr>
        <p:spPr>
          <a:xfrm>
            <a:off x="838200" y="1330036"/>
            <a:ext cx="10515600" cy="52370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Artículos definitivos</a:t>
            </a:r>
          </a:p>
          <a:p>
            <a:pPr marL="0" indent="0" algn="just">
              <a:buNone/>
            </a:pPr>
            <a:endParaRPr lang="de-DE" dirty="0"/>
          </a:p>
          <a:p>
            <a:pPr marL="0" indent="0" algn="just">
              <a:buNone/>
            </a:pPr>
            <a:r>
              <a:rPr lang="de-DE" dirty="0"/>
              <a:t>“1- La constitución civil de todo estado debe ser republicana.“ (1999, p. 315)</a:t>
            </a:r>
          </a:p>
          <a:p>
            <a:pPr marL="0" indent="0" algn="just">
              <a:buNone/>
            </a:pPr>
            <a:endParaRPr lang="de-DE" dirty="0"/>
          </a:p>
          <a:p>
            <a:pPr marL="0" indent="0" algn="just">
              <a:buNone/>
            </a:pPr>
            <a:r>
              <a:rPr lang="de-DE" dirty="0"/>
              <a:t>“La constitución republicana se establece, en primer lugar, según el principio de libertad de los miembros de una sociedad (como hombres); en segundo lugar, según principios de dependencia en que todos se hallan respecto a una sola legislación común (como súbditos); y en tercer lugar, según la ley de la igualdad de estos (como ciudadanos): es la única que procede de la idea de contrato originario, sobre la que deben fundarse todas las normas jurídicas de un pueblo. Esta constitución es, por tanto, en lo que se refiere al derecho, la que sirve de fundamento originario a todos los tipos de constitución civil. “ (1999, p. 315)</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184596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307C9-A773-939D-1067-C97076FF3BA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84C84E-CF94-0C6A-88DC-91FBB49BAA14}"/>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EF146A92-8DD0-A241-CFCA-BBFD8F26750A}"/>
              </a:ext>
            </a:extLst>
          </p:cNvPr>
          <p:cNvSpPr txBox="1">
            <a:spLocks/>
          </p:cNvSpPr>
          <p:nvPr/>
        </p:nvSpPr>
        <p:spPr>
          <a:xfrm>
            <a:off x="838200" y="1330036"/>
            <a:ext cx="10515600" cy="523701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constitución republicana, además de la pureza de su origen, al haber brotado de la pura fuente del concepto de derecho, tiene la vista puesta en la consecuencia deseada, es decir, en la paz perpetua, de la que es la causa.“ (1999, p. 316)</a:t>
            </a:r>
          </a:p>
          <a:p>
            <a:pPr marL="0" indent="0" algn="just">
              <a:buNone/>
            </a:pPr>
            <a:endParaRPr lang="de-DE" dirty="0"/>
          </a:p>
          <a:p>
            <a:pPr marL="0" indent="0" algn="just">
              <a:buNone/>
            </a:pPr>
            <a:r>
              <a:rPr lang="de-DE" dirty="0"/>
              <a:t>“Si es precisa la aprobación de los ciudadanos (como no puede ser de otro modo en esta constitución) para decidir &lt;si debe haber guerra o no&gt;, es muy natural que se piensen mucho el comenzar un juego tan maligno.“ (1999, p. 316)</a:t>
            </a:r>
          </a:p>
          <a:p>
            <a:pPr marL="0" indent="0" algn="just">
              <a:buNone/>
            </a:pPr>
            <a:endParaRPr lang="de-DE" dirty="0"/>
          </a:p>
          <a:p>
            <a:pPr marL="0" indent="0" algn="just">
              <a:buNone/>
            </a:pPr>
            <a:r>
              <a:rPr lang="de-DE" dirty="0"/>
              <a:t>“Por el contrario, en una constitución en la que el súbdito no es ciudadano, y que, por tanto, no es republicana, la guerra es la cosa más sencilla del mundo, porque el jefe del Estado no es miembro del Estado, sino su propietario.“ (1999, p. 316)</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81271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BC280-22AC-3441-9932-B01FDD32EF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E8FE9B-8419-90B0-4BCB-C6E3A5053791}"/>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BE2E80C3-1959-26BF-9713-20F5B60A7F2B}"/>
              </a:ext>
            </a:extLst>
          </p:cNvPr>
          <p:cNvSpPr txBox="1">
            <a:spLocks/>
          </p:cNvSpPr>
          <p:nvPr/>
        </p:nvSpPr>
        <p:spPr>
          <a:xfrm>
            <a:off x="365759" y="931025"/>
            <a:ext cx="11621193" cy="576903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a:t>
            </a:r>
            <a:r>
              <a:rPr lang="es-MX" dirty="0"/>
              <a:t>Para no confundir la constitución republicana con la democrática -como suele acontecer- es necesario observar lo siguiente: Las formas de un Estado - </a:t>
            </a:r>
            <a:r>
              <a:rPr lang="es-MX" i="1" dirty="0" err="1"/>
              <a:t>civitas</a:t>
            </a:r>
            <a:r>
              <a:rPr lang="es-MX" i="1" dirty="0"/>
              <a:t>-</a:t>
            </a:r>
            <a:r>
              <a:rPr lang="es-MX" dirty="0"/>
              <a:t> pueden dividirse, o bien por la diferencia de </a:t>
            </a:r>
            <a:r>
              <a:rPr lang="es-MX" dirty="0">
                <a:solidFill>
                  <a:srgbClr val="FF0000"/>
                </a:solidFill>
              </a:rPr>
              <a:t>las personas </a:t>
            </a:r>
            <a:r>
              <a:rPr lang="es-MX" dirty="0"/>
              <a:t>que tienen el poder soberano, o bien </a:t>
            </a:r>
            <a:r>
              <a:rPr lang="es-MX" dirty="0">
                <a:solidFill>
                  <a:srgbClr val="FF0000"/>
                </a:solidFill>
              </a:rPr>
              <a:t>por la manera </a:t>
            </a:r>
            <a:r>
              <a:rPr lang="es-MX" dirty="0"/>
              <a:t>como el soberano -sea quien fuere gobierna al pueblo. </a:t>
            </a:r>
          </a:p>
          <a:p>
            <a:pPr marL="0" indent="0" algn="just">
              <a:buNone/>
            </a:pPr>
            <a:r>
              <a:rPr lang="es-MX" dirty="0"/>
              <a:t>La primera es propiamente </a:t>
            </a:r>
            <a:r>
              <a:rPr lang="es-MX" dirty="0">
                <a:solidFill>
                  <a:srgbClr val="FF0000"/>
                </a:solidFill>
              </a:rPr>
              <a:t>forma de la soberanía </a:t>
            </a:r>
            <a:r>
              <a:rPr lang="es-MX" dirty="0"/>
              <a:t>-</a:t>
            </a:r>
            <a:r>
              <a:rPr lang="es-MX" i="1" dirty="0"/>
              <a:t>forma </a:t>
            </a:r>
            <a:r>
              <a:rPr lang="es-MX" i="1" dirty="0" err="1"/>
              <a:t>imperii</a:t>
            </a:r>
            <a:r>
              <a:rPr lang="es-MX" i="1" dirty="0"/>
              <a:t>-</a:t>
            </a:r>
            <a:r>
              <a:rPr lang="es-MX" dirty="0"/>
              <a:t>, y sólo tres son posibles, a saber: que la soberanía la posea «uno» o «varios» o «todos» los que constituyen la sociedad política, esto es, «</a:t>
            </a:r>
            <a:r>
              <a:rPr lang="es-MX" u="sng" dirty="0"/>
              <a:t>autocracia», «aristocracia», «democracia». </a:t>
            </a:r>
          </a:p>
          <a:p>
            <a:pPr marL="0" indent="0" algn="just">
              <a:buNone/>
            </a:pPr>
            <a:r>
              <a:rPr lang="es-MX" dirty="0"/>
              <a:t>La segunda es </a:t>
            </a:r>
            <a:r>
              <a:rPr lang="es-MX" dirty="0">
                <a:solidFill>
                  <a:srgbClr val="FF0000"/>
                </a:solidFill>
              </a:rPr>
              <a:t>forma de gobierno </a:t>
            </a:r>
            <a:r>
              <a:rPr lang="es-MX" dirty="0"/>
              <a:t>-</a:t>
            </a:r>
            <a:r>
              <a:rPr lang="es-MX" i="1" dirty="0"/>
              <a:t>forma </a:t>
            </a:r>
            <a:r>
              <a:rPr lang="es-MX" i="1" dirty="0" err="1"/>
              <a:t>regiminis</a:t>
            </a:r>
            <a:r>
              <a:rPr lang="es-MX" i="1" dirty="0"/>
              <a:t>-</a:t>
            </a:r>
            <a:r>
              <a:rPr lang="es-MX" dirty="0"/>
              <a:t>, y se refiere al modo como el Estado hace uso de la integridad de su poder; ese modo está fundado en la constitución, acto de la voluntad general, que convierte a una muchedumbre en un pueblo. En este respecto sólo caben dos formas: </a:t>
            </a:r>
            <a:r>
              <a:rPr lang="es-MX" u="sng" dirty="0"/>
              <a:t>la «republicana» o la «despótica». </a:t>
            </a:r>
          </a:p>
          <a:p>
            <a:pPr marL="0" indent="0" algn="just">
              <a:buNone/>
            </a:pPr>
            <a:r>
              <a:rPr lang="es-MX" dirty="0"/>
              <a:t>El «republicanismo» es el principio político de la separación del poder ejecutivo -gobierno- y del poder legislativo; el despotismo es el principio del gobierno del Estado por leyes que el propio gobernante ha dado; es, pues, la voluntad pública manejada y aplicada por el regente como voluntad privada.</a:t>
            </a:r>
          </a:p>
          <a:p>
            <a:pPr marL="0" indent="0" algn="just">
              <a:buNone/>
            </a:pPr>
            <a:r>
              <a:rPr lang="es-MX" dirty="0"/>
              <a:t>De las tres formas posibles del Estado, es la democracia -en el estricto sentido de la palabra- necesariamente despotismo, porque funda un poder ejecutivo en el que todos deciden sobre uno y hasta a veces contra uno -si no da su consentimiento-; todos, por tanto, deciden, sin ser en realidad todos, lo cual es una contradicción de la voluntad general consigo misma y con la libertad.</a:t>
            </a:r>
            <a:r>
              <a:rPr lang="de-DE" dirty="0"/>
              <a:t>“ (1999, p. 317)</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11345415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D4936-32EC-BF26-3388-160E2DA5E36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CD7C68-04C7-4187-245C-138647DE9567}"/>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B037FAE9-B12B-6BDC-2B63-6C670E3E6AA4}"/>
              </a:ext>
            </a:extLst>
          </p:cNvPr>
          <p:cNvSpPr txBox="1">
            <a:spLocks/>
          </p:cNvSpPr>
          <p:nvPr/>
        </p:nvSpPr>
        <p:spPr>
          <a:xfrm>
            <a:off x="365759" y="931025"/>
            <a:ext cx="11621193" cy="576903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a:t>
            </a:r>
            <a:r>
              <a:rPr lang="es-MX" dirty="0"/>
              <a:t>Una forma de gobierno que no sea «representativa» no es forma de gobierno, porque el legislador no puede ser al mismo tiempo, en una y la misma persona, ejecutor de su voluntad. (…) Y aun cuando las otras dos constituciones son siempre defectuosas, en el sentido de que dan lugar a una forma de gobierno no representativa, sin embargo, es en ellas posible la adopción de una forma de gobierno adecuada al «espíritu» del sistema representativo. (…) En cambio, es imposible en la constitución democrática, porque todos quieren mandar. Puede decirse, por tanto, que cuanto más escaso sea el personal gobernante -o número de los que mandan-, cuanto mayor sea la representación que ostentan los que gobiernan, tanto mejor concordará la constitución del Estado con la posibilidad del republicanismo. (…) Pero lo que más le importa al pueblo es, sin comparación, la forma del gobierno, mucho más que la forma del Estado, aun cuando ésta tiene gran importancia por lo que se refiere a su mayor o menor conformidad con el fin republicano. Si la forma de gobierno ha de ser, por tanto, adecuada al concepto del derecho, deberá fundarse en el sistema representativo, único capaz de hacer posible una forma republicana de gobierno; de otro modo, sea cual fuere la constitución del Estado, el gobierno será siempre despótico y violento.</a:t>
            </a:r>
            <a:r>
              <a:rPr lang="de-DE" dirty="0"/>
              <a:t>“ (1999, p. 317)</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0099942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5603D-DE5F-1E94-BCEF-AF2457F674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AEC67C-184C-8803-B19A-840B354F5680}"/>
              </a:ext>
            </a:extLst>
          </p:cNvPr>
          <p:cNvSpPr>
            <a:spLocks noGrp="1"/>
          </p:cNvSpPr>
          <p:nvPr>
            <p:ph idx="1"/>
          </p:nvPr>
        </p:nvSpPr>
        <p:spPr>
          <a:xfrm>
            <a:off x="838200" y="1"/>
            <a:ext cx="10515600" cy="931024"/>
          </a:xfrm>
        </p:spPr>
        <p:txBody>
          <a:bodyPr>
            <a:normAutofit fontScale="77500" lnSpcReduction="2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de-DE" dirty="0"/>
              <a:t>Edición revisada: (1999) </a:t>
            </a:r>
            <a:r>
              <a:rPr lang="de-DE" dirty="0">
                <a:solidFill>
                  <a:srgbClr val="FF0000"/>
                </a:solidFill>
              </a:rPr>
              <a:t>Para la paz perpetua. Un esbozo filosófico</a:t>
            </a:r>
            <a:r>
              <a:rPr lang="de-DE" dirty="0"/>
              <a:t>. En: En defensa de la ilustración. Alba Ed. </a:t>
            </a:r>
          </a:p>
          <a:p>
            <a:pPr algn="just"/>
            <a:endParaRPr lang="en-US" dirty="0"/>
          </a:p>
          <a:p>
            <a:pPr algn="just"/>
            <a:endParaRPr lang="de-DE" dirty="0"/>
          </a:p>
        </p:txBody>
      </p:sp>
      <p:sp>
        <p:nvSpPr>
          <p:cNvPr id="2" name="Content Placeholder 2">
            <a:extLst>
              <a:ext uri="{FF2B5EF4-FFF2-40B4-BE49-F238E27FC236}">
                <a16:creationId xmlns:a16="http://schemas.microsoft.com/office/drawing/2014/main" id="{48B62101-F85C-575D-BCFB-90E4C6604588}"/>
              </a:ext>
            </a:extLst>
          </p:cNvPr>
          <p:cNvSpPr txBox="1">
            <a:spLocks/>
          </p:cNvSpPr>
          <p:nvPr/>
        </p:nvSpPr>
        <p:spPr>
          <a:xfrm>
            <a:off x="365759" y="931025"/>
            <a:ext cx="11621193" cy="57690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Artículos definitivos</a:t>
            </a:r>
          </a:p>
          <a:p>
            <a:pPr marL="0" indent="0" algn="just">
              <a:buNone/>
            </a:pPr>
            <a:r>
              <a:rPr lang="es-MX" dirty="0"/>
              <a:t>“2- El derecho de gentes debe fundarse en una federación de Estados libres</a:t>
            </a:r>
            <a:r>
              <a:rPr lang="de-DE" dirty="0"/>
              <a:t>“ (1999, p. 319)</a:t>
            </a:r>
          </a:p>
          <a:p>
            <a:pPr marL="0" indent="0" algn="just">
              <a:buNone/>
            </a:pPr>
            <a:r>
              <a:rPr lang="es-MX" dirty="0"/>
              <a:t>“3- El derecho de ciudadanía mundial debe limitarse a las condiciones de una universal hospitalidad</a:t>
            </a:r>
            <a:r>
              <a:rPr lang="de-DE" dirty="0"/>
              <a:t>“ (1999, p. 324)</a:t>
            </a:r>
          </a:p>
          <a:p>
            <a:pPr marL="0" indent="0" algn="just">
              <a:buNone/>
            </a:pPr>
            <a:endParaRPr lang="de-DE" dirty="0"/>
          </a:p>
          <a:p>
            <a:pPr marL="0" indent="0" algn="just">
              <a:buNone/>
            </a:pPr>
            <a:r>
              <a:rPr lang="es-MX" dirty="0"/>
              <a:t>“La comunidad -más o menos estrecha- que ha ido estableciéndose entre todos los pueblos de la tierra ha llegado ya hasta el punto de que una violación del derecho, cometida en un sitio, repercute en todos los demás; de aquí se infiere que la idea de un derecho de ciudadanía mundial no es una fantasía jurídica, sino un complemento necesario del código no escrito del derecho político y de gentes, que de ese modo se eleva a la categoría de derecho público de la Humanidad y favorece la paz perpetua, siendo la condición necesaria para que pueda abrigarse la esperanza de una continua aproximación al estado pacífico.” </a:t>
            </a:r>
            <a:r>
              <a:rPr lang="de-DE" dirty="0"/>
              <a:t>(1999, p. 327)</a:t>
            </a:r>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440080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39261-F2D7-FC60-1F73-5DEC070AD1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58F154-68E7-D9F6-0FAE-B62681070F02}"/>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7A6D84CE-4B9B-9F54-4261-78F3634A3FB8}"/>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719E1A1B-6E81-BFA8-9FED-4D58696552BF}"/>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418996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09E0F-79A8-205F-7A66-ABE86C332D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3CB5D-B4AE-0AB4-39FE-D989BC9CEBFF}"/>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E0B7DFE8-D0B8-5A6C-9E43-28A5462AC830}"/>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Principio universal del derecho: “Es justa toda acción que, por sí, por su máxima, no es un obstáculo a la conformidad de la libertad del arbitrio de todos con la libertad de cada uno según leyes universales.” (2008, p. 42)</a:t>
            </a:r>
          </a:p>
          <a:p>
            <a:pPr marL="0" indent="0" algn="just">
              <a:buNone/>
            </a:pPr>
            <a:endParaRPr lang="es-MX" dirty="0"/>
          </a:p>
          <a:p>
            <a:pPr marL="0" indent="0" algn="just">
              <a:buNone/>
            </a:pPr>
            <a:r>
              <a:rPr lang="es-MX" dirty="0"/>
              <a:t>Respecto de los deberes del derecho: “Puede admitirse la división de Ulpiano: (…) 1º Sé hombre honrado. La honradez en derecho consiste en mantener en las relaciones con los demás hombres la dignidad humana, deber que se formula así: no te entregues a los demás como instrumento puramente pasivo. (…) 2º No hagas daño a tercero. (…) 3º Entra (si no puedes evitarlo) con los hombres en una sociedad en que cada uno pueda conservar lo que le pertenece. Si esta última fórmula se tradujera diciendo: , sería absurda, porque a nadie se le puede dar lo que ya tiene.” (2008, p. 52) </a:t>
            </a: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67255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4D336-E6A7-8B70-7E24-1468720A52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53F49-536F-85F0-613F-8ACD56C83A9E}"/>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2" name="Content Placeholder 2">
            <a:extLst>
              <a:ext uri="{FF2B5EF4-FFF2-40B4-BE49-F238E27FC236}">
                <a16:creationId xmlns:a16="http://schemas.microsoft.com/office/drawing/2014/main" id="{54F3A78E-9AAE-C83A-4F2C-2430486A9F04}"/>
              </a:ext>
            </a:extLst>
          </p:cNvPr>
          <p:cNvSpPr txBox="1">
            <a:spLocks/>
          </p:cNvSpPr>
          <p:nvPr/>
        </p:nvSpPr>
        <p:spPr>
          <a:xfrm>
            <a:off x="685800" y="2362198"/>
            <a:ext cx="10515600" cy="158114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Cuarta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“El medio del que se sirve la naturaleza para lograr el desarrollo de todas sus disposiciones es el antagonismo de las mismas en la sociedad, hasta el extremo de que éste se convierte en la causa de un orden legal de aquellas.“ (1999, p. 78)</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
        <p:nvSpPr>
          <p:cNvPr id="4" name="Content Placeholder 2">
            <a:extLst>
              <a:ext uri="{FF2B5EF4-FFF2-40B4-BE49-F238E27FC236}">
                <a16:creationId xmlns:a16="http://schemas.microsoft.com/office/drawing/2014/main" id="{4EE82073-A139-6A8F-4B09-5D5198C4E5DD}"/>
              </a:ext>
            </a:extLst>
          </p:cNvPr>
          <p:cNvSpPr txBox="1">
            <a:spLocks/>
          </p:cNvSpPr>
          <p:nvPr/>
        </p:nvSpPr>
        <p:spPr>
          <a:xfrm>
            <a:off x="685800" y="4495802"/>
            <a:ext cx="10515600" cy="15811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“Entiendo aquí por antagonismo la insociable sociabilidad del hombre; es decir, la misma inclinación a caminar hacia la sociedad está vinculada con una resistencia opuesta, que amenaza continuamente con romper esta sociedad.“ (1999, p. 78)</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25589911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FED94-0067-6848-0486-DA3C2C93D9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5A18F-194C-4C86-ED85-D3B002466096}"/>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7131409F-950C-123D-83AD-938AB64281CB}"/>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“No hay más que un solo derecho natural o innato. La libertad.” (2008, p. 54)</a:t>
            </a:r>
          </a:p>
          <a:p>
            <a:pPr marL="0" indent="0" algn="just">
              <a:buNone/>
            </a:pPr>
            <a:endParaRPr lang="es-MX" dirty="0"/>
          </a:p>
          <a:p>
            <a:pPr marL="0" indent="0" algn="just">
              <a:buNone/>
            </a:pPr>
            <a:r>
              <a:rPr lang="es-MX" dirty="0"/>
              <a:t>“La división principal (…) debe hacerse en derecho natural y derecho civil; el primero de estos derechos se llama derecho privado, el segundo, derecho público.” (2008, p. 59)</a:t>
            </a:r>
          </a:p>
          <a:p>
            <a:pPr marL="0" indent="0" algn="just">
              <a:buNone/>
            </a:pPr>
            <a:endParaRPr lang="es-MX" dirty="0"/>
          </a:p>
          <a:p>
            <a:pPr marL="0" indent="0" algn="just">
              <a:buNone/>
            </a:pPr>
            <a:r>
              <a:rPr lang="es-MX" dirty="0"/>
              <a:t>Derecho privado: de lo mío y lo tuyo. De las cosas, del fundo, la ocupación, la familia, el matrimonio, del contrato, el dinero y el libro, etc. </a:t>
            </a:r>
          </a:p>
          <a:p>
            <a:pPr marL="0" indent="0" algn="just">
              <a:buNone/>
            </a:pPr>
            <a:r>
              <a:rPr lang="es-MX" dirty="0"/>
              <a:t>Primera parte del derecho público: de la ciudadanía</a:t>
            </a: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9176701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ABA4E-A675-2A86-0A62-6C927435678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A79EB3-EDC2-546C-0694-6C4B62930A7E}"/>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AB4CA987-E420-5FD1-9D17-013046D85F36}"/>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“El conjunto de las leyes que exigen una promulgación general para producir un estado jurídico constituye el derecho público. El derecho público es, pues, un sistema de leyes para un pueblo, es decir, para una multitud de hombres, o para una multitud de pueblos que, constituidos de tal manera que ejercen los unos sobre los otros una mutua influencia, tienen necesidad de un estado jurídico que los reúna bajo una voluntad única, esto es, de una constitución a fin de ser partícipes en el derecho. Este estado de relación mutua de los participantes reunidos en un pueblo, se llama el estado civil. (…) Unidos los ciudadanos por el interés común de mantenerse en el estado jurídico, se llama en un sentido más extenso cosa pública (res pública).” (2008; p. 163) </a:t>
            </a:r>
            <a:endParaRPr lang="de-DE" dirty="0"/>
          </a:p>
          <a:p>
            <a:pPr marL="0" indent="0" algn="just">
              <a:buNone/>
            </a:pP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159293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C436E-37EA-7EAA-A436-BBC5F444CAA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E99E7B-CAB4-0A27-3523-92BD93AACC73}"/>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AA92A77F-6785-0F06-DC6D-8D35EF3B4DE6}"/>
              </a:ext>
            </a:extLst>
          </p:cNvPr>
          <p:cNvSpPr txBox="1">
            <a:spLocks/>
          </p:cNvSpPr>
          <p:nvPr/>
        </p:nvSpPr>
        <p:spPr>
          <a:xfrm>
            <a:off x="365759" y="1246909"/>
            <a:ext cx="11621193" cy="54531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“Un pueblo con relación a otro se llama también una nación. (…) Esto conduce a concebir, por la noción general de derecho público, no pura y simplemente el derecho de la ciudad, sino también un derecho de las naciones. De aquí dos puntos de vista necesarios, el derecho de gentes, o el derecho </a:t>
            </a:r>
            <a:r>
              <a:rPr lang="es-MX" dirty="0" err="1"/>
              <a:t>cosmopolítico</a:t>
            </a:r>
            <a:r>
              <a:rPr lang="es-MX" dirty="0"/>
              <a:t> o de ciudadano del mundo, en razón a que la tierra no es infinita, sino que es una superficie en sí misma limitada.” (2008; p. 164) </a:t>
            </a:r>
          </a:p>
          <a:p>
            <a:pPr marL="0" indent="0" algn="just">
              <a:buNone/>
            </a:pPr>
            <a:endParaRPr lang="es-MX" dirty="0"/>
          </a:p>
          <a:p>
            <a:pPr marL="0" indent="0" algn="just">
              <a:buNone/>
            </a:pPr>
            <a:r>
              <a:rPr lang="es-MX" dirty="0"/>
              <a:t>“Es menester salir del estado natural, en el cual cada cual obra a su antojo y convenir con todos los demás (…) ante todo entrar en un estado civil.” (2008; p. 165) </a:t>
            </a:r>
          </a:p>
          <a:p>
            <a:pPr marL="0" indent="0" algn="just">
              <a:buNone/>
            </a:pPr>
            <a:endParaRPr lang="es-MX" dirty="0"/>
          </a:p>
          <a:p>
            <a:pPr marL="0" indent="0" algn="just">
              <a:buNone/>
            </a:pPr>
            <a:r>
              <a:rPr lang="es-MX" dirty="0"/>
              <a:t>“Una ciudad (</a:t>
            </a:r>
            <a:r>
              <a:rPr lang="es-MX" dirty="0" err="1"/>
              <a:t>civitas</a:t>
            </a:r>
            <a:r>
              <a:rPr lang="es-MX" dirty="0"/>
              <a:t>) es la reunión de un número mayor o menor de hombres bajo leyes de derecho. (…) La forma de una ciudad es la de una ciudad general, es decir, la ciudad en Idea, como debe ser según los principios de derecho puro. Esta idea sirve de regla a cada reunión efectiva en república.” (2008; p. 166) </a:t>
            </a:r>
            <a:endParaRPr lang="de-DE" dirty="0"/>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6672261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DC274-2860-2D4F-04D3-462A473D65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C49D22-3FE9-BDEB-B103-2A1C667F0A09}"/>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658589E5-4519-5B02-751E-701986EE9A8E}"/>
              </a:ext>
            </a:extLst>
          </p:cNvPr>
          <p:cNvSpPr txBox="1">
            <a:spLocks/>
          </p:cNvSpPr>
          <p:nvPr/>
        </p:nvSpPr>
        <p:spPr>
          <a:xfrm>
            <a:off x="365759" y="1246909"/>
            <a:ext cx="11621193" cy="54531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“Cada ciudad encierra en sí tres poderes, es decir, la voluntad universalmente conjunta en una triple persona: el poder del soberano en la persona del legislador, el poder ejecutivo (según la ley) en la persona del gobierno, y el poder judicial (como reconocimiento de lo </a:t>
            </a:r>
            <a:r>
              <a:rPr lang="es-MX" dirty="0" err="1"/>
              <a:t>mio</a:t>
            </a:r>
            <a:r>
              <a:rPr lang="es-MX" dirty="0"/>
              <a:t> de cada cual, según la ley) en la persona del juez.” (2008; p. 167)</a:t>
            </a:r>
          </a:p>
          <a:p>
            <a:pPr marL="0" indent="0" algn="just">
              <a:buNone/>
            </a:pPr>
            <a:endParaRPr lang="es-MX" dirty="0"/>
          </a:p>
          <a:p>
            <a:pPr marL="0" indent="0" algn="just">
              <a:buNone/>
            </a:pPr>
            <a:r>
              <a:rPr lang="es-MX" dirty="0"/>
              <a:t>“El poder legislativo no puede pertenecer más que a la voluntad colectiva del pueblo.” (2008; p. 167) </a:t>
            </a:r>
          </a:p>
          <a:p>
            <a:pPr marL="0" indent="0" algn="just">
              <a:buNone/>
            </a:pPr>
            <a:endParaRPr lang="es-MX" dirty="0"/>
          </a:p>
          <a:p>
            <a:pPr marL="0" indent="0" algn="just">
              <a:buNone/>
            </a:pPr>
            <a:r>
              <a:rPr lang="es-MX" dirty="0"/>
              <a:t>“El poder legislativo no puede pertenecer más que a la voluntad colectiva del pueblo. Y puesto que de él debe proceder todo derecho, no debe absolutamente poder hacer injusticia a nadie por sus leyes. (…) Por consiguiente, la voluntad concordante y conjunta de todos, en cuanto cada uno decide para todos y todos para cada uno, eso es, la voluntad colectiva del pueblo, puede únicamente ser legisladora.” (2008; p. 167)</a:t>
            </a: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0070689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53408-60B4-CCBA-E94B-AA0E162E83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690278-696F-B2A3-6EB3-5ADA3984EF99}"/>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5792277B-9D27-8D21-F02D-FD97F4E9D943}"/>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“Los tres poderes en la ciudad son (…) coordinadas entre sí, es decir, que la una es complemento de la otra para la organización perfecta del estado (…) subordinadas entre sí, de suerte que, el uno no puede al mismo tiempo usurpar la función del otro al cual presta su concurso (…) el derecho de cada sujeto le resulta de la reunión de estas dos cosas, la coordinación y la subordinación de los poderes.” (2008, p. 171) Y luego caracteriza para enfatizar a estos poderes en cuanto: el legislador es irreprensible, el ejecutivo es irresistible y la sentencia del juez supremo no admite apelación. (Ib.)</a:t>
            </a:r>
            <a:endParaRPr lang="de-DE" dirty="0"/>
          </a:p>
        </p:txBody>
      </p:sp>
    </p:spTree>
    <p:extLst>
      <p:ext uri="{BB962C8B-B14F-4D97-AF65-F5344CB8AC3E}">
        <p14:creationId xmlns:p14="http://schemas.microsoft.com/office/powerpoint/2010/main" val="34481240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63277-8639-BF70-9C28-761B888188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D9DB1A-051A-06C5-D069-FBEBEFB088BE}"/>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1BB068DA-E4A2-49F8-15C1-C454CCBD3A94}"/>
              </a:ext>
            </a:extLst>
          </p:cNvPr>
          <p:cNvSpPr txBox="1">
            <a:spLocks/>
          </p:cNvSpPr>
          <p:nvPr/>
        </p:nvSpPr>
        <p:spPr>
          <a:xfrm>
            <a:off x="365759" y="1246909"/>
            <a:ext cx="11621193" cy="54531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“La sola facultad del sufragio constituye al ciudadano. Esta facultad supone en el pueblo la independencia de aquel que quiere no solamente hacer parte de la república, sino también ser miembro activo, es decir, tomar parte en la comunidad, no dependiendo más que de su propia voluntad. Esta última cualidad hace necesaria la distinción entre el ciudadano activo y el ciudadano pasivo, aunque la noción de este último parece contradecir a la definición de la noción del ciudadano en general.” (2008, p. 168) </a:t>
            </a:r>
          </a:p>
          <a:p>
            <a:pPr marL="0" indent="0" algn="just">
              <a:buNone/>
            </a:pPr>
            <a:endParaRPr lang="es-MX" dirty="0"/>
          </a:p>
          <a:p>
            <a:pPr marL="0" indent="0" algn="just">
              <a:buNone/>
            </a:pPr>
            <a:r>
              <a:rPr lang="es-MX" dirty="0"/>
              <a:t>“Estos tres poderes en la ciudad son dignidades, y, como derivan necesariamente de la Idea de una ciudad en general, como esenciales a su establecimiento (constitución), son dignidades políticas. Comprenden la relación de un superior universal (que, según las leyes de la libertad, no puede ser más que el pueblo reunido) con los elementos de la multitud de ese mismo pueblo como sujeto, es decir, la relación del jefe al subordinado.” (2008, p. 170) </a:t>
            </a:r>
            <a:endParaRPr lang="de-DE" dirty="0"/>
          </a:p>
        </p:txBody>
      </p:sp>
    </p:spTree>
    <p:extLst>
      <p:ext uri="{BB962C8B-B14F-4D97-AF65-F5344CB8AC3E}">
        <p14:creationId xmlns:p14="http://schemas.microsoft.com/office/powerpoint/2010/main" val="3535351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4205D-05D9-35F0-B170-EBD0C352D9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311FC3-1C1C-47D5-3505-EDA59AD978C9}"/>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60C96CE2-B24C-46FF-6A2A-E27B16753393}"/>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“El acto por el cual el pueblo se constituye en una ciudad, y propiamente la simple Idea de este acto, según la cual únicamente se puede concebir la legitimidad del acto mismo, es el contrato primitivo, según el cual todos se desprenden de su libertad exterior ante el pueblo, para volverla a recobrar al instante de nuevo como miembros de una república, es decir, en cualidad de miembros de una comunidad o del pueblo como ciudad. Y no puede decirse que la ciudad, que el hombre en sociedad haya sacrificado a un fin una parte de su libertad exterior, natural; sino que ha dejado enteramente su libertad salvaje y sin freno, para encontrar toda su libertad en la dependencia legal, es decir, en el estado jurídico; porque esta dependencia es el hecho de su voluntad legislativa propia.” (2008, p. 170)</a:t>
            </a:r>
            <a:endParaRPr lang="de-DE" dirty="0"/>
          </a:p>
        </p:txBody>
      </p:sp>
    </p:spTree>
    <p:extLst>
      <p:ext uri="{BB962C8B-B14F-4D97-AF65-F5344CB8AC3E}">
        <p14:creationId xmlns:p14="http://schemas.microsoft.com/office/powerpoint/2010/main" val="42157807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FA7DB-A27C-DDC4-D485-F01DBEC10F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B030C1-25E7-8D1D-FB05-30E11BAEB5DD}"/>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0FFA6002-B653-4AA3-4217-4E101E786572}"/>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“Los tres poderes en la ciudad son (…) coordinadas entre sí, es decir, que la una es complemento de la otra para la organización perfecta del estado (…) subordinadas entre sí, de suerte que, el uno no puede al mismo tiempo usurpar la función del otro al cual presta su concurso (…) el derecho de cada sujeto le resulta de la reunión de estas dos cosas, la coordinación y la subordinación de los poderes.” (2008, p. 171)</a:t>
            </a:r>
          </a:p>
          <a:p>
            <a:pPr marL="0" indent="0" algn="just">
              <a:buNone/>
            </a:pPr>
            <a:endParaRPr lang="es-MX" dirty="0"/>
          </a:p>
          <a:p>
            <a:pPr marL="0" indent="0" algn="just">
              <a:buNone/>
            </a:pPr>
            <a:r>
              <a:rPr lang="es-MX" dirty="0"/>
              <a:t> Y luego caracteriza para enfatizar a estos poderes en cuanto: el legislador es irreprensible, el ejecutivo es irresistible y la sentencia del juez supremo no admite apelación. (Ib.)</a:t>
            </a:r>
            <a:endParaRPr lang="de-DE" dirty="0"/>
          </a:p>
        </p:txBody>
      </p:sp>
    </p:spTree>
    <p:extLst>
      <p:ext uri="{BB962C8B-B14F-4D97-AF65-F5344CB8AC3E}">
        <p14:creationId xmlns:p14="http://schemas.microsoft.com/office/powerpoint/2010/main" val="24352316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E7073-AEF8-EC8E-8409-794B63D346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8583B-354C-7EE1-C126-6981825BEEE5}"/>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AB4A3A74-3D4F-F0DD-D483-F9538F989484}"/>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“Los (…) poderes del Estado (…) derivan de la noción de república (…) son las relaciones de la voluntad colectiva del pueblo. Estas relaciones (…) constituyen la Idea pura de un soberano en general, idea que tiene una realidad objetiva, práctica. Pero este jefe (el soberano) no es todavía más que un ser de razón (que representa al pueblo entero) mientras no es una persona física investida del poder público superior y que da a esta idea su eficacia sobre la voluntad del pueblo de tres maneras diferentes: según que uno solo manda a todos, o que algunos iguales entre sí mandan reunidos a todos los demás, o que todos juntos mandan a cada uno; y por consiguiente cada uno a sí mismo. Es decir que hay tres formas de gobierno; la autocracia, la aristocracia y la democracia.” (2008, p. 206)</a:t>
            </a:r>
            <a:endParaRPr lang="de-DE" dirty="0"/>
          </a:p>
        </p:txBody>
      </p:sp>
    </p:spTree>
    <p:extLst>
      <p:ext uri="{BB962C8B-B14F-4D97-AF65-F5344CB8AC3E}">
        <p14:creationId xmlns:p14="http://schemas.microsoft.com/office/powerpoint/2010/main" val="1817269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1E5CD-0CE0-C710-2C70-7BFD766C4F8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A6AB39-B205-4BF7-858C-3EC1EF5B141D}"/>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B3BD1A68-14E7-EF8B-D015-B18861402798}"/>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 Derecho de gentes. Se trata aquí de una nación considerada como una persona moral respecto de otra nación en el estado de libertad natural, por consiguiente, también en el estado de guerra continuo; y entonces el problema por resolver se refiere: 1º al derecho antes de la guerra; 2º al derecho durante la guerra; 3º al derecho de obligarse mutuamente a salir de este estado de guerra, y por consiguiente a establecer una constitución que funde una paz perpetua, es decir, el derecho después de la guerra. (2008; p. 214) </a:t>
            </a:r>
            <a:endParaRPr lang="de-DE" dirty="0"/>
          </a:p>
        </p:txBody>
      </p:sp>
    </p:spTree>
    <p:extLst>
      <p:ext uri="{BB962C8B-B14F-4D97-AF65-F5344CB8AC3E}">
        <p14:creationId xmlns:p14="http://schemas.microsoft.com/office/powerpoint/2010/main" val="384293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A1BE1-6E48-10A7-5999-031F7BC11D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9A32F-A597-127C-F6FE-F79CADA4455D}"/>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2" name="Content Placeholder 2">
            <a:extLst>
              <a:ext uri="{FF2B5EF4-FFF2-40B4-BE49-F238E27FC236}">
                <a16:creationId xmlns:a16="http://schemas.microsoft.com/office/drawing/2014/main" id="{E41BD686-7650-CB4B-8AFA-F8A5CBEEBDCA}"/>
              </a:ext>
            </a:extLst>
          </p:cNvPr>
          <p:cNvSpPr txBox="1">
            <a:spLocks/>
          </p:cNvSpPr>
          <p:nvPr/>
        </p:nvSpPr>
        <p:spPr>
          <a:xfrm>
            <a:off x="685800" y="2362198"/>
            <a:ext cx="10515600" cy="15811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“El hombre posee una propensión a entrar en sociedad, porque en tal estado se siente más como hombre, es decir, siente el desarrollo de sus disposiciones naturales. Pero también tiene una inclinación mayor a individualizarse (aislarse).“ (1999, p. 78)</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
        <p:nvSpPr>
          <p:cNvPr id="5" name="Content Placeholder 2">
            <a:extLst>
              <a:ext uri="{FF2B5EF4-FFF2-40B4-BE49-F238E27FC236}">
                <a16:creationId xmlns:a16="http://schemas.microsoft.com/office/drawing/2014/main" id="{1B0ECC07-B04E-C6D2-CC83-C79AE902127C}"/>
              </a:ext>
            </a:extLst>
          </p:cNvPr>
          <p:cNvSpPr txBox="1">
            <a:spLocks/>
          </p:cNvSpPr>
          <p:nvPr/>
        </p:nvSpPr>
        <p:spPr>
          <a:xfrm>
            <a:off x="685800" y="4190998"/>
            <a:ext cx="10515600" cy="158114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“El hombre quiere concordia; pero la naturaleza sabe mejor lo que para su especie es bueno: ella quiere discordia. Él quiere vivir tranquilo y divertido; pero la naturaleza quere que deba salir de la indolencia y del inactivo contento, que se arroje al trabajo y las penalidades para encontrar, por contraste, el medio de zafarse con sagacidad de ellos.“ (1999, p. 79)</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18027336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98912-73D5-037E-1E9C-99FEB4A5EC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DF3D8-A224-E4FE-7263-E15C64A4C697}"/>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518805EB-08FC-2D8C-2640-3447B3FF41EA}"/>
              </a:ext>
            </a:extLst>
          </p:cNvPr>
          <p:cNvSpPr txBox="1">
            <a:spLocks/>
          </p:cNvSpPr>
          <p:nvPr/>
        </p:nvSpPr>
        <p:spPr>
          <a:xfrm>
            <a:off x="365759" y="1246909"/>
            <a:ext cx="11621193" cy="54531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“Esta Idea racional de una comunidad pacifica perpetua de todos los pueblos de la tierra (aun cuando todavía no sean amigos), entre los cuales pueden establecerse relaciones, no es un principio filantrópico (moral), sino un principio de derecho. La naturaleza ha encerrado a todos los hombres juntos por medio de la forma redonda que ha dado a su domicilio común en un espacio determinado. Y , como la posesión del suelo, sobre el cual está llamado a vivir el habitante de la tierra, no puede concebirse más que como la posesión de una parte de un todo determinado, por consiguiente, de una parte sobre la cual cada uno de ellos tiene un derecho primitivo, todos los pueblos están originariamente en comunidad del suelo; no en comunidad jurídica de la posesión, y por tanto de uso o de propiedad de este suelo; sino en reciprocidad de acción física posible, es decir, en una relación universal de uno solo con todos los demás (relación que consiste en prestarse a un comercio reciproco); y tienen el derecho de hacer el ensayo, sin que por ello pueda un extranjero tratarlos como á enemigos. Este derecho, como la unión posible de todos los pueblos, con relación a ciertas leyes universales de su comercio posible, puede llamarse derecho </a:t>
            </a:r>
            <a:r>
              <a:rPr lang="es-MX" dirty="0" err="1"/>
              <a:t>cosmopolítico</a:t>
            </a:r>
            <a:r>
              <a:rPr lang="es-MX" dirty="0"/>
              <a:t>.” (2008; p. 226)</a:t>
            </a:r>
            <a:endParaRPr lang="de-DE" dirty="0"/>
          </a:p>
        </p:txBody>
      </p:sp>
    </p:spTree>
    <p:extLst>
      <p:ext uri="{BB962C8B-B14F-4D97-AF65-F5344CB8AC3E}">
        <p14:creationId xmlns:p14="http://schemas.microsoft.com/office/powerpoint/2010/main" val="15649359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E784B-6728-CB50-A9C7-CE47695EA4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F2D78A-BC3A-971E-1684-6CC3CEA2ECB8}"/>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a:p>
            <a:pPr algn="just"/>
            <a:endParaRPr lang="de-DE" dirty="0"/>
          </a:p>
        </p:txBody>
      </p:sp>
      <p:sp>
        <p:nvSpPr>
          <p:cNvPr id="2" name="Content Placeholder 2">
            <a:extLst>
              <a:ext uri="{FF2B5EF4-FFF2-40B4-BE49-F238E27FC236}">
                <a16:creationId xmlns:a16="http://schemas.microsoft.com/office/drawing/2014/main" id="{1E10D95D-BC9D-D861-4191-8CCF731FCB38}"/>
              </a:ext>
            </a:extLst>
          </p:cNvPr>
          <p:cNvSpPr txBox="1">
            <a:spLocks/>
          </p:cNvSpPr>
          <p:nvPr/>
        </p:nvSpPr>
        <p:spPr>
          <a:xfrm>
            <a:off x="365759" y="1246909"/>
            <a:ext cx="11621193" cy="5453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dirty="0"/>
              <a:t>“No debe haber ninguna guerra. (…) el derecho no debe buscarse por medio de la guerra.” (2008; p. 229) </a:t>
            </a:r>
          </a:p>
          <a:p>
            <a:pPr marL="0" indent="0" algn="just">
              <a:buNone/>
            </a:pPr>
            <a:endParaRPr lang="es-MX" dirty="0"/>
          </a:p>
          <a:p>
            <a:pPr marL="0" indent="0" algn="just">
              <a:buNone/>
            </a:pPr>
            <a:r>
              <a:rPr lang="es-MX" dirty="0"/>
              <a:t>“El tratado de una paz universal y duradero es, no solamente una parte, sino todo el fin del derecho.” (2008; p. 230) </a:t>
            </a:r>
          </a:p>
          <a:p>
            <a:pPr marL="0" indent="0" algn="just">
              <a:buNone/>
            </a:pPr>
            <a:endParaRPr lang="es-MX" dirty="0"/>
          </a:p>
          <a:p>
            <a:pPr marL="0" indent="0" algn="just">
              <a:buNone/>
            </a:pPr>
            <a:r>
              <a:rPr lang="es-MX" dirty="0"/>
              <a:t>“La mejor constitución es aquella en que las leyes, y no los hombres, ejercen el poder.” (2008; p. 231)</a:t>
            </a:r>
            <a:endParaRPr lang="de-DE" dirty="0"/>
          </a:p>
        </p:txBody>
      </p:sp>
    </p:spTree>
    <p:extLst>
      <p:ext uri="{BB962C8B-B14F-4D97-AF65-F5344CB8AC3E}">
        <p14:creationId xmlns:p14="http://schemas.microsoft.com/office/powerpoint/2010/main" val="415304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DC079-337F-50C3-9CF4-8DA690ECD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C85374-C9BB-DAEA-ECA1-4B5B4D461F34}"/>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0D620917-1EEA-1A8D-DE24-289D402FC051}"/>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3F9DA1CA-4400-64C5-2BD9-9C67B6E97269}"/>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113778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6762B-BA16-03FA-BC3D-086B0D79C55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0BCC7-2BF5-E449-A916-9807E41CC0B8}"/>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buNone/>
            </a:pPr>
            <a:endParaRPr lang="de-DE" dirty="0"/>
          </a:p>
          <a:p>
            <a:pPr marL="0" indent="0">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5" name="Content Placeholder 2">
            <a:extLst>
              <a:ext uri="{FF2B5EF4-FFF2-40B4-BE49-F238E27FC236}">
                <a16:creationId xmlns:a16="http://schemas.microsoft.com/office/drawing/2014/main" id="{6047AA1F-6A02-B83F-41D3-2939CD65A929}"/>
              </a:ext>
            </a:extLst>
          </p:cNvPr>
          <p:cNvSpPr txBox="1">
            <a:spLocks/>
          </p:cNvSpPr>
          <p:nvPr/>
        </p:nvSpPr>
        <p:spPr>
          <a:xfrm>
            <a:off x="838200" y="2076451"/>
            <a:ext cx="10515600" cy="20859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Quinta frase</a:t>
            </a:r>
          </a:p>
          <a:p>
            <a:pPr marL="0" indent="0">
              <a:buFont typeface="Arial" panose="020B0604020202020204" pitchFamily="34" charset="0"/>
              <a:buNone/>
            </a:pPr>
            <a:endParaRPr lang="de-DE" dirty="0"/>
          </a:p>
          <a:p>
            <a:pPr marL="0" indent="0" algn="just">
              <a:buFont typeface="Arial" panose="020B0604020202020204" pitchFamily="34" charset="0"/>
              <a:buNone/>
            </a:pPr>
            <a:r>
              <a:rPr lang="de-DE" dirty="0"/>
              <a:t>“El mayor problema de la especie humana, a cuya solución la naturaleza la apremia, es la instauración de una sociedad civil que administre el derecho en general.“ (1999, p. 80)</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
        <p:nvSpPr>
          <p:cNvPr id="6" name="Content Placeholder 2">
            <a:extLst>
              <a:ext uri="{FF2B5EF4-FFF2-40B4-BE49-F238E27FC236}">
                <a16:creationId xmlns:a16="http://schemas.microsoft.com/office/drawing/2014/main" id="{FB68C786-4BA4-0548-357D-84E9E2F1CEC8}"/>
              </a:ext>
            </a:extLst>
          </p:cNvPr>
          <p:cNvSpPr txBox="1">
            <a:spLocks/>
          </p:cNvSpPr>
          <p:nvPr/>
        </p:nvSpPr>
        <p:spPr>
          <a:xfrm>
            <a:off x="838200" y="3933824"/>
            <a:ext cx="10515600" cy="2152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marL="0" indent="0" algn="just">
              <a:buFont typeface="Arial" panose="020B0604020202020204" pitchFamily="34" charset="0"/>
              <a:buNone/>
            </a:pPr>
            <a:r>
              <a:rPr lang="de-DE" dirty="0"/>
              <a:t>“Sólo en sociedad y, por cierto, en aquella que albergue, con la mayor libertad, por tanto, con un antagonismo en general de sus miembros, la más precisa determinación y seguridad de los límites de esta libertad, para que pueda coexistir con la libertad de otros.“ (1999, p. 80)</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420890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BB80F-9AE2-7964-606C-ECD9337B808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751333-A5C9-2695-99EC-3BDC676B02DA}"/>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F1C0F349-6F73-C6F7-A1F7-F95D12256E04}"/>
              </a:ext>
            </a:extLst>
          </p:cNvPr>
          <p:cNvSpPr txBox="1">
            <a:spLocks/>
          </p:cNvSpPr>
          <p:nvPr/>
        </p:nvSpPr>
        <p:spPr>
          <a:xfrm>
            <a:off x="838200" y="2705100"/>
            <a:ext cx="10515600" cy="2152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marL="0" indent="0" algn="just">
              <a:buFont typeface="Arial" panose="020B0604020202020204" pitchFamily="34" charset="0"/>
              <a:buNone/>
            </a:pPr>
            <a:r>
              <a:rPr lang="de-DE" dirty="0"/>
              <a:t>“Una sociedad, en que la libertad bajo leyes exteriores se encuentre vinculada en el mayor grado posible con el poder irresistible, es decir, una constitución civil plenamente justa, debe ser la tarea suprema de la naturaleza para la especie humana.“ (1999, p. 80)</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416244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555A0-D5DC-8ACD-F90D-005390A1150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729FD-4CBE-9A3C-7405-07F373E3222B}"/>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A3F920E4-4975-AA58-E5ED-15CB69D48809}"/>
              </a:ext>
            </a:extLst>
          </p:cNvPr>
          <p:cNvSpPr txBox="1">
            <a:spLocks/>
          </p:cNvSpPr>
          <p:nvPr/>
        </p:nvSpPr>
        <p:spPr>
          <a:xfrm>
            <a:off x="838200" y="1866900"/>
            <a:ext cx="10515600" cy="46291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Sexta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“Este problema es, a su vez, el más dificil y el que la especie humana resolverá más tarde.“ (1999, p. 81)</a:t>
            </a:r>
          </a:p>
          <a:p>
            <a:pPr marL="0" indent="0" algn="just">
              <a:buFont typeface="Arial" panose="020B0604020202020204" pitchFamily="34" charset="0"/>
              <a:buNone/>
            </a:pPr>
            <a:endParaRPr lang="de-DE" dirty="0"/>
          </a:p>
          <a:p>
            <a:pPr marL="0" indent="0" algn="just">
              <a:buNone/>
            </a:pPr>
            <a:r>
              <a:rPr lang="de-DE" dirty="0"/>
              <a:t>“El hombre es un animal que, cuando vive entre otros de su especie, necesaita un señor. Pues es cierto que abusa de su libertad respecto a sus iguales; y, aunque también, como criatura racional, desea una ley que ponga límites a la libertad de todos.“ (1999, p. 81)</a:t>
            </a:r>
          </a:p>
          <a:p>
            <a:pPr marL="0" indent="0" algn="just">
              <a:buNone/>
            </a:pPr>
            <a:endParaRPr lang="de-DE" dirty="0"/>
          </a:p>
          <a:p>
            <a:pPr marL="0" indent="0" algn="just">
              <a:buNone/>
            </a:pPr>
            <a:r>
              <a:rPr lang="de-DE" dirty="0"/>
              <a:t>“También necesita un señor, que rompa su propia voluntad y le fuerce a obeceder una voluntad válida en general, por la que cada uno pueda ser libre.“(1999, p. 81)</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2606843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23521</TotalTime>
  <Words>11585</Words>
  <Application>Microsoft Office PowerPoint</Application>
  <PresentationFormat>Widescreen</PresentationFormat>
  <Paragraphs>423</Paragraphs>
  <Slides>62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Calibri Light</vt:lpstr>
      <vt:lpstr>Office Theme</vt:lpstr>
      <vt:lpstr>Kant</vt:lpstr>
      <vt:lpstr>Kant</vt:lpstr>
      <vt:lpstr>Cuatro fuentes: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 Garcìa Alcalà</dc:creator>
  <cp:lastModifiedBy>F. Garcìa Alcalà</cp:lastModifiedBy>
  <cp:revision>57</cp:revision>
  <dcterms:created xsi:type="dcterms:W3CDTF">2025-08-02T09:12:47Z</dcterms:created>
  <dcterms:modified xsi:type="dcterms:W3CDTF">2025-09-11T21:49:55Z</dcterms:modified>
</cp:coreProperties>
</file>