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40"/>
  </p:notesMasterIdLst>
  <p:sldIdLst>
    <p:sldId id="256" r:id="rId2"/>
    <p:sldId id="259" r:id="rId3"/>
    <p:sldId id="261" r:id="rId4"/>
    <p:sldId id="266" r:id="rId5"/>
    <p:sldId id="257" r:id="rId6"/>
    <p:sldId id="262" r:id="rId7"/>
    <p:sldId id="263" r:id="rId8"/>
    <p:sldId id="267" r:id="rId9"/>
    <p:sldId id="258" r:id="rId10"/>
    <p:sldId id="264" r:id="rId11"/>
    <p:sldId id="265" r:id="rId12"/>
    <p:sldId id="270" r:id="rId13"/>
    <p:sldId id="271" r:id="rId14"/>
    <p:sldId id="272" r:id="rId15"/>
    <p:sldId id="273" r:id="rId16"/>
    <p:sldId id="268" r:id="rId17"/>
    <p:sldId id="274" r:id="rId18"/>
    <p:sldId id="275" r:id="rId19"/>
    <p:sldId id="277" r:id="rId20"/>
    <p:sldId id="278" r:id="rId21"/>
    <p:sldId id="279" r:id="rId22"/>
    <p:sldId id="280" r:id="rId23"/>
    <p:sldId id="276" r:id="rId24"/>
    <p:sldId id="269" r:id="rId25"/>
    <p:sldId id="282" r:id="rId26"/>
    <p:sldId id="283" r:id="rId27"/>
    <p:sldId id="284" r:id="rId28"/>
    <p:sldId id="285" r:id="rId29"/>
    <p:sldId id="286" r:id="rId30"/>
    <p:sldId id="281" r:id="rId31"/>
    <p:sldId id="260" r:id="rId32"/>
    <p:sldId id="287" r:id="rId33"/>
    <p:sldId id="288" r:id="rId34"/>
    <p:sldId id="290" r:id="rId35"/>
    <p:sldId id="291" r:id="rId36"/>
    <p:sldId id="292" r:id="rId37"/>
    <p:sldId id="289" r:id="rId38"/>
    <p:sldId id="294" r:id="rId39"/>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20791" autoAdjust="0"/>
    <p:restoredTop sz="94660"/>
  </p:normalViewPr>
  <p:slideViewPr>
    <p:cSldViewPr>
      <p:cViewPr varScale="1">
        <p:scale>
          <a:sx n="64" d="100"/>
          <a:sy n="64" d="100"/>
        </p:scale>
        <p:origin x="-57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7D14E7-FB58-42A9-A142-03212DAD9B21}" type="datetimeFigureOut">
              <a:rPr lang="es-PE" smtClean="0"/>
              <a:pPr/>
              <a:t>27/03/2018</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4DB9A7-B73A-4C92-BEC4-656633322C0A}" type="slidenum">
              <a:rPr lang="es-PE" smtClean="0"/>
              <a:pPr/>
              <a:t>‹Nº›</a:t>
            </a:fld>
            <a:endParaRPr lang="es-P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PE" dirty="0"/>
          </a:p>
        </p:txBody>
      </p:sp>
      <p:sp>
        <p:nvSpPr>
          <p:cNvPr id="4" name="3 Marcador de número de diapositiva"/>
          <p:cNvSpPr>
            <a:spLocks noGrp="1"/>
          </p:cNvSpPr>
          <p:nvPr>
            <p:ph type="sldNum" sz="quarter" idx="10"/>
          </p:nvPr>
        </p:nvSpPr>
        <p:spPr/>
        <p:txBody>
          <a:bodyPr/>
          <a:lstStyle/>
          <a:p>
            <a:fld id="{934DB9A7-B73A-4C92-BEC4-656633322C0A}" type="slidenum">
              <a:rPr lang="es-PE" smtClean="0"/>
              <a:pPr/>
              <a:t>5</a:t>
            </a:fld>
            <a:endParaRPr lang="es-P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PE"/>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PE"/>
          </a:p>
        </p:txBody>
      </p:sp>
      <p:sp>
        <p:nvSpPr>
          <p:cNvPr id="4" name="3 Marcador de fecha"/>
          <p:cNvSpPr>
            <a:spLocks noGrp="1"/>
          </p:cNvSpPr>
          <p:nvPr>
            <p:ph type="dt" sz="half" idx="10"/>
          </p:nvPr>
        </p:nvSpPr>
        <p:spPr/>
        <p:txBody>
          <a:bodyPr/>
          <a:lstStyle/>
          <a:p>
            <a:fld id="{F594CE48-124E-45DB-AA74-305AE0B3F952}" type="datetimeFigureOut">
              <a:rPr lang="es-PE" smtClean="0"/>
              <a:pPr/>
              <a:t>27/03/2018</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4823FEC3-55DC-4710-8FB4-654E922E3F61}" type="slidenum">
              <a:rPr lang="es-PE" smtClean="0"/>
              <a:pPr/>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F594CE48-124E-45DB-AA74-305AE0B3F952}" type="datetimeFigureOut">
              <a:rPr lang="es-PE" smtClean="0"/>
              <a:pPr/>
              <a:t>27/03/2018</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4823FEC3-55DC-4710-8FB4-654E922E3F61}" type="slidenum">
              <a:rPr lang="es-PE" smtClean="0"/>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F594CE48-124E-45DB-AA74-305AE0B3F952}" type="datetimeFigureOut">
              <a:rPr lang="es-PE" smtClean="0"/>
              <a:pPr/>
              <a:t>27/03/2018</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4823FEC3-55DC-4710-8FB4-654E922E3F61}" type="slidenum">
              <a:rPr lang="es-PE" smtClean="0"/>
              <a:pPr/>
              <a:t>‹Nº›</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F594CE48-124E-45DB-AA74-305AE0B3F952}" type="datetimeFigureOut">
              <a:rPr lang="es-PE" smtClean="0"/>
              <a:pPr/>
              <a:t>27/03/2018</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4823FEC3-55DC-4710-8FB4-654E922E3F61}" type="slidenum">
              <a:rPr lang="es-PE" smtClean="0"/>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F594CE48-124E-45DB-AA74-305AE0B3F952}" type="datetimeFigureOut">
              <a:rPr lang="es-PE" smtClean="0"/>
              <a:pPr/>
              <a:t>27/03/2018</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4823FEC3-55DC-4710-8FB4-654E922E3F61}" type="slidenum">
              <a:rPr lang="es-PE" smtClean="0"/>
              <a:pPr/>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fecha"/>
          <p:cNvSpPr>
            <a:spLocks noGrp="1"/>
          </p:cNvSpPr>
          <p:nvPr>
            <p:ph type="dt" sz="half" idx="10"/>
          </p:nvPr>
        </p:nvSpPr>
        <p:spPr/>
        <p:txBody>
          <a:bodyPr/>
          <a:lstStyle/>
          <a:p>
            <a:fld id="{F594CE48-124E-45DB-AA74-305AE0B3F952}" type="datetimeFigureOut">
              <a:rPr lang="es-PE" smtClean="0"/>
              <a:pPr/>
              <a:t>27/03/2018</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4823FEC3-55DC-4710-8FB4-654E922E3F61}" type="slidenum">
              <a:rPr lang="es-PE" smtClean="0"/>
              <a:pPr/>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6 Marcador de fecha"/>
          <p:cNvSpPr>
            <a:spLocks noGrp="1"/>
          </p:cNvSpPr>
          <p:nvPr>
            <p:ph type="dt" sz="half" idx="10"/>
          </p:nvPr>
        </p:nvSpPr>
        <p:spPr/>
        <p:txBody>
          <a:bodyPr/>
          <a:lstStyle/>
          <a:p>
            <a:fld id="{F594CE48-124E-45DB-AA74-305AE0B3F952}" type="datetimeFigureOut">
              <a:rPr lang="es-PE" smtClean="0"/>
              <a:pPr/>
              <a:t>27/03/2018</a:t>
            </a:fld>
            <a:endParaRPr lang="es-PE"/>
          </a:p>
        </p:txBody>
      </p:sp>
      <p:sp>
        <p:nvSpPr>
          <p:cNvPr id="8" name="7 Marcador de pie de página"/>
          <p:cNvSpPr>
            <a:spLocks noGrp="1"/>
          </p:cNvSpPr>
          <p:nvPr>
            <p:ph type="ftr" sz="quarter" idx="11"/>
          </p:nvPr>
        </p:nvSpPr>
        <p:spPr/>
        <p:txBody>
          <a:bodyPr/>
          <a:lstStyle/>
          <a:p>
            <a:endParaRPr lang="es-PE"/>
          </a:p>
        </p:txBody>
      </p:sp>
      <p:sp>
        <p:nvSpPr>
          <p:cNvPr id="9" name="8 Marcador de número de diapositiva"/>
          <p:cNvSpPr>
            <a:spLocks noGrp="1"/>
          </p:cNvSpPr>
          <p:nvPr>
            <p:ph type="sldNum" sz="quarter" idx="12"/>
          </p:nvPr>
        </p:nvSpPr>
        <p:spPr/>
        <p:txBody>
          <a:bodyPr/>
          <a:lstStyle/>
          <a:p>
            <a:fld id="{4823FEC3-55DC-4710-8FB4-654E922E3F61}" type="slidenum">
              <a:rPr lang="es-PE" smtClean="0"/>
              <a:pPr/>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fecha"/>
          <p:cNvSpPr>
            <a:spLocks noGrp="1"/>
          </p:cNvSpPr>
          <p:nvPr>
            <p:ph type="dt" sz="half" idx="10"/>
          </p:nvPr>
        </p:nvSpPr>
        <p:spPr/>
        <p:txBody>
          <a:bodyPr/>
          <a:lstStyle/>
          <a:p>
            <a:fld id="{F594CE48-124E-45DB-AA74-305AE0B3F952}" type="datetimeFigureOut">
              <a:rPr lang="es-PE" smtClean="0"/>
              <a:pPr/>
              <a:t>27/03/2018</a:t>
            </a:fld>
            <a:endParaRPr lang="es-PE"/>
          </a:p>
        </p:txBody>
      </p:sp>
      <p:sp>
        <p:nvSpPr>
          <p:cNvPr id="4" name="3 Marcador de pie de página"/>
          <p:cNvSpPr>
            <a:spLocks noGrp="1"/>
          </p:cNvSpPr>
          <p:nvPr>
            <p:ph type="ftr" sz="quarter" idx="11"/>
          </p:nvPr>
        </p:nvSpPr>
        <p:spPr/>
        <p:txBody>
          <a:bodyPr/>
          <a:lstStyle/>
          <a:p>
            <a:endParaRPr lang="es-PE"/>
          </a:p>
        </p:txBody>
      </p:sp>
      <p:sp>
        <p:nvSpPr>
          <p:cNvPr id="5" name="4 Marcador de número de diapositiva"/>
          <p:cNvSpPr>
            <a:spLocks noGrp="1"/>
          </p:cNvSpPr>
          <p:nvPr>
            <p:ph type="sldNum" sz="quarter" idx="12"/>
          </p:nvPr>
        </p:nvSpPr>
        <p:spPr/>
        <p:txBody>
          <a:bodyPr/>
          <a:lstStyle/>
          <a:p>
            <a:fld id="{4823FEC3-55DC-4710-8FB4-654E922E3F61}" type="slidenum">
              <a:rPr lang="es-PE" smtClean="0"/>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594CE48-124E-45DB-AA74-305AE0B3F952}" type="datetimeFigureOut">
              <a:rPr lang="es-PE" smtClean="0"/>
              <a:pPr/>
              <a:t>27/03/2018</a:t>
            </a:fld>
            <a:endParaRPr lang="es-PE"/>
          </a:p>
        </p:txBody>
      </p:sp>
      <p:sp>
        <p:nvSpPr>
          <p:cNvPr id="3" name="2 Marcador de pie de página"/>
          <p:cNvSpPr>
            <a:spLocks noGrp="1"/>
          </p:cNvSpPr>
          <p:nvPr>
            <p:ph type="ftr" sz="quarter" idx="11"/>
          </p:nvPr>
        </p:nvSpPr>
        <p:spPr/>
        <p:txBody>
          <a:bodyPr/>
          <a:lstStyle/>
          <a:p>
            <a:endParaRPr lang="es-PE"/>
          </a:p>
        </p:txBody>
      </p:sp>
      <p:sp>
        <p:nvSpPr>
          <p:cNvPr id="4" name="3 Marcador de número de diapositiva"/>
          <p:cNvSpPr>
            <a:spLocks noGrp="1"/>
          </p:cNvSpPr>
          <p:nvPr>
            <p:ph type="sldNum" sz="quarter" idx="12"/>
          </p:nvPr>
        </p:nvSpPr>
        <p:spPr/>
        <p:txBody>
          <a:bodyPr/>
          <a:lstStyle/>
          <a:p>
            <a:fld id="{4823FEC3-55DC-4710-8FB4-654E922E3F61}" type="slidenum">
              <a:rPr lang="es-PE" smtClean="0"/>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P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594CE48-124E-45DB-AA74-305AE0B3F952}" type="datetimeFigureOut">
              <a:rPr lang="es-PE" smtClean="0"/>
              <a:pPr/>
              <a:t>27/03/2018</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4823FEC3-55DC-4710-8FB4-654E922E3F61}" type="slidenum">
              <a:rPr lang="es-PE" smtClean="0"/>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P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F594CE48-124E-45DB-AA74-305AE0B3F952}" type="datetimeFigureOut">
              <a:rPr lang="es-PE" smtClean="0"/>
              <a:pPr/>
              <a:t>27/03/2018</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4823FEC3-55DC-4710-8FB4-654E922E3F61}" type="slidenum">
              <a:rPr lang="es-PE" smtClean="0"/>
              <a:pPr/>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94CE48-124E-45DB-AA74-305AE0B3F952}" type="datetimeFigureOut">
              <a:rPr lang="es-PE" smtClean="0"/>
              <a:pPr/>
              <a:t>27/03/2018</a:t>
            </a:fld>
            <a:endParaRPr lang="es-PE"/>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23FEC3-55DC-4710-8FB4-654E922E3F61}" type="slidenum">
              <a:rPr lang="es-PE" smtClean="0"/>
              <a:pPr/>
              <a:t>‹Nº›</a:t>
            </a:fld>
            <a:endParaRPr lang="es-P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643042" y="714356"/>
            <a:ext cx="5633081" cy="646331"/>
          </a:xfrm>
          <a:prstGeom prst="rect">
            <a:avLst/>
          </a:prstGeom>
          <a:noFill/>
        </p:spPr>
        <p:txBody>
          <a:bodyPr wrap="none" rtlCol="0">
            <a:spAutoFit/>
          </a:bodyPr>
          <a:lstStyle/>
          <a:p>
            <a:r>
              <a:rPr lang="es-PE" b="1" u="sng" dirty="0"/>
              <a:t>Leibniz y la compatibilidad entre determinismo y libertad</a:t>
            </a:r>
            <a:endParaRPr lang="es-PE" dirty="0"/>
          </a:p>
          <a:p>
            <a:endParaRPr lang="es-PE" dirty="0"/>
          </a:p>
        </p:txBody>
      </p:sp>
      <p:sp>
        <p:nvSpPr>
          <p:cNvPr id="5" name="4 CuadroTexto"/>
          <p:cNvSpPr txBox="1"/>
          <p:nvPr/>
        </p:nvSpPr>
        <p:spPr>
          <a:xfrm>
            <a:off x="285720" y="1714488"/>
            <a:ext cx="8572155" cy="4524315"/>
          </a:xfrm>
          <a:prstGeom prst="rect">
            <a:avLst/>
          </a:prstGeom>
          <a:noFill/>
        </p:spPr>
        <p:txBody>
          <a:bodyPr wrap="none" rtlCol="0">
            <a:spAutoFit/>
          </a:bodyPr>
          <a:lstStyle/>
          <a:p>
            <a:r>
              <a:rPr lang="es-PE" dirty="0" smtClean="0"/>
              <a:t>Capítulo </a:t>
            </a:r>
            <a:r>
              <a:rPr lang="es-PE" dirty="0"/>
              <a:t>I</a:t>
            </a:r>
            <a:r>
              <a:rPr lang="es-PE" dirty="0" smtClean="0"/>
              <a:t>:	</a:t>
            </a:r>
          </a:p>
          <a:p>
            <a:r>
              <a:rPr lang="es-PE" dirty="0"/>
              <a:t>	</a:t>
            </a:r>
            <a:r>
              <a:rPr lang="es-PE" dirty="0" smtClean="0"/>
              <a:t> </a:t>
            </a:r>
            <a:r>
              <a:rPr lang="es-PE" dirty="0"/>
              <a:t>Panorama general del pensamiento de Leibniz</a:t>
            </a:r>
          </a:p>
          <a:p>
            <a:r>
              <a:rPr lang="es-PE" dirty="0"/>
              <a:t>Capítulo II: </a:t>
            </a:r>
            <a:endParaRPr lang="es-PE" dirty="0" smtClean="0"/>
          </a:p>
          <a:p>
            <a:r>
              <a:rPr lang="es-PE" dirty="0"/>
              <a:t>	</a:t>
            </a:r>
            <a:r>
              <a:rPr lang="es-PE" dirty="0" smtClean="0"/>
              <a:t>Panorama </a:t>
            </a:r>
            <a:r>
              <a:rPr lang="es-PE" dirty="0"/>
              <a:t>general del problema del libre albedrío</a:t>
            </a:r>
          </a:p>
          <a:p>
            <a:r>
              <a:rPr lang="es-PE" dirty="0"/>
              <a:t>Capítulo III</a:t>
            </a:r>
            <a:r>
              <a:rPr lang="es-PE" dirty="0" smtClean="0"/>
              <a:t>:</a:t>
            </a:r>
          </a:p>
          <a:p>
            <a:r>
              <a:rPr lang="es-PE" dirty="0"/>
              <a:t>	</a:t>
            </a:r>
            <a:r>
              <a:rPr lang="es-PE" dirty="0" smtClean="0"/>
              <a:t> </a:t>
            </a:r>
            <a:r>
              <a:rPr lang="es-PE" dirty="0"/>
              <a:t>¿Qué nos dice Leibniz?</a:t>
            </a:r>
          </a:p>
          <a:p>
            <a:r>
              <a:rPr lang="es-PE" dirty="0"/>
              <a:t>	</a:t>
            </a:r>
            <a:r>
              <a:rPr lang="es-PE" dirty="0" smtClean="0"/>
              <a:t>	III.I </a:t>
            </a:r>
            <a:r>
              <a:rPr lang="es-PE" dirty="0"/>
              <a:t>Contexto e influencias de Leibniz: Lutero y san Agustín</a:t>
            </a:r>
          </a:p>
          <a:p>
            <a:r>
              <a:rPr lang="es-PE" dirty="0"/>
              <a:t>	</a:t>
            </a:r>
            <a:r>
              <a:rPr lang="es-PE" dirty="0" smtClean="0"/>
              <a:t>	III.II </a:t>
            </a:r>
            <a:r>
              <a:rPr lang="es-PE" dirty="0"/>
              <a:t>El pensamiento de Leibniz</a:t>
            </a:r>
          </a:p>
          <a:p>
            <a:r>
              <a:rPr lang="es-PE" dirty="0"/>
              <a:t>		</a:t>
            </a:r>
            <a:r>
              <a:rPr lang="es-PE" dirty="0" smtClean="0"/>
              <a:t>	III.II.I </a:t>
            </a:r>
            <a:r>
              <a:rPr lang="es-PE" dirty="0"/>
              <a:t>La armonía preestablecida</a:t>
            </a:r>
          </a:p>
          <a:p>
            <a:r>
              <a:rPr lang="es-PE" dirty="0"/>
              <a:t>		</a:t>
            </a:r>
            <a:r>
              <a:rPr lang="es-PE" dirty="0" smtClean="0"/>
              <a:t>	III.II.II </a:t>
            </a:r>
            <a:r>
              <a:rPr lang="es-PE" dirty="0"/>
              <a:t>La substancia individual</a:t>
            </a:r>
          </a:p>
          <a:p>
            <a:r>
              <a:rPr lang="es-PE" dirty="0"/>
              <a:t>		</a:t>
            </a:r>
            <a:r>
              <a:rPr lang="es-PE" dirty="0" smtClean="0"/>
              <a:t>	III.II.III </a:t>
            </a:r>
            <a:r>
              <a:rPr lang="es-PE" dirty="0"/>
              <a:t>El ejemplo de Julio César en el </a:t>
            </a:r>
            <a:r>
              <a:rPr lang="es-PE" i="1" dirty="0"/>
              <a:t>Discurso de Metafísica</a:t>
            </a:r>
            <a:endParaRPr lang="es-PE" dirty="0"/>
          </a:p>
          <a:p>
            <a:r>
              <a:rPr lang="es-PE" dirty="0"/>
              <a:t>		</a:t>
            </a:r>
            <a:r>
              <a:rPr lang="es-PE" dirty="0" smtClean="0"/>
              <a:t>	III.II.IV </a:t>
            </a:r>
            <a:r>
              <a:rPr lang="es-PE" dirty="0"/>
              <a:t>La libertad humana</a:t>
            </a:r>
          </a:p>
          <a:p>
            <a:r>
              <a:rPr lang="es-PE" dirty="0"/>
              <a:t>		</a:t>
            </a:r>
            <a:r>
              <a:rPr lang="es-PE" dirty="0" smtClean="0"/>
              <a:t>	III.II.V </a:t>
            </a:r>
            <a:r>
              <a:rPr lang="es-PE" dirty="0"/>
              <a:t>Lo que nos dice Leibniz sobre la libertad en la </a:t>
            </a:r>
            <a:r>
              <a:rPr lang="es-PE" i="1" dirty="0"/>
              <a:t>Teodicea</a:t>
            </a:r>
            <a:endParaRPr lang="es-PE" dirty="0"/>
          </a:p>
          <a:p>
            <a:r>
              <a:rPr lang="es-PE" dirty="0"/>
              <a:t>Capítulo IV: </a:t>
            </a:r>
            <a:endParaRPr lang="es-PE" dirty="0" smtClean="0"/>
          </a:p>
          <a:p>
            <a:r>
              <a:rPr lang="es-PE" dirty="0"/>
              <a:t>	</a:t>
            </a:r>
            <a:r>
              <a:rPr lang="es-PE" dirty="0" smtClean="0"/>
              <a:t>¿</a:t>
            </a:r>
            <a:r>
              <a:rPr lang="es-PE" dirty="0"/>
              <a:t>Es Leibniz un determinista fuerte o un compatibilista?</a:t>
            </a:r>
          </a:p>
          <a:p>
            <a:endParaRPr lang="es-P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0" y="1"/>
            <a:ext cx="3214678" cy="646331"/>
          </a:xfrm>
          <a:prstGeom prst="rect">
            <a:avLst/>
          </a:prstGeom>
          <a:noFill/>
        </p:spPr>
        <p:txBody>
          <a:bodyPr wrap="square" rtlCol="0">
            <a:spAutoFit/>
          </a:bodyPr>
          <a:lstStyle/>
          <a:p>
            <a:r>
              <a:rPr lang="es-PE" b="1" u="sng" dirty="0" smtClean="0"/>
              <a:t>III.II.I La armonía </a:t>
            </a:r>
            <a:r>
              <a:rPr lang="es-PE" b="1" u="sng" dirty="0" smtClean="0"/>
              <a:t>preestablecida</a:t>
            </a:r>
            <a:r>
              <a:rPr lang="es-PE" dirty="0" smtClean="0"/>
              <a:t>	</a:t>
            </a:r>
            <a:endParaRPr lang="es-PE" dirty="0"/>
          </a:p>
        </p:txBody>
      </p:sp>
      <p:sp>
        <p:nvSpPr>
          <p:cNvPr id="3" name="2 CuadroTexto"/>
          <p:cNvSpPr txBox="1"/>
          <p:nvPr/>
        </p:nvSpPr>
        <p:spPr>
          <a:xfrm>
            <a:off x="0" y="428604"/>
            <a:ext cx="9144000" cy="6663363"/>
          </a:xfrm>
          <a:prstGeom prst="rect">
            <a:avLst/>
          </a:prstGeom>
          <a:noFill/>
        </p:spPr>
        <p:txBody>
          <a:bodyPr wrap="square" rtlCol="0">
            <a:spAutoFit/>
          </a:bodyPr>
          <a:lstStyle/>
          <a:p>
            <a:pPr algn="just">
              <a:buFont typeface="Wingdings" pitchFamily="2" charset="2"/>
              <a:buChar char="v"/>
            </a:pPr>
            <a:r>
              <a:rPr lang="es-PE" sz="1700" dirty="0" smtClean="0"/>
              <a:t> Acaso la característica más importante del pensamiento integral de Leibniz, supone aquella concepción de un orden del mundo perfectamente adecuado al mejor creador posible; Existe una total armonía prefigurada y establecida, al modo de un mecanismo perfecto, que ha sido configurada por el más sabio, justo y bueno del diseñadores posibles: Dios.</a:t>
            </a:r>
          </a:p>
          <a:p>
            <a:pPr algn="just">
              <a:buFont typeface="Wingdings" pitchFamily="2" charset="2"/>
              <a:buChar char="v"/>
            </a:pPr>
            <a:r>
              <a:rPr lang="es-PE" sz="1700" dirty="0" smtClean="0"/>
              <a:t> Son diversos los ámbitos prácticos en donde se hace evidente la apuesta material por la armonía, como son los casos puntuales de:</a:t>
            </a:r>
          </a:p>
          <a:p>
            <a:pPr algn="just">
              <a:buFont typeface="Wingdings" pitchFamily="2" charset="2"/>
              <a:buChar char="v"/>
            </a:pPr>
            <a:endParaRPr lang="es-PE" sz="1700" dirty="0" smtClean="0"/>
          </a:p>
          <a:p>
            <a:pPr lvl="1" algn="just">
              <a:buFont typeface="Wingdings" pitchFamily="2" charset="2"/>
              <a:buChar char="ü"/>
            </a:pPr>
            <a:r>
              <a:rPr lang="es-PE" sz="1700" dirty="0" smtClean="0"/>
              <a:t> El osado intento de unión de confesiones en una Europa atribulada por la Reforma protestante   	y la Contra Reforma Ortodoxa</a:t>
            </a:r>
          </a:p>
          <a:p>
            <a:pPr lvl="1" algn="just">
              <a:buFont typeface="Wingdings" pitchFamily="2" charset="2"/>
              <a:buChar char="ü"/>
            </a:pPr>
            <a:r>
              <a:rPr lang="es-PE" sz="1700" dirty="0" smtClean="0"/>
              <a:t> </a:t>
            </a:r>
            <a:r>
              <a:rPr lang="es-PE" sz="1700" dirty="0" smtClean="0"/>
              <a:t>Como presupuesto de lo anterior, hemos referido la empresa de conciliar fe y razón. </a:t>
            </a:r>
          </a:p>
          <a:p>
            <a:pPr lvl="1" algn="just">
              <a:buFont typeface="Wingdings" pitchFamily="2" charset="2"/>
              <a:buChar char="ü"/>
            </a:pPr>
            <a:r>
              <a:rPr lang="es-PE" sz="1700" dirty="0" smtClean="0"/>
              <a:t>El intento de unificar el lenguaje humano en el proyecto de la </a:t>
            </a:r>
            <a:r>
              <a:rPr lang="es-PE" sz="1700" i="1" dirty="0" err="1" smtClean="0"/>
              <a:t>Ars</a:t>
            </a:r>
            <a:r>
              <a:rPr lang="es-PE" sz="1700" i="1" dirty="0" smtClean="0"/>
              <a:t> Combinatoria</a:t>
            </a:r>
          </a:p>
          <a:p>
            <a:pPr lvl="1" algn="just">
              <a:buFont typeface="Wingdings" pitchFamily="2" charset="2"/>
              <a:buChar char="ü"/>
            </a:pPr>
            <a:endParaRPr lang="es-PE" sz="1700" i="1" dirty="0" smtClean="0"/>
          </a:p>
          <a:p>
            <a:pPr marL="0" lvl="1" algn="just">
              <a:buFont typeface="Wingdings" pitchFamily="2" charset="2"/>
              <a:buChar char="v"/>
            </a:pPr>
            <a:r>
              <a:rPr lang="es-PE" sz="1700" dirty="0" smtClean="0"/>
              <a:t> El alcance de la armonía preestablecida en Leibniz repercute en ideas de mecánica, metafísica, teología, moral y demás.  El presupuesto fundamental es que el mundo se encuentra articulado y ordenado de modo armónico; incluso el mal y el pecado tienen un lugar. </a:t>
            </a:r>
          </a:p>
          <a:p>
            <a:pPr marL="0" lvl="1" algn="just">
              <a:buFont typeface="Wingdings" pitchFamily="2" charset="2"/>
              <a:buChar char="v"/>
            </a:pPr>
            <a:r>
              <a:rPr lang="es-PE" sz="1700" dirty="0" smtClean="0"/>
              <a:t> </a:t>
            </a:r>
            <a:r>
              <a:rPr lang="es-PE" sz="1700" dirty="0" smtClean="0"/>
              <a:t>La Armonía del mundo tiene un soporte en aquello que Leibniz postula como el Principio de Razón Suficiente, el cual supone que para absolutamente todo evento de la realidad, le corresponde una causa suficiente que explique su instante presente.  Podemos advertir que la causa última o primera, es Dios.</a:t>
            </a:r>
          </a:p>
          <a:p>
            <a:pPr marL="0" lvl="1" algn="just">
              <a:buFont typeface="Wingdings" pitchFamily="2" charset="2"/>
              <a:buChar char="v"/>
            </a:pPr>
            <a:r>
              <a:rPr lang="es-PE" sz="1700" dirty="0" smtClean="0"/>
              <a:t> </a:t>
            </a:r>
            <a:r>
              <a:rPr lang="es-PE" sz="1700" dirty="0" smtClean="0"/>
              <a:t>Uno de los mayores esfuerzos por armonizar conceptos, es el que podemos atender en la controversia entre el determinismo y el libre albedrío. </a:t>
            </a:r>
          </a:p>
          <a:p>
            <a:pPr marL="0" lvl="1" algn="just">
              <a:buFont typeface="Wingdings" pitchFamily="2" charset="2"/>
              <a:buChar char="v"/>
            </a:pPr>
            <a:r>
              <a:rPr lang="es-PE" sz="1700" dirty="0" smtClean="0"/>
              <a:t> </a:t>
            </a:r>
            <a:r>
              <a:rPr lang="es-PE" sz="1700" dirty="0" smtClean="0"/>
              <a:t>En la teoría de la substancia individual, como veremos a continuación, existen distintos y varios matices de la armonía preestablecida, tal y como los referimos. </a:t>
            </a:r>
          </a:p>
          <a:p>
            <a:pPr marL="0" lvl="1" algn="just">
              <a:buFont typeface="Wingdings" pitchFamily="2" charset="2"/>
              <a:buChar char="v"/>
            </a:pPr>
            <a:endParaRPr lang="es-PE" dirty="0" smtClean="0"/>
          </a:p>
          <a:p>
            <a:pPr lvl="1" algn="just">
              <a:buFont typeface="Wingdings" pitchFamily="2" charset="2"/>
              <a:buChar char="v"/>
            </a:pPr>
            <a:endParaRPr lang="es-PE" dirty="0" smtClean="0"/>
          </a:p>
        </p:txBody>
      </p:sp>
      <p:sp>
        <p:nvSpPr>
          <p:cNvPr id="4" name="3 Pergamino horizontal"/>
          <p:cNvSpPr/>
          <p:nvPr/>
        </p:nvSpPr>
        <p:spPr>
          <a:xfrm>
            <a:off x="0" y="2000240"/>
            <a:ext cx="5143536" cy="2714644"/>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“Cada </a:t>
            </a:r>
            <a:r>
              <a:rPr lang="es-PE" dirty="0" smtClean="0"/>
              <a:t>estado momentáneo de una substancia simple es la consecuencia natural de su estado inmediatamente precedente, de modo que el presente está preñado con el futuro</a:t>
            </a:r>
            <a:r>
              <a:rPr lang="es-PE" dirty="0" smtClean="0"/>
              <a:t>” </a:t>
            </a:r>
          </a:p>
          <a:p>
            <a:pPr algn="ctr"/>
            <a:r>
              <a:rPr lang="es-PE" dirty="0" smtClean="0"/>
              <a:t>Monadología, 2007</a:t>
            </a:r>
            <a:endParaRPr lang="es-P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0" y="1"/>
            <a:ext cx="4143372" cy="369332"/>
          </a:xfrm>
          <a:prstGeom prst="rect">
            <a:avLst/>
          </a:prstGeom>
          <a:noFill/>
        </p:spPr>
        <p:txBody>
          <a:bodyPr wrap="square" rtlCol="0">
            <a:spAutoFit/>
          </a:bodyPr>
          <a:lstStyle/>
          <a:p>
            <a:r>
              <a:rPr lang="es-PE" b="1" u="sng" dirty="0" smtClean="0"/>
              <a:t>III.II.II La substancia </a:t>
            </a:r>
            <a:r>
              <a:rPr lang="es-PE" b="1" u="sng" dirty="0" smtClean="0"/>
              <a:t>individual</a:t>
            </a:r>
            <a:endParaRPr lang="es-PE" dirty="0"/>
          </a:p>
        </p:txBody>
      </p:sp>
      <p:sp>
        <p:nvSpPr>
          <p:cNvPr id="3" name="2 CuadroTexto"/>
          <p:cNvSpPr txBox="1"/>
          <p:nvPr/>
        </p:nvSpPr>
        <p:spPr>
          <a:xfrm>
            <a:off x="214282" y="1190701"/>
            <a:ext cx="8929718" cy="4524315"/>
          </a:xfrm>
          <a:prstGeom prst="rect">
            <a:avLst/>
          </a:prstGeom>
          <a:noFill/>
        </p:spPr>
        <p:txBody>
          <a:bodyPr wrap="square" rtlCol="0">
            <a:spAutoFit/>
          </a:bodyPr>
          <a:lstStyle/>
          <a:p>
            <a:pPr>
              <a:buFont typeface="Wingdings" pitchFamily="2" charset="2"/>
              <a:buChar char="Ø"/>
            </a:pPr>
            <a:r>
              <a:rPr lang="es-PE" dirty="0" smtClean="0"/>
              <a:t> La substancia individual no es otra cosa que la mónada, la parte más simple de algo. Para pensar en la propuesta metafísica de substancia en Leibniz, es interesante contrastarla con Descartes y </a:t>
            </a:r>
            <a:r>
              <a:rPr lang="es-PE" dirty="0" err="1" smtClean="0"/>
              <a:t>Spinoza</a:t>
            </a:r>
            <a:r>
              <a:rPr lang="es-PE" dirty="0" smtClean="0"/>
              <a:t>.  El primero propone dos substancias y el segundo postula algo que se interpreta como un panteísmo naturalista cristalizado en una substancia única e impersonal.  En contraste, Leibniz propone una articulación preestablecida de incalculables substancias individuales que se reflejan unas a otras en sus naturalezas y relaciones.</a:t>
            </a:r>
          </a:p>
          <a:p>
            <a:pPr>
              <a:buFont typeface="Wingdings" pitchFamily="2" charset="2"/>
              <a:buChar char="Ø"/>
            </a:pPr>
            <a:endParaRPr lang="es-PE" dirty="0" smtClean="0"/>
          </a:p>
          <a:p>
            <a:pPr>
              <a:buFont typeface="Wingdings" pitchFamily="2" charset="2"/>
              <a:buChar char="Ø"/>
            </a:pPr>
            <a:r>
              <a:rPr lang="es-PE" dirty="0" smtClean="0"/>
              <a:t> </a:t>
            </a:r>
            <a:r>
              <a:rPr lang="es-PE" dirty="0" smtClean="0"/>
              <a:t> Debemos adelantar tres aspectos importantes de la teoría de la substancia individual</a:t>
            </a:r>
          </a:p>
          <a:p>
            <a:pPr>
              <a:buFont typeface="Wingdings" pitchFamily="2" charset="2"/>
              <a:buChar char="Ø"/>
            </a:pPr>
            <a:endParaRPr lang="es-PE" dirty="0" smtClean="0"/>
          </a:p>
          <a:p>
            <a:pPr lvl="1">
              <a:buFont typeface="Wingdings" pitchFamily="2" charset="2"/>
              <a:buChar char="q"/>
            </a:pPr>
            <a:r>
              <a:rPr lang="es-PE" dirty="0" smtClean="0"/>
              <a:t> </a:t>
            </a:r>
            <a:r>
              <a:rPr lang="es-PE" dirty="0" smtClean="0"/>
              <a:t>En ella se aprecian diversos presupuestos que parecen conducir al determinismo fuerte.</a:t>
            </a:r>
          </a:p>
          <a:p>
            <a:pPr lvl="1">
              <a:buFont typeface="Wingdings" pitchFamily="2" charset="2"/>
              <a:buChar char="q"/>
            </a:pPr>
            <a:r>
              <a:rPr lang="es-PE" dirty="0" smtClean="0"/>
              <a:t> </a:t>
            </a:r>
            <a:r>
              <a:rPr lang="es-PE" dirty="0" smtClean="0"/>
              <a:t>El ejemplo de Julio César, en el </a:t>
            </a:r>
            <a:r>
              <a:rPr lang="es-PE" i="1" dirty="0" smtClean="0"/>
              <a:t>Discurso sobre Metafísica</a:t>
            </a:r>
            <a:r>
              <a:rPr lang="es-PE" dirty="0" smtClean="0"/>
              <a:t> complementa la problematización de la controversia de la libertad</a:t>
            </a:r>
          </a:p>
          <a:p>
            <a:pPr lvl="1">
              <a:buFont typeface="Wingdings" pitchFamily="2" charset="2"/>
              <a:buChar char="q"/>
            </a:pPr>
            <a:r>
              <a:rPr lang="es-PE" dirty="0" smtClean="0"/>
              <a:t> </a:t>
            </a:r>
            <a:r>
              <a:rPr lang="es-PE" dirty="0" smtClean="0"/>
              <a:t>Por último, debemos considerar que la República de Mónadas Racionales, es estimada por Leibniz como la mayor y más noble creación divina. Se le puede entender, como veremos hacia el final, como una versión moderna de la Ciudad de Dios de San Agustín. </a:t>
            </a:r>
            <a:endParaRPr lang="es-PE"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357158" y="214290"/>
            <a:ext cx="8429684" cy="6740307"/>
          </a:xfrm>
          <a:prstGeom prst="rect">
            <a:avLst/>
          </a:prstGeom>
          <a:noFill/>
        </p:spPr>
        <p:txBody>
          <a:bodyPr wrap="square" rtlCol="0">
            <a:spAutoFit/>
          </a:bodyPr>
          <a:lstStyle/>
          <a:p>
            <a:pPr>
              <a:buFont typeface="Wingdings" pitchFamily="2" charset="2"/>
              <a:buChar char="Ø"/>
            </a:pPr>
            <a:r>
              <a:rPr lang="es-PE" dirty="0" smtClean="0"/>
              <a:t> </a:t>
            </a:r>
            <a:r>
              <a:rPr lang="es-PE" dirty="0" smtClean="0"/>
              <a:t>Los compuestos se generan de partes simples, las  cuales no se pueden dividir a su vez en partes. Por ello las mónadas son como los átomos de la naturaleza, constituyendo elementalmente todo lo que existe. Debemos advertir que el concepto de mónada, es puramente metafísico y veremos de qué modo se encarna en lo material.</a:t>
            </a:r>
          </a:p>
          <a:p>
            <a:pPr>
              <a:buFont typeface="Wingdings" pitchFamily="2" charset="2"/>
              <a:buChar char="Ø"/>
            </a:pPr>
            <a:r>
              <a:rPr lang="es-PE" dirty="0" smtClean="0"/>
              <a:t> </a:t>
            </a:r>
            <a:r>
              <a:rPr lang="es-PE" dirty="0" smtClean="0"/>
              <a:t>Las mónadas no se crean aisladas unas de otras, sino que  todas son creadas o destruidas a la vez al mismo tiempo. Una vez establecido el sistema, Leibniz no admite que haya necesidad de correcciones o arreglos, sino que todo el devenir está perfectamente planeado y establecido. Así, mientras los compuestos se hacen y deshacen de acuerdo a sus partes y gradualmente, las mónadas por otro lado sólo pueden haber sido creadas en un acto primordial. </a:t>
            </a:r>
          </a:p>
          <a:p>
            <a:pPr>
              <a:buFont typeface="Wingdings" pitchFamily="2" charset="2"/>
              <a:buChar char="Ø"/>
            </a:pPr>
            <a:r>
              <a:rPr lang="es-PE" dirty="0" smtClean="0"/>
              <a:t> La mónada no se </a:t>
            </a:r>
            <a:r>
              <a:rPr lang="es-PE" dirty="0" err="1" smtClean="0"/>
              <a:t>intra</a:t>
            </a:r>
            <a:r>
              <a:rPr lang="es-PE" dirty="0" smtClean="0"/>
              <a:t>-ordena de ninguna manera. Tampoco se admite que sea alterada por una creación alterna o separada de ella. No pueden ser modificadas ni en substancia ni accidente. </a:t>
            </a:r>
          </a:p>
          <a:p>
            <a:pPr>
              <a:buFont typeface="Wingdings" pitchFamily="2" charset="2"/>
              <a:buChar char="Ø"/>
            </a:pPr>
            <a:r>
              <a:rPr lang="es-PE" dirty="0" smtClean="0"/>
              <a:t> </a:t>
            </a:r>
            <a:r>
              <a:rPr lang="es-PE" dirty="0" smtClean="0"/>
              <a:t>Ya que no pueden cambiarse a sí mismas, ni ser alteradas desde afuera, resta que sus cambios provengan de una fuerza interior preestablecida; las mónadas adquieren innatamente sus determinaciones y todo cambio que manifieste en el mundo es algo que esencialmente traía el devenir de aquella mónada consigo, desde su diseño.</a:t>
            </a:r>
          </a:p>
          <a:p>
            <a:pPr>
              <a:buFont typeface="Wingdings" pitchFamily="2" charset="2"/>
              <a:buChar char="Ø"/>
            </a:pPr>
            <a:r>
              <a:rPr lang="es-PE" dirty="0" smtClean="0"/>
              <a:t> Hace falta aclarar que las mónadas no son iguales entre sí. Leibniz distingue dos modos. En primer lugar, recordemos que él sostiene el pleno, es decir, no cree en la existencia del vacío.  Desde que todo el pleno está lleno de partes, luego podemos distinguirlas desde su posición. En segundo lugar ,  desde que las mónadas son fundamentalmente metafísicas, existe también una diferencia interna o esencial, lo que constatamos al ver grupo de cosas iguales pero individuales. En una biblioteca, todos los libros siendo libros, no son siempre el mismo.</a:t>
            </a:r>
            <a:endParaRPr lang="es-PE"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57158" y="428604"/>
            <a:ext cx="8143932" cy="4801314"/>
          </a:xfrm>
          <a:prstGeom prst="rect">
            <a:avLst/>
          </a:prstGeom>
          <a:noFill/>
        </p:spPr>
        <p:txBody>
          <a:bodyPr wrap="square" rtlCol="0">
            <a:spAutoFit/>
          </a:bodyPr>
          <a:lstStyle/>
          <a:p>
            <a:pPr>
              <a:buFont typeface="Wingdings" pitchFamily="2" charset="2"/>
              <a:buChar char="Ø"/>
            </a:pPr>
            <a:r>
              <a:rPr lang="es-PE" dirty="0" smtClean="0"/>
              <a:t> Las mónadas no se distinguen sólo por su posible posición en el pleno o por sus innatas determinaciones internas únicas, sino que una mónada misma se diferencia de sí misma por cuanto le suceden cambios. Leibniz refiere que los cambios provienen o bien de la intervención divina , o , bien de una fuerza interna, lo que resulta en lo mismo. </a:t>
            </a:r>
          </a:p>
          <a:p>
            <a:pPr>
              <a:buFont typeface="Wingdings" pitchFamily="2" charset="2"/>
              <a:buChar char="Ø"/>
            </a:pPr>
            <a:r>
              <a:rPr lang="es-PE" dirty="0" smtClean="0"/>
              <a:t> </a:t>
            </a:r>
            <a:r>
              <a:rPr lang="es-PE" dirty="0" smtClean="0"/>
              <a:t>Hay un complejo sistema armonizado entre los cambios de mónadas y otras mónadas y sus respectivos cambios y relaciones. Leibniz explica éste punto mediante la intervención divina y la perfección del creador.  Todas las relaciones </a:t>
            </a:r>
            <a:r>
              <a:rPr lang="es-PE" dirty="0" err="1" smtClean="0"/>
              <a:t>monádicas</a:t>
            </a:r>
            <a:r>
              <a:rPr lang="es-PE" dirty="0" smtClean="0"/>
              <a:t> están preestablecidas. </a:t>
            </a:r>
          </a:p>
          <a:p>
            <a:pPr>
              <a:buFont typeface="Wingdings" pitchFamily="2" charset="2"/>
              <a:buChar char="Ø"/>
            </a:pPr>
            <a:r>
              <a:rPr lang="es-PE" dirty="0" smtClean="0"/>
              <a:t> </a:t>
            </a:r>
            <a:r>
              <a:rPr lang="es-PE" dirty="0" smtClean="0"/>
              <a:t>Hay un aspecto de multiplicidad dentro de la simplicidad de la mónada. Leibniz llama al cambio de un estado a otro como “percepción”, lo cual debe distinguirse de “consciencia”.  Ello permite distinguir las mónadas que perciben sus cambios y las que no. </a:t>
            </a:r>
          </a:p>
          <a:p>
            <a:pPr>
              <a:buFont typeface="Wingdings" pitchFamily="2" charset="2"/>
              <a:buChar char="Ø"/>
            </a:pPr>
            <a:r>
              <a:rPr lang="es-PE" dirty="0" smtClean="0"/>
              <a:t> </a:t>
            </a:r>
            <a:r>
              <a:rPr lang="es-PE" dirty="0" smtClean="0"/>
              <a:t>Esta distinción fundamental permite distinguir aún más las mónadas que se refieren como entelequias o almas, por cuanto están dotadas de memoria o consciencia, y en suma, fundamentalmente de la luz de la razón. </a:t>
            </a:r>
          </a:p>
          <a:p>
            <a:endParaRPr lang="es-PE" dirty="0"/>
          </a:p>
        </p:txBody>
      </p:sp>
      <p:sp>
        <p:nvSpPr>
          <p:cNvPr id="3" name="2 Pergamino horizontal"/>
          <p:cNvSpPr/>
          <p:nvPr/>
        </p:nvSpPr>
        <p:spPr>
          <a:xfrm>
            <a:off x="4214778" y="857232"/>
            <a:ext cx="4929222" cy="1928826"/>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 “Hay cierta clase de auto-suficiencia que les hace fuentes de sus propias acciones internas, lo que les hace de algún modo autómatas inmateriales</a:t>
            </a:r>
            <a:r>
              <a:rPr lang="es-PE" dirty="0" smtClean="0"/>
              <a:t>.” </a:t>
            </a:r>
          </a:p>
          <a:p>
            <a:pPr algn="ctr"/>
            <a:r>
              <a:rPr lang="es-PE" dirty="0" smtClean="0"/>
              <a:t>Monadología, 2007</a:t>
            </a:r>
            <a:endParaRPr lang="es-PE" dirty="0"/>
          </a:p>
        </p:txBody>
      </p:sp>
      <p:sp>
        <p:nvSpPr>
          <p:cNvPr id="4" name="3 Pergamino horizontal"/>
          <p:cNvSpPr/>
          <p:nvPr/>
        </p:nvSpPr>
        <p:spPr>
          <a:xfrm>
            <a:off x="571472" y="3500438"/>
            <a:ext cx="6858048" cy="3357586"/>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La última razón para las cosas debe estar en una substancia necesaria que llamamos Dios. Los detalles de todos los cambios contingentes están contenidos en él sólo eminente o virtualmente, como su fuente. Esta substancia necesaria es razón suficiente para todo este detalle, el cual está interconectado a través de sí mismo, por lo que hay un solo Dios, y este Dios es suficiente. </a:t>
            </a:r>
            <a:r>
              <a:rPr lang="es-PE" dirty="0" smtClean="0"/>
              <a:t> (</a:t>
            </a:r>
            <a:r>
              <a:rPr lang="es-PE" i="1" dirty="0" smtClean="0"/>
              <a:t>Ib.</a:t>
            </a:r>
            <a:r>
              <a:rPr lang="es-PE" dirty="0" smtClean="0"/>
              <a:t>)</a:t>
            </a:r>
            <a:endParaRPr lang="es-P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Pergamino horizontal"/>
          <p:cNvSpPr/>
          <p:nvPr/>
        </p:nvSpPr>
        <p:spPr>
          <a:xfrm>
            <a:off x="71438" y="142852"/>
            <a:ext cx="8858280" cy="6643734"/>
          </a:xfrm>
          <a:prstGeom prst="horizontalScroll">
            <a:avLst>
              <a:gd name="adj" fmla="val 62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“A </a:t>
            </a:r>
            <a:r>
              <a:rPr lang="es-PE" dirty="0" smtClean="0"/>
              <a:t>pesar de que cada mónada representa el universo entero, representa más distintivamente el cuerpo al que ha sido asignado exclusivamente y con el cual forma la entelequia. Y del modo en que un cuerpo expresa el universo entero a través de toda la interconexión de la materia con el </a:t>
            </a:r>
            <a:r>
              <a:rPr lang="es-PE" i="1" dirty="0" err="1" smtClean="0"/>
              <a:t>plenum</a:t>
            </a:r>
            <a:r>
              <a:rPr lang="es-PE" dirty="0" smtClean="0"/>
              <a:t>, el alma así representa el universo entero representando su cuerpo particular. (…) De modo que cada cuerpo organizado de una cosa viva es una suerte de máquina divina o autómata natural. Sobrepasa infinitamente cualquier autómata artificial, porque una máquina hecha por el hombre no es una máquina en cada una de sus partes. Por ejemplo, un engranaje en una rueda de cobre tiene partes y fragmentos los cuales dejan de ser algo artificial para nosotros.(…) Pero las máquinas naturales, los cuerpos vivientes, son máquinas hasta en sus partes más pequeñas hasta el infinito. Eso diferencia la naturaleza del </a:t>
            </a:r>
            <a:r>
              <a:rPr lang="es-PE" dirty="0" smtClean="0"/>
              <a:t>artificio.”</a:t>
            </a:r>
          </a:p>
          <a:p>
            <a:pPr algn="ctr"/>
            <a:endParaRPr lang="es-PE" dirty="0" smtClean="0"/>
          </a:p>
          <a:p>
            <a:pPr algn="ctr"/>
            <a:endParaRPr lang="es-PE" dirty="0" smtClean="0"/>
          </a:p>
          <a:p>
            <a:pPr algn="ctr"/>
            <a:r>
              <a:rPr lang="es-PE" dirty="0" smtClean="0"/>
              <a:t>Monadología, 2007</a:t>
            </a:r>
          </a:p>
          <a:p>
            <a:pPr algn="ctr"/>
            <a:endParaRPr lang="es-PE"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71472" y="214290"/>
            <a:ext cx="8572528" cy="8402300"/>
          </a:xfrm>
          <a:prstGeom prst="rect">
            <a:avLst/>
          </a:prstGeom>
          <a:noFill/>
        </p:spPr>
        <p:txBody>
          <a:bodyPr wrap="square" rtlCol="0">
            <a:spAutoFit/>
          </a:bodyPr>
          <a:lstStyle/>
          <a:p>
            <a:pPr>
              <a:buFont typeface="Wingdings" pitchFamily="2" charset="2"/>
              <a:buChar char="Ø"/>
            </a:pPr>
            <a:endParaRPr lang="es-PE" dirty="0" smtClean="0"/>
          </a:p>
          <a:p>
            <a:endParaRPr lang="es-PE" dirty="0" smtClean="0"/>
          </a:p>
          <a:p>
            <a:endParaRPr lang="es-PE" dirty="0" smtClean="0"/>
          </a:p>
          <a:p>
            <a:endParaRPr lang="es-PE" dirty="0" smtClean="0"/>
          </a:p>
          <a:p>
            <a:endParaRPr lang="es-PE" dirty="0" smtClean="0"/>
          </a:p>
          <a:p>
            <a:endParaRPr lang="es-PE" dirty="0" smtClean="0"/>
          </a:p>
          <a:p>
            <a:endParaRPr lang="es-PE" dirty="0" smtClean="0"/>
          </a:p>
          <a:p>
            <a:endParaRPr lang="es-PE" dirty="0" smtClean="0"/>
          </a:p>
          <a:p>
            <a:endParaRPr lang="es-PE" dirty="0" smtClean="0"/>
          </a:p>
          <a:p>
            <a:r>
              <a:rPr lang="es-PE" dirty="0" smtClean="0"/>
              <a:t> </a:t>
            </a:r>
          </a:p>
          <a:p>
            <a:pPr>
              <a:buFont typeface="Wingdings" pitchFamily="2" charset="2"/>
              <a:buChar char="Ø"/>
            </a:pPr>
            <a:r>
              <a:rPr lang="es-PE" dirty="0" smtClean="0"/>
              <a:t>Esto nos conduce a la República de Mónadas, conformada por las nobles almas que Dios ha elegido para la salvación en su gloria. </a:t>
            </a:r>
          </a:p>
          <a:p>
            <a:pPr>
              <a:buFont typeface="Wingdings" pitchFamily="2" charset="2"/>
              <a:buChar char="Ø"/>
            </a:pPr>
            <a:endParaRPr lang="es-PE" dirty="0" smtClean="0"/>
          </a:p>
          <a:p>
            <a:pPr>
              <a:buFont typeface="Wingdings" pitchFamily="2" charset="2"/>
              <a:buChar char="Ø"/>
            </a:pPr>
            <a:endParaRPr lang="es-PE" dirty="0" smtClean="0"/>
          </a:p>
          <a:p>
            <a:pPr>
              <a:buFont typeface="Wingdings" pitchFamily="2" charset="2"/>
              <a:buChar char="Ø"/>
            </a:pPr>
            <a:endParaRPr lang="es-PE" dirty="0" smtClean="0"/>
          </a:p>
          <a:p>
            <a:pPr>
              <a:buFont typeface="Wingdings" pitchFamily="2" charset="2"/>
              <a:buChar char="Ø"/>
            </a:pPr>
            <a:endParaRPr lang="es-PE" dirty="0" smtClean="0"/>
          </a:p>
          <a:p>
            <a:pPr>
              <a:buFont typeface="Wingdings" pitchFamily="2" charset="2"/>
              <a:buChar char="Ø"/>
            </a:pPr>
            <a:endParaRPr lang="es-PE" dirty="0" smtClean="0"/>
          </a:p>
          <a:p>
            <a:pPr>
              <a:buFont typeface="Wingdings" pitchFamily="2" charset="2"/>
              <a:buChar char="Ø"/>
            </a:pPr>
            <a:endParaRPr lang="es-PE" dirty="0" smtClean="0"/>
          </a:p>
          <a:p>
            <a:pPr>
              <a:buFont typeface="Wingdings" pitchFamily="2" charset="2"/>
              <a:buChar char="Ø"/>
            </a:pPr>
            <a:endParaRPr lang="es-PE" dirty="0" smtClean="0"/>
          </a:p>
          <a:p>
            <a:pPr>
              <a:buFont typeface="Wingdings" pitchFamily="2" charset="2"/>
              <a:buChar char="Ø"/>
            </a:pPr>
            <a:endParaRPr lang="es-PE" dirty="0" smtClean="0"/>
          </a:p>
          <a:p>
            <a:pPr>
              <a:buFont typeface="Wingdings" pitchFamily="2" charset="2"/>
              <a:buChar char="Ø"/>
            </a:pPr>
            <a:endParaRPr lang="es-PE" dirty="0" smtClean="0"/>
          </a:p>
          <a:p>
            <a:pPr>
              <a:buFont typeface="Wingdings" pitchFamily="2" charset="2"/>
              <a:buChar char="Ø"/>
            </a:pPr>
            <a:r>
              <a:rPr lang="es-PE" dirty="0" smtClean="0"/>
              <a:t> Pasemos a ver el ejemplo de Julio César en el </a:t>
            </a:r>
            <a:r>
              <a:rPr lang="es-PE" i="1" dirty="0" smtClean="0"/>
              <a:t>Discurso sobre Metafísica</a:t>
            </a:r>
            <a:r>
              <a:rPr lang="es-PE" dirty="0" smtClean="0"/>
              <a:t> para complementar la teoría de las substancias individuales. </a:t>
            </a:r>
            <a:endParaRPr lang="es-PE" dirty="0" smtClean="0"/>
          </a:p>
          <a:p>
            <a:pPr>
              <a:buFont typeface="Wingdings" pitchFamily="2" charset="2"/>
              <a:buChar char="Ø"/>
            </a:pPr>
            <a:endParaRPr lang="es-PE" dirty="0" smtClean="0"/>
          </a:p>
          <a:p>
            <a:pPr>
              <a:buFont typeface="Wingdings" pitchFamily="2" charset="2"/>
              <a:buChar char="Ø"/>
            </a:pPr>
            <a:endParaRPr lang="es-PE" dirty="0" smtClean="0"/>
          </a:p>
          <a:p>
            <a:pPr>
              <a:buFont typeface="Wingdings" pitchFamily="2" charset="2"/>
              <a:buChar char="Ø"/>
            </a:pPr>
            <a:endParaRPr lang="es-PE" dirty="0" smtClean="0"/>
          </a:p>
          <a:p>
            <a:pPr>
              <a:buFont typeface="Wingdings" pitchFamily="2" charset="2"/>
              <a:buChar char="Ø"/>
            </a:pPr>
            <a:endParaRPr lang="es-PE" dirty="0" smtClean="0"/>
          </a:p>
          <a:p>
            <a:pPr>
              <a:buFont typeface="Wingdings" pitchFamily="2" charset="2"/>
              <a:buChar char="Ø"/>
            </a:pPr>
            <a:endParaRPr lang="es-PE" dirty="0" smtClean="0"/>
          </a:p>
          <a:p>
            <a:pPr>
              <a:buFont typeface="Wingdings" pitchFamily="2" charset="2"/>
              <a:buChar char="Ø"/>
            </a:pPr>
            <a:endParaRPr lang="es-PE" dirty="0" smtClean="0"/>
          </a:p>
          <a:p>
            <a:pPr>
              <a:buFont typeface="Wingdings" pitchFamily="2" charset="2"/>
              <a:buChar char="Ø"/>
            </a:pPr>
            <a:endParaRPr lang="es-PE" dirty="0"/>
          </a:p>
        </p:txBody>
      </p:sp>
      <p:sp>
        <p:nvSpPr>
          <p:cNvPr id="3" name="2 Pergamino horizontal"/>
          <p:cNvSpPr/>
          <p:nvPr/>
        </p:nvSpPr>
        <p:spPr>
          <a:xfrm>
            <a:off x="1000100" y="3643314"/>
            <a:ext cx="7000924" cy="2143140"/>
          </a:xfrm>
          <a:prstGeom prst="horizontalScroll">
            <a:avLst>
              <a:gd name="adj" fmla="val 40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“Esta </a:t>
            </a:r>
            <a:r>
              <a:rPr lang="es-PE" dirty="0" smtClean="0"/>
              <a:t>verdadera monarquía universal, es un mundo moral dentro del mundo natural y es la más noble y divina creación de Dios. Y es en este mundo moral que la gloria verdadera de Dios consiste, desde que no habría tal gloria si la grandeza y bondad de Dios no fueran admiradas por las </a:t>
            </a:r>
            <a:r>
              <a:rPr lang="es-PE" dirty="0" smtClean="0"/>
              <a:t>mentes”. (</a:t>
            </a:r>
            <a:r>
              <a:rPr lang="es-PE" i="1" dirty="0" smtClean="0"/>
              <a:t>Ib.)</a:t>
            </a:r>
            <a:endParaRPr lang="es-PE" dirty="0" smtClean="0"/>
          </a:p>
        </p:txBody>
      </p:sp>
      <p:sp>
        <p:nvSpPr>
          <p:cNvPr id="4" name="3 Pergamino horizontal"/>
          <p:cNvSpPr/>
          <p:nvPr/>
        </p:nvSpPr>
        <p:spPr>
          <a:xfrm>
            <a:off x="1000100" y="357166"/>
            <a:ext cx="7000924" cy="2143140"/>
          </a:xfrm>
          <a:prstGeom prst="horizontalScroll">
            <a:avLst>
              <a:gd name="adj" fmla="val 40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“Alma y cuerpo siguen cada una sus propias leyes y están en concordancia en virtud del hecho que todas representan al mismo universo. Existe una armonía preestablecida entre todas las substancias.”</a:t>
            </a:r>
          </a:p>
          <a:p>
            <a:pPr algn="ctr"/>
            <a:endParaRPr lang="es-PE" dirty="0" smtClean="0"/>
          </a:p>
          <a:p>
            <a:pPr algn="ctr"/>
            <a:r>
              <a:rPr lang="es-PE" dirty="0" smtClean="0"/>
              <a:t>Monadología, 2007</a:t>
            </a:r>
          </a:p>
          <a:p>
            <a:pPr algn="ctr"/>
            <a:endParaRPr lang="es-PE"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0" y="0"/>
            <a:ext cx="6500826" cy="646331"/>
          </a:xfrm>
          <a:prstGeom prst="rect">
            <a:avLst/>
          </a:prstGeom>
          <a:noFill/>
        </p:spPr>
        <p:txBody>
          <a:bodyPr wrap="square" rtlCol="0">
            <a:spAutoFit/>
          </a:bodyPr>
          <a:lstStyle/>
          <a:p>
            <a:r>
              <a:rPr lang="es-PE" b="1" u="sng" dirty="0" smtClean="0"/>
              <a:t>III.II.III El ejemplo de Julio César en el </a:t>
            </a:r>
            <a:r>
              <a:rPr lang="es-PE" b="1" i="1" u="sng" dirty="0" smtClean="0"/>
              <a:t>Discurso de </a:t>
            </a:r>
            <a:r>
              <a:rPr lang="es-PE" b="1" i="1" u="sng" dirty="0" smtClean="0"/>
              <a:t>Metafísica</a:t>
            </a:r>
            <a:endParaRPr lang="es-PE" b="1" u="sng" dirty="0" smtClean="0"/>
          </a:p>
          <a:p>
            <a:endParaRPr lang="es-PE" b="1" u="sng" dirty="0"/>
          </a:p>
        </p:txBody>
      </p:sp>
      <p:sp>
        <p:nvSpPr>
          <p:cNvPr id="4" name="3 CuadroTexto"/>
          <p:cNvSpPr txBox="1"/>
          <p:nvPr/>
        </p:nvSpPr>
        <p:spPr>
          <a:xfrm>
            <a:off x="428596" y="714356"/>
            <a:ext cx="8215370" cy="5078313"/>
          </a:xfrm>
          <a:prstGeom prst="rect">
            <a:avLst/>
          </a:prstGeom>
          <a:noFill/>
        </p:spPr>
        <p:txBody>
          <a:bodyPr wrap="square" rtlCol="0">
            <a:spAutoFit/>
          </a:bodyPr>
          <a:lstStyle/>
          <a:p>
            <a:r>
              <a:rPr lang="es-PE" dirty="0" smtClean="0"/>
              <a:t>(Ideas Previas) </a:t>
            </a:r>
          </a:p>
          <a:p>
            <a:pPr>
              <a:buFont typeface="Courier New" pitchFamily="49" charset="0"/>
              <a:buChar char="o"/>
            </a:pPr>
            <a:endParaRPr lang="es-PE" dirty="0" smtClean="0"/>
          </a:p>
          <a:p>
            <a:pPr>
              <a:buFont typeface="Courier New" pitchFamily="49" charset="0"/>
              <a:buChar char="o"/>
            </a:pPr>
            <a:r>
              <a:rPr lang="es-PE" dirty="0" smtClean="0"/>
              <a:t> Mediante este ejemplo, Leibniz introduce la separación entre lo necesario y lo contingente.   </a:t>
            </a:r>
          </a:p>
          <a:p>
            <a:pPr>
              <a:buFont typeface="Courier New" pitchFamily="49" charset="0"/>
              <a:buChar char="o"/>
            </a:pPr>
            <a:r>
              <a:rPr lang="es-PE" dirty="0" smtClean="0"/>
              <a:t> </a:t>
            </a:r>
            <a:r>
              <a:rPr lang="es-PE" dirty="0" smtClean="0"/>
              <a:t>El punto de partida será el hecho de que no haya nada que no haya estado ordenado. </a:t>
            </a:r>
          </a:p>
          <a:p>
            <a:pPr>
              <a:buFont typeface="Courier New" pitchFamily="49" charset="0"/>
              <a:buChar char="o"/>
            </a:pPr>
            <a:r>
              <a:rPr lang="es-PE" dirty="0" smtClean="0"/>
              <a:t> A raíz de ello, es difícil discernir entre las acciones de Dios y las acciones de las criaturas. </a:t>
            </a:r>
          </a:p>
          <a:p>
            <a:pPr>
              <a:buFont typeface="Courier New" pitchFamily="49" charset="0"/>
              <a:buChar char="o"/>
            </a:pPr>
            <a:r>
              <a:rPr lang="es-PE" dirty="0" smtClean="0"/>
              <a:t> La teoría de la Concurrencia: Están aquellos quienes creen que la mano de Dios se encuentra detrás de todo evento. Esto puede ser problemático pues está detrás de eventos negativos del mundo; (Leibniz tiene una defensa articulada del mal en la línea agustiniana). </a:t>
            </a:r>
          </a:p>
          <a:p>
            <a:pPr>
              <a:buFont typeface="Courier New" pitchFamily="49" charset="0"/>
              <a:buChar char="o"/>
            </a:pPr>
            <a:r>
              <a:rPr lang="es-PE" dirty="0" smtClean="0"/>
              <a:t> Del ejemplo podremos rescatar la importancia de la “espontaneidad” para la defensa de la libertad, de acuerdo a Leibniz. </a:t>
            </a:r>
          </a:p>
          <a:p>
            <a:pPr>
              <a:buFont typeface="Courier New" pitchFamily="49" charset="0"/>
              <a:buChar char="o"/>
            </a:pPr>
            <a:r>
              <a:rPr lang="es-PE" dirty="0" smtClean="0"/>
              <a:t> </a:t>
            </a:r>
            <a:r>
              <a:rPr lang="es-PE" dirty="0" smtClean="0"/>
              <a:t>Leibniz nos advertirá en el ejemplo sobre el problema de los futuros contingentes.</a:t>
            </a:r>
          </a:p>
          <a:p>
            <a:pPr>
              <a:buFont typeface="Courier New" pitchFamily="49" charset="0"/>
              <a:buChar char="o"/>
            </a:pPr>
            <a:r>
              <a:rPr lang="es-PE" dirty="0" smtClean="0"/>
              <a:t> </a:t>
            </a:r>
            <a:r>
              <a:rPr lang="es-PE" dirty="0" smtClean="0"/>
              <a:t>La prueba de que no hay necesidad en los hechos supone en que su contrario es posible aunque esté “asegurado”.</a:t>
            </a:r>
          </a:p>
          <a:p>
            <a:pPr>
              <a:buFont typeface="Courier New" pitchFamily="49" charset="0"/>
              <a:buChar char="o"/>
            </a:pPr>
            <a:endParaRPr lang="es-PE"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cesar cruza el rubicÃ³n"/>
          <p:cNvPicPr>
            <a:picLocks noChangeAspect="1" noChangeArrowheads="1"/>
          </p:cNvPicPr>
          <p:nvPr/>
        </p:nvPicPr>
        <p:blipFill>
          <a:blip r:embed="rId2"/>
          <a:srcRect/>
          <a:stretch>
            <a:fillRect/>
          </a:stretch>
        </p:blipFill>
        <p:spPr bwMode="auto">
          <a:xfrm>
            <a:off x="785786" y="622055"/>
            <a:ext cx="7715271" cy="6021655"/>
          </a:xfrm>
          <a:prstGeom prst="rect">
            <a:avLst/>
          </a:prstGeom>
          <a:noFill/>
        </p:spPr>
      </p:pic>
      <p:sp>
        <p:nvSpPr>
          <p:cNvPr id="3" name="2 CuadroTexto"/>
          <p:cNvSpPr txBox="1"/>
          <p:nvPr/>
        </p:nvSpPr>
        <p:spPr>
          <a:xfrm>
            <a:off x="642910" y="0"/>
            <a:ext cx="5214974" cy="369332"/>
          </a:xfrm>
          <a:prstGeom prst="rect">
            <a:avLst/>
          </a:prstGeom>
          <a:noFill/>
        </p:spPr>
        <p:txBody>
          <a:bodyPr wrap="square" rtlCol="0">
            <a:spAutoFit/>
          </a:bodyPr>
          <a:lstStyle/>
          <a:p>
            <a:r>
              <a:rPr lang="es-PE" dirty="0" smtClean="0"/>
              <a:t>Julio César cruza el </a:t>
            </a:r>
            <a:r>
              <a:rPr lang="es-PE" dirty="0" err="1" smtClean="0"/>
              <a:t>Rubicón</a:t>
            </a:r>
            <a:endParaRPr lang="es-PE"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cesar cruza el rubicÃ³n"/>
          <p:cNvPicPr>
            <a:picLocks noChangeAspect="1" noChangeArrowheads="1"/>
          </p:cNvPicPr>
          <p:nvPr/>
        </p:nvPicPr>
        <p:blipFill>
          <a:blip r:embed="rId2">
            <a:duotone>
              <a:schemeClr val="bg2">
                <a:shade val="45000"/>
                <a:satMod val="135000"/>
              </a:schemeClr>
              <a:prstClr val="white"/>
            </a:duotone>
          </a:blip>
          <a:srcRect/>
          <a:stretch>
            <a:fillRect/>
          </a:stretch>
        </p:blipFill>
        <p:spPr bwMode="auto">
          <a:xfrm>
            <a:off x="785786" y="622055"/>
            <a:ext cx="7715271" cy="6021655"/>
          </a:xfrm>
          <a:prstGeom prst="rect">
            <a:avLst/>
          </a:prstGeom>
          <a:noFill/>
        </p:spPr>
      </p:pic>
      <p:sp>
        <p:nvSpPr>
          <p:cNvPr id="3" name="2 CuadroTexto"/>
          <p:cNvSpPr txBox="1"/>
          <p:nvPr/>
        </p:nvSpPr>
        <p:spPr>
          <a:xfrm>
            <a:off x="642910" y="0"/>
            <a:ext cx="5214974" cy="369332"/>
          </a:xfrm>
          <a:prstGeom prst="rect">
            <a:avLst/>
          </a:prstGeom>
          <a:noFill/>
        </p:spPr>
        <p:txBody>
          <a:bodyPr wrap="square" rtlCol="0">
            <a:spAutoFit/>
          </a:bodyPr>
          <a:lstStyle/>
          <a:p>
            <a:r>
              <a:rPr lang="es-PE" dirty="0" smtClean="0"/>
              <a:t>Julio César cruza el </a:t>
            </a:r>
            <a:r>
              <a:rPr lang="es-PE" dirty="0" err="1" smtClean="0"/>
              <a:t>Rubicón</a:t>
            </a:r>
            <a:endParaRPr lang="es-PE" dirty="0"/>
          </a:p>
        </p:txBody>
      </p:sp>
      <p:sp>
        <p:nvSpPr>
          <p:cNvPr id="4" name="3 CuadroTexto"/>
          <p:cNvSpPr txBox="1"/>
          <p:nvPr/>
        </p:nvSpPr>
        <p:spPr>
          <a:xfrm>
            <a:off x="1142976" y="857232"/>
            <a:ext cx="6858048" cy="4524315"/>
          </a:xfrm>
          <a:prstGeom prst="rect">
            <a:avLst/>
          </a:prstGeom>
          <a:noFill/>
        </p:spPr>
        <p:txBody>
          <a:bodyPr wrap="square" rtlCol="0">
            <a:spAutoFit/>
          </a:bodyPr>
          <a:lstStyle/>
          <a:p>
            <a:r>
              <a:rPr lang="es-PE" dirty="0" smtClean="0">
                <a:solidFill>
                  <a:srgbClr val="FF0000"/>
                </a:solidFill>
              </a:rPr>
              <a:t>(Contexto)</a:t>
            </a:r>
          </a:p>
          <a:p>
            <a:pPr>
              <a:buFont typeface="Wingdings" pitchFamily="2" charset="2"/>
              <a:buChar char="ü"/>
            </a:pPr>
            <a:r>
              <a:rPr lang="es-PE" dirty="0" smtClean="0">
                <a:solidFill>
                  <a:srgbClr val="FF0000"/>
                </a:solidFill>
              </a:rPr>
              <a:t> Julio César regresa de la exitosa campaña de las </a:t>
            </a:r>
            <a:r>
              <a:rPr lang="es-PE" dirty="0" err="1" smtClean="0">
                <a:solidFill>
                  <a:srgbClr val="FF0000"/>
                </a:solidFill>
              </a:rPr>
              <a:t>Galias</a:t>
            </a:r>
            <a:endParaRPr lang="es-PE" dirty="0" smtClean="0">
              <a:solidFill>
                <a:srgbClr val="FF0000"/>
              </a:solidFill>
            </a:endParaRPr>
          </a:p>
          <a:p>
            <a:pPr>
              <a:buFont typeface="Wingdings" pitchFamily="2" charset="2"/>
              <a:buChar char="ü"/>
            </a:pPr>
            <a:r>
              <a:rPr lang="es-PE" dirty="0" smtClean="0">
                <a:solidFill>
                  <a:srgbClr val="FF0000"/>
                </a:solidFill>
              </a:rPr>
              <a:t>El senado le niega la recepción y está prohibido cruzar el </a:t>
            </a:r>
            <a:r>
              <a:rPr lang="es-PE" dirty="0" err="1" smtClean="0">
                <a:solidFill>
                  <a:srgbClr val="FF0000"/>
                </a:solidFill>
              </a:rPr>
              <a:t>Rubicón</a:t>
            </a:r>
            <a:r>
              <a:rPr lang="es-PE" dirty="0" smtClean="0">
                <a:solidFill>
                  <a:srgbClr val="FF0000"/>
                </a:solidFill>
              </a:rPr>
              <a:t> con las legiones, a menos que sea invitado.</a:t>
            </a:r>
          </a:p>
          <a:p>
            <a:pPr>
              <a:buFont typeface="Wingdings" pitchFamily="2" charset="2"/>
              <a:buChar char="ü"/>
            </a:pPr>
            <a:r>
              <a:rPr lang="es-PE" dirty="0" smtClean="0">
                <a:solidFill>
                  <a:srgbClr val="FF0000"/>
                </a:solidFill>
              </a:rPr>
              <a:t>Luego de la batalla de </a:t>
            </a:r>
            <a:r>
              <a:rPr lang="es-PE" dirty="0" err="1" smtClean="0">
                <a:solidFill>
                  <a:srgbClr val="FF0000"/>
                </a:solidFill>
              </a:rPr>
              <a:t>Alessia</a:t>
            </a:r>
            <a:r>
              <a:rPr lang="es-PE" dirty="0" smtClean="0">
                <a:solidFill>
                  <a:srgbClr val="FF0000"/>
                </a:solidFill>
              </a:rPr>
              <a:t>, Julio César es declarado enemigo del senado.</a:t>
            </a:r>
          </a:p>
          <a:p>
            <a:pPr>
              <a:buFont typeface="Wingdings" pitchFamily="2" charset="2"/>
              <a:buChar char="ü"/>
            </a:pPr>
            <a:r>
              <a:rPr lang="es-PE" dirty="0" smtClean="0">
                <a:solidFill>
                  <a:srgbClr val="FF0000"/>
                </a:solidFill>
              </a:rPr>
              <a:t> </a:t>
            </a:r>
            <a:r>
              <a:rPr lang="es-PE" dirty="0" smtClean="0">
                <a:solidFill>
                  <a:srgbClr val="FF0000"/>
                </a:solidFill>
              </a:rPr>
              <a:t>Craso y Pompeyo han deshecho hace </a:t>
            </a:r>
            <a:r>
              <a:rPr lang="es-PE" dirty="0" smtClean="0">
                <a:solidFill>
                  <a:srgbClr val="FF0000"/>
                </a:solidFill>
              </a:rPr>
              <a:t>años </a:t>
            </a:r>
            <a:r>
              <a:rPr lang="es-PE" dirty="0" smtClean="0">
                <a:solidFill>
                  <a:srgbClr val="FF0000"/>
                </a:solidFill>
              </a:rPr>
              <a:t>el triunvirato con Julio César; al parecer no tiene aliados</a:t>
            </a:r>
            <a:endParaRPr lang="es-PE" dirty="0" smtClean="0">
              <a:solidFill>
                <a:srgbClr val="FF0000"/>
              </a:solidFill>
            </a:endParaRPr>
          </a:p>
          <a:p>
            <a:pPr>
              <a:buFont typeface="Wingdings" pitchFamily="2" charset="2"/>
              <a:buChar char="ü"/>
            </a:pPr>
            <a:r>
              <a:rPr lang="es-PE" dirty="0" smtClean="0">
                <a:solidFill>
                  <a:srgbClr val="FF0000"/>
                </a:solidFill>
              </a:rPr>
              <a:t> Catón jura dedicarse a la persecución política de Julio César</a:t>
            </a:r>
          </a:p>
          <a:p>
            <a:pPr>
              <a:buFont typeface="Wingdings" pitchFamily="2" charset="2"/>
              <a:buChar char="ü"/>
            </a:pPr>
            <a:r>
              <a:rPr lang="es-PE" dirty="0" smtClean="0">
                <a:solidFill>
                  <a:srgbClr val="FF0000"/>
                </a:solidFill>
              </a:rPr>
              <a:t> </a:t>
            </a:r>
            <a:r>
              <a:rPr lang="es-PE" dirty="0" smtClean="0">
                <a:solidFill>
                  <a:srgbClr val="FF0000"/>
                </a:solidFill>
              </a:rPr>
              <a:t>Julio César se ve asediado por muchos frentes, pues además, dentro de pocos años, su inmunidad senatorial expirará oficialmente.</a:t>
            </a:r>
          </a:p>
          <a:p>
            <a:pPr>
              <a:buFont typeface="Wingdings" pitchFamily="2" charset="2"/>
              <a:buChar char="ü"/>
            </a:pPr>
            <a:endParaRPr lang="es-PE" dirty="0" smtClean="0">
              <a:solidFill>
                <a:srgbClr val="FF0000"/>
              </a:solidFill>
            </a:endParaRPr>
          </a:p>
          <a:p>
            <a:pPr>
              <a:buFont typeface="Wingdings" pitchFamily="2" charset="2"/>
              <a:buChar char="ü"/>
            </a:pPr>
            <a:r>
              <a:rPr lang="es-PE" dirty="0" smtClean="0">
                <a:solidFill>
                  <a:srgbClr val="FF0000"/>
                </a:solidFill>
              </a:rPr>
              <a:t> </a:t>
            </a:r>
            <a:r>
              <a:rPr lang="es-PE" dirty="0" smtClean="0">
                <a:solidFill>
                  <a:srgbClr val="FF0000"/>
                </a:solidFill>
              </a:rPr>
              <a:t>En este contexto, busca César cruzar el </a:t>
            </a:r>
            <a:r>
              <a:rPr lang="es-PE" dirty="0" err="1" smtClean="0">
                <a:solidFill>
                  <a:srgbClr val="FF0000"/>
                </a:solidFill>
              </a:rPr>
              <a:t>Rubicón</a:t>
            </a:r>
            <a:endParaRPr lang="es-PE" dirty="0" smtClean="0">
              <a:solidFill>
                <a:srgbClr val="FF0000"/>
              </a:solidFill>
            </a:endParaRPr>
          </a:p>
          <a:p>
            <a:pPr>
              <a:buFont typeface="Wingdings" pitchFamily="2" charset="2"/>
              <a:buChar char="ü"/>
            </a:pPr>
            <a:endParaRPr lang="es-PE" dirty="0" smtClean="0">
              <a:solidFill>
                <a:srgbClr val="FF0000"/>
              </a:solidFill>
            </a:endParaRPr>
          </a:p>
          <a:p>
            <a:pPr>
              <a:buFont typeface="Wingdings" pitchFamily="2" charset="2"/>
              <a:buChar char="ü"/>
            </a:pPr>
            <a:r>
              <a:rPr lang="es-PE" dirty="0" smtClean="0">
                <a:solidFill>
                  <a:srgbClr val="FF0000"/>
                </a:solidFill>
              </a:rPr>
              <a:t> Al hacerlo, desafía al senado y desata una larga guerra civil que culmina en su empresa exitosa de instauración del Imperio</a:t>
            </a:r>
            <a:endParaRPr lang="es-PE" dirty="0">
              <a:solidFill>
                <a:srgbClr val="FF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 descr="Image result for cesar cruza el rubicÃ³n"/>
          <p:cNvPicPr>
            <a:picLocks noChangeAspect="1" noChangeArrowheads="1"/>
          </p:cNvPicPr>
          <p:nvPr/>
        </p:nvPicPr>
        <p:blipFill>
          <a:blip r:embed="rId2">
            <a:duotone>
              <a:schemeClr val="bg2">
                <a:shade val="45000"/>
                <a:satMod val="135000"/>
              </a:schemeClr>
              <a:prstClr val="white"/>
            </a:duotone>
          </a:blip>
          <a:srcRect/>
          <a:stretch>
            <a:fillRect/>
          </a:stretch>
        </p:blipFill>
        <p:spPr bwMode="auto">
          <a:xfrm>
            <a:off x="785786" y="622055"/>
            <a:ext cx="7715271" cy="6021655"/>
          </a:xfrm>
          <a:prstGeom prst="rect">
            <a:avLst/>
          </a:prstGeom>
          <a:noFill/>
        </p:spPr>
      </p:pic>
      <p:sp>
        <p:nvSpPr>
          <p:cNvPr id="3" name="2 CuadroTexto"/>
          <p:cNvSpPr txBox="1"/>
          <p:nvPr/>
        </p:nvSpPr>
        <p:spPr>
          <a:xfrm>
            <a:off x="642910" y="0"/>
            <a:ext cx="5214974" cy="369332"/>
          </a:xfrm>
          <a:prstGeom prst="rect">
            <a:avLst/>
          </a:prstGeom>
          <a:noFill/>
        </p:spPr>
        <p:txBody>
          <a:bodyPr wrap="square" rtlCol="0">
            <a:spAutoFit/>
          </a:bodyPr>
          <a:lstStyle/>
          <a:p>
            <a:r>
              <a:rPr lang="es-PE" dirty="0" smtClean="0"/>
              <a:t>Julio César cruza el </a:t>
            </a:r>
            <a:r>
              <a:rPr lang="es-PE" dirty="0" err="1" smtClean="0"/>
              <a:t>Rubicón</a:t>
            </a:r>
            <a:endParaRPr lang="es-PE" dirty="0"/>
          </a:p>
        </p:txBody>
      </p:sp>
      <p:grpSp>
        <p:nvGrpSpPr>
          <p:cNvPr id="20" name="19 Grupo"/>
          <p:cNvGrpSpPr/>
          <p:nvPr/>
        </p:nvGrpSpPr>
        <p:grpSpPr>
          <a:xfrm>
            <a:off x="3500430" y="1000108"/>
            <a:ext cx="4929222" cy="4572032"/>
            <a:chOff x="3500430" y="1000108"/>
            <a:chExt cx="4929222" cy="4572032"/>
          </a:xfrm>
        </p:grpSpPr>
        <p:sp>
          <p:nvSpPr>
            <p:cNvPr id="6" name="5 Elipse"/>
            <p:cNvSpPr/>
            <p:nvPr/>
          </p:nvSpPr>
          <p:spPr>
            <a:xfrm>
              <a:off x="4643438" y="1000108"/>
              <a:ext cx="2071702" cy="20717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solidFill>
                    <a:srgbClr val="FF0000"/>
                  </a:solidFill>
                </a:rPr>
                <a:t>LA SUMATORIA DE INSTANTES DE LA MÓNADA </a:t>
              </a:r>
            </a:p>
            <a:p>
              <a:pPr algn="ctr"/>
              <a:r>
                <a:rPr lang="es-PE" b="1" dirty="0" smtClean="0">
                  <a:solidFill>
                    <a:srgbClr val="FF0000"/>
                  </a:solidFill>
                </a:rPr>
                <a:t>DE J.C.</a:t>
              </a:r>
              <a:endParaRPr lang="es-PE" b="1" dirty="0">
                <a:solidFill>
                  <a:srgbClr val="FF0000"/>
                </a:solidFill>
              </a:endParaRPr>
            </a:p>
          </p:txBody>
        </p:sp>
        <p:sp>
          <p:nvSpPr>
            <p:cNvPr id="7" name="6 Elipse"/>
            <p:cNvSpPr/>
            <p:nvPr/>
          </p:nvSpPr>
          <p:spPr>
            <a:xfrm>
              <a:off x="3500430" y="4071942"/>
              <a:ext cx="1428760" cy="14287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err="1" smtClean="0">
                  <a:solidFill>
                    <a:srgbClr val="FF0000"/>
                  </a:solidFill>
                </a:rPr>
                <a:t>Gaio</a:t>
              </a:r>
              <a:r>
                <a:rPr lang="es-PE" b="1" dirty="0" smtClean="0">
                  <a:solidFill>
                    <a:srgbClr val="FF0000"/>
                  </a:solidFill>
                </a:rPr>
                <a:t> J.C.</a:t>
              </a:r>
            </a:p>
            <a:p>
              <a:pPr algn="ctr"/>
              <a:r>
                <a:rPr lang="es-PE" b="1" dirty="0" smtClean="0">
                  <a:solidFill>
                    <a:srgbClr val="FF0000"/>
                  </a:solidFill>
                </a:rPr>
                <a:t>El joven </a:t>
              </a:r>
              <a:r>
                <a:rPr lang="es-PE" b="1" dirty="0" err="1" smtClean="0">
                  <a:solidFill>
                    <a:srgbClr val="FF0000"/>
                  </a:solidFill>
                </a:rPr>
                <a:t>Questor</a:t>
              </a:r>
              <a:endParaRPr lang="es-PE" b="1" dirty="0">
                <a:solidFill>
                  <a:srgbClr val="FF0000"/>
                </a:solidFill>
              </a:endParaRPr>
            </a:p>
          </p:txBody>
        </p:sp>
        <p:sp>
          <p:nvSpPr>
            <p:cNvPr id="8" name="7 Elipse"/>
            <p:cNvSpPr/>
            <p:nvPr/>
          </p:nvSpPr>
          <p:spPr>
            <a:xfrm>
              <a:off x="5072066" y="4071942"/>
              <a:ext cx="1500198" cy="14287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solidFill>
                    <a:srgbClr val="FF0000"/>
                  </a:solidFill>
                </a:rPr>
                <a:t>G. J.C.</a:t>
              </a:r>
            </a:p>
            <a:p>
              <a:pPr algn="ctr"/>
              <a:r>
                <a:rPr lang="es-PE" b="1" dirty="0" smtClean="0">
                  <a:solidFill>
                    <a:srgbClr val="FF0000"/>
                  </a:solidFill>
                </a:rPr>
                <a:t>El exitoso estratega</a:t>
              </a:r>
              <a:endParaRPr lang="es-PE" b="1" dirty="0">
                <a:solidFill>
                  <a:srgbClr val="FF0000"/>
                </a:solidFill>
              </a:endParaRPr>
            </a:p>
          </p:txBody>
        </p:sp>
        <p:sp>
          <p:nvSpPr>
            <p:cNvPr id="9" name="8 Elipse"/>
            <p:cNvSpPr/>
            <p:nvPr/>
          </p:nvSpPr>
          <p:spPr>
            <a:xfrm>
              <a:off x="6643702" y="3929066"/>
              <a:ext cx="1785950" cy="164307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solidFill>
                    <a:srgbClr val="FF0000"/>
                  </a:solidFill>
                </a:rPr>
                <a:t>G.J.C.</a:t>
              </a:r>
            </a:p>
            <a:p>
              <a:pPr algn="ctr"/>
              <a:r>
                <a:rPr lang="es-PE" b="1" dirty="0" smtClean="0">
                  <a:solidFill>
                    <a:srgbClr val="FF0000"/>
                  </a:solidFill>
                </a:rPr>
                <a:t>Emperador</a:t>
              </a:r>
              <a:endParaRPr lang="es-PE" b="1" dirty="0">
                <a:solidFill>
                  <a:srgbClr val="FF0000"/>
                </a:solidFill>
              </a:endParaRPr>
            </a:p>
          </p:txBody>
        </p:sp>
        <p:cxnSp>
          <p:nvCxnSpPr>
            <p:cNvPr id="11" name="10 Conector recto"/>
            <p:cNvCxnSpPr>
              <a:endCxn id="6" idx="4"/>
            </p:cNvCxnSpPr>
            <p:nvPr/>
          </p:nvCxnSpPr>
          <p:spPr>
            <a:xfrm flipV="1">
              <a:off x="4214810" y="3071810"/>
              <a:ext cx="1464479" cy="10001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11 Conector recto"/>
            <p:cNvCxnSpPr>
              <a:stCxn id="8" idx="0"/>
            </p:cNvCxnSpPr>
            <p:nvPr/>
          </p:nvCxnSpPr>
          <p:spPr>
            <a:xfrm rot="16200000" flipV="1">
              <a:off x="5304240" y="3554016"/>
              <a:ext cx="1000132" cy="3571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15 Conector recto"/>
            <p:cNvCxnSpPr>
              <a:stCxn id="9" idx="0"/>
            </p:cNvCxnSpPr>
            <p:nvPr/>
          </p:nvCxnSpPr>
          <p:spPr>
            <a:xfrm rot="16200000" flipV="1">
              <a:off x="6340091" y="2732479"/>
              <a:ext cx="928694" cy="14644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4" name="23 Grupo"/>
          <p:cNvGrpSpPr/>
          <p:nvPr/>
        </p:nvGrpSpPr>
        <p:grpSpPr>
          <a:xfrm>
            <a:off x="1428728" y="928670"/>
            <a:ext cx="3000396" cy="2071702"/>
            <a:chOff x="1428728" y="928670"/>
            <a:chExt cx="3000396" cy="2071702"/>
          </a:xfrm>
        </p:grpSpPr>
        <p:sp>
          <p:nvSpPr>
            <p:cNvPr id="5" name="4 Elipse"/>
            <p:cNvSpPr/>
            <p:nvPr/>
          </p:nvSpPr>
          <p:spPr>
            <a:xfrm>
              <a:off x="1428728" y="928670"/>
              <a:ext cx="2071702" cy="207170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smtClean="0">
                  <a:solidFill>
                    <a:srgbClr val="FF0000"/>
                  </a:solidFill>
                </a:rPr>
                <a:t>LA MÓNADA </a:t>
              </a:r>
            </a:p>
            <a:p>
              <a:pPr algn="ctr"/>
              <a:r>
                <a:rPr lang="es-PE" b="1" dirty="0" smtClean="0">
                  <a:solidFill>
                    <a:srgbClr val="FF0000"/>
                  </a:solidFill>
                </a:rPr>
                <a:t>DE J.C.</a:t>
              </a:r>
              <a:endParaRPr lang="es-PE" b="1" dirty="0">
                <a:solidFill>
                  <a:srgbClr val="FF0000"/>
                </a:solidFill>
              </a:endParaRPr>
            </a:p>
          </p:txBody>
        </p:sp>
        <p:sp>
          <p:nvSpPr>
            <p:cNvPr id="22" name="21 Flecha derecha"/>
            <p:cNvSpPr/>
            <p:nvPr/>
          </p:nvSpPr>
          <p:spPr>
            <a:xfrm>
              <a:off x="3929058" y="1785926"/>
              <a:ext cx="500066" cy="500066"/>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23" name="22 CuadroTexto"/>
          <p:cNvSpPr txBox="1"/>
          <p:nvPr/>
        </p:nvSpPr>
        <p:spPr>
          <a:xfrm>
            <a:off x="7000892" y="714356"/>
            <a:ext cx="2143108" cy="2585323"/>
          </a:xfrm>
          <a:prstGeom prst="rect">
            <a:avLst/>
          </a:prstGeom>
          <a:noFill/>
        </p:spPr>
        <p:txBody>
          <a:bodyPr wrap="square" rtlCol="0">
            <a:spAutoFit/>
          </a:bodyPr>
          <a:lstStyle/>
          <a:p>
            <a:r>
              <a:rPr lang="es-PE" dirty="0" smtClean="0"/>
              <a:t>Si el concepto total de J.C. está predeterminado en la mente de Dios; ¿Cómo puede decirse que su empresa no estaba asegurada con necesidad?</a:t>
            </a:r>
            <a:endParaRPr lang="es-P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ox(in)">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ox(in)">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checkerboard(across)">
                                      <p:cBhvr>
                                        <p:cTn id="1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0"/>
            <a:ext cx="5482719" cy="923330"/>
          </a:xfrm>
          <a:prstGeom prst="rect">
            <a:avLst/>
          </a:prstGeom>
          <a:noFill/>
        </p:spPr>
        <p:txBody>
          <a:bodyPr wrap="none" rtlCol="0">
            <a:spAutoFit/>
          </a:bodyPr>
          <a:lstStyle/>
          <a:p>
            <a:r>
              <a:rPr lang="es-PE" dirty="0" smtClean="0"/>
              <a:t>Capítulo I:	</a:t>
            </a:r>
          </a:p>
          <a:p>
            <a:r>
              <a:rPr lang="es-PE" dirty="0" smtClean="0"/>
              <a:t>	</a:t>
            </a:r>
            <a:r>
              <a:rPr lang="es-PE" u="sng" dirty="0" smtClean="0"/>
              <a:t> Panorama general del pensamiento de Leibniz</a:t>
            </a:r>
          </a:p>
          <a:p>
            <a:endParaRPr lang="es-PE" dirty="0"/>
          </a:p>
        </p:txBody>
      </p:sp>
      <p:sp>
        <p:nvSpPr>
          <p:cNvPr id="5" name="4 CuadroTexto"/>
          <p:cNvSpPr txBox="1"/>
          <p:nvPr/>
        </p:nvSpPr>
        <p:spPr>
          <a:xfrm>
            <a:off x="285720" y="785794"/>
            <a:ext cx="8358246" cy="6463308"/>
          </a:xfrm>
          <a:prstGeom prst="rect">
            <a:avLst/>
          </a:prstGeom>
          <a:noFill/>
        </p:spPr>
        <p:txBody>
          <a:bodyPr wrap="square" rtlCol="0">
            <a:spAutoFit/>
          </a:bodyPr>
          <a:lstStyle/>
          <a:p>
            <a:r>
              <a:rPr lang="es-PE" dirty="0" smtClean="0"/>
              <a:t>¿Cómo podemos justificar la  investigación sobre el pensamiento de Leibniz?</a:t>
            </a:r>
          </a:p>
          <a:p>
            <a:endParaRPr lang="es-PE" dirty="0" smtClean="0"/>
          </a:p>
          <a:p>
            <a:r>
              <a:rPr lang="es-PE" dirty="0" smtClean="0"/>
              <a:t>(Considerando que nos interesa especialmente lo referente al problema de la libertad)</a:t>
            </a:r>
          </a:p>
          <a:p>
            <a:endParaRPr lang="es-PE" dirty="0"/>
          </a:p>
          <a:p>
            <a:pPr marL="342900" indent="-342900" algn="just">
              <a:buFont typeface="Wingdings" pitchFamily="2" charset="2"/>
              <a:buChar char="Ø"/>
            </a:pPr>
            <a:r>
              <a:rPr lang="es-PE" dirty="0" smtClean="0"/>
              <a:t>Es el padre de la Teología Natural/Teología Racional</a:t>
            </a:r>
          </a:p>
          <a:p>
            <a:pPr marL="342900" indent="-342900" algn="just">
              <a:buFont typeface="Wingdings" pitchFamily="2" charset="2"/>
              <a:buChar char="Ø"/>
            </a:pPr>
            <a:r>
              <a:rPr lang="es-PE" dirty="0" smtClean="0"/>
              <a:t>En virtud de lo anterior, es un autor que notablemente aporta a la idea de comunión entre fe y razón.</a:t>
            </a:r>
          </a:p>
          <a:p>
            <a:pPr marL="342900" indent="-342900" algn="just">
              <a:buFont typeface="Wingdings" pitchFamily="2" charset="2"/>
              <a:buChar char="Ø"/>
            </a:pPr>
            <a:r>
              <a:rPr lang="es-PE" dirty="0" smtClean="0"/>
              <a:t>En un sentido cronológico, es interesante notar cómo Leibniz representa un tránsito entre la escolástica y la modernidad.  (Puede a ello sumarse el hecho de que como todo otro pensador moderno, empodere a la </a:t>
            </a:r>
            <a:r>
              <a:rPr lang="es-PE" dirty="0" smtClean="0"/>
              <a:t>claridad y precisión de la razón </a:t>
            </a:r>
            <a:r>
              <a:rPr lang="es-PE" dirty="0" smtClean="0"/>
              <a:t>geométrica y demostrativa, pero sin embargo sea de los muy pocos que busca recuperar la tradición Aristotélica, como se puede apreciar en la teoría de la substancia individual).</a:t>
            </a:r>
          </a:p>
          <a:p>
            <a:pPr marL="342900" indent="-342900" algn="just">
              <a:buFont typeface="Wingdings" pitchFamily="2" charset="2"/>
              <a:buChar char="Ø"/>
            </a:pPr>
            <a:r>
              <a:rPr lang="es-PE" dirty="0" smtClean="0"/>
              <a:t>Es Leibniz un caso interesante para analizar el problema de la libertad por cuanto es </a:t>
            </a:r>
            <a:r>
              <a:rPr lang="es-PE" dirty="0" smtClean="0">
                <a:solidFill>
                  <a:srgbClr val="FF0000"/>
                </a:solidFill>
              </a:rPr>
              <a:t>un autor en que se deja abierta la tensión de la controversia.</a:t>
            </a:r>
          </a:p>
          <a:p>
            <a:pPr marL="342900" indent="-342900" algn="just">
              <a:buFont typeface="Wingdings" pitchFamily="2" charset="2"/>
              <a:buChar char="Ø"/>
            </a:pPr>
            <a:r>
              <a:rPr lang="es-PE" dirty="0" smtClean="0"/>
              <a:t>En cuanto, físico, matemático, teólogo, metafísico y demás, es interesante apreciar el carácter armonizador, integrador o conciliador  de su pensamiento. </a:t>
            </a:r>
          </a:p>
          <a:p>
            <a:pPr marL="342900" indent="-342900" algn="just">
              <a:buFont typeface="Wingdings" pitchFamily="2" charset="2"/>
              <a:buChar char="Ø"/>
            </a:pPr>
            <a:r>
              <a:rPr lang="es-PE" dirty="0" smtClean="0"/>
              <a:t>La república de mónadas, supone  consigo, el problema de la libertad contrapuesta al determinismo. </a:t>
            </a:r>
            <a:endParaRPr lang="es-PE" dirty="0"/>
          </a:p>
          <a:p>
            <a:pPr marL="342900" indent="-342900" algn="just">
              <a:buFont typeface="Wingdings" pitchFamily="2" charset="2"/>
              <a:buChar char="Ø"/>
            </a:pPr>
            <a:r>
              <a:rPr lang="es-PE" dirty="0" smtClean="0"/>
              <a:t>Su teoría de la armonía preestablecida ha sido referida como “optimismo </a:t>
            </a:r>
            <a:r>
              <a:rPr lang="es-PE" dirty="0" err="1" smtClean="0"/>
              <a:t>leibnizeano</a:t>
            </a:r>
            <a:r>
              <a:rPr lang="es-PE" dirty="0" smtClean="0"/>
              <a:t>”</a:t>
            </a:r>
          </a:p>
          <a:p>
            <a:pPr marL="342900" indent="-342900">
              <a:buFont typeface="Wingdings" pitchFamily="2" charset="2"/>
              <a:buChar char="Ø"/>
            </a:pPr>
            <a:endParaRPr lang="es-PE" dirty="0" smtClean="0"/>
          </a:p>
          <a:p>
            <a:pPr>
              <a:buFontTx/>
              <a:buChar char="-"/>
            </a:pPr>
            <a:endParaRPr lang="es-PE"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 descr="Image result for cesar cruza el rubicÃ³n"/>
          <p:cNvPicPr>
            <a:picLocks noChangeAspect="1" noChangeArrowheads="1"/>
          </p:cNvPicPr>
          <p:nvPr/>
        </p:nvPicPr>
        <p:blipFill>
          <a:blip r:embed="rId2">
            <a:duotone>
              <a:schemeClr val="bg2">
                <a:shade val="45000"/>
                <a:satMod val="135000"/>
              </a:schemeClr>
              <a:prstClr val="white"/>
            </a:duotone>
          </a:blip>
          <a:srcRect/>
          <a:stretch>
            <a:fillRect/>
          </a:stretch>
        </p:blipFill>
        <p:spPr bwMode="auto">
          <a:xfrm>
            <a:off x="785786" y="622055"/>
            <a:ext cx="7715271" cy="6021655"/>
          </a:xfrm>
          <a:prstGeom prst="rect">
            <a:avLst/>
          </a:prstGeom>
          <a:noFill/>
        </p:spPr>
      </p:pic>
      <p:sp>
        <p:nvSpPr>
          <p:cNvPr id="3" name="2 CuadroTexto"/>
          <p:cNvSpPr txBox="1"/>
          <p:nvPr/>
        </p:nvSpPr>
        <p:spPr>
          <a:xfrm>
            <a:off x="642910" y="0"/>
            <a:ext cx="5214974" cy="369332"/>
          </a:xfrm>
          <a:prstGeom prst="rect">
            <a:avLst/>
          </a:prstGeom>
          <a:noFill/>
        </p:spPr>
        <p:txBody>
          <a:bodyPr wrap="square" rtlCol="0">
            <a:spAutoFit/>
          </a:bodyPr>
          <a:lstStyle/>
          <a:p>
            <a:r>
              <a:rPr lang="es-PE" dirty="0" smtClean="0"/>
              <a:t>Julio César cruza el </a:t>
            </a:r>
            <a:r>
              <a:rPr lang="es-PE" dirty="0" err="1" smtClean="0"/>
              <a:t>Rubicón</a:t>
            </a:r>
            <a:endParaRPr lang="es-PE" dirty="0"/>
          </a:p>
        </p:txBody>
      </p:sp>
      <p:sp>
        <p:nvSpPr>
          <p:cNvPr id="34817" name="Rectangle 1"/>
          <p:cNvSpPr>
            <a:spLocks noChangeArrowheads="1"/>
          </p:cNvSpPr>
          <p:nvPr/>
        </p:nvSpPr>
        <p:spPr bwMode="auto">
          <a:xfrm>
            <a:off x="1000100" y="785795"/>
            <a:ext cx="7286676" cy="68018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49263" algn="just" defTabSz="914400" rtl="0" eaLnBrk="1" fontAlgn="base" latinLnBrk="0" hangingPunct="1">
              <a:lnSpc>
                <a:spcPct val="100000"/>
              </a:lnSpc>
              <a:spcBef>
                <a:spcPct val="0"/>
              </a:spcBef>
              <a:spcAft>
                <a:spcPct val="0"/>
              </a:spcAft>
              <a:buClrTx/>
              <a:buSzTx/>
              <a:buFontTx/>
              <a:buNone/>
              <a:tabLst/>
            </a:pP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“Los fundamentos que he establecido dan lugar a un gran problema, el cual debo tratar de resolver antes de seguir adelante. He dicho que </a:t>
            </a:r>
            <a:r>
              <a:rPr kumimoji="0" lang="es-PE" sz="1600" b="1" i="0" u="sng" strike="noStrike" cap="none" normalizeH="0" baseline="0" dirty="0" smtClean="0">
                <a:ln>
                  <a:noFill/>
                </a:ln>
                <a:solidFill>
                  <a:srgbClr val="FF0000"/>
                </a:solidFill>
                <a:effectLst/>
                <a:latin typeface="Times New Roman" pitchFamily="18" charset="0"/>
                <a:ea typeface="Calibri" pitchFamily="34" charset="0"/>
                <a:cs typeface="Times New Roman" pitchFamily="18" charset="0"/>
              </a:rPr>
              <a:t>la noci</a:t>
            </a:r>
            <a:r>
              <a:rPr kumimoji="0" lang="es-PE" sz="1600" b="1" i="0" u="sng" strike="noStrike" cap="none" normalizeH="0" baseline="0" dirty="0" smtClean="0">
                <a:ln>
                  <a:noFill/>
                </a:ln>
                <a:solidFill>
                  <a:srgbClr val="FF0000"/>
                </a:solidFill>
                <a:effectLst/>
                <a:latin typeface="Calibri"/>
                <a:ea typeface="Calibri" pitchFamily="34" charset="0"/>
                <a:cs typeface="Times New Roman" pitchFamily="18" charset="0"/>
              </a:rPr>
              <a:t>ó</a:t>
            </a:r>
            <a:r>
              <a:rPr kumimoji="0" lang="es-PE" sz="1600" b="1" i="0" u="sng" strike="noStrike" cap="none" normalizeH="0" baseline="0" dirty="0" smtClean="0">
                <a:ln>
                  <a:noFill/>
                </a:ln>
                <a:solidFill>
                  <a:srgbClr val="FF0000"/>
                </a:solidFill>
                <a:effectLst/>
                <a:latin typeface="Times New Roman" pitchFamily="18" charset="0"/>
                <a:ea typeface="Calibri" pitchFamily="34" charset="0"/>
                <a:cs typeface="Times New Roman" pitchFamily="18" charset="0"/>
              </a:rPr>
              <a:t>n individual de una substancia involucra, de una vez por todas, todo aquello que le puede suceder alguna vez a </a:t>
            </a:r>
            <a:r>
              <a:rPr kumimoji="0" lang="es-PE" sz="1600" b="1" i="0" u="sng" strike="noStrike" cap="none" normalizeH="0" baseline="0" dirty="0" smtClean="0">
                <a:ln>
                  <a:noFill/>
                </a:ln>
                <a:solidFill>
                  <a:srgbClr val="FF0000"/>
                </a:solidFill>
                <a:effectLst/>
                <a:latin typeface="Calibri"/>
                <a:ea typeface="Calibri" pitchFamily="34" charset="0"/>
                <a:cs typeface="Times New Roman" pitchFamily="18" charset="0"/>
              </a:rPr>
              <a:t>é</a:t>
            </a:r>
            <a:r>
              <a:rPr kumimoji="0" lang="es-PE" sz="1600" b="1" i="0" u="sng" strike="noStrike" cap="none" normalizeH="0" baseline="0" dirty="0" smtClean="0">
                <a:ln>
                  <a:noFill/>
                </a:ln>
                <a:solidFill>
                  <a:srgbClr val="FF0000"/>
                </a:solidFill>
                <a:effectLst/>
                <a:latin typeface="Times New Roman" pitchFamily="18" charset="0"/>
                <a:ea typeface="Calibri" pitchFamily="34" charset="0"/>
                <a:cs typeface="Times New Roman" pitchFamily="18" charset="0"/>
              </a:rPr>
              <a:t>sta, y que, atendiendo a dicha noci</a:t>
            </a:r>
            <a:r>
              <a:rPr kumimoji="0" lang="es-PE" sz="1600" b="1" i="0" u="sng" strike="noStrike" cap="none" normalizeH="0" baseline="0" dirty="0" smtClean="0">
                <a:ln>
                  <a:noFill/>
                </a:ln>
                <a:solidFill>
                  <a:srgbClr val="FF0000"/>
                </a:solidFill>
                <a:effectLst/>
                <a:latin typeface="Calibri"/>
                <a:ea typeface="Calibri" pitchFamily="34" charset="0"/>
                <a:cs typeface="Times New Roman" pitchFamily="18" charset="0"/>
              </a:rPr>
              <a:t>ó</a:t>
            </a:r>
            <a:r>
              <a:rPr kumimoji="0" lang="es-PE" sz="1600" b="1" i="0" u="sng" strike="noStrike" cap="none" normalizeH="0" baseline="0" dirty="0" smtClean="0">
                <a:ln>
                  <a:noFill/>
                </a:ln>
                <a:solidFill>
                  <a:srgbClr val="FF0000"/>
                </a:solidFill>
                <a:effectLst/>
                <a:latin typeface="Times New Roman" pitchFamily="18" charset="0"/>
                <a:ea typeface="Calibri" pitchFamily="34" charset="0"/>
                <a:cs typeface="Times New Roman" pitchFamily="18" charset="0"/>
              </a:rPr>
              <a:t>n, uno puede ver en ella todo lo que ser</a:t>
            </a:r>
            <a:r>
              <a:rPr kumimoji="0" lang="es-PE" sz="1600" b="1" i="0" u="sng" strike="noStrike" cap="none" normalizeH="0" baseline="0" dirty="0" smtClean="0">
                <a:ln>
                  <a:noFill/>
                </a:ln>
                <a:solidFill>
                  <a:srgbClr val="FF0000"/>
                </a:solidFill>
                <a:effectLst/>
                <a:latin typeface="Calibri"/>
                <a:ea typeface="Calibri" pitchFamily="34" charset="0"/>
                <a:cs typeface="Times New Roman" pitchFamily="18" charset="0"/>
              </a:rPr>
              <a:t>á</a:t>
            </a:r>
            <a:r>
              <a:rPr kumimoji="0" lang="es-PE" sz="1600" b="1" i="0" u="sng" strike="noStrike" cap="none" normalizeH="0" baseline="0" dirty="0" smtClean="0">
                <a:ln>
                  <a:noFill/>
                </a:ln>
                <a:solidFill>
                  <a:srgbClr val="FF0000"/>
                </a:solidFill>
                <a:effectLst/>
                <a:latin typeface="Times New Roman" pitchFamily="18" charset="0"/>
                <a:ea typeface="Calibri" pitchFamily="34" charset="0"/>
                <a:cs typeface="Times New Roman" pitchFamily="18" charset="0"/>
              </a:rPr>
              <a:t> alguna vez verdadero decir sobre aquella substancia</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 tal y como podemos ver en la naturaleza del c</a:t>
            </a:r>
            <a:r>
              <a:rPr kumimoji="0" lang="es-PE" sz="1600" b="0" i="0" u="none" strike="noStrike" cap="none" normalizeH="0" baseline="0" dirty="0" smtClean="0">
                <a:ln>
                  <a:noFill/>
                </a:ln>
                <a:solidFill>
                  <a:srgbClr val="7030A0"/>
                </a:solidFill>
                <a:effectLst/>
                <a:latin typeface="Calibri"/>
                <a:ea typeface="Calibri" pitchFamily="34" charset="0"/>
                <a:cs typeface="Times New Roman" pitchFamily="18" charset="0"/>
              </a:rPr>
              <a:t>í</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rculo y todas las propiedades que son deducibles de </a:t>
            </a:r>
            <a:r>
              <a:rPr kumimoji="0" lang="es-PE" sz="1600" b="0" i="0" u="none" strike="noStrike" cap="none" normalizeH="0" baseline="0" dirty="0" smtClean="0">
                <a:ln>
                  <a:noFill/>
                </a:ln>
                <a:solidFill>
                  <a:srgbClr val="7030A0"/>
                </a:solidFill>
                <a:effectLst/>
                <a:latin typeface="Calibri"/>
                <a:ea typeface="Calibri" pitchFamily="34" charset="0"/>
                <a:cs typeface="Times New Roman" pitchFamily="18" charset="0"/>
              </a:rPr>
              <a:t>é</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sta. </a:t>
            </a:r>
          </a:p>
          <a:p>
            <a:pPr marL="0" marR="0" lvl="0" indent="449263" algn="just" defTabSz="914400" rtl="0" eaLnBrk="1" fontAlgn="base" latinLnBrk="0" hangingPunct="1">
              <a:lnSpc>
                <a:spcPct val="100000"/>
              </a:lnSpc>
              <a:spcBef>
                <a:spcPct val="0"/>
              </a:spcBef>
              <a:spcAft>
                <a:spcPct val="0"/>
              </a:spcAft>
              <a:buClrTx/>
              <a:buSzTx/>
              <a:buFontTx/>
              <a:buNone/>
              <a:tabLst/>
            </a:pPr>
            <a:endParaRPr lang="es-PE" sz="1600" dirty="0" smtClean="0">
              <a:solidFill>
                <a:srgbClr val="7030A0"/>
              </a:solidFill>
              <a:latin typeface="Times New Roman" pitchFamily="18" charset="0"/>
              <a:ea typeface="Calibri" pitchFamily="34" charset="0"/>
              <a:cs typeface="Times New Roman" pitchFamily="18" charset="0"/>
            </a:endParaRPr>
          </a:p>
          <a:p>
            <a:pPr marL="0" marR="0" lvl="0" indent="449263" algn="just" defTabSz="914400" rtl="0" eaLnBrk="1" fontAlgn="base" latinLnBrk="0" hangingPunct="1">
              <a:lnSpc>
                <a:spcPct val="100000"/>
              </a:lnSpc>
              <a:spcBef>
                <a:spcPct val="0"/>
              </a:spcBef>
              <a:spcAft>
                <a:spcPct val="0"/>
              </a:spcAft>
              <a:buClrTx/>
              <a:buSzTx/>
              <a:buFontTx/>
              <a:buNone/>
              <a:tabLst/>
            </a:pP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Pero esto parece destruir la diferencia entre verdades contingentes y necesarias, dejando fuera de lugar a la libertad humana, implicando que, todos los eventos del mundo, incluidas nuestras acciones, est</a:t>
            </a:r>
            <a:r>
              <a:rPr kumimoji="0" lang="es-PE" sz="1600" b="0" i="0" u="none" strike="noStrike" cap="none" normalizeH="0" baseline="0" dirty="0" smtClean="0">
                <a:ln>
                  <a:noFill/>
                </a:ln>
                <a:solidFill>
                  <a:srgbClr val="7030A0"/>
                </a:solidFill>
                <a:effectLst/>
                <a:latin typeface="Calibri"/>
                <a:ea typeface="Calibri" pitchFamily="34" charset="0"/>
                <a:cs typeface="Times New Roman" pitchFamily="18" charset="0"/>
              </a:rPr>
              <a:t>á</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n gobernadas por un destino absoluto.</a:t>
            </a:r>
          </a:p>
          <a:p>
            <a:pPr marL="0" marR="0" lvl="0" indent="449263" algn="just" defTabSz="914400" rtl="0" eaLnBrk="1" fontAlgn="base" latinLnBrk="0" hangingPunct="1">
              <a:lnSpc>
                <a:spcPct val="100000"/>
              </a:lnSpc>
              <a:spcBef>
                <a:spcPct val="0"/>
              </a:spcBef>
              <a:spcAft>
                <a:spcPct val="0"/>
              </a:spcAft>
              <a:buClrTx/>
              <a:buSzTx/>
              <a:buFontTx/>
              <a:buNone/>
              <a:tabLst/>
            </a:pP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 </a:t>
            </a:r>
          </a:p>
          <a:p>
            <a:pPr marL="0" marR="0" lvl="0" indent="449263" algn="just" defTabSz="914400" rtl="0" eaLnBrk="1" fontAlgn="base" latinLnBrk="0" hangingPunct="1">
              <a:lnSpc>
                <a:spcPct val="100000"/>
              </a:lnSpc>
              <a:spcBef>
                <a:spcPct val="0"/>
              </a:spcBef>
              <a:spcAft>
                <a:spcPct val="0"/>
              </a:spcAft>
              <a:buClrTx/>
              <a:buSzTx/>
              <a:buFontTx/>
              <a:buNone/>
              <a:tabLst/>
            </a:pP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A esto debo replicar que debemos distinguir lo que es cierto de lo que es necesario. Todos acuerdan que los futuros contingentes est</a:t>
            </a:r>
            <a:r>
              <a:rPr kumimoji="0" lang="es-PE" sz="1600" b="0" i="0" u="none" strike="noStrike" cap="none" normalizeH="0" baseline="0" dirty="0" smtClean="0">
                <a:ln>
                  <a:noFill/>
                </a:ln>
                <a:solidFill>
                  <a:srgbClr val="7030A0"/>
                </a:solidFill>
                <a:effectLst/>
                <a:latin typeface="Calibri"/>
                <a:ea typeface="Calibri" pitchFamily="34" charset="0"/>
                <a:cs typeface="Times New Roman" pitchFamily="18" charset="0"/>
              </a:rPr>
              <a:t>á</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n asegurados, porque Dios los prev</a:t>
            </a:r>
            <a:r>
              <a:rPr kumimoji="0" lang="es-PE" sz="1600" b="0" i="0" u="none" strike="noStrike" cap="none" normalizeH="0" baseline="0" dirty="0" smtClean="0">
                <a:ln>
                  <a:noFill/>
                </a:ln>
                <a:solidFill>
                  <a:srgbClr val="7030A0"/>
                </a:solidFill>
                <a:effectLst/>
                <a:latin typeface="Calibri"/>
                <a:ea typeface="Calibri" pitchFamily="34" charset="0"/>
                <a:cs typeface="Times New Roman" pitchFamily="18" charset="0"/>
              </a:rPr>
              <a:t>é</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 pero no inferimos de esto que sean necesarios. (…). </a:t>
            </a:r>
            <a:endParaRPr kumimoji="0" lang="es-PE" sz="1200" b="0" i="0" u="none" strike="noStrike" cap="none" normalizeH="0" baseline="0" dirty="0" smtClean="0">
              <a:ln>
                <a:noFill/>
              </a:ln>
              <a:solidFill>
                <a:srgbClr val="7030A0"/>
              </a:solidFill>
              <a:effectLst/>
              <a:latin typeface="Arial" pitchFamily="34" charset="0"/>
              <a:cs typeface="Arial" pitchFamily="34" charset="0"/>
            </a:endParaRPr>
          </a:p>
          <a:p>
            <a:pPr marL="0" marR="0" lvl="0" indent="449263" algn="just" defTabSz="914400" rtl="0" eaLnBrk="0" fontAlgn="base" latinLnBrk="0" hangingPunct="0">
              <a:lnSpc>
                <a:spcPct val="100000"/>
              </a:lnSpc>
              <a:spcBef>
                <a:spcPct val="0"/>
              </a:spcBef>
              <a:spcAft>
                <a:spcPct val="0"/>
              </a:spcAft>
              <a:buClrTx/>
              <a:buSzTx/>
              <a:buFontTx/>
              <a:buNone/>
              <a:tabLst/>
            </a:pPr>
            <a:endPar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Voy a resolver este problema completamente. A tal fin, recalco que hay dos tipos de conexiones que se siguen. Una es absolutamente necesaria, y su contrario implica una contradicci</a:t>
            </a:r>
            <a:r>
              <a:rPr kumimoji="0" lang="es-PE" sz="1600" b="0" i="0" u="none" strike="noStrike" cap="none" normalizeH="0" baseline="0" dirty="0" smtClean="0">
                <a:ln>
                  <a:noFill/>
                </a:ln>
                <a:solidFill>
                  <a:srgbClr val="7030A0"/>
                </a:solidFill>
                <a:effectLst/>
                <a:latin typeface="Calibri"/>
                <a:ea typeface="Calibri" pitchFamily="34" charset="0"/>
                <a:cs typeface="Times New Roman" pitchFamily="18" charset="0"/>
              </a:rPr>
              <a:t>ó</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n; tal deducci</a:t>
            </a:r>
            <a:r>
              <a:rPr kumimoji="0" lang="es-PE" sz="1600" b="0" i="0" u="none" strike="noStrike" cap="none" normalizeH="0" baseline="0" dirty="0" smtClean="0">
                <a:ln>
                  <a:noFill/>
                </a:ln>
                <a:solidFill>
                  <a:srgbClr val="7030A0"/>
                </a:solidFill>
                <a:effectLst/>
                <a:latin typeface="Calibri"/>
                <a:ea typeface="Calibri" pitchFamily="34" charset="0"/>
                <a:cs typeface="Times New Roman" pitchFamily="18" charset="0"/>
              </a:rPr>
              <a:t>ó</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n pertenece a las verdades eternas, tales como las de la geometr</a:t>
            </a:r>
            <a:r>
              <a:rPr kumimoji="0" lang="es-PE" sz="1600" b="0" i="0" u="none" strike="noStrike" cap="none" normalizeH="0" baseline="0" dirty="0" smtClean="0">
                <a:ln>
                  <a:noFill/>
                </a:ln>
                <a:solidFill>
                  <a:srgbClr val="7030A0"/>
                </a:solidFill>
                <a:effectLst/>
                <a:latin typeface="Calibri"/>
                <a:ea typeface="Calibri" pitchFamily="34" charset="0"/>
                <a:cs typeface="Times New Roman" pitchFamily="18" charset="0"/>
              </a:rPr>
              <a:t>í</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a. La otra es necesaria no absolutamente, sino solo </a:t>
            </a:r>
            <a:r>
              <a:rPr kumimoji="0" lang="es-PE" sz="1600" b="0" i="1"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ex </a:t>
            </a:r>
            <a:r>
              <a:rPr kumimoji="0" lang="es-PE" sz="1600" b="0" i="1" u="none" strike="noStrike" cap="none" normalizeH="0" baseline="0" dirty="0" err="1" smtClean="0">
                <a:ln>
                  <a:noFill/>
                </a:ln>
                <a:solidFill>
                  <a:srgbClr val="7030A0"/>
                </a:solidFill>
                <a:effectLst/>
                <a:latin typeface="Times New Roman" pitchFamily="18" charset="0"/>
                <a:ea typeface="Calibri" pitchFamily="34" charset="0"/>
                <a:cs typeface="Times New Roman" pitchFamily="18" charset="0"/>
              </a:rPr>
              <a:t>hypothesi</a:t>
            </a:r>
            <a:r>
              <a:rPr kumimoji="0" lang="es-PE" sz="1600" b="0" i="1"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 </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y, por as</a:t>
            </a:r>
            <a:r>
              <a:rPr kumimoji="0" lang="es-PE" sz="1600" b="0" i="0" u="none" strike="noStrike" cap="none" normalizeH="0" baseline="0" dirty="0" smtClean="0">
                <a:ln>
                  <a:noFill/>
                </a:ln>
                <a:solidFill>
                  <a:srgbClr val="7030A0"/>
                </a:solidFill>
                <a:effectLst/>
                <a:latin typeface="Calibri"/>
                <a:ea typeface="Calibri" pitchFamily="34" charset="0"/>
                <a:cs typeface="Times New Roman" pitchFamily="18" charset="0"/>
              </a:rPr>
              <a:t>í</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 decirlo, accidentalmente. (</a:t>
            </a:r>
            <a:r>
              <a:rPr kumimoji="0" lang="es-PE" sz="1600" b="0" i="0" u="none" strike="noStrike" cap="none" normalizeH="0" baseline="0" dirty="0" smtClean="0">
                <a:ln>
                  <a:noFill/>
                </a:ln>
                <a:solidFill>
                  <a:srgbClr val="7030A0"/>
                </a:solidFill>
                <a:effectLst/>
                <a:latin typeface="Calibri"/>
                <a:ea typeface="Calibri" pitchFamily="34" charset="0"/>
                <a:cs typeface="Times New Roman" pitchFamily="18" charset="0"/>
              </a:rPr>
              <a:t>…</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 Algo que es necesario s</a:t>
            </a:r>
            <a:r>
              <a:rPr kumimoji="0" lang="es-PE" sz="1600" b="0" i="0" u="none" strike="noStrike" cap="none" normalizeH="0" baseline="0" dirty="0" smtClean="0">
                <a:ln>
                  <a:noFill/>
                </a:ln>
                <a:solidFill>
                  <a:srgbClr val="7030A0"/>
                </a:solidFill>
                <a:effectLst/>
                <a:latin typeface="Calibri"/>
                <a:ea typeface="Calibri" pitchFamily="34" charset="0"/>
                <a:cs typeface="Times New Roman" pitchFamily="18" charset="0"/>
              </a:rPr>
              <a:t>ó</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lo </a:t>
            </a:r>
            <a:r>
              <a:rPr kumimoji="0" lang="es-PE" sz="1600" b="0" i="1"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ex </a:t>
            </a:r>
            <a:r>
              <a:rPr kumimoji="0" lang="es-PE" sz="1600" b="0" i="1" u="none" strike="noStrike" cap="none" normalizeH="0" baseline="0" dirty="0" err="1" smtClean="0">
                <a:ln>
                  <a:noFill/>
                </a:ln>
                <a:solidFill>
                  <a:srgbClr val="7030A0"/>
                </a:solidFill>
                <a:effectLst/>
                <a:latin typeface="Times New Roman" pitchFamily="18" charset="0"/>
                <a:ea typeface="Calibri" pitchFamily="34" charset="0"/>
                <a:cs typeface="Times New Roman" pitchFamily="18" charset="0"/>
              </a:rPr>
              <a:t>hypothesi</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 es contingente en s</a:t>
            </a:r>
            <a:r>
              <a:rPr kumimoji="0" lang="es-PE" sz="1600" b="0" i="0" u="none" strike="noStrike" cap="none" normalizeH="0" baseline="0" dirty="0" smtClean="0">
                <a:ln>
                  <a:noFill/>
                </a:ln>
                <a:solidFill>
                  <a:srgbClr val="7030A0"/>
                </a:solidFill>
                <a:effectLst/>
                <a:latin typeface="Calibri"/>
                <a:ea typeface="Calibri" pitchFamily="34" charset="0"/>
                <a:cs typeface="Times New Roman" pitchFamily="18" charset="0"/>
              </a:rPr>
              <a:t>í</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 mismo y su contrario no supone una contradicci</a:t>
            </a:r>
            <a:r>
              <a:rPr kumimoji="0" lang="es-PE" sz="1600" b="0" i="0" u="none" strike="noStrike" cap="none" normalizeH="0" baseline="0" dirty="0" smtClean="0">
                <a:ln>
                  <a:noFill/>
                </a:ln>
                <a:solidFill>
                  <a:srgbClr val="7030A0"/>
                </a:solidFill>
                <a:effectLst/>
                <a:latin typeface="Calibri"/>
                <a:ea typeface="Calibri" pitchFamily="34" charset="0"/>
                <a:cs typeface="Times New Roman" pitchFamily="18" charset="0"/>
              </a:rPr>
              <a:t>ó</a:t>
            </a: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n. (…)</a:t>
            </a: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es-PE" sz="1600" b="0" i="0" u="none" strike="noStrike" cap="none" normalizeH="0" baseline="0" dirty="0" smtClean="0">
                <a:ln>
                  <a:noFill/>
                </a:ln>
                <a:solidFill>
                  <a:srgbClr val="7030A0"/>
                </a:solidFill>
                <a:effectLst/>
                <a:latin typeface="Times New Roman" pitchFamily="18" charset="0"/>
                <a:ea typeface="Calibri" pitchFamily="34" charset="0"/>
                <a:cs typeface="Times New Roman" pitchFamily="18" charset="0"/>
              </a:rPr>
              <a:t>Tomemos un ejemplo.”</a:t>
            </a:r>
          </a:p>
          <a:p>
            <a:pPr marL="0" marR="0" lvl="0" indent="449263" algn="just" defTabSz="914400" rtl="0" eaLnBrk="0" fontAlgn="base" latinLnBrk="0" hangingPunct="0">
              <a:lnSpc>
                <a:spcPct val="100000"/>
              </a:lnSpc>
              <a:spcBef>
                <a:spcPct val="0"/>
              </a:spcBef>
              <a:spcAft>
                <a:spcPct val="0"/>
              </a:spcAft>
              <a:buClrTx/>
              <a:buSzTx/>
              <a:buFontTx/>
              <a:buNone/>
              <a:tabLst/>
            </a:pPr>
            <a:endParaRPr kumimoji="0" lang="es-PE" sz="1200" b="0" i="0" u="none" strike="noStrike" cap="none" normalizeH="0" baseline="0" dirty="0" smtClean="0">
              <a:ln>
                <a:noFill/>
              </a:ln>
              <a:solidFill>
                <a:srgbClr val="7030A0"/>
              </a:solidFill>
              <a:effectLst/>
              <a:latin typeface="Arial" pitchFamily="34" charset="0"/>
              <a:cs typeface="Arial" pitchFamily="34" charset="0"/>
            </a:endParaRPr>
          </a:p>
          <a:p>
            <a:pPr marL="0" marR="0" lvl="0" indent="449263" algn="just" defTabSz="914400" rtl="0" eaLnBrk="0" fontAlgn="base" latinLnBrk="0" hangingPunct="0">
              <a:lnSpc>
                <a:spcPct val="100000"/>
              </a:lnSpc>
              <a:spcBef>
                <a:spcPct val="0"/>
              </a:spcBef>
              <a:spcAft>
                <a:spcPct val="0"/>
              </a:spcAft>
              <a:buClrTx/>
              <a:buSzTx/>
              <a:buFontTx/>
              <a:buNone/>
              <a:tabLst/>
            </a:pPr>
            <a:r>
              <a:rPr kumimoji="0" lang="es-PE" sz="3600" b="0" i="0" u="none" strike="noStrike" cap="none" normalizeH="0" baseline="0" dirty="0" smtClean="0">
                <a:ln>
                  <a:noFill/>
                </a:ln>
                <a:solidFill>
                  <a:srgbClr val="7030A0"/>
                </a:solidFill>
                <a:effectLst/>
                <a:latin typeface="Arial" pitchFamily="34" charset="0"/>
                <a:cs typeface="Arial" pitchFamily="34" charset="0"/>
              </a:rPr>
              <a:t/>
            </a:r>
            <a:br>
              <a:rPr kumimoji="0" lang="es-PE" sz="3600" b="0" i="0" u="none" strike="noStrike" cap="none" normalizeH="0" baseline="0" dirty="0" smtClean="0">
                <a:ln>
                  <a:noFill/>
                </a:ln>
                <a:solidFill>
                  <a:srgbClr val="7030A0"/>
                </a:solidFill>
                <a:effectLst/>
                <a:latin typeface="Arial" pitchFamily="34" charset="0"/>
                <a:cs typeface="Arial" pitchFamily="34" charset="0"/>
              </a:rPr>
            </a:br>
            <a:endParaRPr kumimoji="0" lang="es-PE" sz="3600" b="0" i="0" u="none" strike="noStrike" cap="none" normalizeH="0" baseline="0" dirty="0" smtClean="0">
              <a:ln>
                <a:noFill/>
              </a:ln>
              <a:solidFill>
                <a:srgbClr val="7030A0"/>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 descr="Image result for cesar cruza el rubicÃ³n"/>
          <p:cNvPicPr>
            <a:picLocks noChangeAspect="1" noChangeArrowheads="1"/>
          </p:cNvPicPr>
          <p:nvPr/>
        </p:nvPicPr>
        <p:blipFill>
          <a:blip r:embed="rId2">
            <a:duotone>
              <a:schemeClr val="bg2">
                <a:shade val="45000"/>
                <a:satMod val="135000"/>
              </a:schemeClr>
              <a:prstClr val="white"/>
            </a:duotone>
          </a:blip>
          <a:srcRect/>
          <a:stretch>
            <a:fillRect/>
          </a:stretch>
        </p:blipFill>
        <p:spPr bwMode="auto">
          <a:xfrm>
            <a:off x="785786" y="622055"/>
            <a:ext cx="7715271" cy="6021655"/>
          </a:xfrm>
          <a:prstGeom prst="rect">
            <a:avLst/>
          </a:prstGeom>
          <a:noFill/>
        </p:spPr>
      </p:pic>
      <p:sp>
        <p:nvSpPr>
          <p:cNvPr id="3" name="2 CuadroTexto"/>
          <p:cNvSpPr txBox="1"/>
          <p:nvPr/>
        </p:nvSpPr>
        <p:spPr>
          <a:xfrm>
            <a:off x="642910" y="0"/>
            <a:ext cx="5214974" cy="369332"/>
          </a:xfrm>
          <a:prstGeom prst="rect">
            <a:avLst/>
          </a:prstGeom>
          <a:noFill/>
        </p:spPr>
        <p:txBody>
          <a:bodyPr wrap="square" rtlCol="0">
            <a:spAutoFit/>
          </a:bodyPr>
          <a:lstStyle/>
          <a:p>
            <a:r>
              <a:rPr lang="es-PE" dirty="0" smtClean="0"/>
              <a:t>Julio César cruza el </a:t>
            </a:r>
            <a:r>
              <a:rPr lang="es-PE" dirty="0" err="1" smtClean="0"/>
              <a:t>Rubicón</a:t>
            </a:r>
            <a:endParaRPr lang="es-PE" dirty="0"/>
          </a:p>
        </p:txBody>
      </p:sp>
      <p:sp>
        <p:nvSpPr>
          <p:cNvPr id="34817" name="Rectangle 1"/>
          <p:cNvSpPr>
            <a:spLocks noChangeArrowheads="1"/>
          </p:cNvSpPr>
          <p:nvPr/>
        </p:nvSpPr>
        <p:spPr bwMode="auto">
          <a:xfrm>
            <a:off x="1000100" y="714356"/>
            <a:ext cx="7429552" cy="68018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449263" eaLnBrk="0" fontAlgn="base" hangingPunct="0">
              <a:spcBef>
                <a:spcPct val="0"/>
              </a:spcBef>
              <a:spcAft>
                <a:spcPct val="0"/>
              </a:spcAft>
            </a:pPr>
            <a:r>
              <a:rPr lang="es-PE" sz="1600" dirty="0" smtClean="0">
                <a:solidFill>
                  <a:srgbClr val="7030A0"/>
                </a:solidFill>
                <a:latin typeface="Times New Roman" pitchFamily="18" charset="0"/>
                <a:ea typeface="Calibri" pitchFamily="34" charset="0"/>
                <a:cs typeface="Times New Roman" pitchFamily="18" charset="0"/>
              </a:rPr>
              <a:t>“ (…) Desde </a:t>
            </a:r>
            <a:r>
              <a:rPr lang="es-PE" sz="1600" dirty="0" smtClean="0">
                <a:solidFill>
                  <a:srgbClr val="7030A0"/>
                </a:solidFill>
                <a:latin typeface="Times New Roman" pitchFamily="18" charset="0"/>
                <a:ea typeface="Calibri" pitchFamily="34" charset="0"/>
                <a:cs typeface="Times New Roman" pitchFamily="18" charset="0"/>
              </a:rPr>
              <a:t>que Julio C</a:t>
            </a:r>
            <a:r>
              <a:rPr lang="es-PE" sz="1600" dirty="0" smtClean="0">
                <a:solidFill>
                  <a:srgbClr val="7030A0"/>
                </a:solidFill>
                <a:ea typeface="Calibri" pitchFamily="34" charset="0"/>
                <a:cs typeface="Times New Roman" pitchFamily="18" charset="0"/>
              </a:rPr>
              <a:t>é</a:t>
            </a:r>
            <a:r>
              <a:rPr lang="es-PE" sz="1600" dirty="0" smtClean="0">
                <a:solidFill>
                  <a:srgbClr val="7030A0"/>
                </a:solidFill>
                <a:latin typeface="Times New Roman" pitchFamily="18" charset="0"/>
                <a:ea typeface="Calibri" pitchFamily="34" charset="0"/>
                <a:cs typeface="Times New Roman" pitchFamily="18" charset="0"/>
              </a:rPr>
              <a:t>sar ha de convertirse en el dictador permanente y maestro de la Rep</a:t>
            </a:r>
            <a:r>
              <a:rPr lang="es-PE" sz="1600" dirty="0" smtClean="0">
                <a:solidFill>
                  <a:srgbClr val="7030A0"/>
                </a:solidFill>
                <a:ea typeface="Calibri" pitchFamily="34" charset="0"/>
                <a:cs typeface="Times New Roman" pitchFamily="18" charset="0"/>
              </a:rPr>
              <a:t>ú</a:t>
            </a:r>
            <a:r>
              <a:rPr lang="es-PE" sz="1600" dirty="0" smtClean="0">
                <a:solidFill>
                  <a:srgbClr val="7030A0"/>
                </a:solidFill>
                <a:latin typeface="Times New Roman" pitchFamily="18" charset="0"/>
                <a:ea typeface="Calibri" pitchFamily="34" charset="0"/>
                <a:cs typeface="Times New Roman" pitchFamily="18" charset="0"/>
              </a:rPr>
              <a:t>blica, y ha de derrocar la libertad de los romanos, estas acciones est</a:t>
            </a:r>
            <a:r>
              <a:rPr lang="es-PE" sz="1600" dirty="0" smtClean="0">
                <a:solidFill>
                  <a:srgbClr val="7030A0"/>
                </a:solidFill>
                <a:ea typeface="Calibri" pitchFamily="34" charset="0"/>
                <a:cs typeface="Times New Roman" pitchFamily="18" charset="0"/>
              </a:rPr>
              <a:t>á</a:t>
            </a:r>
            <a:r>
              <a:rPr lang="es-PE" sz="1600" dirty="0" smtClean="0">
                <a:solidFill>
                  <a:srgbClr val="7030A0"/>
                </a:solidFill>
                <a:latin typeface="Times New Roman" pitchFamily="18" charset="0"/>
                <a:ea typeface="Calibri" pitchFamily="34" charset="0"/>
                <a:cs typeface="Times New Roman" pitchFamily="18" charset="0"/>
              </a:rPr>
              <a:t>n comprendidas en su noci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completa o perfecta; debido a que estamos asumiendo que la naturaleza de tal noci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de un sujeto incluye todo, de modo que el predicado pueda ser contenido en el sujeto. Podr</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a ponerse del siguiente modo, no es debido a la noci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o idea que C</a:t>
            </a:r>
            <a:r>
              <a:rPr lang="es-PE" sz="1600" dirty="0" smtClean="0">
                <a:solidFill>
                  <a:srgbClr val="7030A0"/>
                </a:solidFill>
                <a:ea typeface="Calibri" pitchFamily="34" charset="0"/>
                <a:cs typeface="Times New Roman" pitchFamily="18" charset="0"/>
              </a:rPr>
              <a:t>é</a:t>
            </a:r>
            <a:r>
              <a:rPr lang="es-PE" sz="1600" dirty="0" smtClean="0">
                <a:solidFill>
                  <a:srgbClr val="7030A0"/>
                </a:solidFill>
                <a:latin typeface="Times New Roman" pitchFamily="18" charset="0"/>
                <a:ea typeface="Calibri" pitchFamily="34" charset="0"/>
                <a:cs typeface="Times New Roman" pitchFamily="18" charset="0"/>
              </a:rPr>
              <a:t>sar habr</a:t>
            </a:r>
            <a:r>
              <a:rPr lang="es-PE" sz="1600" dirty="0" smtClean="0">
                <a:solidFill>
                  <a:srgbClr val="7030A0"/>
                </a:solidFill>
                <a:ea typeface="Calibri" pitchFamily="34" charset="0"/>
                <a:cs typeface="Times New Roman" pitchFamily="18" charset="0"/>
              </a:rPr>
              <a:t>á</a:t>
            </a:r>
            <a:r>
              <a:rPr lang="es-PE" sz="1600" dirty="0" smtClean="0">
                <a:solidFill>
                  <a:srgbClr val="7030A0"/>
                </a:solidFill>
                <a:latin typeface="Times New Roman" pitchFamily="18" charset="0"/>
                <a:ea typeface="Calibri" pitchFamily="34" charset="0"/>
                <a:cs typeface="Times New Roman" pitchFamily="18" charset="0"/>
              </a:rPr>
              <a:t> de realizar la acci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ya que tal noci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se adjudica a </a:t>
            </a:r>
            <a:r>
              <a:rPr lang="es-PE" sz="1600" dirty="0" smtClean="0">
                <a:solidFill>
                  <a:srgbClr val="7030A0"/>
                </a:solidFill>
                <a:ea typeface="Calibri" pitchFamily="34" charset="0"/>
                <a:cs typeface="Times New Roman" pitchFamily="18" charset="0"/>
              </a:rPr>
              <a:t>é</a:t>
            </a:r>
            <a:r>
              <a:rPr lang="es-PE" sz="1600" dirty="0" smtClean="0">
                <a:solidFill>
                  <a:srgbClr val="7030A0"/>
                </a:solidFill>
                <a:latin typeface="Times New Roman" pitchFamily="18" charset="0"/>
                <a:ea typeface="Calibri" pitchFamily="34" charset="0"/>
                <a:cs typeface="Times New Roman" pitchFamily="18" charset="0"/>
              </a:rPr>
              <a:t>l solamente porque Dios conoce todo</a:t>
            </a:r>
            <a:r>
              <a:rPr lang="es-PE" sz="1600" dirty="0" smtClean="0">
                <a:solidFill>
                  <a:srgbClr val="7030A0"/>
                </a:solidFill>
                <a:latin typeface="Times New Roman" pitchFamily="18" charset="0"/>
                <a:ea typeface="Calibri" pitchFamily="34" charset="0"/>
                <a:cs typeface="Times New Roman" pitchFamily="18" charset="0"/>
              </a:rPr>
              <a:t>. (…)</a:t>
            </a:r>
            <a:endParaRPr lang="es-PE" sz="1200" dirty="0" smtClean="0">
              <a:solidFill>
                <a:srgbClr val="7030A0"/>
              </a:solidFill>
              <a:latin typeface="Arial" pitchFamily="34" charset="0"/>
              <a:cs typeface="Arial" pitchFamily="34" charset="0"/>
            </a:endParaRPr>
          </a:p>
          <a:p>
            <a:pPr lvl="0" indent="449263" eaLnBrk="0" fontAlgn="base" hangingPunct="0">
              <a:spcBef>
                <a:spcPct val="0"/>
              </a:spcBef>
              <a:spcAft>
                <a:spcPct val="0"/>
              </a:spcAft>
            </a:pPr>
            <a:r>
              <a:rPr lang="es-PE" sz="1600" dirty="0" smtClean="0">
                <a:solidFill>
                  <a:srgbClr val="7030A0"/>
                </a:solidFill>
                <a:latin typeface="Times New Roman" pitchFamily="18" charset="0"/>
                <a:ea typeface="Calibri" pitchFamily="34" charset="0"/>
                <a:cs typeface="Times New Roman" pitchFamily="18" charset="0"/>
              </a:rPr>
              <a:t>O bien, dices que los futuros contingentes son realmente necesarios, y no contingentes, o, dices que Dios no los sabe por adelantado. Pero yo prefiero resolver estas dificultades. (</a:t>
            </a:r>
            <a:r>
              <a:rPr lang="es-PE" sz="1600" dirty="0" smtClean="0">
                <a:solidFill>
                  <a:srgbClr val="7030A0"/>
                </a:solidFill>
                <a:ea typeface="Calibri" pitchFamily="34" charset="0"/>
                <a:cs typeface="Times New Roman" pitchFamily="18" charset="0"/>
              </a:rPr>
              <a:t>…</a:t>
            </a:r>
            <a:r>
              <a:rPr lang="es-PE" sz="1600" dirty="0" smtClean="0">
                <a:solidFill>
                  <a:srgbClr val="7030A0"/>
                </a:solidFill>
                <a:latin typeface="Times New Roman" pitchFamily="18" charset="0"/>
                <a:ea typeface="Calibri" pitchFamily="34" charset="0"/>
                <a:cs typeface="Times New Roman" pitchFamily="18" charset="0"/>
              </a:rPr>
              <a:t>) Lo que voy a decir arrojar</a:t>
            </a:r>
            <a:r>
              <a:rPr lang="es-PE" sz="1600" dirty="0" smtClean="0">
                <a:solidFill>
                  <a:srgbClr val="7030A0"/>
                </a:solidFill>
                <a:ea typeface="Calibri" pitchFamily="34" charset="0"/>
                <a:cs typeface="Times New Roman" pitchFamily="18" charset="0"/>
              </a:rPr>
              <a:t>á</a:t>
            </a:r>
            <a:r>
              <a:rPr lang="es-PE" sz="1600" dirty="0" smtClean="0">
                <a:solidFill>
                  <a:srgbClr val="7030A0"/>
                </a:solidFill>
                <a:latin typeface="Times New Roman" pitchFamily="18" charset="0"/>
                <a:ea typeface="Calibri" pitchFamily="34" charset="0"/>
                <a:cs typeface="Times New Roman" pitchFamily="18" charset="0"/>
              </a:rPr>
              <a:t> luz sobre los dos problemas anteriores. Aplicando ahora la distinci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entre las diferentes formas de conexi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digo que cualquier cosa que pase de acuerdo a sus antecedentes est</a:t>
            </a:r>
            <a:r>
              <a:rPr lang="es-PE" sz="1600" dirty="0" smtClean="0">
                <a:solidFill>
                  <a:srgbClr val="7030A0"/>
                </a:solidFill>
                <a:ea typeface="Calibri" pitchFamily="34" charset="0"/>
                <a:cs typeface="Times New Roman" pitchFamily="18" charset="0"/>
              </a:rPr>
              <a:t>á</a:t>
            </a:r>
            <a:r>
              <a:rPr lang="es-PE" sz="1600" dirty="0" smtClean="0">
                <a:solidFill>
                  <a:srgbClr val="7030A0"/>
                </a:solidFill>
                <a:latin typeface="Times New Roman" pitchFamily="18" charset="0"/>
                <a:ea typeface="Calibri" pitchFamily="34" charset="0"/>
                <a:cs typeface="Times New Roman" pitchFamily="18" charset="0"/>
              </a:rPr>
              <a:t> asegurado pero no es necesario, ya que alguien haga lo contrario de tal resultado asegurado no es imposible por s</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 </a:t>
            </a:r>
            <a:r>
              <a:rPr lang="es-PE" sz="1600" dirty="0" smtClean="0">
                <a:solidFill>
                  <a:srgbClr val="7030A0"/>
                </a:solidFill>
                <a:latin typeface="Times New Roman" pitchFamily="18" charset="0"/>
                <a:ea typeface="Calibri" pitchFamily="34" charset="0"/>
                <a:cs typeface="Times New Roman" pitchFamily="18" charset="0"/>
              </a:rPr>
              <a:t>mismo, (…). </a:t>
            </a:r>
            <a:endParaRPr lang="es-PE" sz="1600" dirty="0" smtClean="0">
              <a:solidFill>
                <a:srgbClr val="7030A0"/>
              </a:solidFill>
              <a:latin typeface="Times New Roman" pitchFamily="18" charset="0"/>
              <a:ea typeface="Calibri" pitchFamily="34" charset="0"/>
              <a:cs typeface="Times New Roman" pitchFamily="18" charset="0"/>
            </a:endParaRPr>
          </a:p>
          <a:p>
            <a:pPr lvl="0" indent="449263" eaLnBrk="0" fontAlgn="base" hangingPunct="0">
              <a:spcBef>
                <a:spcPct val="0"/>
              </a:spcBef>
              <a:spcAft>
                <a:spcPct val="0"/>
              </a:spcAft>
            </a:pPr>
            <a:r>
              <a:rPr lang="es-PE" sz="1600" dirty="0" smtClean="0">
                <a:solidFill>
                  <a:srgbClr val="7030A0"/>
                </a:solidFill>
                <a:latin typeface="Times New Roman" pitchFamily="18" charset="0"/>
                <a:ea typeface="Calibri" pitchFamily="34" charset="0"/>
                <a:cs typeface="Times New Roman" pitchFamily="18" charset="0"/>
              </a:rPr>
              <a:t>Porque </a:t>
            </a:r>
            <a:r>
              <a:rPr lang="es-PE" sz="1600" dirty="0" smtClean="0">
                <a:solidFill>
                  <a:srgbClr val="7030A0"/>
                </a:solidFill>
                <a:latin typeface="Times New Roman" pitchFamily="18" charset="0"/>
                <a:ea typeface="Calibri" pitchFamily="34" charset="0"/>
                <a:cs typeface="Times New Roman" pitchFamily="18" charset="0"/>
              </a:rPr>
              <a:t>si fueras capaz de recorrer a trav</a:t>
            </a:r>
            <a:r>
              <a:rPr lang="es-PE" sz="1600" dirty="0" smtClean="0">
                <a:solidFill>
                  <a:srgbClr val="7030A0"/>
                </a:solidFill>
                <a:ea typeface="Calibri" pitchFamily="34" charset="0"/>
                <a:cs typeface="Times New Roman" pitchFamily="18" charset="0"/>
              </a:rPr>
              <a:t>é</a:t>
            </a:r>
            <a:r>
              <a:rPr lang="es-PE" sz="1600" dirty="0" smtClean="0">
                <a:solidFill>
                  <a:srgbClr val="7030A0"/>
                </a:solidFill>
                <a:latin typeface="Times New Roman" pitchFamily="18" charset="0"/>
                <a:ea typeface="Calibri" pitchFamily="34" charset="0"/>
                <a:cs typeface="Times New Roman" pitchFamily="18" charset="0"/>
              </a:rPr>
              <a:t>s de la completa demostraci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probando que este sujeto, (C</a:t>
            </a:r>
            <a:r>
              <a:rPr lang="es-PE" sz="1600" dirty="0" smtClean="0">
                <a:solidFill>
                  <a:srgbClr val="7030A0"/>
                </a:solidFill>
                <a:ea typeface="Calibri" pitchFamily="34" charset="0"/>
                <a:cs typeface="Times New Roman" pitchFamily="18" charset="0"/>
              </a:rPr>
              <a:t>é</a:t>
            </a:r>
            <a:r>
              <a:rPr lang="es-PE" sz="1600" dirty="0" smtClean="0">
                <a:solidFill>
                  <a:srgbClr val="7030A0"/>
                </a:solidFill>
                <a:latin typeface="Times New Roman" pitchFamily="18" charset="0"/>
                <a:ea typeface="Calibri" pitchFamily="34" charset="0"/>
                <a:cs typeface="Times New Roman" pitchFamily="18" charset="0"/>
              </a:rPr>
              <a:t>sar), est</a:t>
            </a:r>
            <a:r>
              <a:rPr lang="es-PE" sz="1600" dirty="0" smtClean="0">
                <a:solidFill>
                  <a:srgbClr val="7030A0"/>
                </a:solidFill>
                <a:ea typeface="Calibri" pitchFamily="34" charset="0"/>
                <a:cs typeface="Times New Roman" pitchFamily="18" charset="0"/>
              </a:rPr>
              <a:t>á</a:t>
            </a:r>
            <a:r>
              <a:rPr lang="es-PE" sz="1600" dirty="0" smtClean="0">
                <a:solidFill>
                  <a:srgbClr val="7030A0"/>
                </a:solidFill>
                <a:latin typeface="Times New Roman" pitchFamily="18" charset="0"/>
                <a:ea typeface="Calibri" pitchFamily="34" charset="0"/>
                <a:cs typeface="Times New Roman" pitchFamily="18" charset="0"/>
              </a:rPr>
              <a:t> conectado con su predicado, (su empresa de obtenci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de poder exitosa), esto involucrar</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a mostrar que la dictadura de C</a:t>
            </a:r>
            <a:r>
              <a:rPr lang="es-PE" sz="1600" dirty="0" smtClean="0">
                <a:solidFill>
                  <a:srgbClr val="7030A0"/>
                </a:solidFill>
                <a:ea typeface="Calibri" pitchFamily="34" charset="0"/>
                <a:cs typeface="Times New Roman" pitchFamily="18" charset="0"/>
              </a:rPr>
              <a:t>é</a:t>
            </a:r>
            <a:r>
              <a:rPr lang="es-PE" sz="1600" dirty="0" smtClean="0">
                <a:solidFill>
                  <a:srgbClr val="7030A0"/>
                </a:solidFill>
                <a:latin typeface="Times New Roman" pitchFamily="18" charset="0"/>
                <a:ea typeface="Calibri" pitchFamily="34" charset="0"/>
                <a:cs typeface="Times New Roman" pitchFamily="18" charset="0"/>
              </a:rPr>
              <a:t>sar ten</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a su fundamento en su noci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o naturaleza, que una raz</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pod</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a encontrarse ah</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 en tal naturaleza o noci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para que decida a cruzar el </a:t>
            </a:r>
            <a:r>
              <a:rPr lang="es-PE" sz="1600" dirty="0" err="1" smtClean="0">
                <a:solidFill>
                  <a:srgbClr val="7030A0"/>
                </a:solidFill>
                <a:latin typeface="Times New Roman" pitchFamily="18" charset="0"/>
                <a:ea typeface="Calibri" pitchFamily="34" charset="0"/>
                <a:cs typeface="Times New Roman" pitchFamily="18" charset="0"/>
              </a:rPr>
              <a:t>Rubic</a:t>
            </a:r>
            <a:r>
              <a:rPr lang="es-PE" sz="1600" dirty="0" err="1" smtClean="0">
                <a:solidFill>
                  <a:srgbClr val="7030A0"/>
                </a:solidFill>
                <a:ea typeface="Calibri" pitchFamily="34" charset="0"/>
                <a:cs typeface="Times New Roman" pitchFamily="18" charset="0"/>
              </a:rPr>
              <a:t>ó</a:t>
            </a:r>
            <a:r>
              <a:rPr lang="es-PE" sz="1600" dirty="0" err="1" smtClean="0">
                <a:solidFill>
                  <a:srgbClr val="7030A0"/>
                </a:solidFill>
                <a:latin typeface="Times New Roman" pitchFamily="18" charset="0"/>
                <a:ea typeface="Calibri" pitchFamily="34" charset="0"/>
                <a:cs typeface="Times New Roman" pitchFamily="18" charset="0"/>
              </a:rPr>
              <a:t>n</a:t>
            </a:r>
            <a:r>
              <a:rPr lang="es-PE" sz="1600" dirty="0" smtClean="0">
                <a:solidFill>
                  <a:srgbClr val="7030A0"/>
                </a:solidFill>
                <a:latin typeface="Times New Roman" pitchFamily="18" charset="0"/>
                <a:ea typeface="Calibri" pitchFamily="34" charset="0"/>
                <a:cs typeface="Times New Roman" pitchFamily="18" charset="0"/>
              </a:rPr>
              <a:t> en lugar de detenerse, y porqu</a:t>
            </a:r>
            <a:r>
              <a:rPr lang="es-PE" sz="1600" dirty="0" smtClean="0">
                <a:solidFill>
                  <a:srgbClr val="7030A0"/>
                </a:solidFill>
                <a:ea typeface="Calibri" pitchFamily="34" charset="0"/>
                <a:cs typeface="Times New Roman" pitchFamily="18" charset="0"/>
              </a:rPr>
              <a:t>é</a:t>
            </a:r>
            <a:r>
              <a:rPr lang="es-PE" sz="1600" dirty="0" smtClean="0">
                <a:solidFill>
                  <a:srgbClr val="7030A0"/>
                </a:solidFill>
                <a:latin typeface="Times New Roman" pitchFamily="18" charset="0"/>
                <a:ea typeface="Calibri" pitchFamily="34" charset="0"/>
                <a:cs typeface="Times New Roman" pitchFamily="18" charset="0"/>
              </a:rPr>
              <a:t> gan</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 en vez de perder el d</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a en la batalla de </a:t>
            </a:r>
            <a:r>
              <a:rPr lang="es-PE" sz="1600" dirty="0" err="1" smtClean="0">
                <a:solidFill>
                  <a:srgbClr val="7030A0"/>
                </a:solidFill>
                <a:latin typeface="Times New Roman" pitchFamily="18" charset="0"/>
                <a:ea typeface="Calibri" pitchFamily="34" charset="0"/>
                <a:cs typeface="Times New Roman" pitchFamily="18" charset="0"/>
              </a:rPr>
              <a:t>Farsalia</a:t>
            </a:r>
            <a:r>
              <a:rPr lang="es-PE" sz="1600" dirty="0" smtClean="0">
                <a:solidFill>
                  <a:srgbClr val="7030A0"/>
                </a:solidFill>
                <a:latin typeface="Times New Roman" pitchFamily="18" charset="0"/>
                <a:ea typeface="Calibri" pitchFamily="34" charset="0"/>
                <a:cs typeface="Times New Roman" pitchFamily="18" charset="0"/>
              </a:rPr>
              <a:t>. Descubrir</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as  que es racional y por tanto asegurado que esto suceder</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a, pero eso no es necesario en s</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 mismo, o que lo contrario implique una contradicci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a:t>
            </a:r>
            <a:r>
              <a:rPr lang="es-PE" sz="1600" dirty="0" smtClean="0">
                <a:solidFill>
                  <a:srgbClr val="7030A0"/>
                </a:solidFill>
                <a:latin typeface="Times New Roman" pitchFamily="18" charset="0"/>
                <a:ea typeface="Calibri" pitchFamily="34" charset="0"/>
                <a:cs typeface="Times New Roman" pitchFamily="18" charset="0"/>
              </a:rPr>
              <a:t>.”</a:t>
            </a:r>
          </a:p>
          <a:p>
            <a:pPr marL="0" marR="0" lvl="0" indent="449263" algn="l" defTabSz="914400" rtl="0" eaLnBrk="0" fontAlgn="base" latinLnBrk="0" hangingPunct="0">
              <a:lnSpc>
                <a:spcPct val="100000"/>
              </a:lnSpc>
              <a:spcBef>
                <a:spcPct val="0"/>
              </a:spcBef>
              <a:spcAft>
                <a:spcPct val="0"/>
              </a:spcAft>
              <a:buClrTx/>
              <a:buSzTx/>
              <a:buFontTx/>
              <a:buNone/>
              <a:tabLst/>
            </a:pPr>
            <a:endParaRPr kumimoji="0" lang="es-PE" sz="1200" b="0" i="0" u="none" strike="noStrike" cap="none" normalizeH="0" baseline="0" dirty="0" smtClean="0">
              <a:ln>
                <a:noFill/>
              </a:ln>
              <a:solidFill>
                <a:srgbClr val="7030A0"/>
              </a:solidFill>
              <a:effectLst/>
              <a:latin typeface="Arial" pitchFamily="34" charset="0"/>
              <a:cs typeface="Arial" pitchFamily="34" charset="0"/>
            </a:endParaRPr>
          </a:p>
          <a:p>
            <a:pPr marL="0" marR="0" lvl="0" indent="449263" algn="l" defTabSz="914400" rtl="0" eaLnBrk="0" fontAlgn="base" latinLnBrk="0" hangingPunct="0">
              <a:lnSpc>
                <a:spcPct val="100000"/>
              </a:lnSpc>
              <a:spcBef>
                <a:spcPct val="0"/>
              </a:spcBef>
              <a:spcAft>
                <a:spcPct val="0"/>
              </a:spcAft>
              <a:buClrTx/>
              <a:buSzTx/>
              <a:buFontTx/>
              <a:buNone/>
              <a:tabLst/>
            </a:pPr>
            <a:r>
              <a:rPr kumimoji="0" lang="es-PE" sz="3600" b="0" i="0" u="none" strike="noStrike" cap="none" normalizeH="0" baseline="0" dirty="0" smtClean="0">
                <a:ln>
                  <a:noFill/>
                </a:ln>
                <a:solidFill>
                  <a:srgbClr val="7030A0"/>
                </a:solidFill>
                <a:effectLst/>
                <a:latin typeface="Arial" pitchFamily="34" charset="0"/>
                <a:cs typeface="Arial" pitchFamily="34" charset="0"/>
              </a:rPr>
              <a:t/>
            </a:r>
            <a:br>
              <a:rPr kumimoji="0" lang="es-PE" sz="3600" b="0" i="0" u="none" strike="noStrike" cap="none" normalizeH="0" baseline="0" dirty="0" smtClean="0">
                <a:ln>
                  <a:noFill/>
                </a:ln>
                <a:solidFill>
                  <a:srgbClr val="7030A0"/>
                </a:solidFill>
                <a:effectLst/>
                <a:latin typeface="Arial" pitchFamily="34" charset="0"/>
                <a:cs typeface="Arial" pitchFamily="34" charset="0"/>
              </a:rPr>
            </a:br>
            <a:endParaRPr kumimoji="0" lang="es-PE" sz="3600" b="0" i="0" u="none" strike="noStrike" cap="none" normalizeH="0" baseline="0" dirty="0" smtClean="0">
              <a:ln>
                <a:noFill/>
              </a:ln>
              <a:solidFill>
                <a:srgbClr val="7030A0"/>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 descr="Image result for cesar cruza el rubicÃ³n"/>
          <p:cNvPicPr>
            <a:picLocks noChangeAspect="1" noChangeArrowheads="1"/>
          </p:cNvPicPr>
          <p:nvPr/>
        </p:nvPicPr>
        <p:blipFill>
          <a:blip r:embed="rId2">
            <a:duotone>
              <a:schemeClr val="bg2">
                <a:shade val="45000"/>
                <a:satMod val="135000"/>
              </a:schemeClr>
              <a:prstClr val="white"/>
            </a:duotone>
          </a:blip>
          <a:srcRect/>
          <a:stretch>
            <a:fillRect/>
          </a:stretch>
        </p:blipFill>
        <p:spPr bwMode="auto">
          <a:xfrm>
            <a:off x="785786" y="622055"/>
            <a:ext cx="7715271" cy="6021655"/>
          </a:xfrm>
          <a:prstGeom prst="rect">
            <a:avLst/>
          </a:prstGeom>
          <a:noFill/>
        </p:spPr>
      </p:pic>
      <p:sp>
        <p:nvSpPr>
          <p:cNvPr id="3" name="2 CuadroTexto"/>
          <p:cNvSpPr txBox="1"/>
          <p:nvPr/>
        </p:nvSpPr>
        <p:spPr>
          <a:xfrm>
            <a:off x="642910" y="0"/>
            <a:ext cx="5214974" cy="369332"/>
          </a:xfrm>
          <a:prstGeom prst="rect">
            <a:avLst/>
          </a:prstGeom>
          <a:noFill/>
        </p:spPr>
        <p:txBody>
          <a:bodyPr wrap="square" rtlCol="0">
            <a:spAutoFit/>
          </a:bodyPr>
          <a:lstStyle/>
          <a:p>
            <a:r>
              <a:rPr lang="es-PE" dirty="0" smtClean="0"/>
              <a:t>Julio César cruza el </a:t>
            </a:r>
            <a:r>
              <a:rPr lang="es-PE" dirty="0" err="1" smtClean="0"/>
              <a:t>Rubicón</a:t>
            </a:r>
            <a:endParaRPr lang="es-PE" dirty="0"/>
          </a:p>
        </p:txBody>
      </p:sp>
      <p:sp>
        <p:nvSpPr>
          <p:cNvPr id="34817" name="Rectangle 1"/>
          <p:cNvSpPr>
            <a:spLocks noChangeArrowheads="1"/>
          </p:cNvSpPr>
          <p:nvPr/>
        </p:nvSpPr>
        <p:spPr bwMode="auto">
          <a:xfrm>
            <a:off x="1000068" y="642918"/>
            <a:ext cx="7358146" cy="704808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449263" eaLnBrk="0" fontAlgn="base" hangingPunct="0">
              <a:spcBef>
                <a:spcPct val="0"/>
              </a:spcBef>
              <a:spcAft>
                <a:spcPct val="0"/>
              </a:spcAft>
            </a:pPr>
            <a:r>
              <a:rPr lang="es-PE" sz="1600" dirty="0" smtClean="0">
                <a:solidFill>
                  <a:srgbClr val="7030A0"/>
                </a:solidFill>
                <a:latin typeface="Times New Roman" pitchFamily="18" charset="0"/>
                <a:ea typeface="Calibri" pitchFamily="34" charset="0"/>
                <a:cs typeface="Times New Roman" pitchFamily="18" charset="0"/>
              </a:rPr>
              <a:t>(…)  Lo que descubres no ser</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a algo cuyo contrario implica una contradicci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debido a que, como puedes encontrar, esta supuesta demostraci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del predicado de C</a:t>
            </a:r>
            <a:r>
              <a:rPr lang="es-PE" sz="1600" dirty="0" smtClean="0">
                <a:solidFill>
                  <a:srgbClr val="7030A0"/>
                </a:solidFill>
                <a:ea typeface="Calibri" pitchFamily="34" charset="0"/>
                <a:cs typeface="Times New Roman" pitchFamily="18" charset="0"/>
              </a:rPr>
              <a:t>é</a:t>
            </a:r>
            <a:r>
              <a:rPr lang="es-PE" sz="1600" dirty="0" smtClean="0">
                <a:solidFill>
                  <a:srgbClr val="7030A0"/>
                </a:solidFill>
                <a:latin typeface="Times New Roman" pitchFamily="18" charset="0"/>
                <a:ea typeface="Calibri" pitchFamily="34" charset="0"/>
                <a:cs typeface="Times New Roman" pitchFamily="18" charset="0"/>
              </a:rPr>
              <a:t>sar no es absoluta como lo es la de los n</a:t>
            </a:r>
            <a:r>
              <a:rPr lang="es-PE" sz="1600" dirty="0" smtClean="0">
                <a:solidFill>
                  <a:srgbClr val="7030A0"/>
                </a:solidFill>
                <a:ea typeface="Calibri" pitchFamily="34" charset="0"/>
                <a:cs typeface="Times New Roman" pitchFamily="18" charset="0"/>
              </a:rPr>
              <a:t>ú</a:t>
            </a:r>
            <a:r>
              <a:rPr lang="es-PE" sz="1600" dirty="0" smtClean="0">
                <a:solidFill>
                  <a:srgbClr val="7030A0"/>
                </a:solidFill>
                <a:latin typeface="Times New Roman" pitchFamily="18" charset="0"/>
                <a:ea typeface="Calibri" pitchFamily="34" charset="0"/>
                <a:cs typeface="Times New Roman" pitchFamily="18" charset="0"/>
              </a:rPr>
              <a:t>meros o de la geometr</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a. Presupone el curso de eventos que Dios ha dado libremente y est</a:t>
            </a:r>
            <a:r>
              <a:rPr lang="es-PE" sz="1600" dirty="0" smtClean="0">
                <a:solidFill>
                  <a:srgbClr val="7030A0"/>
                </a:solidFill>
                <a:ea typeface="Calibri" pitchFamily="34" charset="0"/>
                <a:cs typeface="Times New Roman" pitchFamily="18" charset="0"/>
              </a:rPr>
              <a:t>á</a:t>
            </a:r>
            <a:r>
              <a:rPr lang="es-PE" sz="1600" dirty="0" smtClean="0">
                <a:solidFill>
                  <a:srgbClr val="7030A0"/>
                </a:solidFill>
                <a:latin typeface="Times New Roman" pitchFamily="18" charset="0"/>
                <a:ea typeface="Calibri" pitchFamily="34" charset="0"/>
                <a:cs typeface="Times New Roman" pitchFamily="18" charset="0"/>
              </a:rPr>
              <a:t> fundado en su primaria libre decisi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lo cual es hacer siempre lo m</a:t>
            </a:r>
            <a:r>
              <a:rPr lang="es-PE" sz="1600" dirty="0" smtClean="0">
                <a:solidFill>
                  <a:srgbClr val="7030A0"/>
                </a:solidFill>
                <a:ea typeface="Calibri" pitchFamily="34" charset="0"/>
                <a:cs typeface="Times New Roman" pitchFamily="18" charset="0"/>
              </a:rPr>
              <a:t>á</a:t>
            </a:r>
            <a:r>
              <a:rPr lang="es-PE" sz="1600" dirty="0" smtClean="0">
                <a:solidFill>
                  <a:srgbClr val="7030A0"/>
                </a:solidFill>
                <a:latin typeface="Times New Roman" pitchFamily="18" charset="0"/>
                <a:ea typeface="Calibri" pitchFamily="34" charset="0"/>
                <a:cs typeface="Times New Roman" pitchFamily="18" charset="0"/>
              </a:rPr>
              <a:t>s perfecto y, en la base de su decisi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acerca de la naturaleza humana, es decir, que los hombres siempre (aunque libremente) hacen lo que ven como lo mejor. Ahora, cualquier verdad que est</a:t>
            </a:r>
            <a:r>
              <a:rPr lang="es-PE" sz="1600" dirty="0" smtClean="0">
                <a:solidFill>
                  <a:srgbClr val="7030A0"/>
                </a:solidFill>
                <a:ea typeface="Calibri" pitchFamily="34" charset="0"/>
                <a:cs typeface="Times New Roman" pitchFamily="18" charset="0"/>
              </a:rPr>
              <a:t>é</a:t>
            </a:r>
            <a:r>
              <a:rPr lang="es-PE" sz="1600" dirty="0" smtClean="0">
                <a:solidFill>
                  <a:srgbClr val="7030A0"/>
                </a:solidFill>
                <a:latin typeface="Times New Roman" pitchFamily="18" charset="0"/>
                <a:ea typeface="Calibri" pitchFamily="34" charset="0"/>
                <a:cs typeface="Times New Roman" pitchFamily="18" charset="0"/>
              </a:rPr>
              <a:t> fundada en la suerte de esta decisi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es contingente, aunque es cierta</a:t>
            </a:r>
            <a:r>
              <a:rPr lang="es-PE" sz="1600" b="1" u="sng" dirty="0" smtClean="0">
                <a:solidFill>
                  <a:srgbClr val="7030A0"/>
                </a:solidFill>
                <a:latin typeface="Times New Roman" pitchFamily="18" charset="0"/>
                <a:ea typeface="Calibri" pitchFamily="34" charset="0"/>
                <a:cs typeface="Times New Roman" pitchFamily="18" charset="0"/>
              </a:rPr>
              <a:t>, </a:t>
            </a:r>
            <a:r>
              <a:rPr lang="es-PE" sz="1600" b="1" u="sng" dirty="0" smtClean="0">
                <a:solidFill>
                  <a:srgbClr val="FF0000"/>
                </a:solidFill>
                <a:latin typeface="Times New Roman" pitchFamily="18" charset="0"/>
                <a:ea typeface="Calibri" pitchFamily="34" charset="0"/>
                <a:cs typeface="Times New Roman" pitchFamily="18" charset="0"/>
              </a:rPr>
              <a:t>porque las decisiones no tienen efecto en lo absoluto en las posibilidades de las cosas.</a:t>
            </a:r>
            <a:r>
              <a:rPr lang="es-PE" sz="1600" dirty="0" smtClean="0">
                <a:solidFill>
                  <a:srgbClr val="FF0000"/>
                </a:solidFill>
                <a:latin typeface="Times New Roman" pitchFamily="18" charset="0"/>
                <a:ea typeface="Calibri" pitchFamily="34" charset="0"/>
                <a:cs typeface="Times New Roman" pitchFamily="18" charset="0"/>
              </a:rPr>
              <a:t> </a:t>
            </a:r>
            <a:r>
              <a:rPr lang="es-PE" sz="1600" dirty="0" smtClean="0">
                <a:solidFill>
                  <a:srgbClr val="7030A0"/>
                </a:solidFill>
                <a:latin typeface="Times New Roman" pitchFamily="18" charset="0"/>
                <a:ea typeface="Calibri" pitchFamily="34" charset="0"/>
                <a:cs typeface="Times New Roman" pitchFamily="18" charset="0"/>
              </a:rPr>
              <a:t>Y, (para repetirme a m</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 mismo), aunque Dios siempre est</a:t>
            </a:r>
            <a:r>
              <a:rPr lang="es-PE" sz="1600" dirty="0" smtClean="0">
                <a:solidFill>
                  <a:srgbClr val="7030A0"/>
                </a:solidFill>
                <a:ea typeface="Calibri" pitchFamily="34" charset="0"/>
                <a:cs typeface="Times New Roman" pitchFamily="18" charset="0"/>
              </a:rPr>
              <a:t>á</a:t>
            </a:r>
            <a:r>
              <a:rPr lang="es-PE" sz="1600" dirty="0" smtClean="0">
                <a:solidFill>
                  <a:srgbClr val="7030A0"/>
                </a:solidFill>
                <a:latin typeface="Times New Roman" pitchFamily="18" charset="0"/>
                <a:ea typeface="Calibri" pitchFamily="34" charset="0"/>
                <a:cs typeface="Times New Roman" pitchFamily="18" charset="0"/>
              </a:rPr>
              <a:t> seguro de elegir lo mejor, ello no detiene a algo menos perfecto de ser y permanecer posible en s</a:t>
            </a:r>
            <a:r>
              <a:rPr lang="es-PE" sz="1600" dirty="0" smtClean="0">
                <a:solidFill>
                  <a:srgbClr val="7030A0"/>
                </a:solidFill>
                <a:ea typeface="Calibri" pitchFamily="34" charset="0"/>
                <a:cs typeface="Times New Roman" pitchFamily="18" charset="0"/>
              </a:rPr>
              <a:t>í</a:t>
            </a:r>
            <a:r>
              <a:rPr lang="es-PE" sz="1600" dirty="0" smtClean="0">
                <a:solidFill>
                  <a:srgbClr val="7030A0"/>
                </a:solidFill>
                <a:latin typeface="Times New Roman" pitchFamily="18" charset="0"/>
                <a:ea typeface="Calibri" pitchFamily="34" charset="0"/>
                <a:cs typeface="Times New Roman" pitchFamily="18" charset="0"/>
              </a:rPr>
              <a:t> mismo, aun si no fuera a suceder, dado que Dios le rechaza por su imperfecci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no por su imposibilidad, la cual no existe</a:t>
            </a:r>
            <a:r>
              <a:rPr lang="es-PE" sz="1600" dirty="0" smtClean="0">
                <a:solidFill>
                  <a:srgbClr val="7030A0"/>
                </a:solidFill>
                <a:latin typeface="Times New Roman" pitchFamily="18" charset="0"/>
                <a:ea typeface="Calibri" pitchFamily="34" charset="0"/>
                <a:cs typeface="Times New Roman" pitchFamily="18" charset="0"/>
              </a:rPr>
              <a:t>.</a:t>
            </a:r>
          </a:p>
          <a:p>
            <a:pPr lvl="0" indent="449263" eaLnBrk="0" fontAlgn="base" hangingPunct="0">
              <a:spcBef>
                <a:spcPct val="0"/>
              </a:spcBef>
              <a:spcAft>
                <a:spcPct val="0"/>
              </a:spcAft>
            </a:pPr>
            <a:r>
              <a:rPr lang="es-PE" sz="1600" dirty="0" smtClean="0">
                <a:solidFill>
                  <a:srgbClr val="7030A0"/>
                </a:solidFill>
                <a:latin typeface="Times New Roman" pitchFamily="18" charset="0"/>
                <a:ea typeface="Calibri" pitchFamily="34" charset="0"/>
                <a:cs typeface="Times New Roman" pitchFamily="18" charset="0"/>
              </a:rPr>
              <a:t> (…) </a:t>
            </a:r>
            <a:r>
              <a:rPr lang="es-PE" sz="1600" dirty="0" smtClean="0">
                <a:solidFill>
                  <a:srgbClr val="7030A0"/>
                </a:solidFill>
                <a:latin typeface="Times New Roman" pitchFamily="18" charset="0"/>
                <a:ea typeface="Calibri" pitchFamily="34" charset="0"/>
                <a:cs typeface="Times New Roman" pitchFamily="18" charset="0"/>
              </a:rPr>
              <a:t>Todo lo que necesitamos es considerar que cada una de las proposiciones contingentes tienen razones para ser lo que son, en lugar de otra cosa, o, (para poner lo mismo en otras palabras), que hay una raz</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a:t>
            </a:r>
            <a:r>
              <a:rPr lang="es-PE" sz="1600" i="1" dirty="0" smtClean="0">
                <a:solidFill>
                  <a:srgbClr val="7030A0"/>
                </a:solidFill>
                <a:latin typeface="Times New Roman" pitchFamily="18" charset="0"/>
                <a:ea typeface="Calibri" pitchFamily="34" charset="0"/>
                <a:cs typeface="Times New Roman" pitchFamily="18" charset="0"/>
              </a:rPr>
              <a:t>a priori</a:t>
            </a:r>
            <a:r>
              <a:rPr lang="es-PE" sz="1600" dirty="0" smtClean="0">
                <a:solidFill>
                  <a:srgbClr val="7030A0"/>
                </a:solidFill>
                <a:latin typeface="Times New Roman" pitchFamily="18" charset="0"/>
                <a:ea typeface="Calibri" pitchFamily="34" charset="0"/>
                <a:cs typeface="Times New Roman" pitchFamily="18" charset="0"/>
              </a:rPr>
              <a:t> de la verdad que les hace ciertas, y lo cual muestra que la conexi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del sujeto con su predicado posee su fundamento en la naturaleza de cada uno; pero que esta prueba no sea una demostraci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de la necesidad de la proposici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debido a que las razones de su verdad se basan </a:t>
            </a:r>
            <a:r>
              <a:rPr lang="es-PE" sz="1600" dirty="0" smtClean="0">
                <a:solidFill>
                  <a:srgbClr val="7030A0"/>
                </a:solidFill>
                <a:ea typeface="Calibri" pitchFamily="34" charset="0"/>
                <a:cs typeface="Times New Roman" pitchFamily="18" charset="0"/>
              </a:rPr>
              <a:t>ú</a:t>
            </a:r>
            <a:r>
              <a:rPr lang="es-PE" sz="1600" dirty="0" smtClean="0">
                <a:solidFill>
                  <a:srgbClr val="7030A0"/>
                </a:solidFill>
                <a:latin typeface="Times New Roman" pitchFamily="18" charset="0"/>
                <a:ea typeface="Calibri" pitchFamily="34" charset="0"/>
                <a:cs typeface="Times New Roman" pitchFamily="18" charset="0"/>
              </a:rPr>
              <a:t>nicamente en el principio de la contingencia o la existencia de las cosas, ello es, en lo que es, o parece ser lo mejor entre un n</a:t>
            </a:r>
            <a:r>
              <a:rPr lang="es-PE" sz="1600" dirty="0" smtClean="0">
                <a:solidFill>
                  <a:srgbClr val="7030A0"/>
                </a:solidFill>
                <a:ea typeface="Calibri" pitchFamily="34" charset="0"/>
                <a:cs typeface="Times New Roman" pitchFamily="18" charset="0"/>
              </a:rPr>
              <a:t>ú</a:t>
            </a:r>
            <a:r>
              <a:rPr lang="es-PE" sz="1600" dirty="0" smtClean="0">
                <a:solidFill>
                  <a:srgbClr val="7030A0"/>
                </a:solidFill>
                <a:latin typeface="Times New Roman" pitchFamily="18" charset="0"/>
                <a:ea typeface="Calibri" pitchFamily="34" charset="0"/>
                <a:cs typeface="Times New Roman" pitchFamily="18" charset="0"/>
              </a:rPr>
              <a:t>mero de cosas igualmente posibles. Las verdades necesarias, por el otro lado, se basan en el principio de contradicci</a:t>
            </a:r>
            <a:r>
              <a:rPr lang="es-PE" sz="1600" dirty="0" smtClean="0">
                <a:solidFill>
                  <a:srgbClr val="7030A0"/>
                </a:solidFill>
                <a:ea typeface="Calibri" pitchFamily="34" charset="0"/>
                <a:cs typeface="Times New Roman" pitchFamily="18" charset="0"/>
              </a:rPr>
              <a:t>ó</a:t>
            </a:r>
            <a:r>
              <a:rPr lang="es-PE" sz="1600" dirty="0" smtClean="0">
                <a:solidFill>
                  <a:srgbClr val="7030A0"/>
                </a:solidFill>
                <a:latin typeface="Times New Roman" pitchFamily="18" charset="0"/>
                <a:ea typeface="Calibri" pitchFamily="34" charset="0"/>
                <a:cs typeface="Times New Roman" pitchFamily="18" charset="0"/>
              </a:rPr>
              <a:t>n, y en la posibilidad o imposibilidad de la esencias mismas, sin ning</a:t>
            </a:r>
            <a:r>
              <a:rPr lang="es-PE" sz="1600" dirty="0" smtClean="0">
                <a:solidFill>
                  <a:srgbClr val="7030A0"/>
                </a:solidFill>
                <a:ea typeface="Calibri" pitchFamily="34" charset="0"/>
                <a:cs typeface="Times New Roman" pitchFamily="18" charset="0"/>
              </a:rPr>
              <a:t>ú</a:t>
            </a:r>
            <a:r>
              <a:rPr lang="es-PE" sz="1600" dirty="0" smtClean="0">
                <a:solidFill>
                  <a:srgbClr val="7030A0"/>
                </a:solidFill>
                <a:latin typeface="Times New Roman" pitchFamily="18" charset="0"/>
                <a:ea typeface="Calibri" pitchFamily="34" charset="0"/>
                <a:cs typeface="Times New Roman" pitchFamily="18" charset="0"/>
              </a:rPr>
              <a:t>n miramiento a la voluntad libre de Dios ni de las cosas creadas. (2007:7)</a:t>
            </a:r>
            <a:endParaRPr lang="es-PE" sz="1200" dirty="0" smtClean="0">
              <a:solidFill>
                <a:srgbClr val="7030A0"/>
              </a:solidFill>
              <a:latin typeface="Arial" pitchFamily="34" charset="0"/>
              <a:cs typeface="Arial" pitchFamily="34" charset="0"/>
            </a:endParaRPr>
          </a:p>
          <a:p>
            <a:pPr marL="0" marR="0" lvl="0" indent="449263" algn="l" defTabSz="914400" rtl="0" eaLnBrk="0" fontAlgn="base" latinLnBrk="0" hangingPunct="0">
              <a:lnSpc>
                <a:spcPct val="100000"/>
              </a:lnSpc>
              <a:spcBef>
                <a:spcPct val="0"/>
              </a:spcBef>
              <a:spcAft>
                <a:spcPct val="0"/>
              </a:spcAft>
              <a:buClrTx/>
              <a:buSzTx/>
              <a:buFontTx/>
              <a:buNone/>
              <a:tabLst/>
            </a:pPr>
            <a:endParaRPr kumimoji="0" lang="es-PE" sz="1200" b="0" i="0" u="none" strike="noStrike" cap="none" normalizeH="0" baseline="0" dirty="0" smtClean="0">
              <a:ln>
                <a:noFill/>
              </a:ln>
              <a:solidFill>
                <a:srgbClr val="7030A0"/>
              </a:solidFill>
              <a:effectLst/>
              <a:latin typeface="Arial" pitchFamily="34" charset="0"/>
              <a:cs typeface="Arial" pitchFamily="34" charset="0"/>
            </a:endParaRPr>
          </a:p>
          <a:p>
            <a:pPr marL="0" marR="0" lvl="0" indent="449263" algn="l" defTabSz="914400" rtl="0" eaLnBrk="0" fontAlgn="base" latinLnBrk="0" hangingPunct="0">
              <a:lnSpc>
                <a:spcPct val="100000"/>
              </a:lnSpc>
              <a:spcBef>
                <a:spcPct val="0"/>
              </a:spcBef>
              <a:spcAft>
                <a:spcPct val="0"/>
              </a:spcAft>
              <a:buClrTx/>
              <a:buSzTx/>
              <a:buFontTx/>
              <a:buNone/>
              <a:tabLst/>
            </a:pPr>
            <a:r>
              <a:rPr kumimoji="0" lang="es-PE" sz="3600" b="0" i="0" u="none" strike="noStrike" cap="none" normalizeH="0" baseline="0" dirty="0" smtClean="0">
                <a:ln>
                  <a:noFill/>
                </a:ln>
                <a:solidFill>
                  <a:srgbClr val="7030A0"/>
                </a:solidFill>
                <a:effectLst/>
                <a:latin typeface="Arial" pitchFamily="34" charset="0"/>
                <a:cs typeface="Arial" pitchFamily="34" charset="0"/>
              </a:rPr>
              <a:t/>
            </a:r>
            <a:br>
              <a:rPr kumimoji="0" lang="es-PE" sz="3600" b="0" i="0" u="none" strike="noStrike" cap="none" normalizeH="0" baseline="0" dirty="0" smtClean="0">
                <a:ln>
                  <a:noFill/>
                </a:ln>
                <a:solidFill>
                  <a:srgbClr val="7030A0"/>
                </a:solidFill>
                <a:effectLst/>
                <a:latin typeface="Arial" pitchFamily="34" charset="0"/>
                <a:cs typeface="Arial" pitchFamily="34" charset="0"/>
              </a:rPr>
            </a:br>
            <a:endParaRPr kumimoji="0" lang="es-PE" sz="3600" b="0" i="0" u="none" strike="noStrike" cap="none" normalizeH="0" baseline="0" dirty="0" smtClean="0">
              <a:ln>
                <a:noFill/>
              </a:ln>
              <a:solidFill>
                <a:srgbClr val="7030A0"/>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cesar cruza el rubicÃ³n"/>
          <p:cNvPicPr>
            <a:picLocks noChangeAspect="1" noChangeArrowheads="1"/>
          </p:cNvPicPr>
          <p:nvPr/>
        </p:nvPicPr>
        <p:blipFill>
          <a:blip r:embed="rId2"/>
          <a:srcRect/>
          <a:stretch>
            <a:fillRect/>
          </a:stretch>
        </p:blipFill>
        <p:spPr bwMode="auto">
          <a:xfrm>
            <a:off x="785786" y="622055"/>
            <a:ext cx="7715271" cy="6021655"/>
          </a:xfrm>
          <a:prstGeom prst="rect">
            <a:avLst/>
          </a:prstGeom>
          <a:noFill/>
        </p:spPr>
      </p:pic>
      <p:sp>
        <p:nvSpPr>
          <p:cNvPr id="3" name="2 CuadroTexto"/>
          <p:cNvSpPr txBox="1"/>
          <p:nvPr/>
        </p:nvSpPr>
        <p:spPr>
          <a:xfrm>
            <a:off x="642910" y="0"/>
            <a:ext cx="5214974" cy="369332"/>
          </a:xfrm>
          <a:prstGeom prst="rect">
            <a:avLst/>
          </a:prstGeom>
          <a:noFill/>
        </p:spPr>
        <p:txBody>
          <a:bodyPr wrap="square" rtlCol="0">
            <a:spAutoFit/>
          </a:bodyPr>
          <a:lstStyle/>
          <a:p>
            <a:r>
              <a:rPr lang="es-PE" dirty="0" smtClean="0"/>
              <a:t>Julio César cruza el </a:t>
            </a:r>
            <a:r>
              <a:rPr lang="es-PE" dirty="0" err="1" smtClean="0"/>
              <a:t>Rubicón</a:t>
            </a:r>
            <a:endParaRPr lang="es-PE" dirty="0"/>
          </a:p>
        </p:txBody>
      </p:sp>
      <p:sp>
        <p:nvSpPr>
          <p:cNvPr id="6" name="5 Llamada rectangular redondeada"/>
          <p:cNvSpPr/>
          <p:nvPr/>
        </p:nvSpPr>
        <p:spPr>
          <a:xfrm>
            <a:off x="4214810" y="928670"/>
            <a:ext cx="2786082" cy="2286016"/>
          </a:xfrm>
          <a:prstGeom prst="wedgeRoundRectCallout">
            <a:avLst>
              <a:gd name="adj1" fmla="val -88254"/>
              <a:gd name="adj2" fmla="val -42797"/>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4800" dirty="0" smtClean="0">
                <a:solidFill>
                  <a:srgbClr val="FF0000"/>
                </a:solidFill>
              </a:rPr>
              <a:t>ALEA IACTA </a:t>
            </a:r>
            <a:r>
              <a:rPr lang="es-PE" sz="4800" dirty="0" smtClean="0">
                <a:solidFill>
                  <a:srgbClr val="FF0000"/>
                </a:solidFill>
              </a:rPr>
              <a:t>EST !!!</a:t>
            </a:r>
            <a:endParaRPr lang="es-PE" sz="4800" dirty="0" smtClean="0">
              <a:solidFill>
                <a:srgbClr val="FF0000"/>
              </a:solidFill>
            </a:endParaRPr>
          </a:p>
          <a:p>
            <a:pPr algn="ctr"/>
            <a:endParaRPr lang="es-PE" dirty="0"/>
          </a:p>
        </p:txBody>
      </p:sp>
      <p:sp>
        <p:nvSpPr>
          <p:cNvPr id="7" name="6 Cinta perforada"/>
          <p:cNvSpPr/>
          <p:nvPr/>
        </p:nvSpPr>
        <p:spPr>
          <a:xfrm>
            <a:off x="1214414" y="3214686"/>
            <a:ext cx="6572296" cy="4071966"/>
          </a:xfrm>
          <a:prstGeom prst="flowChartPunchedTap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“Ya su contemporáneo </a:t>
            </a:r>
            <a:r>
              <a:rPr lang="es-PE" dirty="0" err="1" smtClean="0"/>
              <a:t>Arnauld</a:t>
            </a:r>
            <a:r>
              <a:rPr lang="es-PE" dirty="0" smtClean="0"/>
              <a:t>, el líder de los jansenistas, ante la fragilidad de la distinción entre los dos tipos de necesidad que Leibniz propugnaba, lógica o metafísica e hipotética o moral, le reprochó establecer el fatalismo, a Leibniz, que consideró siempre inaceptable el </a:t>
            </a:r>
            <a:r>
              <a:rPr lang="es-PE" i="1" dirty="0" err="1" smtClean="0"/>
              <a:t>fatum</a:t>
            </a:r>
            <a:r>
              <a:rPr lang="es-PE" i="1" dirty="0" smtClean="0"/>
              <a:t> </a:t>
            </a:r>
            <a:r>
              <a:rPr lang="es-PE" i="1" dirty="0" err="1" smtClean="0"/>
              <a:t>spinozanum</a:t>
            </a:r>
            <a:r>
              <a:rPr lang="es-PE" dirty="0" smtClean="0"/>
              <a:t>. Pero según la opinión de muchos estudiosos de su obra, Leibniz no pudo romper nunca ese </a:t>
            </a:r>
            <a:r>
              <a:rPr lang="es-PE" i="1" dirty="0" err="1" smtClean="0"/>
              <a:t>fatum</a:t>
            </a:r>
            <a:r>
              <a:rPr lang="es-PE" dirty="0" smtClean="0"/>
              <a:t>, pues argumentan que la distinción entre necesidad bruta o metafísica y necesidad moral carece de un alcance real.” </a:t>
            </a:r>
            <a:r>
              <a:rPr lang="es-PE" dirty="0" smtClean="0"/>
              <a:t>Leticia Cabañas (</a:t>
            </a:r>
            <a:r>
              <a:rPr lang="es-PE" i="1" dirty="0" smtClean="0"/>
              <a:t>Leibniz </a:t>
            </a:r>
            <a:r>
              <a:rPr lang="es-PE" i="1" dirty="0" smtClean="0"/>
              <a:t>y </a:t>
            </a:r>
            <a:r>
              <a:rPr lang="es-PE" i="1" dirty="0" err="1" smtClean="0"/>
              <a:t>Spinoza</a:t>
            </a:r>
            <a:r>
              <a:rPr lang="es-PE" dirty="0" smtClean="0"/>
              <a:t>, 2014)</a:t>
            </a:r>
            <a:endParaRPr lang="es-P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0" y="0"/>
            <a:ext cx="2711961" cy="646331"/>
          </a:xfrm>
          <a:prstGeom prst="rect">
            <a:avLst/>
          </a:prstGeom>
          <a:noFill/>
        </p:spPr>
        <p:txBody>
          <a:bodyPr wrap="none" rtlCol="0">
            <a:spAutoFit/>
          </a:bodyPr>
          <a:lstStyle/>
          <a:p>
            <a:r>
              <a:rPr lang="es-PE" b="1" u="sng" dirty="0" smtClean="0"/>
              <a:t>III.II.IV La libertad humana</a:t>
            </a:r>
          </a:p>
          <a:p>
            <a:endParaRPr lang="es-PE" dirty="0"/>
          </a:p>
        </p:txBody>
      </p:sp>
      <p:sp>
        <p:nvSpPr>
          <p:cNvPr id="3" name="2 CuadroTexto"/>
          <p:cNvSpPr txBox="1"/>
          <p:nvPr/>
        </p:nvSpPr>
        <p:spPr>
          <a:xfrm>
            <a:off x="428596" y="357166"/>
            <a:ext cx="8072494" cy="2585323"/>
          </a:xfrm>
          <a:prstGeom prst="rect">
            <a:avLst/>
          </a:prstGeom>
          <a:noFill/>
        </p:spPr>
        <p:txBody>
          <a:bodyPr wrap="square" rtlCol="0">
            <a:spAutoFit/>
          </a:bodyPr>
          <a:lstStyle/>
          <a:p>
            <a:pPr>
              <a:buFont typeface="Arial" pitchFamily="34" charset="0"/>
              <a:buChar char="•"/>
            </a:pPr>
            <a:r>
              <a:rPr lang="es-PE" dirty="0" smtClean="0"/>
              <a:t> El ejemplo de Julio César articula la teoría de substancias individuales con el problema de la libertad.</a:t>
            </a:r>
          </a:p>
          <a:p>
            <a:pPr>
              <a:buFont typeface="Arial" pitchFamily="34" charset="0"/>
              <a:buChar char="•"/>
            </a:pPr>
            <a:r>
              <a:rPr lang="es-PE" dirty="0" smtClean="0"/>
              <a:t> </a:t>
            </a:r>
            <a:r>
              <a:rPr lang="es-PE" dirty="0" smtClean="0"/>
              <a:t>Leibniz busca defender la libertad, frente a la determinación de la substancia individual mediante la separación entre verdades contingentes y necesarias.</a:t>
            </a:r>
          </a:p>
          <a:p>
            <a:pPr>
              <a:buFont typeface="Arial" pitchFamily="34" charset="0"/>
              <a:buChar char="•"/>
            </a:pPr>
            <a:r>
              <a:rPr lang="es-PE" dirty="0" smtClean="0"/>
              <a:t> Veamos ahora, para terminar la revisión del pensamiento de Leibniz, qué nos dice acerca de la libertad humana.</a:t>
            </a:r>
          </a:p>
          <a:p>
            <a:pPr>
              <a:buFont typeface="Arial" pitchFamily="34" charset="0"/>
              <a:buChar char="•"/>
            </a:pPr>
            <a:r>
              <a:rPr lang="es-PE" dirty="0" smtClean="0"/>
              <a:t> Habíamos señalado una relación entre el mal y libertad.  Al parecer, la libertad es posibilitada por la opción del mal. Atendamos de modo breve al pasaje de Judas.</a:t>
            </a:r>
            <a:endParaRPr lang="es-PE" dirty="0" smtClean="0"/>
          </a:p>
          <a:p>
            <a:pPr>
              <a:buFont typeface="Arial" pitchFamily="34" charset="0"/>
              <a:buChar char="•"/>
            </a:pPr>
            <a:endParaRPr lang="es-PE" dirty="0"/>
          </a:p>
        </p:txBody>
      </p:sp>
      <p:sp>
        <p:nvSpPr>
          <p:cNvPr id="4" name="3 Pergamino horizontal"/>
          <p:cNvSpPr/>
          <p:nvPr/>
        </p:nvSpPr>
        <p:spPr>
          <a:xfrm>
            <a:off x="285720" y="2714620"/>
            <a:ext cx="8501122" cy="4143380"/>
          </a:xfrm>
          <a:prstGeom prst="horizontalScroll">
            <a:avLst>
              <a:gd name="adj" fmla="val 377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solidFill>
                  <a:srgbClr val="FF0000"/>
                </a:solidFill>
              </a:rPr>
              <a:t>“Dios </a:t>
            </a:r>
            <a:r>
              <a:rPr lang="es-PE" dirty="0" smtClean="0">
                <a:solidFill>
                  <a:srgbClr val="FF0000"/>
                </a:solidFill>
              </a:rPr>
              <a:t>simplemente sigue las leyes que ha establecido. Esto es decir, él continuamente preserva y produce nuestro ser de tal forma que nuestros pensamientos ocurran espontánea y libremente en el orden dado de las substancias individuales, con lo cual pueden ser previstas desde toda la eternidad. Aún más</a:t>
            </a:r>
            <a:r>
              <a:rPr lang="es-PE" dirty="0" smtClean="0">
                <a:solidFill>
                  <a:schemeClr val="tx1"/>
                </a:solidFill>
              </a:rPr>
              <a:t>, él determina nuestra voluntad a elegir lo que se nos aparece como lo mejor, pero sin hacer el evento necesario</a:t>
            </a:r>
            <a:r>
              <a:rPr lang="es-PE" dirty="0" smtClean="0">
                <a:solidFill>
                  <a:srgbClr val="FF0000"/>
                </a:solidFill>
              </a:rPr>
              <a:t>. (…) Dios observa todo el tiempo que habrá cierto Judas, cuya noción o idea, que Dios posee, contiene aquella acción libre futura. Eso solo deja la pregunta de por qué tal Judas, el traidor, quien es posible en la mente de Dios, existe efectivamente. Pero ninguna </a:t>
            </a:r>
            <a:r>
              <a:rPr lang="es-PE" dirty="0" smtClean="0">
                <a:solidFill>
                  <a:srgbClr val="FF0000"/>
                </a:solidFill>
              </a:rPr>
              <a:t>réplica </a:t>
            </a:r>
            <a:r>
              <a:rPr lang="es-PE" dirty="0" smtClean="0">
                <a:solidFill>
                  <a:srgbClr val="FF0000"/>
                </a:solidFill>
              </a:rPr>
              <a:t>para esa pregunta se espera en la Tierra, excepto que en general deberíamos decir que desde que Dios encontró bueno que Judas deba existir, a pesar del pecado previsto, esta maldad debe repagarse con intereses en algún lado del universo. Dios extraerá un bien mayor de </a:t>
            </a:r>
            <a:r>
              <a:rPr lang="es-PE" dirty="0" smtClean="0">
                <a:solidFill>
                  <a:srgbClr val="FF0000"/>
                </a:solidFill>
              </a:rPr>
              <a:t>ello”</a:t>
            </a:r>
          </a:p>
          <a:p>
            <a:pPr algn="ctr"/>
            <a:endParaRPr lang="es-PE" dirty="0" smtClean="0">
              <a:solidFill>
                <a:srgbClr val="FF0000"/>
              </a:solidFill>
            </a:endParaRPr>
          </a:p>
          <a:p>
            <a:pPr algn="ctr"/>
            <a:r>
              <a:rPr lang="es-PE" dirty="0" smtClean="0">
                <a:solidFill>
                  <a:srgbClr val="FF0000"/>
                </a:solidFill>
              </a:rPr>
              <a:t>Discurso sobre Metafísica, 2007</a:t>
            </a:r>
            <a:endParaRPr lang="es-PE" dirty="0">
              <a:solidFill>
                <a:srgbClr val="FF00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0" y="0"/>
            <a:ext cx="2711961" cy="646331"/>
          </a:xfrm>
          <a:prstGeom prst="rect">
            <a:avLst/>
          </a:prstGeom>
          <a:noFill/>
        </p:spPr>
        <p:txBody>
          <a:bodyPr wrap="none" rtlCol="0">
            <a:spAutoFit/>
          </a:bodyPr>
          <a:lstStyle/>
          <a:p>
            <a:r>
              <a:rPr lang="es-PE" b="1" u="sng" dirty="0" smtClean="0"/>
              <a:t>III.II.IV La libertad humana</a:t>
            </a:r>
          </a:p>
          <a:p>
            <a:endParaRPr lang="es-PE" dirty="0"/>
          </a:p>
        </p:txBody>
      </p:sp>
      <p:sp>
        <p:nvSpPr>
          <p:cNvPr id="3" name="2 CuadroTexto"/>
          <p:cNvSpPr txBox="1"/>
          <p:nvPr/>
        </p:nvSpPr>
        <p:spPr>
          <a:xfrm>
            <a:off x="428596" y="357166"/>
            <a:ext cx="8072494" cy="5355312"/>
          </a:xfrm>
          <a:prstGeom prst="rect">
            <a:avLst/>
          </a:prstGeom>
          <a:noFill/>
        </p:spPr>
        <p:txBody>
          <a:bodyPr wrap="square" rtlCol="0">
            <a:spAutoFit/>
          </a:bodyPr>
          <a:lstStyle/>
          <a:p>
            <a:pPr>
              <a:buFont typeface="Arial" pitchFamily="34" charset="0"/>
              <a:buChar char="•"/>
            </a:pPr>
            <a:r>
              <a:rPr lang="es-PE" dirty="0" smtClean="0"/>
              <a:t>En </a:t>
            </a:r>
            <a:r>
              <a:rPr lang="es-PE" i="1" dirty="0" smtClean="0"/>
              <a:t>Libertad y Posibilidad</a:t>
            </a:r>
            <a:r>
              <a:rPr lang="es-PE" dirty="0" smtClean="0"/>
              <a:t> (2006)  refiere Leibniz que </a:t>
            </a:r>
            <a:r>
              <a:rPr lang="es-PE" dirty="0" smtClean="0">
                <a:solidFill>
                  <a:srgbClr val="FF0000"/>
                </a:solidFill>
              </a:rPr>
              <a:t>sólo Dios es totalmente libre</a:t>
            </a:r>
            <a:r>
              <a:rPr lang="es-PE" dirty="0" smtClean="0"/>
              <a:t>, mientras que las mónadas creadas poseen una sombra minimizada de aquella libertad absoluta. </a:t>
            </a:r>
          </a:p>
          <a:p>
            <a:pPr>
              <a:buFont typeface="Arial" pitchFamily="34" charset="0"/>
              <a:buChar char="•"/>
            </a:pPr>
            <a:endParaRPr lang="es-PE" dirty="0" smtClean="0"/>
          </a:p>
          <a:p>
            <a:pPr>
              <a:buFont typeface="Arial" pitchFamily="34" charset="0"/>
              <a:buChar char="•"/>
            </a:pPr>
            <a:r>
              <a:rPr lang="es-PE" dirty="0" smtClean="0"/>
              <a:t> En un margen, </a:t>
            </a:r>
            <a:r>
              <a:rPr lang="es-PE" dirty="0" err="1" smtClean="0"/>
              <a:t>Bennet</a:t>
            </a:r>
            <a:r>
              <a:rPr lang="es-PE" dirty="0" smtClean="0"/>
              <a:t> apunta la nota que Leibniz mismo hace: </a:t>
            </a:r>
          </a:p>
          <a:p>
            <a:pPr>
              <a:buFont typeface="Arial" pitchFamily="34" charset="0"/>
              <a:buChar char="•"/>
            </a:pPr>
            <a:endParaRPr lang="es-PE" dirty="0" smtClean="0"/>
          </a:p>
          <a:p>
            <a:pPr>
              <a:buFont typeface="Arial" pitchFamily="34" charset="0"/>
              <a:buChar char="•"/>
            </a:pPr>
            <a:endParaRPr lang="es-PE" dirty="0" smtClean="0"/>
          </a:p>
          <a:p>
            <a:pPr>
              <a:buFont typeface="Arial" pitchFamily="34" charset="0"/>
              <a:buChar char="•"/>
            </a:pPr>
            <a:endParaRPr lang="es-PE" dirty="0" smtClean="0"/>
          </a:p>
          <a:p>
            <a:pPr>
              <a:buFont typeface="Arial" pitchFamily="34" charset="0"/>
              <a:buChar char="•"/>
            </a:pPr>
            <a:endParaRPr lang="es-PE" dirty="0" smtClean="0"/>
          </a:p>
          <a:p>
            <a:pPr>
              <a:buFont typeface="Arial" pitchFamily="34" charset="0"/>
              <a:buChar char="•"/>
            </a:pPr>
            <a:endParaRPr lang="es-PE" dirty="0" smtClean="0"/>
          </a:p>
          <a:p>
            <a:pPr>
              <a:buFont typeface="Arial" pitchFamily="34" charset="0"/>
              <a:buChar char="•"/>
            </a:pPr>
            <a:endParaRPr lang="es-PE" dirty="0" smtClean="0"/>
          </a:p>
          <a:p>
            <a:pPr>
              <a:buFont typeface="Arial" pitchFamily="34" charset="0"/>
              <a:buChar char="•"/>
            </a:pPr>
            <a:r>
              <a:rPr lang="es-PE" dirty="0" smtClean="0"/>
              <a:t> </a:t>
            </a:r>
            <a:r>
              <a:rPr lang="es-PE" dirty="0" smtClean="0"/>
              <a:t>En </a:t>
            </a:r>
            <a:r>
              <a:rPr lang="es-PE" i="1" dirty="0" smtClean="0"/>
              <a:t>Diálogo real sobre la libertad humana y el origen del mal</a:t>
            </a:r>
            <a:r>
              <a:rPr lang="es-PE" dirty="0" smtClean="0"/>
              <a:t> (2006)  Leibniz nos dice que </a:t>
            </a:r>
            <a:r>
              <a:rPr lang="es-PE" dirty="0" smtClean="0">
                <a:solidFill>
                  <a:srgbClr val="FF0000"/>
                </a:solidFill>
              </a:rPr>
              <a:t>la futurición no agrega necesidad a los hechos</a:t>
            </a:r>
            <a:r>
              <a:rPr lang="es-PE" dirty="0" smtClean="0"/>
              <a:t>. Por “futurición” debemos entender la idea de que la mente divina conoce de antemano todo hecho, haciéndolo necesario por estar previsto. (En paralelo a esta omnisciencia determinista se encuentra la idea de “demonio </a:t>
            </a:r>
            <a:r>
              <a:rPr lang="es-PE" dirty="0" err="1" smtClean="0"/>
              <a:t>laplaciano</a:t>
            </a:r>
            <a:r>
              <a:rPr lang="es-PE" dirty="0" smtClean="0"/>
              <a:t>”).</a:t>
            </a:r>
            <a:endParaRPr lang="es-PE" dirty="0" smtClean="0"/>
          </a:p>
          <a:p>
            <a:pPr>
              <a:buFont typeface="Arial" pitchFamily="34" charset="0"/>
              <a:buChar char="•"/>
            </a:pPr>
            <a:endParaRPr lang="es-PE" dirty="0" smtClean="0"/>
          </a:p>
          <a:p>
            <a:pPr>
              <a:buFont typeface="Arial" pitchFamily="34" charset="0"/>
              <a:buChar char="•"/>
            </a:pPr>
            <a:r>
              <a:rPr lang="es-PE" dirty="0" smtClean="0"/>
              <a:t> </a:t>
            </a:r>
            <a:r>
              <a:rPr lang="es-PE" dirty="0" smtClean="0"/>
              <a:t>Parte de la defensa de la libertad en Leibniz supone el </a:t>
            </a:r>
            <a:r>
              <a:rPr lang="es-PE" dirty="0" err="1" smtClean="0"/>
              <a:t>antiquietismo</a:t>
            </a:r>
            <a:r>
              <a:rPr lang="es-PE" dirty="0" smtClean="0"/>
              <a:t>; para considerarlo, veamos el silogismo del hombre perezoso. </a:t>
            </a:r>
            <a:endParaRPr lang="es-PE" dirty="0"/>
          </a:p>
        </p:txBody>
      </p:sp>
      <p:sp>
        <p:nvSpPr>
          <p:cNvPr id="5" name="4 Pergamino horizontal"/>
          <p:cNvSpPr/>
          <p:nvPr/>
        </p:nvSpPr>
        <p:spPr>
          <a:xfrm>
            <a:off x="285720" y="1857364"/>
            <a:ext cx="8501122" cy="1500198"/>
          </a:xfrm>
          <a:prstGeom prst="horizontalScroll">
            <a:avLst>
              <a:gd name="adj" fmla="val 377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solidFill>
                  <a:schemeClr val="tx1"/>
                </a:solidFill>
              </a:rPr>
              <a:t>“Si la completa indiferencia es requerida para la libertad, entonces difícilmente hay un acto libre, desde que pienso que casi nunca sucede que todo en ambos lados sea igual. Ya que, incluso si las razones son iguales, las pasiones no lo serán. (…) siempre habrá una razón para elegir una alternativa frente a otra.” (2006;4) </a:t>
            </a:r>
            <a:endParaRPr lang="es-PE" dirty="0" smtClean="0">
              <a:solidFill>
                <a:schemeClr val="tx1"/>
              </a:solidFill>
            </a:endParaRPr>
          </a:p>
          <a:p>
            <a:pPr algn="ctr"/>
            <a:endParaRPr lang="es-PE" dirty="0">
              <a:solidFill>
                <a:schemeClr val="tx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71472" y="604627"/>
            <a:ext cx="4286280" cy="923330"/>
          </a:xfrm>
          <a:prstGeom prst="rect">
            <a:avLst/>
          </a:prstGeom>
          <a:noFill/>
        </p:spPr>
        <p:txBody>
          <a:bodyPr wrap="square" rtlCol="0">
            <a:spAutoFit/>
          </a:bodyPr>
          <a:lstStyle/>
          <a:p>
            <a:r>
              <a:rPr lang="es-PE" dirty="0" smtClean="0"/>
              <a:t>Si algo va a suceder</a:t>
            </a:r>
          </a:p>
          <a:p>
            <a:endParaRPr lang="es-PE" dirty="0" smtClean="0"/>
          </a:p>
          <a:p>
            <a:r>
              <a:rPr lang="es-PE" dirty="0" smtClean="0"/>
              <a:t>Sucederá con o sin mi esfuerzo</a:t>
            </a:r>
            <a:endParaRPr lang="es-PE" dirty="0"/>
          </a:p>
        </p:txBody>
      </p:sp>
      <p:sp>
        <p:nvSpPr>
          <p:cNvPr id="3" name="2 CuadroTexto"/>
          <p:cNvSpPr txBox="1"/>
          <p:nvPr/>
        </p:nvSpPr>
        <p:spPr>
          <a:xfrm>
            <a:off x="4857752" y="604627"/>
            <a:ext cx="4286280" cy="923330"/>
          </a:xfrm>
          <a:prstGeom prst="rect">
            <a:avLst/>
          </a:prstGeom>
          <a:noFill/>
        </p:spPr>
        <p:txBody>
          <a:bodyPr wrap="square" rtlCol="0">
            <a:spAutoFit/>
          </a:bodyPr>
          <a:lstStyle/>
          <a:p>
            <a:r>
              <a:rPr lang="es-PE" dirty="0" smtClean="0"/>
              <a:t>Si algo no va a suceder</a:t>
            </a:r>
          </a:p>
          <a:p>
            <a:endParaRPr lang="es-PE" dirty="0" smtClean="0"/>
          </a:p>
          <a:p>
            <a:r>
              <a:rPr lang="es-PE" dirty="0" smtClean="0"/>
              <a:t>No sucederá, sea que me esfuerce o no. </a:t>
            </a:r>
            <a:endParaRPr lang="es-PE" dirty="0"/>
          </a:p>
        </p:txBody>
      </p:sp>
      <p:grpSp>
        <p:nvGrpSpPr>
          <p:cNvPr id="6" name="5 Grupo"/>
          <p:cNvGrpSpPr/>
          <p:nvPr/>
        </p:nvGrpSpPr>
        <p:grpSpPr>
          <a:xfrm>
            <a:off x="1643042" y="1676197"/>
            <a:ext cx="6000792" cy="3395877"/>
            <a:chOff x="1785918" y="1785926"/>
            <a:chExt cx="6000792" cy="3395877"/>
          </a:xfrm>
        </p:grpSpPr>
        <p:pic>
          <p:nvPicPr>
            <p:cNvPr id="41986" name="Picture 2" descr="Image result for lazy"/>
            <p:cNvPicPr>
              <a:picLocks noChangeAspect="1" noChangeArrowheads="1"/>
            </p:cNvPicPr>
            <p:nvPr/>
          </p:nvPicPr>
          <p:blipFill>
            <a:blip r:embed="rId2"/>
            <a:srcRect/>
            <a:stretch>
              <a:fillRect/>
            </a:stretch>
          </p:blipFill>
          <p:spPr bwMode="auto">
            <a:xfrm>
              <a:off x="2857488" y="2857496"/>
              <a:ext cx="3500462" cy="2324307"/>
            </a:xfrm>
            <a:prstGeom prst="rect">
              <a:avLst/>
            </a:prstGeom>
            <a:noFill/>
          </p:spPr>
        </p:pic>
        <p:sp>
          <p:nvSpPr>
            <p:cNvPr id="5" name="4 Llamada de nube"/>
            <p:cNvSpPr/>
            <p:nvPr/>
          </p:nvSpPr>
          <p:spPr>
            <a:xfrm>
              <a:off x="1785918" y="1785926"/>
              <a:ext cx="6000792" cy="1285884"/>
            </a:xfrm>
            <a:prstGeom prst="cloudCallout">
              <a:avLst>
                <a:gd name="adj1" fmla="val -9751"/>
                <a:gd name="adj2" fmla="val 657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De modo que no hace falta que me esfuerce en ningún sentido</a:t>
              </a:r>
              <a:endParaRPr lang="es-PE" dirty="0"/>
            </a:p>
          </p:txBody>
        </p:sp>
      </p:grpSp>
      <p:sp>
        <p:nvSpPr>
          <p:cNvPr id="7" name="6 CuadroTexto"/>
          <p:cNvSpPr txBox="1"/>
          <p:nvPr/>
        </p:nvSpPr>
        <p:spPr>
          <a:xfrm>
            <a:off x="428596" y="5072074"/>
            <a:ext cx="8286808" cy="1477328"/>
          </a:xfrm>
          <a:prstGeom prst="rect">
            <a:avLst/>
          </a:prstGeom>
          <a:noFill/>
        </p:spPr>
        <p:txBody>
          <a:bodyPr wrap="square" rtlCol="0">
            <a:spAutoFit/>
          </a:bodyPr>
          <a:lstStyle/>
          <a:p>
            <a:pPr>
              <a:buFont typeface="Arial" pitchFamily="34" charset="0"/>
              <a:buChar char="•"/>
            </a:pPr>
            <a:r>
              <a:rPr lang="es-PE" dirty="0" smtClean="0"/>
              <a:t> Leibniz critica éste razonamiento, pues considera que la dejadez y la negligencia son como una especie de consecuencia indeseable del fatalismo o nihilismo. </a:t>
            </a:r>
          </a:p>
          <a:p>
            <a:pPr>
              <a:buFont typeface="Arial" pitchFamily="34" charset="0"/>
              <a:buChar char="•"/>
            </a:pPr>
            <a:r>
              <a:rPr lang="es-PE" dirty="0" smtClean="0"/>
              <a:t> </a:t>
            </a:r>
            <a:r>
              <a:rPr lang="es-PE" dirty="0" smtClean="0"/>
              <a:t>Para ilustrarlo, refiere el caso de los soldados otomanos, que mueren levemente heridos sin ser atendidos, aún contando con excelentes médicos. Este partido confrontado es llamado “fatalismo turco” o “</a:t>
            </a:r>
            <a:r>
              <a:rPr lang="es-PE" i="1" dirty="0" err="1" smtClean="0"/>
              <a:t>fatum</a:t>
            </a:r>
            <a:r>
              <a:rPr lang="es-PE" i="1" dirty="0" smtClean="0"/>
              <a:t> </a:t>
            </a:r>
            <a:r>
              <a:rPr lang="es-PE" i="1" dirty="0" err="1" smtClean="0"/>
              <a:t>mahometanum</a:t>
            </a:r>
            <a:r>
              <a:rPr lang="es-PE" dirty="0" smtClean="0"/>
              <a:t>”. </a:t>
            </a:r>
            <a:endParaRPr lang="es-PE" dirty="0"/>
          </a:p>
        </p:txBody>
      </p:sp>
      <p:sp>
        <p:nvSpPr>
          <p:cNvPr id="8" name="7 CuadroTexto"/>
          <p:cNvSpPr txBox="1"/>
          <p:nvPr/>
        </p:nvSpPr>
        <p:spPr>
          <a:xfrm>
            <a:off x="500034" y="0"/>
            <a:ext cx="6858048" cy="369332"/>
          </a:xfrm>
          <a:prstGeom prst="rect">
            <a:avLst/>
          </a:prstGeom>
          <a:noFill/>
        </p:spPr>
        <p:txBody>
          <a:bodyPr wrap="square" rtlCol="0">
            <a:spAutoFit/>
          </a:bodyPr>
          <a:lstStyle/>
          <a:p>
            <a:r>
              <a:rPr lang="es-PE" u="sng" dirty="0" smtClean="0"/>
              <a:t>El silogismo del hombre perezoso</a:t>
            </a:r>
            <a:endParaRPr lang="es-PE" u="sn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00034" y="428604"/>
            <a:ext cx="8072494" cy="4524315"/>
          </a:xfrm>
          <a:prstGeom prst="rect">
            <a:avLst/>
          </a:prstGeom>
          <a:noFill/>
        </p:spPr>
        <p:txBody>
          <a:bodyPr wrap="square" rtlCol="0">
            <a:spAutoFit/>
          </a:bodyPr>
          <a:lstStyle/>
          <a:p>
            <a:pPr>
              <a:buFont typeface="Arial" pitchFamily="34" charset="0"/>
              <a:buChar char="•"/>
            </a:pPr>
            <a:r>
              <a:rPr lang="es-PE" dirty="0" smtClean="0"/>
              <a:t> Para terminar de revisar lo que nos dice Leibniz acerca de la libertad, atendamos a lo que nos dice en la </a:t>
            </a:r>
            <a:r>
              <a:rPr lang="es-PE" i="1" dirty="0" smtClean="0"/>
              <a:t>Teodicea </a:t>
            </a:r>
            <a:r>
              <a:rPr lang="es-PE" dirty="0" smtClean="0"/>
              <a:t>(2014)</a:t>
            </a:r>
          </a:p>
          <a:p>
            <a:pPr>
              <a:buFont typeface="Arial" pitchFamily="34" charset="0"/>
              <a:buChar char="•"/>
            </a:pPr>
            <a:endParaRPr lang="es-PE" dirty="0" smtClean="0"/>
          </a:p>
          <a:p>
            <a:pPr>
              <a:buFont typeface="Arial" pitchFamily="34" charset="0"/>
              <a:buChar char="•"/>
            </a:pPr>
            <a:endParaRPr lang="es-PE" dirty="0" smtClean="0"/>
          </a:p>
          <a:p>
            <a:pPr>
              <a:buFont typeface="Arial" pitchFamily="34" charset="0"/>
              <a:buChar char="•"/>
            </a:pPr>
            <a:endParaRPr lang="es-PE" dirty="0" smtClean="0"/>
          </a:p>
          <a:p>
            <a:pPr>
              <a:buFont typeface="Arial" pitchFamily="34" charset="0"/>
              <a:buChar char="•"/>
            </a:pPr>
            <a:endParaRPr lang="es-PE" dirty="0" smtClean="0"/>
          </a:p>
          <a:p>
            <a:pPr>
              <a:buFont typeface="Arial" pitchFamily="34" charset="0"/>
              <a:buChar char="•"/>
            </a:pPr>
            <a:endParaRPr lang="es-PE" dirty="0" smtClean="0"/>
          </a:p>
          <a:p>
            <a:pPr>
              <a:buFont typeface="Arial" pitchFamily="34" charset="0"/>
              <a:buChar char="•"/>
            </a:pPr>
            <a:endParaRPr lang="es-PE" dirty="0" smtClean="0"/>
          </a:p>
          <a:p>
            <a:endParaRPr lang="es-PE" dirty="0" smtClean="0"/>
          </a:p>
          <a:p>
            <a:pPr>
              <a:buFont typeface="Arial" pitchFamily="34" charset="0"/>
              <a:buChar char="•"/>
            </a:pPr>
            <a:r>
              <a:rPr lang="es-PE" dirty="0" smtClean="0"/>
              <a:t>Por un lado, tenemos  este pasaje que parece comprometer mucho de la libertad. Por otro, atendamos a éste célebre pasaje de la </a:t>
            </a:r>
            <a:r>
              <a:rPr lang="es-PE" i="1" dirty="0" smtClean="0"/>
              <a:t>Teodicea</a:t>
            </a:r>
            <a:r>
              <a:rPr lang="es-PE" dirty="0" smtClean="0"/>
              <a:t>, en donde se resume puntualmente el concepto de libertad. </a:t>
            </a:r>
          </a:p>
          <a:p>
            <a:endParaRPr lang="es-PE" dirty="0" smtClean="0"/>
          </a:p>
          <a:p>
            <a:endParaRPr lang="es-PE" dirty="0" smtClean="0"/>
          </a:p>
          <a:p>
            <a:pPr>
              <a:buFont typeface="Arial" pitchFamily="34" charset="0"/>
              <a:buChar char="•"/>
            </a:pPr>
            <a:endParaRPr lang="es-PE" dirty="0" smtClean="0"/>
          </a:p>
          <a:p>
            <a:pPr>
              <a:buFont typeface="Arial" pitchFamily="34" charset="0"/>
              <a:buChar char="•"/>
            </a:pPr>
            <a:endParaRPr lang="es-PE" dirty="0"/>
          </a:p>
        </p:txBody>
      </p:sp>
      <p:sp>
        <p:nvSpPr>
          <p:cNvPr id="3" name="2 Pergamino horizontal"/>
          <p:cNvSpPr/>
          <p:nvPr/>
        </p:nvSpPr>
        <p:spPr>
          <a:xfrm>
            <a:off x="285720" y="1071546"/>
            <a:ext cx="8501122" cy="1928826"/>
          </a:xfrm>
          <a:prstGeom prst="horizontalScroll">
            <a:avLst>
              <a:gd name="adj" fmla="val 377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solidFill>
                  <a:srgbClr val="FF0000"/>
                </a:solidFill>
              </a:rPr>
              <a:t>“Todo el porvenir está determinado, sin duda, pero como no sabemos el cómo, ni lo que está previsto y resuelto, debemos cumplir con nuestro deber, siguiendo a la razón que Dios nos ha dado y observando las reglas que nos ha prescrito, y luego debemos mantener el espíritu en reposo, dejando a cargo de Dios mismo el cuidado del </a:t>
            </a:r>
            <a:r>
              <a:rPr lang="es-PE" dirty="0" smtClean="0">
                <a:solidFill>
                  <a:srgbClr val="FF0000"/>
                </a:solidFill>
              </a:rPr>
              <a:t>resultado.” </a:t>
            </a:r>
            <a:r>
              <a:rPr lang="es-PE" dirty="0" smtClean="0">
                <a:solidFill>
                  <a:srgbClr val="FF0000"/>
                </a:solidFill>
              </a:rPr>
              <a:t>(2014:158) </a:t>
            </a:r>
            <a:endParaRPr lang="es-PE" dirty="0">
              <a:solidFill>
                <a:srgbClr val="FF0000"/>
              </a:solidFill>
            </a:endParaRPr>
          </a:p>
        </p:txBody>
      </p:sp>
      <p:sp>
        <p:nvSpPr>
          <p:cNvPr id="4" name="3 Pergamino horizontal"/>
          <p:cNvSpPr/>
          <p:nvPr/>
        </p:nvSpPr>
        <p:spPr>
          <a:xfrm>
            <a:off x="71406" y="3643338"/>
            <a:ext cx="8858280" cy="3286124"/>
          </a:xfrm>
          <a:prstGeom prst="horizontalScroll">
            <a:avLst>
              <a:gd name="adj" fmla="val 377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smtClean="0">
                <a:solidFill>
                  <a:srgbClr val="00B050"/>
                </a:solidFill>
              </a:rPr>
              <a:t>“Hemos </a:t>
            </a:r>
            <a:r>
              <a:rPr lang="es-ES" dirty="0" smtClean="0">
                <a:solidFill>
                  <a:srgbClr val="00B050"/>
                </a:solidFill>
              </a:rPr>
              <a:t>hecho ver que la libertad, tal como se explica en las escuelas de teología, consiste en la </a:t>
            </a:r>
            <a:r>
              <a:rPr lang="es-ES" dirty="0" smtClean="0">
                <a:solidFill>
                  <a:srgbClr val="FF0000"/>
                </a:solidFill>
              </a:rPr>
              <a:t>inteligencia</a:t>
            </a:r>
            <a:r>
              <a:rPr lang="es-ES" dirty="0" smtClean="0">
                <a:solidFill>
                  <a:srgbClr val="00B050"/>
                </a:solidFill>
              </a:rPr>
              <a:t>, que envuelve un conocimiento claro y distinto del objeto de la deliberación; en la </a:t>
            </a:r>
            <a:r>
              <a:rPr lang="es-ES" dirty="0" smtClean="0">
                <a:solidFill>
                  <a:srgbClr val="FF0000"/>
                </a:solidFill>
              </a:rPr>
              <a:t>espontaneidad</a:t>
            </a:r>
            <a:r>
              <a:rPr lang="es-ES" dirty="0" smtClean="0">
                <a:solidFill>
                  <a:srgbClr val="00B050"/>
                </a:solidFill>
              </a:rPr>
              <a:t> con la que nos resolvemos, y en la </a:t>
            </a:r>
            <a:r>
              <a:rPr lang="es-ES" dirty="0" smtClean="0">
                <a:solidFill>
                  <a:srgbClr val="FF0000"/>
                </a:solidFill>
              </a:rPr>
              <a:t>contingencia</a:t>
            </a:r>
            <a:r>
              <a:rPr lang="es-ES" dirty="0" smtClean="0">
                <a:solidFill>
                  <a:srgbClr val="00B050"/>
                </a:solidFill>
              </a:rPr>
              <a:t>, es decir, en la exclusión de la necesidad lógica o metafísica. La inteligencia es como el alma de la libertad, y el resto es como el cuerpo y la base. La substancia libre se determina por sí misma y esto, según el motivo del bien, percibido por el entendimiento, que la </a:t>
            </a:r>
            <a:r>
              <a:rPr lang="es-ES" dirty="0" smtClean="0">
                <a:solidFill>
                  <a:srgbClr val="FF0000"/>
                </a:solidFill>
              </a:rPr>
              <a:t>inclina sin necesitarla;</a:t>
            </a:r>
            <a:r>
              <a:rPr lang="es-ES" dirty="0" smtClean="0">
                <a:solidFill>
                  <a:srgbClr val="00B050"/>
                </a:solidFill>
              </a:rPr>
              <a:t> y todas las condiciones de la libertad están comprendidas en estas pocas palabras. Conviene, sin embargo, mostrar que la imperfección que se encuentra en nuestros conocimientos y en nuestra espontaneidad, y la indeterminación infalible que va envuelta en nuestra contingencia, no destruyen ni la libertad ni la contingencia</a:t>
            </a:r>
            <a:r>
              <a:rPr lang="es-ES" dirty="0" smtClean="0">
                <a:solidFill>
                  <a:srgbClr val="00B050"/>
                </a:solidFill>
              </a:rPr>
              <a:t>.”(</a:t>
            </a:r>
            <a:r>
              <a:rPr lang="es-ES" dirty="0" smtClean="0">
                <a:solidFill>
                  <a:srgbClr val="00B050"/>
                </a:solidFill>
              </a:rPr>
              <a:t>2014:300)</a:t>
            </a:r>
            <a:endParaRPr lang="es-PE" dirty="0">
              <a:solidFill>
                <a:srgbClr val="00B05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28596" y="428604"/>
            <a:ext cx="8715404" cy="369332"/>
          </a:xfrm>
          <a:prstGeom prst="rect">
            <a:avLst/>
          </a:prstGeom>
          <a:noFill/>
        </p:spPr>
        <p:txBody>
          <a:bodyPr wrap="square" rtlCol="0">
            <a:spAutoFit/>
          </a:bodyPr>
          <a:lstStyle/>
          <a:p>
            <a:pPr>
              <a:buFont typeface="Arial" pitchFamily="34" charset="0"/>
              <a:buChar char="•"/>
            </a:pPr>
            <a:r>
              <a:rPr lang="es-PE" dirty="0" smtClean="0"/>
              <a:t> En este importante pasaje, Leibniz reconoce la magnitud de la controversia.</a:t>
            </a:r>
            <a:endParaRPr lang="es-PE" dirty="0"/>
          </a:p>
        </p:txBody>
      </p:sp>
      <p:sp>
        <p:nvSpPr>
          <p:cNvPr id="3" name="2 Pergamino horizontal"/>
          <p:cNvSpPr/>
          <p:nvPr/>
        </p:nvSpPr>
        <p:spPr>
          <a:xfrm>
            <a:off x="142876" y="1571612"/>
            <a:ext cx="8858280" cy="4714908"/>
          </a:xfrm>
          <a:prstGeom prst="horizontalScroll">
            <a:avLst>
              <a:gd name="adj" fmla="val 377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PE" sz="2000" dirty="0" smtClean="0">
                <a:solidFill>
                  <a:srgbClr val="FF0000"/>
                </a:solidFill>
              </a:rPr>
              <a:t>“Sin embargo, hay, por otra parte, un sentido en el que se puede decir que en ciertas ocasiones el poder de obrar bien falta muchas veces aún a los justos; que los pecados son con frecuencia necesarios hasta para los regenerados; que es imposible a veces el no pecar; que la gracia es irresistible y que </a:t>
            </a:r>
            <a:r>
              <a:rPr lang="es-PE" sz="2000" dirty="0" smtClean="0">
                <a:solidFill>
                  <a:srgbClr val="00B050"/>
                </a:solidFill>
              </a:rPr>
              <a:t>la libertad no está exenta de la necesidad</a:t>
            </a:r>
            <a:r>
              <a:rPr lang="es-PE" sz="2000" dirty="0" smtClean="0">
                <a:solidFill>
                  <a:srgbClr val="FF0000"/>
                </a:solidFill>
              </a:rPr>
              <a:t>. Pero estas expresiones son menos exactas y menos convincentes en las circunstancias en que hoy en día nos encontramos (…) Hay, sin embargo, circunstancias que las hacen aceptables, y si se quiere, útiles, y encontramos que autores santos y ortodoxos, y hasta en las Santas Escrituras, se han servido de frases en uno y otro sentido, sin que haya entre ellas una verdadera oposición.” (2014:295</a:t>
            </a:r>
            <a:r>
              <a:rPr lang="es-PE" sz="2000" dirty="0" smtClean="0">
                <a:solidFill>
                  <a:srgbClr val="FF0000"/>
                </a:solidFill>
              </a:rPr>
              <a:t>)</a:t>
            </a:r>
            <a:endParaRPr lang="es-PE" sz="2000" dirty="0" smtClean="0">
              <a:solidFill>
                <a:srgbClr val="00B050"/>
              </a:solidFill>
            </a:endParaRPr>
          </a:p>
          <a:p>
            <a:endParaRPr lang="es-PE" sz="2000" dirty="0" smtClean="0">
              <a:solidFill>
                <a:srgbClr val="00B050"/>
              </a:solidFill>
            </a:endParaRPr>
          </a:p>
          <a:p>
            <a:r>
              <a:rPr lang="es-PE" sz="2000" dirty="0" smtClean="0">
                <a:solidFill>
                  <a:srgbClr val="00B050"/>
                </a:solidFill>
              </a:rPr>
              <a:t>“Nuestro objeto es alejar a los hombres de esas falsas ideas, en virtud de las cuáles se representa a Dios como un príncipe absoluto, en ejercicio de un poder despótico, poco propio y digno de ser amado.” (2014:130)</a:t>
            </a:r>
            <a:endParaRPr lang="es-PE" sz="2000" dirty="0">
              <a:solidFill>
                <a:srgbClr val="00B05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71472" y="571480"/>
            <a:ext cx="6082371" cy="369332"/>
          </a:xfrm>
          <a:prstGeom prst="rect">
            <a:avLst/>
          </a:prstGeom>
          <a:noFill/>
        </p:spPr>
        <p:txBody>
          <a:bodyPr wrap="none" rtlCol="0">
            <a:spAutoFit/>
          </a:bodyPr>
          <a:lstStyle/>
          <a:p>
            <a:pPr>
              <a:buFont typeface="Arial" pitchFamily="34" charset="0"/>
              <a:buChar char="•"/>
            </a:pPr>
            <a:r>
              <a:rPr lang="es-PE" dirty="0" smtClean="0"/>
              <a:t> Por último, refiramos el problema de los futuros contingentes.</a:t>
            </a:r>
            <a:endParaRPr lang="es-PE" dirty="0"/>
          </a:p>
        </p:txBody>
      </p:sp>
      <p:sp>
        <p:nvSpPr>
          <p:cNvPr id="3" name="2 Pergamino horizontal"/>
          <p:cNvSpPr/>
          <p:nvPr/>
        </p:nvSpPr>
        <p:spPr>
          <a:xfrm>
            <a:off x="142876" y="1571612"/>
            <a:ext cx="8858280" cy="4714908"/>
          </a:xfrm>
          <a:prstGeom prst="horizontalScroll">
            <a:avLst>
              <a:gd name="adj" fmla="val 377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PE" sz="2000" b="1" dirty="0" smtClean="0">
                <a:solidFill>
                  <a:srgbClr val="7030A0"/>
                </a:solidFill>
              </a:rPr>
              <a:t>Los filósofos convienen hoy en que la verdad de los futuros contingentes está determinada, es decir que los futuros contingentes son futuros, esto es, que serán y sucederán, porque tan seguro es que lo futuro será, como que lo pasado ha sido. Era cierto, hace ya cien años, que yo escribiría hoy, como será cierto dentro de cien años, que yo he escrito. Así, lo contingente, por ser futuro, no es menos contingente; y la determinación, que se llamaría certidumbre, si fuese conocida, no es incompatible con la contingencia. Se toma muchas veces lo cierto y determinado por una misma cosa, porque una verdad determinada está en estado de ser conocida, pudiendo decirse que la determinación es una certidumbre objetiva. Esta determinación nace de la naturaleza misma de la verdad, y no puede dañar a la libertad. (2014:148)</a:t>
            </a:r>
          </a:p>
          <a:p>
            <a:pPr algn="just"/>
            <a:endParaRPr lang="es-PE" sz="2000" b="1" dirty="0">
              <a:solidFill>
                <a:srgbClr val="7030A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2"/>
          <a:srcRect/>
          <a:stretch>
            <a:fillRect/>
          </a:stretch>
        </p:blipFill>
        <p:spPr bwMode="auto">
          <a:xfrm>
            <a:off x="0" y="642918"/>
            <a:ext cx="9118431" cy="6215082"/>
          </a:xfrm>
          <a:prstGeom prst="rect">
            <a:avLst/>
          </a:prstGeom>
          <a:noFill/>
          <a:ln w="9525">
            <a:noFill/>
            <a:miter lim="800000"/>
            <a:headEnd/>
            <a:tailEnd/>
          </a:ln>
          <a:effectLst/>
        </p:spPr>
      </p:pic>
      <p:grpSp>
        <p:nvGrpSpPr>
          <p:cNvPr id="32" name="31 Grupo"/>
          <p:cNvGrpSpPr/>
          <p:nvPr/>
        </p:nvGrpSpPr>
        <p:grpSpPr>
          <a:xfrm>
            <a:off x="0" y="857232"/>
            <a:ext cx="3428992" cy="1357322"/>
            <a:chOff x="0" y="857232"/>
            <a:chExt cx="3428992" cy="1357322"/>
          </a:xfrm>
        </p:grpSpPr>
        <p:cxnSp>
          <p:nvCxnSpPr>
            <p:cNvPr id="25" name="24 Conector recto de flecha"/>
            <p:cNvCxnSpPr/>
            <p:nvPr/>
          </p:nvCxnSpPr>
          <p:spPr>
            <a:xfrm rot="10800000">
              <a:off x="3071802" y="1714488"/>
              <a:ext cx="357190"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38" name="Picture 14"/>
            <p:cNvPicPr>
              <a:picLocks noChangeAspect="1" noChangeArrowheads="1"/>
            </p:cNvPicPr>
            <p:nvPr/>
          </p:nvPicPr>
          <p:blipFill>
            <a:blip r:embed="rId3"/>
            <a:srcRect/>
            <a:stretch>
              <a:fillRect/>
            </a:stretch>
          </p:blipFill>
          <p:spPr bwMode="auto">
            <a:xfrm>
              <a:off x="2071670" y="857232"/>
              <a:ext cx="1095375" cy="714380"/>
            </a:xfrm>
            <a:prstGeom prst="rect">
              <a:avLst/>
            </a:prstGeom>
            <a:noFill/>
            <a:ln w="9525">
              <a:noFill/>
              <a:miter lim="800000"/>
              <a:headEnd/>
              <a:tailEnd/>
            </a:ln>
            <a:effectLst/>
          </p:spPr>
        </p:pic>
        <p:sp>
          <p:nvSpPr>
            <p:cNvPr id="31" name="30 CuadroTexto"/>
            <p:cNvSpPr txBox="1"/>
            <p:nvPr/>
          </p:nvSpPr>
          <p:spPr>
            <a:xfrm>
              <a:off x="0" y="1691334"/>
              <a:ext cx="3357554" cy="523220"/>
            </a:xfrm>
            <a:prstGeom prst="rect">
              <a:avLst/>
            </a:prstGeom>
            <a:noFill/>
          </p:spPr>
          <p:txBody>
            <a:bodyPr wrap="square" rtlCol="0">
              <a:spAutoFit/>
            </a:bodyPr>
            <a:lstStyle/>
            <a:p>
              <a:r>
                <a:rPr lang="es-PE" sz="1400" dirty="0" err="1" smtClean="0"/>
                <a:t>Laplace</a:t>
              </a:r>
              <a:r>
                <a:rPr lang="es-PE" sz="1400" dirty="0" smtClean="0"/>
                <a:t> y </a:t>
              </a:r>
              <a:r>
                <a:rPr lang="es-PE" sz="1400" dirty="0" err="1" smtClean="0"/>
                <a:t>Condorcet</a:t>
              </a:r>
              <a:r>
                <a:rPr lang="es-PE" sz="1400" dirty="0" smtClean="0"/>
                <a:t> desarrollan su teoría de la probabilidad en base a la de Leibniz.</a:t>
              </a:r>
              <a:endParaRPr lang="es-PE" sz="1400" dirty="0"/>
            </a:p>
          </p:txBody>
        </p:sp>
      </p:grpSp>
      <p:sp>
        <p:nvSpPr>
          <p:cNvPr id="4" name="3 CuadroTexto"/>
          <p:cNvSpPr txBox="1"/>
          <p:nvPr/>
        </p:nvSpPr>
        <p:spPr>
          <a:xfrm>
            <a:off x="0" y="0"/>
            <a:ext cx="7715304" cy="923330"/>
          </a:xfrm>
          <a:prstGeom prst="rect">
            <a:avLst/>
          </a:prstGeom>
          <a:noFill/>
        </p:spPr>
        <p:txBody>
          <a:bodyPr wrap="square" rtlCol="0">
            <a:spAutoFit/>
          </a:bodyPr>
          <a:lstStyle/>
          <a:p>
            <a:r>
              <a:rPr lang="es-PE" dirty="0" smtClean="0"/>
              <a:t>¿Qué partes componen el pensamiento de Leibniz el </a:t>
            </a:r>
            <a:r>
              <a:rPr lang="es-PE" dirty="0" err="1" smtClean="0"/>
              <a:t>polímata</a:t>
            </a:r>
            <a:r>
              <a:rPr lang="es-PE" dirty="0" smtClean="0"/>
              <a:t>?</a:t>
            </a:r>
          </a:p>
          <a:p>
            <a:r>
              <a:rPr lang="es-PE" dirty="0" smtClean="0"/>
              <a:t>(¿Y qué regiones nos interesan para el problema de la libertad?)</a:t>
            </a:r>
          </a:p>
          <a:p>
            <a:endParaRPr lang="es-PE" dirty="0"/>
          </a:p>
        </p:txBody>
      </p:sp>
      <p:grpSp>
        <p:nvGrpSpPr>
          <p:cNvPr id="15" name="14 Grupo"/>
          <p:cNvGrpSpPr/>
          <p:nvPr/>
        </p:nvGrpSpPr>
        <p:grpSpPr>
          <a:xfrm>
            <a:off x="4929222" y="0"/>
            <a:ext cx="4429124" cy="1377105"/>
            <a:chOff x="4714876" y="0"/>
            <a:chExt cx="4429124" cy="1377105"/>
          </a:xfrm>
        </p:grpSpPr>
        <p:cxnSp>
          <p:nvCxnSpPr>
            <p:cNvPr id="7" name="6 Conector recto de flecha"/>
            <p:cNvCxnSpPr/>
            <p:nvPr/>
          </p:nvCxnSpPr>
          <p:spPr>
            <a:xfrm>
              <a:off x="4714876" y="785794"/>
              <a:ext cx="17859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27" name="Picture 3" descr="Image result for newton"/>
            <p:cNvPicPr>
              <a:picLocks noChangeAspect="1" noChangeArrowheads="1"/>
            </p:cNvPicPr>
            <p:nvPr/>
          </p:nvPicPr>
          <p:blipFill>
            <a:blip r:embed="rId4" cstate="print"/>
            <a:srcRect/>
            <a:stretch>
              <a:fillRect/>
            </a:stretch>
          </p:blipFill>
          <p:spPr bwMode="auto">
            <a:xfrm>
              <a:off x="6643702" y="0"/>
              <a:ext cx="1000132" cy="1377105"/>
            </a:xfrm>
            <a:prstGeom prst="rect">
              <a:avLst/>
            </a:prstGeom>
            <a:noFill/>
          </p:spPr>
        </p:pic>
        <p:sp>
          <p:nvSpPr>
            <p:cNvPr id="10" name="9 CuadroTexto"/>
            <p:cNvSpPr txBox="1"/>
            <p:nvPr/>
          </p:nvSpPr>
          <p:spPr>
            <a:xfrm>
              <a:off x="7715272" y="285728"/>
              <a:ext cx="1428728" cy="738664"/>
            </a:xfrm>
            <a:prstGeom prst="rect">
              <a:avLst/>
            </a:prstGeom>
            <a:noFill/>
          </p:spPr>
          <p:txBody>
            <a:bodyPr wrap="square" rtlCol="0">
              <a:spAutoFit/>
            </a:bodyPr>
            <a:lstStyle/>
            <a:p>
              <a:pPr algn="ctr"/>
              <a:r>
                <a:rPr lang="es-PE" sz="1400" dirty="0" smtClean="0"/>
                <a:t>Vs. Newton sobre cálculo infinitesimal</a:t>
              </a:r>
              <a:endParaRPr lang="es-PE" sz="1400" dirty="0"/>
            </a:p>
          </p:txBody>
        </p:sp>
      </p:grpSp>
      <p:grpSp>
        <p:nvGrpSpPr>
          <p:cNvPr id="16" name="15 Grupo"/>
          <p:cNvGrpSpPr/>
          <p:nvPr/>
        </p:nvGrpSpPr>
        <p:grpSpPr>
          <a:xfrm>
            <a:off x="0" y="642918"/>
            <a:ext cx="3428992" cy="1072344"/>
            <a:chOff x="0" y="642918"/>
            <a:chExt cx="3428992" cy="1072344"/>
          </a:xfrm>
        </p:grpSpPr>
        <p:pic>
          <p:nvPicPr>
            <p:cNvPr id="1029" name="Picture 5" descr="Image result for demÃ³crito"/>
            <p:cNvPicPr>
              <a:picLocks noChangeAspect="1" noChangeArrowheads="1"/>
            </p:cNvPicPr>
            <p:nvPr/>
          </p:nvPicPr>
          <p:blipFill>
            <a:blip r:embed="rId5" cstate="print"/>
            <a:srcRect/>
            <a:stretch>
              <a:fillRect/>
            </a:stretch>
          </p:blipFill>
          <p:spPr bwMode="auto">
            <a:xfrm>
              <a:off x="0" y="642918"/>
              <a:ext cx="785818" cy="1072344"/>
            </a:xfrm>
            <a:prstGeom prst="rect">
              <a:avLst/>
            </a:prstGeom>
            <a:noFill/>
          </p:spPr>
        </p:pic>
        <p:cxnSp>
          <p:nvCxnSpPr>
            <p:cNvPr id="13" name="12 Conector recto de flecha"/>
            <p:cNvCxnSpPr/>
            <p:nvPr/>
          </p:nvCxnSpPr>
          <p:spPr>
            <a:xfrm rot="10800000">
              <a:off x="2285984" y="714356"/>
              <a:ext cx="1143008"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13 CuadroTexto"/>
            <p:cNvSpPr txBox="1"/>
            <p:nvPr/>
          </p:nvSpPr>
          <p:spPr>
            <a:xfrm>
              <a:off x="0" y="714356"/>
              <a:ext cx="2214546" cy="738664"/>
            </a:xfrm>
            <a:prstGeom prst="rect">
              <a:avLst/>
            </a:prstGeom>
            <a:noFill/>
          </p:spPr>
          <p:txBody>
            <a:bodyPr wrap="square" rtlCol="0">
              <a:spAutoFit/>
            </a:bodyPr>
            <a:lstStyle/>
            <a:p>
              <a:r>
                <a:rPr lang="es-PE" sz="1400" dirty="0" smtClean="0">
                  <a:solidFill>
                    <a:schemeClr val="bg1"/>
                  </a:solidFill>
                </a:rPr>
                <a:t>Con Dem</a:t>
              </a:r>
              <a:r>
                <a:rPr lang="es-PE" sz="1400" dirty="0" smtClean="0"/>
                <a:t>ócrito: el mundo </a:t>
              </a:r>
              <a:r>
                <a:rPr lang="es-PE" sz="1400" dirty="0" smtClean="0">
                  <a:solidFill>
                    <a:schemeClr val="bg1"/>
                  </a:solidFill>
                </a:rPr>
                <a:t>compue</a:t>
              </a:r>
              <a:r>
                <a:rPr lang="es-PE" sz="1400" dirty="0" smtClean="0"/>
                <a:t>sto de partes; Hay </a:t>
              </a:r>
              <a:r>
                <a:rPr lang="es-PE" sz="1400" dirty="0" smtClean="0">
                  <a:solidFill>
                    <a:schemeClr val="bg1"/>
                  </a:solidFill>
                </a:rPr>
                <a:t>un pleno</a:t>
              </a:r>
              <a:r>
                <a:rPr lang="es-PE" sz="1400" dirty="0" smtClean="0"/>
                <a:t>, no hay vacío.</a:t>
              </a:r>
              <a:endParaRPr lang="es-PE" sz="1400" dirty="0"/>
            </a:p>
          </p:txBody>
        </p:sp>
      </p:grpSp>
      <p:grpSp>
        <p:nvGrpSpPr>
          <p:cNvPr id="23" name="22 Grupo"/>
          <p:cNvGrpSpPr/>
          <p:nvPr/>
        </p:nvGrpSpPr>
        <p:grpSpPr>
          <a:xfrm>
            <a:off x="4643438" y="857232"/>
            <a:ext cx="4286280" cy="810102"/>
            <a:chOff x="4643438" y="857232"/>
            <a:chExt cx="4286280" cy="810102"/>
          </a:xfrm>
        </p:grpSpPr>
        <p:cxnSp>
          <p:nvCxnSpPr>
            <p:cNvPr id="18" name="17 Conector recto de flecha"/>
            <p:cNvCxnSpPr/>
            <p:nvPr/>
          </p:nvCxnSpPr>
          <p:spPr>
            <a:xfrm rot="5400000" flipH="1" flipV="1">
              <a:off x="5572002" y="1285196"/>
              <a:ext cx="286546" cy="21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31" name="Picture 7" descr="Image result for leibniz calculator"/>
            <p:cNvPicPr>
              <a:picLocks noChangeAspect="1" noChangeArrowheads="1"/>
            </p:cNvPicPr>
            <p:nvPr/>
          </p:nvPicPr>
          <p:blipFill>
            <a:blip r:embed="rId6" cstate="print"/>
            <a:srcRect/>
            <a:stretch>
              <a:fillRect/>
            </a:stretch>
          </p:blipFill>
          <p:spPr bwMode="auto">
            <a:xfrm>
              <a:off x="4643438" y="857232"/>
              <a:ext cx="641484" cy="428628"/>
            </a:xfrm>
            <a:prstGeom prst="rect">
              <a:avLst/>
            </a:prstGeom>
            <a:noFill/>
          </p:spPr>
        </p:pic>
        <p:sp>
          <p:nvSpPr>
            <p:cNvPr id="22" name="21 CuadroTexto"/>
            <p:cNvSpPr txBox="1"/>
            <p:nvPr/>
          </p:nvSpPr>
          <p:spPr>
            <a:xfrm>
              <a:off x="5786446" y="928670"/>
              <a:ext cx="3143272" cy="738664"/>
            </a:xfrm>
            <a:prstGeom prst="rect">
              <a:avLst/>
            </a:prstGeom>
            <a:noFill/>
          </p:spPr>
          <p:txBody>
            <a:bodyPr wrap="square" rtlCol="0">
              <a:spAutoFit/>
            </a:bodyPr>
            <a:lstStyle/>
            <a:p>
              <a:r>
                <a:rPr lang="es-PE" sz="1400" dirty="0" smtClean="0"/>
                <a:t>Desarrolló un</a:t>
              </a:r>
              <a:r>
                <a:rPr lang="es-PE" sz="1400" dirty="0" smtClean="0">
                  <a:solidFill>
                    <a:schemeClr val="bg1"/>
                  </a:solidFill>
                </a:rPr>
                <a:t>a máquina ca</a:t>
              </a:r>
              <a:r>
                <a:rPr lang="es-PE" sz="1400" dirty="0" smtClean="0"/>
                <a:t>lculadora, incursionó en</a:t>
              </a:r>
              <a:r>
                <a:rPr lang="es-PE" sz="1400" dirty="0" smtClean="0">
                  <a:solidFill>
                    <a:schemeClr val="bg1"/>
                  </a:solidFill>
                </a:rPr>
                <a:t> la topología, </a:t>
              </a:r>
              <a:r>
                <a:rPr lang="es-PE" sz="1400" dirty="0" smtClean="0"/>
                <a:t>análisis para la minería, </a:t>
              </a:r>
              <a:r>
                <a:rPr lang="es-PE" sz="1400" dirty="0" err="1" smtClean="0"/>
                <a:t>etc</a:t>
              </a:r>
              <a:endParaRPr lang="es-PE" sz="1400" dirty="0"/>
            </a:p>
          </p:txBody>
        </p:sp>
      </p:grpSp>
      <p:sp>
        <p:nvSpPr>
          <p:cNvPr id="1035" name="AutoShape 11" descr="Image result for condorce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PE"/>
          </a:p>
        </p:txBody>
      </p:sp>
      <p:sp>
        <p:nvSpPr>
          <p:cNvPr id="30" name="29 CuadroTexto"/>
          <p:cNvSpPr txBox="1"/>
          <p:nvPr/>
        </p:nvSpPr>
        <p:spPr>
          <a:xfrm>
            <a:off x="0" y="2071678"/>
            <a:ext cx="3000396" cy="369332"/>
          </a:xfrm>
          <a:prstGeom prst="rect">
            <a:avLst/>
          </a:prstGeom>
          <a:noFill/>
        </p:spPr>
        <p:txBody>
          <a:bodyPr wrap="square" rtlCol="0">
            <a:spAutoFit/>
          </a:bodyPr>
          <a:lstStyle/>
          <a:p>
            <a:endParaRPr lang="es-PE" dirty="0"/>
          </a:p>
        </p:txBody>
      </p:sp>
      <p:grpSp>
        <p:nvGrpSpPr>
          <p:cNvPr id="36" name="35 Grupo"/>
          <p:cNvGrpSpPr/>
          <p:nvPr/>
        </p:nvGrpSpPr>
        <p:grpSpPr>
          <a:xfrm>
            <a:off x="4572032" y="1619896"/>
            <a:ext cx="4929158" cy="523220"/>
            <a:chOff x="4429124" y="1643050"/>
            <a:chExt cx="4929158" cy="523220"/>
          </a:xfrm>
        </p:grpSpPr>
        <p:cxnSp>
          <p:nvCxnSpPr>
            <p:cNvPr id="34" name="33 Conector recto de flecha"/>
            <p:cNvCxnSpPr/>
            <p:nvPr/>
          </p:nvCxnSpPr>
          <p:spPr>
            <a:xfrm flipV="1">
              <a:off x="4429124" y="1785926"/>
              <a:ext cx="1500198"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34 CuadroTexto"/>
            <p:cNvSpPr txBox="1"/>
            <p:nvPr/>
          </p:nvSpPr>
          <p:spPr>
            <a:xfrm>
              <a:off x="6215042" y="1643050"/>
              <a:ext cx="3143240" cy="523220"/>
            </a:xfrm>
            <a:prstGeom prst="rect">
              <a:avLst/>
            </a:prstGeom>
            <a:noFill/>
          </p:spPr>
          <p:txBody>
            <a:bodyPr wrap="square" rtlCol="0">
              <a:spAutoFit/>
            </a:bodyPr>
            <a:lstStyle/>
            <a:p>
              <a:r>
                <a:rPr lang="es-PE" sz="1400" dirty="0" smtClean="0"/>
                <a:t>En </a:t>
              </a:r>
              <a:r>
                <a:rPr lang="es-PE" sz="1400" dirty="0" err="1" smtClean="0"/>
                <a:t>Protagae</a:t>
              </a:r>
              <a:r>
                <a:rPr lang="es-PE" sz="1400" dirty="0" smtClean="0"/>
                <a:t> estudia fósiles desde la perspectiva del </a:t>
              </a:r>
              <a:r>
                <a:rPr lang="es-PE" sz="1400" dirty="0" err="1" smtClean="0"/>
                <a:t>preformacionismo</a:t>
              </a:r>
              <a:r>
                <a:rPr lang="es-PE" sz="1400" dirty="0" smtClean="0"/>
                <a:t>.</a:t>
              </a:r>
              <a:endParaRPr lang="es-PE" sz="1400" dirty="0"/>
            </a:p>
          </p:txBody>
        </p:sp>
      </p:grpSp>
      <p:grpSp>
        <p:nvGrpSpPr>
          <p:cNvPr id="41" name="40 Grupo"/>
          <p:cNvGrpSpPr/>
          <p:nvPr/>
        </p:nvGrpSpPr>
        <p:grpSpPr>
          <a:xfrm>
            <a:off x="-71470" y="2071678"/>
            <a:ext cx="3429024" cy="954107"/>
            <a:chOff x="-71470" y="2071678"/>
            <a:chExt cx="3429024" cy="954107"/>
          </a:xfrm>
        </p:grpSpPr>
        <p:cxnSp>
          <p:nvCxnSpPr>
            <p:cNvPr id="38" name="37 Conector angular"/>
            <p:cNvCxnSpPr/>
            <p:nvPr/>
          </p:nvCxnSpPr>
          <p:spPr>
            <a:xfrm rot="10800000">
              <a:off x="3000364" y="2357430"/>
              <a:ext cx="357190"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39 CuadroTexto"/>
            <p:cNvSpPr txBox="1"/>
            <p:nvPr/>
          </p:nvSpPr>
          <p:spPr>
            <a:xfrm>
              <a:off x="-71470" y="2071678"/>
              <a:ext cx="3286116" cy="954107"/>
            </a:xfrm>
            <a:prstGeom prst="rect">
              <a:avLst/>
            </a:prstGeom>
            <a:noFill/>
          </p:spPr>
          <p:txBody>
            <a:bodyPr wrap="square" rtlCol="0">
              <a:spAutoFit/>
            </a:bodyPr>
            <a:lstStyle/>
            <a:p>
              <a:r>
                <a:rPr lang="es-PE" sz="1400" dirty="0" smtClean="0"/>
                <a:t>Luego de la filosofía, estima a ésta como de las más importantes. Deriva sus métodos de un mecanicismo teleológico. Estudia el efecto de fármacos.</a:t>
              </a:r>
              <a:endParaRPr lang="es-PE" sz="1400" dirty="0"/>
            </a:p>
          </p:txBody>
        </p:sp>
      </p:grpSp>
      <p:grpSp>
        <p:nvGrpSpPr>
          <p:cNvPr id="45" name="44 Grupo"/>
          <p:cNvGrpSpPr/>
          <p:nvPr/>
        </p:nvGrpSpPr>
        <p:grpSpPr>
          <a:xfrm>
            <a:off x="4429124" y="2143116"/>
            <a:ext cx="4714876" cy="571504"/>
            <a:chOff x="4429124" y="2143116"/>
            <a:chExt cx="4714876" cy="571504"/>
          </a:xfrm>
        </p:grpSpPr>
        <p:cxnSp>
          <p:nvCxnSpPr>
            <p:cNvPr id="43" name="42 Conector recto de flecha"/>
            <p:cNvCxnSpPr/>
            <p:nvPr/>
          </p:nvCxnSpPr>
          <p:spPr>
            <a:xfrm rot="5400000" flipH="1" flipV="1">
              <a:off x="4357686" y="2357430"/>
              <a:ext cx="428628"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43 CuadroTexto"/>
            <p:cNvSpPr txBox="1"/>
            <p:nvPr/>
          </p:nvSpPr>
          <p:spPr>
            <a:xfrm>
              <a:off x="4857752" y="2143116"/>
              <a:ext cx="4286248" cy="523220"/>
            </a:xfrm>
            <a:prstGeom prst="rect">
              <a:avLst/>
            </a:prstGeom>
            <a:noFill/>
          </p:spPr>
          <p:txBody>
            <a:bodyPr wrap="square" rtlCol="0">
              <a:spAutoFit/>
            </a:bodyPr>
            <a:lstStyle/>
            <a:p>
              <a:r>
                <a:rPr lang="es-PE" sz="1400" dirty="0" smtClean="0"/>
                <a:t>Administra con éxito una mina de una casa noble.  Aplica estudios geológicos para ello. </a:t>
              </a:r>
              <a:endParaRPr lang="es-PE" sz="1400" dirty="0"/>
            </a:p>
          </p:txBody>
        </p:sp>
      </p:grpSp>
      <p:grpSp>
        <p:nvGrpSpPr>
          <p:cNvPr id="53" name="52 Grupo"/>
          <p:cNvGrpSpPr/>
          <p:nvPr/>
        </p:nvGrpSpPr>
        <p:grpSpPr>
          <a:xfrm>
            <a:off x="-71470" y="2928934"/>
            <a:ext cx="3500462" cy="954107"/>
            <a:chOff x="-71470" y="2928934"/>
            <a:chExt cx="3500462" cy="954107"/>
          </a:xfrm>
        </p:grpSpPr>
        <p:cxnSp>
          <p:nvCxnSpPr>
            <p:cNvPr id="47" name="46 Conector recto de flecha"/>
            <p:cNvCxnSpPr/>
            <p:nvPr/>
          </p:nvCxnSpPr>
          <p:spPr>
            <a:xfrm rot="10800000">
              <a:off x="3000364" y="3000372"/>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47 CuadroTexto"/>
            <p:cNvSpPr txBox="1"/>
            <p:nvPr/>
          </p:nvSpPr>
          <p:spPr>
            <a:xfrm>
              <a:off x="-71470" y="2928934"/>
              <a:ext cx="3357554" cy="954107"/>
            </a:xfrm>
            <a:prstGeom prst="rect">
              <a:avLst/>
            </a:prstGeom>
            <a:noFill/>
          </p:spPr>
          <p:txBody>
            <a:bodyPr wrap="square" rtlCol="0">
              <a:spAutoFit/>
            </a:bodyPr>
            <a:lstStyle/>
            <a:p>
              <a:r>
                <a:rPr lang="es-PE" sz="1400" dirty="0" smtClean="0"/>
                <a:t>Estudia la atención, consciencia, memoria, aprendizaje, asociación, motivación, individualidad. Hace una referencia clara al inconsciente en la Monadología. </a:t>
              </a:r>
              <a:endParaRPr lang="es-PE" sz="1400" dirty="0"/>
            </a:p>
          </p:txBody>
        </p:sp>
      </p:grpSp>
      <p:grpSp>
        <p:nvGrpSpPr>
          <p:cNvPr id="52" name="51 Grupo"/>
          <p:cNvGrpSpPr/>
          <p:nvPr/>
        </p:nvGrpSpPr>
        <p:grpSpPr>
          <a:xfrm>
            <a:off x="4714876" y="2643182"/>
            <a:ext cx="4143372" cy="714380"/>
            <a:chOff x="4714876" y="2643182"/>
            <a:chExt cx="4143372" cy="714380"/>
          </a:xfrm>
        </p:grpSpPr>
        <p:cxnSp>
          <p:nvCxnSpPr>
            <p:cNvPr id="50" name="49 Conector recto de flecha"/>
            <p:cNvCxnSpPr/>
            <p:nvPr/>
          </p:nvCxnSpPr>
          <p:spPr>
            <a:xfrm rot="5400000" flipH="1" flipV="1">
              <a:off x="4572000" y="3000372"/>
              <a:ext cx="500066" cy="214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50 CuadroTexto"/>
            <p:cNvSpPr txBox="1"/>
            <p:nvPr/>
          </p:nvSpPr>
          <p:spPr>
            <a:xfrm>
              <a:off x="4857752" y="2643182"/>
              <a:ext cx="4000496" cy="307777"/>
            </a:xfrm>
            <a:prstGeom prst="rect">
              <a:avLst/>
            </a:prstGeom>
            <a:noFill/>
          </p:spPr>
          <p:txBody>
            <a:bodyPr wrap="square" rtlCol="0">
              <a:spAutoFit/>
            </a:bodyPr>
            <a:lstStyle/>
            <a:p>
              <a:r>
                <a:rPr lang="es-PE" sz="1400" dirty="0" smtClean="0"/>
                <a:t>Busca desarrollar un lenguaje universal </a:t>
              </a:r>
              <a:endParaRPr lang="es-PE" sz="1400" dirty="0"/>
            </a:p>
          </p:txBody>
        </p:sp>
      </p:grpSp>
      <p:grpSp>
        <p:nvGrpSpPr>
          <p:cNvPr id="58" name="57 Grupo"/>
          <p:cNvGrpSpPr/>
          <p:nvPr/>
        </p:nvGrpSpPr>
        <p:grpSpPr>
          <a:xfrm>
            <a:off x="4214810" y="2928934"/>
            <a:ext cx="4929190" cy="714380"/>
            <a:chOff x="4214810" y="2928934"/>
            <a:chExt cx="4929190" cy="714380"/>
          </a:xfrm>
        </p:grpSpPr>
        <p:cxnSp>
          <p:nvCxnSpPr>
            <p:cNvPr id="55" name="54 Conector recto de flecha"/>
            <p:cNvCxnSpPr/>
            <p:nvPr/>
          </p:nvCxnSpPr>
          <p:spPr>
            <a:xfrm flipV="1">
              <a:off x="4214810" y="3286124"/>
              <a:ext cx="785818"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55 CuadroTexto"/>
            <p:cNvSpPr txBox="1"/>
            <p:nvPr/>
          </p:nvSpPr>
          <p:spPr>
            <a:xfrm>
              <a:off x="5072066" y="2928934"/>
              <a:ext cx="4071934" cy="523220"/>
            </a:xfrm>
            <a:prstGeom prst="rect">
              <a:avLst/>
            </a:prstGeom>
            <a:noFill/>
          </p:spPr>
          <p:txBody>
            <a:bodyPr wrap="square" rtlCol="0">
              <a:spAutoFit/>
            </a:bodyPr>
            <a:lstStyle/>
            <a:p>
              <a:r>
                <a:rPr lang="es-PE" sz="1400" dirty="0" smtClean="0"/>
                <a:t>En la línea de lo anterior, su </a:t>
              </a:r>
              <a:r>
                <a:rPr lang="es-PE" sz="1400" dirty="0" err="1" smtClean="0"/>
                <a:t>Ars</a:t>
              </a:r>
              <a:r>
                <a:rPr lang="es-PE" sz="1400" dirty="0" smtClean="0"/>
                <a:t> Combinatoria aporta notaciones que se usan actualmente</a:t>
              </a:r>
              <a:endParaRPr lang="es-PE" sz="1400" dirty="0"/>
            </a:p>
          </p:txBody>
        </p:sp>
      </p:grpSp>
      <p:grpSp>
        <p:nvGrpSpPr>
          <p:cNvPr id="64" name="63 Grupo"/>
          <p:cNvGrpSpPr/>
          <p:nvPr/>
        </p:nvGrpSpPr>
        <p:grpSpPr>
          <a:xfrm>
            <a:off x="5715008" y="3286124"/>
            <a:ext cx="3201525" cy="714380"/>
            <a:chOff x="5715008" y="3286124"/>
            <a:chExt cx="3201525" cy="714380"/>
          </a:xfrm>
        </p:grpSpPr>
        <p:cxnSp>
          <p:nvCxnSpPr>
            <p:cNvPr id="60" name="59 Conector recto de flecha"/>
            <p:cNvCxnSpPr/>
            <p:nvPr/>
          </p:nvCxnSpPr>
          <p:spPr>
            <a:xfrm flipV="1">
              <a:off x="5857884" y="3786190"/>
              <a:ext cx="357190" cy="214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61 CuadroTexto"/>
            <p:cNvSpPr txBox="1"/>
            <p:nvPr/>
          </p:nvSpPr>
          <p:spPr>
            <a:xfrm>
              <a:off x="5715008" y="3500439"/>
              <a:ext cx="2214578" cy="307777"/>
            </a:xfrm>
            <a:prstGeom prst="rect">
              <a:avLst/>
            </a:prstGeom>
            <a:noFill/>
          </p:spPr>
          <p:txBody>
            <a:bodyPr wrap="square" rtlCol="0">
              <a:spAutoFit/>
            </a:bodyPr>
            <a:lstStyle/>
            <a:p>
              <a:r>
                <a:rPr lang="es-PE" sz="1400" dirty="0" smtClean="0"/>
                <a:t>Desarrolla el código binario. </a:t>
              </a:r>
              <a:endParaRPr lang="es-PE" sz="1400" dirty="0"/>
            </a:p>
          </p:txBody>
        </p:sp>
        <p:pic>
          <p:nvPicPr>
            <p:cNvPr id="1040" name="Picture 16" descr="Image result for codigo binario"/>
            <p:cNvPicPr>
              <a:picLocks noChangeAspect="1" noChangeArrowheads="1"/>
            </p:cNvPicPr>
            <p:nvPr/>
          </p:nvPicPr>
          <p:blipFill>
            <a:blip r:embed="rId7" cstate="print"/>
            <a:srcRect/>
            <a:stretch>
              <a:fillRect/>
            </a:stretch>
          </p:blipFill>
          <p:spPr bwMode="auto">
            <a:xfrm>
              <a:off x="8001024" y="3286124"/>
              <a:ext cx="915509" cy="571472"/>
            </a:xfrm>
            <a:prstGeom prst="rect">
              <a:avLst/>
            </a:prstGeom>
            <a:noFill/>
          </p:spPr>
        </p:pic>
      </p:grpSp>
      <p:grpSp>
        <p:nvGrpSpPr>
          <p:cNvPr id="68" name="67 Grupo"/>
          <p:cNvGrpSpPr/>
          <p:nvPr/>
        </p:nvGrpSpPr>
        <p:grpSpPr>
          <a:xfrm>
            <a:off x="-71470" y="3786190"/>
            <a:ext cx="3500462" cy="954107"/>
            <a:chOff x="-71470" y="3786190"/>
            <a:chExt cx="3500462" cy="954107"/>
          </a:xfrm>
        </p:grpSpPr>
        <p:cxnSp>
          <p:nvCxnSpPr>
            <p:cNvPr id="66" name="65 Conector recto de flecha"/>
            <p:cNvCxnSpPr/>
            <p:nvPr/>
          </p:nvCxnSpPr>
          <p:spPr>
            <a:xfrm rot="10800000">
              <a:off x="3071802" y="4000504"/>
              <a:ext cx="357190"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66 CuadroTexto"/>
            <p:cNvSpPr txBox="1"/>
            <p:nvPr/>
          </p:nvSpPr>
          <p:spPr>
            <a:xfrm>
              <a:off x="-71470" y="3786190"/>
              <a:ext cx="3500462" cy="954107"/>
            </a:xfrm>
            <a:prstGeom prst="rect">
              <a:avLst/>
            </a:prstGeom>
            <a:noFill/>
          </p:spPr>
          <p:txBody>
            <a:bodyPr wrap="square" rtlCol="0">
              <a:spAutoFit/>
            </a:bodyPr>
            <a:lstStyle/>
            <a:p>
              <a:r>
                <a:rPr lang="es-PE" sz="1400" dirty="0" smtClean="0"/>
                <a:t>En su labor política/diplomática se hace evidente el carácter armonizador al atender a los casos del “Plan Egipcio” y a su intento de unión de confesiones . </a:t>
              </a:r>
              <a:endParaRPr lang="es-PE" sz="1400" dirty="0"/>
            </a:p>
          </p:txBody>
        </p:sp>
      </p:grpSp>
      <p:grpSp>
        <p:nvGrpSpPr>
          <p:cNvPr id="72" name="71 Grupo"/>
          <p:cNvGrpSpPr/>
          <p:nvPr/>
        </p:nvGrpSpPr>
        <p:grpSpPr>
          <a:xfrm>
            <a:off x="4071934" y="4071942"/>
            <a:ext cx="5072066" cy="571504"/>
            <a:chOff x="4071934" y="4071942"/>
            <a:chExt cx="5072066" cy="571504"/>
          </a:xfrm>
        </p:grpSpPr>
        <p:cxnSp>
          <p:nvCxnSpPr>
            <p:cNvPr id="70" name="69 Conector recto de flecha"/>
            <p:cNvCxnSpPr/>
            <p:nvPr/>
          </p:nvCxnSpPr>
          <p:spPr>
            <a:xfrm flipV="1">
              <a:off x="4071934" y="4286256"/>
              <a:ext cx="428628"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70 CuadroTexto"/>
            <p:cNvSpPr txBox="1"/>
            <p:nvPr/>
          </p:nvSpPr>
          <p:spPr>
            <a:xfrm>
              <a:off x="4500562" y="4071942"/>
              <a:ext cx="4643438" cy="523220"/>
            </a:xfrm>
            <a:prstGeom prst="rect">
              <a:avLst/>
            </a:prstGeom>
            <a:noFill/>
          </p:spPr>
          <p:txBody>
            <a:bodyPr wrap="square" rtlCol="0">
              <a:spAutoFit/>
            </a:bodyPr>
            <a:lstStyle/>
            <a:p>
              <a:r>
                <a:rPr lang="es-PE" sz="1400" dirty="0" smtClean="0"/>
                <a:t>Era un notable jurista; no apoyaba la monarquía absoluta de </a:t>
              </a:r>
              <a:r>
                <a:rPr lang="es-PE" sz="1400" dirty="0" err="1" smtClean="0"/>
                <a:t>Hobbes</a:t>
              </a:r>
              <a:endParaRPr lang="es-PE" sz="1400" dirty="0"/>
            </a:p>
          </p:txBody>
        </p:sp>
      </p:grpSp>
      <p:grpSp>
        <p:nvGrpSpPr>
          <p:cNvPr id="76" name="75 Grupo"/>
          <p:cNvGrpSpPr/>
          <p:nvPr/>
        </p:nvGrpSpPr>
        <p:grpSpPr>
          <a:xfrm>
            <a:off x="-71470" y="4714884"/>
            <a:ext cx="3500462" cy="523220"/>
            <a:chOff x="-71470" y="4714884"/>
            <a:chExt cx="3500462" cy="523220"/>
          </a:xfrm>
        </p:grpSpPr>
        <p:sp>
          <p:nvSpPr>
            <p:cNvPr id="73" name="72 CuadroTexto"/>
            <p:cNvSpPr txBox="1"/>
            <p:nvPr/>
          </p:nvSpPr>
          <p:spPr>
            <a:xfrm>
              <a:off x="-71470" y="4714884"/>
              <a:ext cx="3357554" cy="523220"/>
            </a:xfrm>
            <a:prstGeom prst="rect">
              <a:avLst/>
            </a:prstGeom>
            <a:noFill/>
          </p:spPr>
          <p:txBody>
            <a:bodyPr wrap="square" rtlCol="0">
              <a:spAutoFit/>
            </a:bodyPr>
            <a:lstStyle/>
            <a:p>
              <a:r>
                <a:rPr lang="es-PE" sz="1400" dirty="0" smtClean="0"/>
                <a:t>Defiende la libertad humana; critica al fatalismo y al quietismo.</a:t>
              </a:r>
              <a:endParaRPr lang="es-PE" sz="1400" dirty="0"/>
            </a:p>
          </p:txBody>
        </p:sp>
        <p:cxnSp>
          <p:nvCxnSpPr>
            <p:cNvPr id="75" name="74 Conector recto de flecha"/>
            <p:cNvCxnSpPr/>
            <p:nvPr/>
          </p:nvCxnSpPr>
          <p:spPr>
            <a:xfrm rot="10800000">
              <a:off x="2857488" y="4929198"/>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80" name="79 Grupo"/>
          <p:cNvGrpSpPr/>
          <p:nvPr/>
        </p:nvGrpSpPr>
        <p:grpSpPr>
          <a:xfrm>
            <a:off x="4429124" y="4572008"/>
            <a:ext cx="4643438" cy="737534"/>
            <a:chOff x="4429124" y="4548854"/>
            <a:chExt cx="4643438" cy="737534"/>
          </a:xfrm>
        </p:grpSpPr>
        <p:cxnSp>
          <p:nvCxnSpPr>
            <p:cNvPr id="78" name="77 Conector recto de flecha"/>
            <p:cNvCxnSpPr/>
            <p:nvPr/>
          </p:nvCxnSpPr>
          <p:spPr>
            <a:xfrm rot="5400000" flipH="1" flipV="1">
              <a:off x="4214810" y="5000636"/>
              <a:ext cx="500066"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78 CuadroTexto"/>
            <p:cNvSpPr txBox="1"/>
            <p:nvPr/>
          </p:nvSpPr>
          <p:spPr>
            <a:xfrm>
              <a:off x="4500562" y="4548854"/>
              <a:ext cx="4572000" cy="523220"/>
            </a:xfrm>
            <a:prstGeom prst="rect">
              <a:avLst/>
            </a:prstGeom>
            <a:noFill/>
          </p:spPr>
          <p:txBody>
            <a:bodyPr wrap="square" rtlCol="0">
              <a:spAutoFit/>
            </a:bodyPr>
            <a:lstStyle/>
            <a:p>
              <a:r>
                <a:rPr lang="es-PE" sz="1400" dirty="0" smtClean="0"/>
                <a:t>Hace una Teodicea; busca hacerle justicia a la omnipotencia, omnisciencia y bondad divina. Funda la teología natural.</a:t>
              </a:r>
              <a:endParaRPr lang="es-PE" sz="1400" dirty="0"/>
            </a:p>
          </p:txBody>
        </p:sp>
      </p:grpSp>
      <p:grpSp>
        <p:nvGrpSpPr>
          <p:cNvPr id="84" name="83 Grupo"/>
          <p:cNvGrpSpPr/>
          <p:nvPr/>
        </p:nvGrpSpPr>
        <p:grpSpPr>
          <a:xfrm>
            <a:off x="-71470" y="5143512"/>
            <a:ext cx="3500462" cy="523220"/>
            <a:chOff x="-71470" y="5143512"/>
            <a:chExt cx="3500462" cy="523220"/>
          </a:xfrm>
        </p:grpSpPr>
        <p:cxnSp>
          <p:nvCxnSpPr>
            <p:cNvPr id="82" name="81 Conector recto de flecha"/>
            <p:cNvCxnSpPr/>
            <p:nvPr/>
          </p:nvCxnSpPr>
          <p:spPr>
            <a:xfrm rot="16200000" flipV="1">
              <a:off x="3143240" y="5286388"/>
              <a:ext cx="285752"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3" name="82 CuadroTexto"/>
            <p:cNvSpPr txBox="1"/>
            <p:nvPr/>
          </p:nvSpPr>
          <p:spPr>
            <a:xfrm>
              <a:off x="-71470" y="5143512"/>
              <a:ext cx="3214678" cy="523220"/>
            </a:xfrm>
            <a:prstGeom prst="rect">
              <a:avLst/>
            </a:prstGeom>
            <a:noFill/>
          </p:spPr>
          <p:txBody>
            <a:bodyPr wrap="square" rtlCol="0">
              <a:spAutoFit/>
            </a:bodyPr>
            <a:lstStyle/>
            <a:p>
              <a:r>
                <a:rPr lang="es-PE" sz="1400" dirty="0" smtClean="0"/>
                <a:t>Entre otras cosas, realiza una historia de la casa de Brunswick.</a:t>
              </a:r>
              <a:endParaRPr lang="es-PE" sz="1400" dirty="0"/>
            </a:p>
          </p:txBody>
        </p:sp>
      </p:grpSp>
      <p:grpSp>
        <p:nvGrpSpPr>
          <p:cNvPr id="88" name="87 Grupo"/>
          <p:cNvGrpSpPr/>
          <p:nvPr/>
        </p:nvGrpSpPr>
        <p:grpSpPr>
          <a:xfrm>
            <a:off x="4357686" y="5000636"/>
            <a:ext cx="4572032" cy="857256"/>
            <a:chOff x="4357686" y="5000636"/>
            <a:chExt cx="4572032" cy="857256"/>
          </a:xfrm>
        </p:grpSpPr>
        <p:cxnSp>
          <p:nvCxnSpPr>
            <p:cNvPr id="86" name="85 Conector recto de flecha"/>
            <p:cNvCxnSpPr/>
            <p:nvPr/>
          </p:nvCxnSpPr>
          <p:spPr>
            <a:xfrm rot="5400000" flipH="1" flipV="1">
              <a:off x="4250529" y="5393545"/>
              <a:ext cx="571504"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7" name="86 CuadroTexto"/>
            <p:cNvSpPr txBox="1"/>
            <p:nvPr/>
          </p:nvSpPr>
          <p:spPr>
            <a:xfrm>
              <a:off x="4714876" y="5000636"/>
              <a:ext cx="4214842" cy="738664"/>
            </a:xfrm>
            <a:prstGeom prst="rect">
              <a:avLst/>
            </a:prstGeom>
            <a:noFill/>
          </p:spPr>
          <p:txBody>
            <a:bodyPr wrap="square" rtlCol="0">
              <a:spAutoFit/>
            </a:bodyPr>
            <a:lstStyle/>
            <a:p>
              <a:r>
                <a:rPr lang="es-PE" sz="1400" dirty="0" smtClean="0"/>
                <a:t>Es un apasionado sinólogo, entre otras culturas extra continentales; Su metafísica concluye en una  defensa del alma humana como la mayor creación de Dios.</a:t>
              </a:r>
              <a:endParaRPr lang="es-PE" sz="1400" dirty="0"/>
            </a:p>
          </p:txBody>
        </p:sp>
      </p:grpSp>
      <p:sp>
        <p:nvSpPr>
          <p:cNvPr id="1042" name="AutoShape 18" descr="Image result for catalogo bibliotec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PE"/>
          </a:p>
        </p:txBody>
      </p:sp>
      <p:grpSp>
        <p:nvGrpSpPr>
          <p:cNvPr id="94" name="93 Grupo"/>
          <p:cNvGrpSpPr/>
          <p:nvPr/>
        </p:nvGrpSpPr>
        <p:grpSpPr>
          <a:xfrm>
            <a:off x="0" y="5643577"/>
            <a:ext cx="3428992" cy="964389"/>
            <a:chOff x="0" y="5643577"/>
            <a:chExt cx="3428992" cy="964389"/>
          </a:xfrm>
        </p:grpSpPr>
        <p:cxnSp>
          <p:nvCxnSpPr>
            <p:cNvPr id="90" name="89 Conector recto de flecha"/>
            <p:cNvCxnSpPr/>
            <p:nvPr/>
          </p:nvCxnSpPr>
          <p:spPr>
            <a:xfrm rot="16200000" flipV="1">
              <a:off x="3000364" y="5786454"/>
              <a:ext cx="500066"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1" name="90 CuadroTexto"/>
            <p:cNvSpPr txBox="1"/>
            <p:nvPr/>
          </p:nvSpPr>
          <p:spPr>
            <a:xfrm>
              <a:off x="1214414" y="5643579"/>
              <a:ext cx="1714512" cy="954107"/>
            </a:xfrm>
            <a:prstGeom prst="rect">
              <a:avLst/>
            </a:prstGeom>
            <a:noFill/>
          </p:spPr>
          <p:txBody>
            <a:bodyPr wrap="square" rtlCol="0">
              <a:spAutoFit/>
            </a:bodyPr>
            <a:lstStyle/>
            <a:p>
              <a:r>
                <a:rPr lang="es-PE" sz="1400" dirty="0" smtClean="0"/>
                <a:t>En la corte de Hannover, realiza un práctico catálogo de la biblioteca.</a:t>
              </a:r>
              <a:endParaRPr lang="es-PE" sz="1400" dirty="0"/>
            </a:p>
          </p:txBody>
        </p:sp>
        <p:pic>
          <p:nvPicPr>
            <p:cNvPr id="1044" name="Picture 20" descr="Related image"/>
            <p:cNvPicPr>
              <a:picLocks noChangeAspect="1" noChangeArrowheads="1"/>
            </p:cNvPicPr>
            <p:nvPr/>
          </p:nvPicPr>
          <p:blipFill>
            <a:blip r:embed="rId8" cstate="print"/>
            <a:srcRect/>
            <a:stretch>
              <a:fillRect/>
            </a:stretch>
          </p:blipFill>
          <p:spPr bwMode="auto">
            <a:xfrm>
              <a:off x="0" y="5643577"/>
              <a:ext cx="1285852" cy="964389"/>
            </a:xfrm>
            <a:prstGeom prst="rect">
              <a:avLst/>
            </a:prstGeom>
            <a:noFill/>
          </p:spPr>
        </p:pic>
      </p:grpSp>
      <p:grpSp>
        <p:nvGrpSpPr>
          <p:cNvPr id="98" name="97 Grupo"/>
          <p:cNvGrpSpPr/>
          <p:nvPr/>
        </p:nvGrpSpPr>
        <p:grpSpPr>
          <a:xfrm>
            <a:off x="4929190" y="5715016"/>
            <a:ext cx="4214810" cy="1169551"/>
            <a:chOff x="4929190" y="5715016"/>
            <a:chExt cx="4214810" cy="1169551"/>
          </a:xfrm>
        </p:grpSpPr>
        <p:cxnSp>
          <p:nvCxnSpPr>
            <p:cNvPr id="96" name="95 Conector recto de flecha"/>
            <p:cNvCxnSpPr/>
            <p:nvPr/>
          </p:nvCxnSpPr>
          <p:spPr>
            <a:xfrm rot="5400000" flipH="1" flipV="1">
              <a:off x="4750595" y="6107925"/>
              <a:ext cx="571504" cy="214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7" name="96 CuadroTexto"/>
            <p:cNvSpPr txBox="1"/>
            <p:nvPr/>
          </p:nvSpPr>
          <p:spPr>
            <a:xfrm>
              <a:off x="5143504" y="5715016"/>
              <a:ext cx="4000496" cy="1169551"/>
            </a:xfrm>
            <a:prstGeom prst="rect">
              <a:avLst/>
            </a:prstGeom>
            <a:noFill/>
          </p:spPr>
          <p:txBody>
            <a:bodyPr wrap="square" rtlCol="0">
              <a:spAutoFit/>
            </a:bodyPr>
            <a:lstStyle/>
            <a:p>
              <a:r>
                <a:rPr lang="es-PE" sz="1400" dirty="0" smtClean="0"/>
                <a:t>Propuso en salud pública el establecer una autoridad administrativa de medicina, epidemiología y veterinaria; Propuso reformas de impuestos. Dejó las bases de la teoría de la comunicación para la sociología. </a:t>
              </a:r>
              <a:endParaRPr lang="es-PE" sz="14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blinds(horizontal)">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blinds(horizontal)">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blinds(horizontal)">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blinds(horizontal)">
                                      <p:cBhvr>
                                        <p:cTn id="32" dur="500"/>
                                        <p:tgtEl>
                                          <p:spTgt spid="4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blinds(horizontal)">
                                      <p:cBhvr>
                                        <p:cTn id="37" dur="500"/>
                                        <p:tgtEl>
                                          <p:spTgt spid="4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blinds(horizontal)">
                                      <p:cBhvr>
                                        <p:cTn id="42" dur="500"/>
                                        <p:tgtEl>
                                          <p:spTgt spid="5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2"/>
                                        </p:tgtEl>
                                        <p:attrNameLst>
                                          <p:attrName>style.visibility</p:attrName>
                                        </p:attrNameLst>
                                      </p:cBhvr>
                                      <p:to>
                                        <p:strVal val="visible"/>
                                      </p:to>
                                    </p:set>
                                    <p:animEffect transition="in" filter="blinds(horizontal)">
                                      <p:cBhvr>
                                        <p:cTn id="47" dur="500"/>
                                        <p:tgtEl>
                                          <p:spTgt spid="5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8"/>
                                        </p:tgtEl>
                                        <p:attrNameLst>
                                          <p:attrName>style.visibility</p:attrName>
                                        </p:attrNameLst>
                                      </p:cBhvr>
                                      <p:to>
                                        <p:strVal val="visible"/>
                                      </p:to>
                                    </p:set>
                                    <p:animEffect transition="in" filter="blinds(horizontal)">
                                      <p:cBhvr>
                                        <p:cTn id="52" dur="500"/>
                                        <p:tgtEl>
                                          <p:spTgt spid="5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blinds(horizontal)">
                                      <p:cBhvr>
                                        <p:cTn id="57" dur="500"/>
                                        <p:tgtEl>
                                          <p:spTgt spid="64"/>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8"/>
                                        </p:tgtEl>
                                        <p:attrNameLst>
                                          <p:attrName>style.visibility</p:attrName>
                                        </p:attrNameLst>
                                      </p:cBhvr>
                                      <p:to>
                                        <p:strVal val="visible"/>
                                      </p:to>
                                    </p:set>
                                    <p:animEffect transition="in" filter="blinds(horizontal)">
                                      <p:cBhvr>
                                        <p:cTn id="62" dur="500"/>
                                        <p:tgtEl>
                                          <p:spTgt spid="68"/>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72"/>
                                        </p:tgtEl>
                                        <p:attrNameLst>
                                          <p:attrName>style.visibility</p:attrName>
                                        </p:attrNameLst>
                                      </p:cBhvr>
                                      <p:to>
                                        <p:strVal val="visible"/>
                                      </p:to>
                                    </p:set>
                                    <p:animEffect transition="in" filter="blinds(horizontal)">
                                      <p:cBhvr>
                                        <p:cTn id="67" dur="500"/>
                                        <p:tgtEl>
                                          <p:spTgt spid="7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76"/>
                                        </p:tgtEl>
                                        <p:attrNameLst>
                                          <p:attrName>style.visibility</p:attrName>
                                        </p:attrNameLst>
                                      </p:cBhvr>
                                      <p:to>
                                        <p:strVal val="visible"/>
                                      </p:to>
                                    </p:set>
                                    <p:animEffect transition="in" filter="blinds(horizontal)">
                                      <p:cBhvr>
                                        <p:cTn id="72" dur="500"/>
                                        <p:tgtEl>
                                          <p:spTgt spid="76"/>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80"/>
                                        </p:tgtEl>
                                        <p:attrNameLst>
                                          <p:attrName>style.visibility</p:attrName>
                                        </p:attrNameLst>
                                      </p:cBhvr>
                                      <p:to>
                                        <p:strVal val="visible"/>
                                      </p:to>
                                    </p:set>
                                    <p:animEffect transition="in" filter="blinds(horizontal)">
                                      <p:cBhvr>
                                        <p:cTn id="77" dur="500"/>
                                        <p:tgtEl>
                                          <p:spTgt spid="80"/>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84"/>
                                        </p:tgtEl>
                                        <p:attrNameLst>
                                          <p:attrName>style.visibility</p:attrName>
                                        </p:attrNameLst>
                                      </p:cBhvr>
                                      <p:to>
                                        <p:strVal val="visible"/>
                                      </p:to>
                                    </p:set>
                                    <p:animEffect transition="in" filter="blinds(horizontal)">
                                      <p:cBhvr>
                                        <p:cTn id="82" dur="500"/>
                                        <p:tgtEl>
                                          <p:spTgt spid="84"/>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88"/>
                                        </p:tgtEl>
                                        <p:attrNameLst>
                                          <p:attrName>style.visibility</p:attrName>
                                        </p:attrNameLst>
                                      </p:cBhvr>
                                      <p:to>
                                        <p:strVal val="visible"/>
                                      </p:to>
                                    </p:set>
                                    <p:animEffect transition="in" filter="blinds(horizontal)">
                                      <p:cBhvr>
                                        <p:cTn id="87" dur="500"/>
                                        <p:tgtEl>
                                          <p:spTgt spid="88"/>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94"/>
                                        </p:tgtEl>
                                        <p:attrNameLst>
                                          <p:attrName>style.visibility</p:attrName>
                                        </p:attrNameLst>
                                      </p:cBhvr>
                                      <p:to>
                                        <p:strVal val="visible"/>
                                      </p:to>
                                    </p:set>
                                    <p:animEffect transition="in" filter="blinds(horizontal)">
                                      <p:cBhvr>
                                        <p:cTn id="92" dur="500"/>
                                        <p:tgtEl>
                                          <p:spTgt spid="94"/>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98"/>
                                        </p:tgtEl>
                                        <p:attrNameLst>
                                          <p:attrName>style.visibility</p:attrName>
                                        </p:attrNameLst>
                                      </p:cBhvr>
                                      <p:to>
                                        <p:strVal val="visible"/>
                                      </p:to>
                                    </p:set>
                                    <p:animEffect transition="in" filter="blinds(horizontal)">
                                      <p:cBhvr>
                                        <p:cTn id="97"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Image result for leibniz"/>
          <p:cNvPicPr>
            <a:picLocks noChangeAspect="1" noChangeArrowheads="1"/>
          </p:cNvPicPr>
          <p:nvPr/>
        </p:nvPicPr>
        <p:blipFill>
          <a:blip r:embed="rId2" cstate="print"/>
          <a:srcRect/>
          <a:stretch>
            <a:fillRect/>
          </a:stretch>
        </p:blipFill>
        <p:spPr bwMode="auto">
          <a:xfrm>
            <a:off x="3428992" y="392210"/>
            <a:ext cx="2344833" cy="2893914"/>
          </a:xfrm>
          <a:prstGeom prst="rect">
            <a:avLst/>
          </a:prstGeom>
          <a:noFill/>
        </p:spPr>
      </p:pic>
      <p:sp>
        <p:nvSpPr>
          <p:cNvPr id="3" name="2 CuadroTexto"/>
          <p:cNvSpPr txBox="1"/>
          <p:nvPr/>
        </p:nvSpPr>
        <p:spPr>
          <a:xfrm>
            <a:off x="428596" y="716894"/>
            <a:ext cx="2928958" cy="5509200"/>
          </a:xfrm>
          <a:prstGeom prst="rect">
            <a:avLst/>
          </a:prstGeom>
          <a:noFill/>
        </p:spPr>
        <p:txBody>
          <a:bodyPr wrap="square" rtlCol="0">
            <a:spAutoFit/>
          </a:bodyPr>
          <a:lstStyle/>
          <a:p>
            <a:pPr algn="ctr"/>
            <a:r>
              <a:rPr lang="es-PE" sz="2800" dirty="0" smtClean="0"/>
              <a:t>DETERMINISMO</a:t>
            </a:r>
            <a:endParaRPr lang="es-PE" dirty="0" smtClean="0"/>
          </a:p>
          <a:p>
            <a:endParaRPr lang="es-PE" dirty="0" smtClean="0"/>
          </a:p>
          <a:p>
            <a:pPr>
              <a:buFont typeface="Arial" pitchFamily="34" charset="0"/>
              <a:buChar char="•"/>
            </a:pPr>
            <a:r>
              <a:rPr lang="es-PE" dirty="0" smtClean="0"/>
              <a:t> Hay una armonía en el mundo</a:t>
            </a:r>
          </a:p>
          <a:p>
            <a:pPr>
              <a:buFont typeface="Arial" pitchFamily="34" charset="0"/>
              <a:buChar char="•"/>
            </a:pPr>
            <a:r>
              <a:rPr lang="es-PE" dirty="0" smtClean="0"/>
              <a:t> </a:t>
            </a:r>
            <a:r>
              <a:rPr lang="es-PE" dirty="0" smtClean="0"/>
              <a:t>En la noción perfecta de una substancia individual se pueden apreciar sus determinaciones.</a:t>
            </a:r>
          </a:p>
          <a:p>
            <a:pPr>
              <a:buFont typeface="Arial" pitchFamily="34" charset="0"/>
              <a:buChar char="•"/>
            </a:pPr>
            <a:r>
              <a:rPr lang="es-PE" dirty="0" smtClean="0"/>
              <a:t> </a:t>
            </a:r>
            <a:r>
              <a:rPr lang="es-PE" dirty="0" smtClean="0"/>
              <a:t>Los futuros contingentes están asegurados.</a:t>
            </a:r>
          </a:p>
          <a:p>
            <a:pPr>
              <a:buFont typeface="Arial" pitchFamily="34" charset="0"/>
              <a:buChar char="•"/>
            </a:pPr>
            <a:r>
              <a:rPr lang="es-PE" dirty="0" smtClean="0"/>
              <a:t> </a:t>
            </a:r>
            <a:r>
              <a:rPr lang="es-PE" dirty="0" smtClean="0"/>
              <a:t>Existen la concurrencia, la providencia y en el horizonte de lo anterior, la futurición.</a:t>
            </a:r>
          </a:p>
          <a:p>
            <a:pPr>
              <a:buFont typeface="Arial" pitchFamily="34" charset="0"/>
              <a:buChar char="•"/>
            </a:pPr>
            <a:r>
              <a:rPr lang="es-PE" dirty="0" smtClean="0"/>
              <a:t> </a:t>
            </a:r>
            <a:r>
              <a:rPr lang="es-PE" dirty="0" smtClean="0"/>
              <a:t>Las decisiones no tienen efecto en el devenir del mundo</a:t>
            </a:r>
          </a:p>
          <a:p>
            <a:pPr>
              <a:buFont typeface="Arial" pitchFamily="34" charset="0"/>
              <a:buChar char="•"/>
            </a:pPr>
            <a:r>
              <a:rPr lang="es-PE" dirty="0" smtClean="0"/>
              <a:t> </a:t>
            </a:r>
            <a:r>
              <a:rPr lang="es-PE" dirty="0" smtClean="0"/>
              <a:t>El destino está asegurado con certeza; el mejor mundo posible está predeterminado.</a:t>
            </a:r>
            <a:endParaRPr lang="es-PE" dirty="0"/>
          </a:p>
        </p:txBody>
      </p:sp>
      <p:sp>
        <p:nvSpPr>
          <p:cNvPr id="4" name="3 CuadroTexto"/>
          <p:cNvSpPr txBox="1"/>
          <p:nvPr/>
        </p:nvSpPr>
        <p:spPr>
          <a:xfrm>
            <a:off x="6143636" y="714356"/>
            <a:ext cx="2643206" cy="4955203"/>
          </a:xfrm>
          <a:prstGeom prst="rect">
            <a:avLst/>
          </a:prstGeom>
          <a:noFill/>
        </p:spPr>
        <p:txBody>
          <a:bodyPr wrap="square" rtlCol="0">
            <a:spAutoFit/>
          </a:bodyPr>
          <a:lstStyle/>
          <a:p>
            <a:pPr algn="ctr"/>
            <a:r>
              <a:rPr lang="es-PE" sz="2800" dirty="0" smtClean="0"/>
              <a:t>LIBERTAD</a:t>
            </a:r>
          </a:p>
          <a:p>
            <a:endParaRPr lang="es-PE" dirty="0" smtClean="0"/>
          </a:p>
          <a:p>
            <a:pPr>
              <a:buFont typeface="Arial" pitchFamily="34" charset="0"/>
              <a:buChar char="•"/>
            </a:pPr>
            <a:r>
              <a:rPr lang="es-PE" dirty="0" smtClean="0"/>
              <a:t> Mientras no exista necesidad, hay contingencia.</a:t>
            </a:r>
          </a:p>
          <a:p>
            <a:pPr>
              <a:buFont typeface="Arial" pitchFamily="34" charset="0"/>
              <a:buChar char="•"/>
            </a:pPr>
            <a:r>
              <a:rPr lang="es-PE" dirty="0" smtClean="0"/>
              <a:t> </a:t>
            </a:r>
            <a:r>
              <a:rPr lang="es-PE" dirty="0" smtClean="0"/>
              <a:t>Los futuros contingentes son asegurados pero eso no limita la libertad.</a:t>
            </a:r>
          </a:p>
          <a:p>
            <a:pPr>
              <a:buFont typeface="Arial" pitchFamily="34" charset="0"/>
              <a:buChar char="•"/>
            </a:pPr>
            <a:r>
              <a:rPr lang="es-PE" dirty="0" smtClean="0"/>
              <a:t> </a:t>
            </a:r>
            <a:r>
              <a:rPr lang="es-PE" dirty="0" smtClean="0"/>
              <a:t>Existe la espontaneidad, de modo que un Julio César cruzando el </a:t>
            </a:r>
            <a:r>
              <a:rPr lang="es-PE" dirty="0" err="1" smtClean="0"/>
              <a:t>Rubicón</a:t>
            </a:r>
            <a:r>
              <a:rPr lang="es-PE" dirty="0" smtClean="0"/>
              <a:t>, desconoce, a diferencia de Dios, su destino.</a:t>
            </a:r>
          </a:p>
          <a:p>
            <a:pPr>
              <a:buFont typeface="Arial" pitchFamily="34" charset="0"/>
              <a:buChar char="•"/>
            </a:pPr>
            <a:r>
              <a:rPr lang="es-PE" dirty="0" smtClean="0"/>
              <a:t> </a:t>
            </a:r>
            <a:r>
              <a:rPr lang="es-PE" dirty="0" smtClean="0"/>
              <a:t>A pesar de todo, es una negligencia el ser fatalista, quietista o nihilista.</a:t>
            </a:r>
            <a:endParaRPr lang="es-PE" dirty="0"/>
          </a:p>
        </p:txBody>
      </p:sp>
      <p:sp>
        <p:nvSpPr>
          <p:cNvPr id="5" name="4 Flecha izquierda y derecha"/>
          <p:cNvSpPr/>
          <p:nvPr/>
        </p:nvSpPr>
        <p:spPr>
          <a:xfrm>
            <a:off x="4143372" y="4429132"/>
            <a:ext cx="1214446" cy="500066"/>
          </a:xfrm>
          <a:prstGeom prst="lef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rgbClr val="00B050"/>
              </a:solidFill>
            </a:endParaRPr>
          </a:p>
        </p:txBody>
      </p:sp>
      <p:sp>
        <p:nvSpPr>
          <p:cNvPr id="7" name="6 CuadroTexto"/>
          <p:cNvSpPr txBox="1"/>
          <p:nvPr/>
        </p:nvSpPr>
        <p:spPr>
          <a:xfrm>
            <a:off x="3786182" y="5214950"/>
            <a:ext cx="2143140" cy="1200329"/>
          </a:xfrm>
          <a:prstGeom prst="rect">
            <a:avLst/>
          </a:prstGeom>
          <a:noFill/>
        </p:spPr>
        <p:txBody>
          <a:bodyPr wrap="square" rtlCol="0">
            <a:spAutoFit/>
          </a:bodyPr>
          <a:lstStyle/>
          <a:p>
            <a:pPr algn="ctr"/>
            <a:r>
              <a:rPr lang="es-PE" dirty="0" smtClean="0">
                <a:solidFill>
                  <a:srgbClr val="00B050"/>
                </a:solidFill>
              </a:rPr>
              <a:t>Leibniz sostiene ambas cosas que parecen estar en confrontación.</a:t>
            </a:r>
            <a:endParaRPr lang="es-PE" dirty="0">
              <a:solidFill>
                <a:srgbClr val="00B05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0" y="0"/>
            <a:ext cx="6240619" cy="923330"/>
          </a:xfrm>
          <a:prstGeom prst="rect">
            <a:avLst/>
          </a:prstGeom>
          <a:noFill/>
        </p:spPr>
        <p:txBody>
          <a:bodyPr wrap="none" rtlCol="0">
            <a:spAutoFit/>
          </a:bodyPr>
          <a:lstStyle/>
          <a:p>
            <a:r>
              <a:rPr lang="es-PE" dirty="0" smtClean="0"/>
              <a:t>Capítulo IV: </a:t>
            </a:r>
          </a:p>
          <a:p>
            <a:r>
              <a:rPr lang="es-PE" dirty="0" smtClean="0"/>
              <a:t>	¿Es Leibniz un determinista fuerte o un compatibilista?</a:t>
            </a:r>
          </a:p>
          <a:p>
            <a:endParaRPr lang="es-PE"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500298" y="0"/>
            <a:ext cx="4357718" cy="369332"/>
          </a:xfrm>
          <a:prstGeom prst="rect">
            <a:avLst/>
          </a:prstGeom>
          <a:noFill/>
        </p:spPr>
        <p:txBody>
          <a:bodyPr wrap="square" rtlCol="0">
            <a:spAutoFit/>
          </a:bodyPr>
          <a:lstStyle/>
          <a:p>
            <a:r>
              <a:rPr lang="es-PE" dirty="0" smtClean="0"/>
              <a:t>¿Cuáles son los bandos de la controversia?</a:t>
            </a:r>
            <a:endParaRPr lang="es-PE" dirty="0"/>
          </a:p>
        </p:txBody>
      </p:sp>
      <p:sp>
        <p:nvSpPr>
          <p:cNvPr id="3" name="2 Flecha derecha"/>
          <p:cNvSpPr/>
          <p:nvPr/>
        </p:nvSpPr>
        <p:spPr>
          <a:xfrm>
            <a:off x="357158" y="285728"/>
            <a:ext cx="4071966" cy="121444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4000" b="1" dirty="0" smtClean="0"/>
              <a:t>Determinismo</a:t>
            </a:r>
            <a:endParaRPr lang="es-PE" sz="4000" b="1" dirty="0"/>
          </a:p>
        </p:txBody>
      </p:sp>
      <p:sp>
        <p:nvSpPr>
          <p:cNvPr id="4" name="3 Flecha izquierda"/>
          <p:cNvSpPr/>
          <p:nvPr/>
        </p:nvSpPr>
        <p:spPr>
          <a:xfrm>
            <a:off x="4643438" y="285728"/>
            <a:ext cx="4143404" cy="121444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4000" dirty="0" smtClean="0"/>
              <a:t>Libertad</a:t>
            </a:r>
            <a:endParaRPr lang="es-PE" sz="4000" dirty="0"/>
          </a:p>
        </p:txBody>
      </p:sp>
      <p:sp>
        <p:nvSpPr>
          <p:cNvPr id="5" name="4 CuadroTexto"/>
          <p:cNvSpPr txBox="1"/>
          <p:nvPr/>
        </p:nvSpPr>
        <p:spPr>
          <a:xfrm>
            <a:off x="357158" y="1357298"/>
            <a:ext cx="2428892" cy="338554"/>
          </a:xfrm>
          <a:prstGeom prst="rect">
            <a:avLst/>
          </a:prstGeom>
          <a:noFill/>
        </p:spPr>
        <p:txBody>
          <a:bodyPr wrap="square" rtlCol="0">
            <a:spAutoFit/>
          </a:bodyPr>
          <a:lstStyle/>
          <a:p>
            <a:pPr algn="ctr"/>
            <a:r>
              <a:rPr lang="es-PE" sz="1600" b="1" u="sng" dirty="0" smtClean="0"/>
              <a:t>Determinismo Fuerte:</a:t>
            </a:r>
          </a:p>
        </p:txBody>
      </p:sp>
      <p:sp>
        <p:nvSpPr>
          <p:cNvPr id="6" name="5 CuadroTexto"/>
          <p:cNvSpPr txBox="1"/>
          <p:nvPr/>
        </p:nvSpPr>
        <p:spPr>
          <a:xfrm>
            <a:off x="3000364" y="1428736"/>
            <a:ext cx="3071834" cy="584775"/>
          </a:xfrm>
          <a:prstGeom prst="rect">
            <a:avLst/>
          </a:prstGeom>
          <a:noFill/>
        </p:spPr>
        <p:txBody>
          <a:bodyPr wrap="square" rtlCol="0">
            <a:spAutoFit/>
          </a:bodyPr>
          <a:lstStyle/>
          <a:p>
            <a:pPr algn="ctr"/>
            <a:r>
              <a:rPr lang="es-PE" sz="1600" b="1" u="sng" dirty="0" smtClean="0"/>
              <a:t>Determinismo Suave</a:t>
            </a:r>
          </a:p>
          <a:p>
            <a:pPr algn="ctr"/>
            <a:r>
              <a:rPr lang="es-PE" sz="1600" b="1" u="sng" dirty="0" smtClean="0"/>
              <a:t>(Compatibilismo):</a:t>
            </a:r>
          </a:p>
        </p:txBody>
      </p:sp>
      <p:sp>
        <p:nvSpPr>
          <p:cNvPr id="7" name="6 CuadroTexto"/>
          <p:cNvSpPr txBox="1"/>
          <p:nvPr/>
        </p:nvSpPr>
        <p:spPr>
          <a:xfrm>
            <a:off x="6072198" y="1428736"/>
            <a:ext cx="2786050" cy="338554"/>
          </a:xfrm>
          <a:prstGeom prst="rect">
            <a:avLst/>
          </a:prstGeom>
          <a:noFill/>
        </p:spPr>
        <p:txBody>
          <a:bodyPr wrap="square" rtlCol="0">
            <a:spAutoFit/>
          </a:bodyPr>
          <a:lstStyle/>
          <a:p>
            <a:pPr algn="ctr"/>
            <a:r>
              <a:rPr lang="es-PE" sz="1600" b="1" u="sng" dirty="0" smtClean="0"/>
              <a:t>Partido de los Libertarios:</a:t>
            </a:r>
          </a:p>
        </p:txBody>
      </p:sp>
      <p:sp>
        <p:nvSpPr>
          <p:cNvPr id="9" name="8 CuadroTexto"/>
          <p:cNvSpPr txBox="1"/>
          <p:nvPr/>
        </p:nvSpPr>
        <p:spPr>
          <a:xfrm>
            <a:off x="142844" y="4929198"/>
            <a:ext cx="2143140" cy="615553"/>
          </a:xfrm>
          <a:prstGeom prst="rect">
            <a:avLst/>
          </a:prstGeom>
          <a:noFill/>
        </p:spPr>
        <p:txBody>
          <a:bodyPr wrap="square" rtlCol="0">
            <a:spAutoFit/>
          </a:bodyPr>
          <a:lstStyle/>
          <a:p>
            <a:pPr algn="ctr"/>
            <a:r>
              <a:rPr lang="es-PE" sz="1600" b="1" u="sng" dirty="0" smtClean="0"/>
              <a:t>Indeterministas:</a:t>
            </a:r>
          </a:p>
          <a:p>
            <a:pPr algn="ctr"/>
            <a:endParaRPr lang="es-PE" dirty="0"/>
          </a:p>
        </p:txBody>
      </p:sp>
      <p:sp>
        <p:nvSpPr>
          <p:cNvPr id="12" name="11 CuadroTexto"/>
          <p:cNvSpPr txBox="1"/>
          <p:nvPr/>
        </p:nvSpPr>
        <p:spPr>
          <a:xfrm>
            <a:off x="7072330" y="4572008"/>
            <a:ext cx="1500198" cy="1107996"/>
          </a:xfrm>
          <a:prstGeom prst="rect">
            <a:avLst/>
          </a:prstGeom>
          <a:noFill/>
        </p:spPr>
        <p:txBody>
          <a:bodyPr wrap="square" rtlCol="0">
            <a:spAutoFit/>
          </a:bodyPr>
          <a:lstStyle/>
          <a:p>
            <a:pPr algn="ctr"/>
            <a:r>
              <a:rPr lang="es-PE" sz="1600" b="1" u="sng" dirty="0" smtClean="0"/>
              <a:t>Partido de los </a:t>
            </a:r>
            <a:r>
              <a:rPr lang="es-PE" sz="1600" b="1" u="sng" dirty="0" err="1" smtClean="0"/>
              <a:t>Pseudo-Problemistas</a:t>
            </a:r>
            <a:r>
              <a:rPr lang="es-PE" sz="1600" b="1" u="sng" dirty="0" smtClean="0"/>
              <a:t>:</a:t>
            </a:r>
          </a:p>
          <a:p>
            <a:pPr>
              <a:buFont typeface="Wingdings" pitchFamily="2" charset="2"/>
              <a:buChar char="ü"/>
            </a:pPr>
            <a:endParaRPr lang="es-PE" dirty="0"/>
          </a:p>
        </p:txBody>
      </p:sp>
      <p:pic>
        <p:nvPicPr>
          <p:cNvPr id="24578" name="Picture 2" descr="Image result for leibniz"/>
          <p:cNvPicPr>
            <a:picLocks noChangeAspect="1" noChangeArrowheads="1"/>
          </p:cNvPicPr>
          <p:nvPr/>
        </p:nvPicPr>
        <p:blipFill>
          <a:blip r:embed="rId2"/>
          <a:srcRect/>
          <a:stretch>
            <a:fillRect/>
          </a:stretch>
        </p:blipFill>
        <p:spPr bwMode="auto">
          <a:xfrm>
            <a:off x="3714744" y="4166922"/>
            <a:ext cx="2071702" cy="2691078"/>
          </a:xfrm>
          <a:prstGeom prst="rect">
            <a:avLst/>
          </a:prstGeom>
          <a:noFill/>
        </p:spPr>
      </p:pic>
      <p:grpSp>
        <p:nvGrpSpPr>
          <p:cNvPr id="8" name="17 Grupo"/>
          <p:cNvGrpSpPr/>
          <p:nvPr/>
        </p:nvGrpSpPr>
        <p:grpSpPr>
          <a:xfrm>
            <a:off x="714348" y="5643578"/>
            <a:ext cx="2000264" cy="857256"/>
            <a:chOff x="714348" y="5643578"/>
            <a:chExt cx="2000264" cy="857256"/>
          </a:xfrm>
        </p:grpSpPr>
        <p:sp>
          <p:nvSpPr>
            <p:cNvPr id="16" name="15 Flecha izquierda"/>
            <p:cNvSpPr/>
            <p:nvPr/>
          </p:nvSpPr>
          <p:spPr>
            <a:xfrm>
              <a:off x="1857356" y="5786454"/>
              <a:ext cx="857256" cy="571504"/>
            </a:xfrm>
            <a:prstGeom prst="lef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7" name="16 Señal de prohibido"/>
            <p:cNvSpPr/>
            <p:nvPr/>
          </p:nvSpPr>
          <p:spPr>
            <a:xfrm>
              <a:off x="714348" y="5643578"/>
              <a:ext cx="1000132" cy="857256"/>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grpSp>
      <p:grpSp>
        <p:nvGrpSpPr>
          <p:cNvPr id="10" name="21 Grupo"/>
          <p:cNvGrpSpPr/>
          <p:nvPr/>
        </p:nvGrpSpPr>
        <p:grpSpPr>
          <a:xfrm>
            <a:off x="6357950" y="5643578"/>
            <a:ext cx="2000264" cy="857256"/>
            <a:chOff x="6429388" y="5715016"/>
            <a:chExt cx="2000264" cy="857256"/>
          </a:xfrm>
        </p:grpSpPr>
        <p:sp>
          <p:nvSpPr>
            <p:cNvPr id="20" name="19 Flecha izquierda"/>
            <p:cNvSpPr/>
            <p:nvPr/>
          </p:nvSpPr>
          <p:spPr>
            <a:xfrm rot="10800000">
              <a:off x="6429388" y="5857892"/>
              <a:ext cx="857256" cy="571504"/>
            </a:xfrm>
            <a:prstGeom prst="lef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1" name="20 Señal de prohibido"/>
            <p:cNvSpPr/>
            <p:nvPr/>
          </p:nvSpPr>
          <p:spPr>
            <a:xfrm>
              <a:off x="7429520" y="5715016"/>
              <a:ext cx="1000132" cy="857256"/>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grpSp>
      <p:sp>
        <p:nvSpPr>
          <p:cNvPr id="24580" name="AutoShape 4" descr="Image result for person unknown avata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PE"/>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428596" y="357166"/>
            <a:ext cx="8501122" cy="6186309"/>
          </a:xfrm>
          <a:prstGeom prst="rect">
            <a:avLst/>
          </a:prstGeom>
          <a:noFill/>
        </p:spPr>
        <p:txBody>
          <a:bodyPr wrap="square" rtlCol="0">
            <a:spAutoFit/>
          </a:bodyPr>
          <a:lstStyle/>
          <a:p>
            <a:r>
              <a:rPr lang="es-PE" dirty="0" smtClean="0"/>
              <a:t>De acuerdo a  Leibniz:</a:t>
            </a:r>
          </a:p>
          <a:p>
            <a:endParaRPr lang="es-PE" dirty="0" smtClean="0"/>
          </a:p>
          <a:p>
            <a:pPr>
              <a:buFont typeface="Wingdings" pitchFamily="2" charset="2"/>
              <a:buChar char="q"/>
            </a:pPr>
            <a:r>
              <a:rPr lang="es-PE" dirty="0" smtClean="0"/>
              <a:t>  Se percibe a sí mismo como partidario de un intermedio entre la ciencia media de los jesuitas y los </a:t>
            </a:r>
            <a:r>
              <a:rPr lang="es-PE" dirty="0" err="1" smtClean="0"/>
              <a:t>predestinadores</a:t>
            </a:r>
            <a:r>
              <a:rPr lang="es-PE" dirty="0" smtClean="0"/>
              <a:t> dominicos-agustinianos.</a:t>
            </a:r>
          </a:p>
          <a:p>
            <a:pPr>
              <a:buFont typeface="Wingdings" pitchFamily="2" charset="2"/>
              <a:buChar char="q"/>
            </a:pPr>
            <a:r>
              <a:rPr lang="es-PE" dirty="0" smtClean="0"/>
              <a:t> </a:t>
            </a:r>
            <a:r>
              <a:rPr lang="es-PE" dirty="0" smtClean="0"/>
              <a:t>Toma distancia explícita del determinismo fuerte de </a:t>
            </a:r>
            <a:r>
              <a:rPr lang="es-PE" dirty="0" err="1" smtClean="0"/>
              <a:t>Spinoza</a:t>
            </a:r>
            <a:r>
              <a:rPr lang="es-PE" dirty="0" smtClean="0"/>
              <a:t> y del fatalismo turco. </a:t>
            </a:r>
          </a:p>
          <a:p>
            <a:pPr>
              <a:buFont typeface="Wingdings" pitchFamily="2" charset="2"/>
              <a:buChar char="q"/>
            </a:pPr>
            <a:r>
              <a:rPr lang="es-PE" dirty="0" smtClean="0"/>
              <a:t> </a:t>
            </a:r>
            <a:r>
              <a:rPr lang="es-PE" dirty="0" smtClean="0"/>
              <a:t>Defiende la armonía preestablecida de un universo determinado que incluye en su diseño a criaturas potencialmente inclinadas al mal, de modo que la República Moral de Mónadas resulta en la verdadera gloria del creador. </a:t>
            </a:r>
          </a:p>
          <a:p>
            <a:pPr>
              <a:buFont typeface="Wingdings" pitchFamily="2" charset="2"/>
              <a:buChar char="q"/>
            </a:pPr>
            <a:endParaRPr lang="es-PE" dirty="0" smtClean="0"/>
          </a:p>
          <a:p>
            <a:r>
              <a:rPr lang="es-PE" dirty="0" smtClean="0"/>
              <a:t>De acuerdo a J. </a:t>
            </a:r>
            <a:r>
              <a:rPr lang="es-PE" dirty="0" err="1" smtClean="0"/>
              <a:t>Rawls</a:t>
            </a:r>
            <a:r>
              <a:rPr lang="es-PE" dirty="0" smtClean="0"/>
              <a:t>:</a:t>
            </a:r>
          </a:p>
          <a:p>
            <a:endParaRPr lang="es-PE" dirty="0" smtClean="0"/>
          </a:p>
          <a:p>
            <a:pPr>
              <a:buFont typeface="Arial" pitchFamily="34" charset="0"/>
              <a:buChar char="•"/>
            </a:pPr>
            <a:r>
              <a:rPr lang="es-PE" dirty="0" smtClean="0"/>
              <a:t> Leibniz utiliza un concepto de filosofía como una apología de la fe</a:t>
            </a:r>
          </a:p>
          <a:p>
            <a:pPr>
              <a:buFont typeface="Arial" pitchFamily="34" charset="0"/>
              <a:buChar char="•"/>
            </a:pPr>
            <a:r>
              <a:rPr lang="es-PE" dirty="0" smtClean="0"/>
              <a:t> </a:t>
            </a:r>
            <a:r>
              <a:rPr lang="es-PE" dirty="0" smtClean="0"/>
              <a:t>Es un gran conservador, en el buen sentido de la palabra, aceptando la ortodoxia cristiana y desarrollando la ciencia de su época mediante el uso de su teología filosófica</a:t>
            </a:r>
          </a:p>
          <a:p>
            <a:pPr>
              <a:buFont typeface="Arial" pitchFamily="34" charset="0"/>
              <a:buChar char="•"/>
            </a:pPr>
            <a:r>
              <a:rPr lang="es-PE" dirty="0" smtClean="0"/>
              <a:t>  </a:t>
            </a:r>
            <a:r>
              <a:rPr lang="es-PE" dirty="0" smtClean="0"/>
              <a:t>De acuerdo a </a:t>
            </a:r>
            <a:r>
              <a:rPr lang="es-PE" dirty="0" err="1" smtClean="0"/>
              <a:t>Rawls</a:t>
            </a:r>
            <a:r>
              <a:rPr lang="es-PE" dirty="0" smtClean="0"/>
              <a:t>, respecto de la noción de libertad en Leibniz: </a:t>
            </a:r>
            <a:r>
              <a:rPr lang="es-PE" dirty="0" smtClean="0"/>
              <a:t>: “Kant critica esta idea en la segunda </a:t>
            </a:r>
            <a:r>
              <a:rPr lang="es-PE" i="1" dirty="0" smtClean="0"/>
              <a:t>Crítica</a:t>
            </a:r>
            <a:r>
              <a:rPr lang="es-PE" dirty="0" smtClean="0"/>
              <a:t> diciendo que no es mejor que ‘la libertad de un asador que, una vez se le ha dado cuerda, también lleva a cabo su movimiento por sí mismo’”. (2001:126)</a:t>
            </a:r>
          </a:p>
          <a:p>
            <a:pPr>
              <a:buFont typeface="Arial" pitchFamily="34" charset="0"/>
              <a:buChar char="•"/>
            </a:pPr>
            <a:r>
              <a:rPr lang="es-PE" dirty="0" smtClean="0"/>
              <a:t> Leibniz no llegó a resolver la controversia de la libertad</a:t>
            </a:r>
          </a:p>
          <a:p>
            <a:pPr>
              <a:buFont typeface="Arial" pitchFamily="34" charset="0"/>
              <a:buChar char="•"/>
            </a:pPr>
            <a:r>
              <a:rPr lang="es-PE" dirty="0" smtClean="0"/>
              <a:t>“Sobre la cuestión de la libertad, Leibniz </a:t>
            </a:r>
            <a:r>
              <a:rPr lang="es-PE" dirty="0" smtClean="0"/>
              <a:t> es </a:t>
            </a:r>
            <a:r>
              <a:rPr lang="es-PE" dirty="0" smtClean="0"/>
              <a:t>un determinista y un compatibilista, esto es, no ve incompatibilidad entre la libertad y una cierta clase especial de determinismo.” (2001:149) </a:t>
            </a:r>
            <a:endParaRPr lang="es-PE"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714348" y="714356"/>
            <a:ext cx="7643866" cy="3693319"/>
          </a:xfrm>
          <a:prstGeom prst="rect">
            <a:avLst/>
          </a:prstGeom>
          <a:noFill/>
        </p:spPr>
        <p:txBody>
          <a:bodyPr wrap="square" rtlCol="0">
            <a:spAutoFit/>
          </a:bodyPr>
          <a:lstStyle/>
          <a:p>
            <a:r>
              <a:rPr lang="es-PE" dirty="0" smtClean="0"/>
              <a:t>De acuerdo a </a:t>
            </a:r>
            <a:r>
              <a:rPr lang="es-PE" dirty="0" err="1" smtClean="0"/>
              <a:t>Copleston</a:t>
            </a:r>
            <a:r>
              <a:rPr lang="es-PE" dirty="0" smtClean="0"/>
              <a:t>:</a:t>
            </a:r>
          </a:p>
          <a:p>
            <a:endParaRPr lang="es-PE" dirty="0" smtClean="0"/>
          </a:p>
          <a:p>
            <a:pPr>
              <a:buFont typeface="Courier New" pitchFamily="49" charset="0"/>
              <a:buChar char="o"/>
            </a:pPr>
            <a:r>
              <a:rPr lang="es-PE" dirty="0" smtClean="0"/>
              <a:t>  Leibniz escribe en la Teodicea de modo difuso  sobre el tema y sostiene dos posturas que son incompatibles. </a:t>
            </a:r>
          </a:p>
          <a:p>
            <a:pPr>
              <a:buFont typeface="Courier New" pitchFamily="49" charset="0"/>
              <a:buChar char="o"/>
            </a:pPr>
            <a:r>
              <a:rPr lang="es-PE" dirty="0" smtClean="0"/>
              <a:t> </a:t>
            </a:r>
            <a:r>
              <a:rPr lang="es-PE" dirty="0" smtClean="0"/>
              <a:t>La defensa de la libertad, en Leibniz, es insatisfactoria</a:t>
            </a:r>
          </a:p>
          <a:p>
            <a:pPr>
              <a:buFont typeface="Courier New" pitchFamily="49" charset="0"/>
              <a:buChar char="o"/>
            </a:pPr>
            <a:r>
              <a:rPr lang="es-PE" dirty="0" smtClean="0"/>
              <a:t> </a:t>
            </a:r>
            <a:r>
              <a:rPr lang="es-PE" dirty="0" smtClean="0"/>
              <a:t>Dada la indeterminación del concepto de “libertad” en el contexto de Leibniz, uno puede considerar lo oscuro de la controversia.</a:t>
            </a:r>
          </a:p>
          <a:p>
            <a:pPr>
              <a:buFont typeface="Courier New" pitchFamily="49" charset="0"/>
              <a:buChar char="o"/>
            </a:pPr>
            <a:r>
              <a:rPr lang="es-PE" dirty="0" smtClean="0"/>
              <a:t> </a:t>
            </a:r>
            <a:r>
              <a:rPr lang="es-PE" dirty="0" smtClean="0"/>
              <a:t>No se puede acusar a Leibniz de insinceridad, debido a que a pesar de que no armonice determinismo y libertad, defiende el </a:t>
            </a:r>
            <a:r>
              <a:rPr lang="es-PE" dirty="0" err="1" smtClean="0"/>
              <a:t>antiquietismo</a:t>
            </a:r>
            <a:r>
              <a:rPr lang="es-PE" dirty="0" smtClean="0"/>
              <a:t> y combate al fatalismo. </a:t>
            </a:r>
          </a:p>
          <a:p>
            <a:pPr>
              <a:buFont typeface="Courier New" pitchFamily="49" charset="0"/>
              <a:buChar char="o"/>
            </a:pPr>
            <a:r>
              <a:rPr lang="es-PE" dirty="0" smtClean="0"/>
              <a:t> </a:t>
            </a:r>
            <a:r>
              <a:rPr lang="es-PE" dirty="0" smtClean="0"/>
              <a:t>Al igual que Leticia Cabañas, </a:t>
            </a:r>
            <a:r>
              <a:rPr lang="es-PE" dirty="0" err="1" smtClean="0"/>
              <a:t>Copleston</a:t>
            </a:r>
            <a:r>
              <a:rPr lang="es-PE" dirty="0" smtClean="0"/>
              <a:t> no cree adecuada la separación entre necesidad y contingencia. </a:t>
            </a:r>
            <a:endParaRPr lang="es-PE" dirty="0" smtClean="0"/>
          </a:p>
          <a:p>
            <a:endParaRPr lang="es-PE"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071539" y="714356"/>
            <a:ext cx="7143800" cy="4524315"/>
          </a:xfrm>
          <a:prstGeom prst="rect">
            <a:avLst/>
          </a:prstGeom>
          <a:noFill/>
        </p:spPr>
        <p:txBody>
          <a:bodyPr wrap="square" rtlCol="0">
            <a:spAutoFit/>
          </a:bodyPr>
          <a:lstStyle/>
          <a:p>
            <a:r>
              <a:rPr lang="es-PE" dirty="0" smtClean="0"/>
              <a:t>De acuerdo a </a:t>
            </a:r>
            <a:r>
              <a:rPr lang="es-PE" dirty="0" err="1" smtClean="0"/>
              <a:t>Cranston</a:t>
            </a:r>
            <a:r>
              <a:rPr lang="es-PE" dirty="0" smtClean="0"/>
              <a:t> </a:t>
            </a:r>
            <a:r>
              <a:rPr lang="es-PE" dirty="0" err="1" smtClean="0"/>
              <a:t>Paull</a:t>
            </a:r>
            <a:r>
              <a:rPr lang="es-PE" dirty="0" smtClean="0"/>
              <a:t>:</a:t>
            </a:r>
          </a:p>
          <a:p>
            <a:endParaRPr lang="es-PE" dirty="0" smtClean="0"/>
          </a:p>
          <a:p>
            <a:pPr>
              <a:buFont typeface="Arial" pitchFamily="34" charset="0"/>
              <a:buChar char="•"/>
            </a:pPr>
            <a:r>
              <a:rPr lang="es-PE" dirty="0" smtClean="0"/>
              <a:t> La defensa de lo que aparece como incompatible es llamado en </a:t>
            </a:r>
            <a:r>
              <a:rPr lang="es-PE" i="1" dirty="0" smtClean="0"/>
              <a:t>Leibniz and </a:t>
            </a:r>
            <a:r>
              <a:rPr lang="es-PE" i="1" dirty="0" err="1" smtClean="0"/>
              <a:t>the</a:t>
            </a:r>
            <a:r>
              <a:rPr lang="es-PE" i="1" dirty="0" smtClean="0"/>
              <a:t> </a:t>
            </a:r>
            <a:r>
              <a:rPr lang="es-PE" i="1" dirty="0" err="1" smtClean="0"/>
              <a:t>miracle</a:t>
            </a:r>
            <a:r>
              <a:rPr lang="es-PE" i="1" dirty="0" smtClean="0"/>
              <a:t> of </a:t>
            </a:r>
            <a:r>
              <a:rPr lang="es-PE" i="1" dirty="0" err="1" smtClean="0"/>
              <a:t>Freedom</a:t>
            </a:r>
            <a:r>
              <a:rPr lang="es-PE" i="1" dirty="0" smtClean="0"/>
              <a:t> </a:t>
            </a:r>
            <a:r>
              <a:rPr lang="es-PE" dirty="0" smtClean="0"/>
              <a:t>como “libertad milagrosa”.</a:t>
            </a:r>
          </a:p>
          <a:p>
            <a:pPr>
              <a:buFont typeface="Arial" pitchFamily="34" charset="0"/>
              <a:buChar char="•"/>
            </a:pPr>
            <a:r>
              <a:rPr lang="es-PE" dirty="0" smtClean="0"/>
              <a:t> </a:t>
            </a:r>
            <a:r>
              <a:rPr lang="es-PE" dirty="0" err="1" smtClean="0"/>
              <a:t>Paull</a:t>
            </a:r>
            <a:r>
              <a:rPr lang="es-PE" dirty="0" smtClean="0"/>
              <a:t> sostiene que un Leibniz temprano es determinista y luego modula hacia una defensa de la libertad mejor elaborada. (Esto es discutible debido a que las incompatibilidades se evidencian en un mismo trabajo)</a:t>
            </a:r>
          </a:p>
          <a:p>
            <a:pPr>
              <a:buFont typeface="Arial" pitchFamily="34" charset="0"/>
              <a:buChar char="•"/>
            </a:pPr>
            <a:r>
              <a:rPr lang="es-PE" dirty="0" smtClean="0"/>
              <a:t> </a:t>
            </a:r>
            <a:r>
              <a:rPr lang="es-PE" dirty="0" smtClean="0"/>
              <a:t>Para este autor,  Leibniz es un compatibilista “optimista”.</a:t>
            </a:r>
          </a:p>
          <a:p>
            <a:pPr>
              <a:buFont typeface="Arial" pitchFamily="34" charset="0"/>
              <a:buChar char="•"/>
            </a:pPr>
            <a:endParaRPr lang="es-PE" dirty="0" smtClean="0"/>
          </a:p>
          <a:p>
            <a:r>
              <a:rPr lang="es-PE" dirty="0" smtClean="0"/>
              <a:t>De acuerdo  a </a:t>
            </a:r>
            <a:r>
              <a:rPr lang="es-PE" dirty="0" err="1" smtClean="0"/>
              <a:t>Sleigh</a:t>
            </a:r>
            <a:r>
              <a:rPr lang="es-PE" dirty="0" smtClean="0"/>
              <a:t>:</a:t>
            </a:r>
          </a:p>
          <a:p>
            <a:endParaRPr lang="es-PE" dirty="0" smtClean="0"/>
          </a:p>
          <a:p>
            <a:pPr>
              <a:buFont typeface="Wingdings" pitchFamily="2" charset="2"/>
              <a:buChar char="v"/>
            </a:pPr>
            <a:r>
              <a:rPr lang="es-PE" dirty="0" smtClean="0"/>
              <a:t> Leibniz es un determinista y un compatibilista. </a:t>
            </a:r>
          </a:p>
          <a:p>
            <a:pPr>
              <a:buFont typeface="Wingdings" pitchFamily="2" charset="2"/>
              <a:buChar char="v"/>
            </a:pPr>
            <a:r>
              <a:rPr lang="es-PE" dirty="0" smtClean="0"/>
              <a:t> </a:t>
            </a:r>
            <a:r>
              <a:rPr lang="es-PE" dirty="0" smtClean="0"/>
              <a:t>Queda claro que hay un conflicto entre el “</a:t>
            </a:r>
            <a:r>
              <a:rPr lang="es-PE" dirty="0" err="1" smtClean="0"/>
              <a:t>necesitarianismo</a:t>
            </a:r>
            <a:r>
              <a:rPr lang="es-PE" dirty="0" smtClean="0"/>
              <a:t>” y la libertad humana.</a:t>
            </a:r>
          </a:p>
          <a:p>
            <a:pPr>
              <a:buFont typeface="Wingdings" pitchFamily="2" charset="2"/>
              <a:buChar char="v"/>
            </a:pPr>
            <a:r>
              <a:rPr lang="es-PE" dirty="0" smtClean="0"/>
              <a:t> Apoya la idea de dos incompatibles Leibniz, siguiendo a </a:t>
            </a:r>
            <a:r>
              <a:rPr lang="es-PE" dirty="0" err="1" smtClean="0"/>
              <a:t>Cranston</a:t>
            </a:r>
            <a:r>
              <a:rPr lang="es-PE" dirty="0" smtClean="0"/>
              <a:t> </a:t>
            </a:r>
            <a:r>
              <a:rPr lang="es-PE" dirty="0" err="1" smtClean="0"/>
              <a:t>Paull</a:t>
            </a:r>
            <a:r>
              <a:rPr lang="es-PE" dirty="0" smtClean="0"/>
              <a:t>.</a:t>
            </a:r>
          </a:p>
          <a:p>
            <a:pPr>
              <a:buFont typeface="Arial" pitchFamily="34" charset="0"/>
              <a:buChar char="•"/>
            </a:pPr>
            <a:endParaRPr lang="es-PE"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500034" y="0"/>
            <a:ext cx="7858180" cy="7017306"/>
          </a:xfrm>
          <a:prstGeom prst="rect">
            <a:avLst/>
          </a:prstGeom>
          <a:noFill/>
        </p:spPr>
        <p:txBody>
          <a:bodyPr wrap="square" rtlCol="0">
            <a:spAutoFit/>
          </a:bodyPr>
          <a:lstStyle/>
          <a:p>
            <a:r>
              <a:rPr lang="es-PE" dirty="0" smtClean="0"/>
              <a:t>De acuerdo a Murray:</a:t>
            </a:r>
          </a:p>
          <a:p>
            <a:endParaRPr lang="es-PE" dirty="0" smtClean="0"/>
          </a:p>
          <a:p>
            <a:pPr>
              <a:buFont typeface="Arial" pitchFamily="34" charset="0"/>
              <a:buChar char="•"/>
            </a:pPr>
            <a:r>
              <a:rPr lang="es-PE" dirty="0" smtClean="0"/>
              <a:t> Debemos considerar el debate planteado por Leibniz entre los </a:t>
            </a:r>
            <a:r>
              <a:rPr lang="es-PE" dirty="0" err="1" smtClean="0"/>
              <a:t>predeterminadores</a:t>
            </a:r>
            <a:r>
              <a:rPr lang="es-PE" dirty="0" smtClean="0"/>
              <a:t> y los jesuitas.</a:t>
            </a:r>
          </a:p>
          <a:p>
            <a:pPr>
              <a:buFont typeface="Arial" pitchFamily="34" charset="0"/>
              <a:buChar char="•"/>
            </a:pPr>
            <a:r>
              <a:rPr lang="es-PE" dirty="0" smtClean="0"/>
              <a:t> </a:t>
            </a:r>
            <a:r>
              <a:rPr lang="es-PE" dirty="0" smtClean="0"/>
              <a:t>Los dominicos, siguiendo a Sto. Tomás de Aquino, sostienen la concurrencia y la presciencia divina de los futuros contingentes.</a:t>
            </a:r>
          </a:p>
          <a:p>
            <a:pPr>
              <a:buFont typeface="Arial" pitchFamily="34" charset="0"/>
              <a:buChar char="•"/>
            </a:pPr>
            <a:r>
              <a:rPr lang="es-PE" dirty="0" smtClean="0"/>
              <a:t> </a:t>
            </a:r>
            <a:r>
              <a:rPr lang="es-PE" dirty="0" smtClean="0"/>
              <a:t>Los jesuitas, siguiendo a Luis de Molina, creen que la postura dominica compromete a la libertad, por lo que postulan que el conocimiento de los futuros contingentes debe darse de modo independiente de la voluntad divina; es decir, sostienen una sabiduría divina prevolicional. </a:t>
            </a:r>
          </a:p>
          <a:p>
            <a:pPr>
              <a:buFont typeface="Arial" pitchFamily="34" charset="0"/>
              <a:buChar char="•"/>
            </a:pPr>
            <a:r>
              <a:rPr lang="es-PE" dirty="0" smtClean="0"/>
              <a:t> </a:t>
            </a:r>
            <a:r>
              <a:rPr lang="es-PE" dirty="0" smtClean="0"/>
              <a:t>Molina critica la idea de un ámbito doble del conocimiento, sostenido por los dominicos. Por un lado el natural y por otro el libre.  En conceptos de Leibniz, es el ámbito de lo necesario y lo contingente, respectivamente. Molina al contrario, cree que de darse un acto libre, debe ser en una ciencia intermedia  entre aquellas.</a:t>
            </a:r>
          </a:p>
          <a:p>
            <a:pPr>
              <a:buFont typeface="Arial" pitchFamily="34" charset="0"/>
              <a:buChar char="•"/>
            </a:pPr>
            <a:endParaRPr lang="es-PE" dirty="0" smtClean="0"/>
          </a:p>
          <a:p>
            <a:pPr>
              <a:buFont typeface="Arial" pitchFamily="34" charset="0"/>
              <a:buChar char="•"/>
            </a:pPr>
            <a:r>
              <a:rPr lang="es-PE" dirty="0" smtClean="0"/>
              <a:t>Leibniz critica y sintetiza ambas posturas para adecuar un punto intermedio entre </a:t>
            </a:r>
            <a:r>
              <a:rPr lang="es-PE" dirty="0" err="1" smtClean="0"/>
              <a:t>predestinadores</a:t>
            </a:r>
            <a:r>
              <a:rPr lang="es-PE" dirty="0" smtClean="0"/>
              <a:t>, pero avaladores de su </a:t>
            </a:r>
            <a:r>
              <a:rPr lang="es-PE" dirty="0" smtClean="0">
                <a:solidFill>
                  <a:srgbClr val="C00000"/>
                </a:solidFill>
              </a:rPr>
              <a:t>principio de razón suficiente</a:t>
            </a:r>
            <a:r>
              <a:rPr lang="es-PE" dirty="0" smtClean="0"/>
              <a:t>, y los partidarios de la ciencia media que reclaman la </a:t>
            </a:r>
            <a:r>
              <a:rPr lang="es-PE" dirty="0" smtClean="0">
                <a:solidFill>
                  <a:srgbClr val="C00000"/>
                </a:solidFill>
              </a:rPr>
              <a:t>espontaneidad</a:t>
            </a:r>
            <a:r>
              <a:rPr lang="es-PE" dirty="0" smtClean="0"/>
              <a:t> del ámbito contingente, así como de la </a:t>
            </a:r>
            <a:r>
              <a:rPr lang="es-PE" dirty="0" smtClean="0">
                <a:solidFill>
                  <a:srgbClr val="C00000"/>
                </a:solidFill>
              </a:rPr>
              <a:t>sabiduría prevolicional</a:t>
            </a:r>
            <a:r>
              <a:rPr lang="es-PE" dirty="0" smtClean="0"/>
              <a:t>. </a:t>
            </a:r>
          </a:p>
          <a:p>
            <a:pPr>
              <a:buFont typeface="Arial" pitchFamily="34" charset="0"/>
              <a:buChar char="•"/>
            </a:pPr>
            <a:r>
              <a:rPr lang="es-PE" dirty="0" smtClean="0"/>
              <a:t> </a:t>
            </a:r>
            <a:r>
              <a:rPr lang="es-PE" dirty="0" smtClean="0"/>
              <a:t>Así, Leibniz no es ni un libertario, ni un determinista fuerte, ni un </a:t>
            </a:r>
            <a:r>
              <a:rPr lang="es-PE" dirty="0" err="1" smtClean="0"/>
              <a:t>compatiblista</a:t>
            </a:r>
            <a:r>
              <a:rPr lang="es-PE" dirty="0" smtClean="0"/>
              <a:t>, sino que de acuerdo a Murray, propone una vía intermedia entre jesuitas y dominicos. </a:t>
            </a:r>
          </a:p>
          <a:p>
            <a:endParaRPr lang="es-PE" dirty="0" smtClean="0"/>
          </a:p>
          <a:p>
            <a:endParaRPr lang="es-PE"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500298" y="0"/>
            <a:ext cx="4357718" cy="369332"/>
          </a:xfrm>
          <a:prstGeom prst="rect">
            <a:avLst/>
          </a:prstGeom>
          <a:noFill/>
        </p:spPr>
        <p:txBody>
          <a:bodyPr wrap="square" rtlCol="0">
            <a:spAutoFit/>
          </a:bodyPr>
          <a:lstStyle/>
          <a:p>
            <a:r>
              <a:rPr lang="es-PE" dirty="0" smtClean="0"/>
              <a:t>¿Cuáles son los bandos de la controversia?</a:t>
            </a:r>
            <a:endParaRPr lang="es-PE" dirty="0"/>
          </a:p>
        </p:txBody>
      </p:sp>
      <p:sp>
        <p:nvSpPr>
          <p:cNvPr id="3" name="2 Flecha derecha"/>
          <p:cNvSpPr/>
          <p:nvPr/>
        </p:nvSpPr>
        <p:spPr>
          <a:xfrm>
            <a:off x="357158" y="285728"/>
            <a:ext cx="4071966" cy="121444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4000" b="1" dirty="0" smtClean="0"/>
              <a:t>Determinismo</a:t>
            </a:r>
            <a:endParaRPr lang="es-PE" sz="4000" b="1" dirty="0"/>
          </a:p>
        </p:txBody>
      </p:sp>
      <p:sp>
        <p:nvSpPr>
          <p:cNvPr id="4" name="3 Flecha izquierda"/>
          <p:cNvSpPr/>
          <p:nvPr/>
        </p:nvSpPr>
        <p:spPr>
          <a:xfrm>
            <a:off x="4643438" y="285728"/>
            <a:ext cx="4143404" cy="121444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4000" dirty="0" smtClean="0"/>
              <a:t>Libertad</a:t>
            </a:r>
            <a:endParaRPr lang="es-PE" sz="4000" dirty="0"/>
          </a:p>
        </p:txBody>
      </p:sp>
      <p:sp>
        <p:nvSpPr>
          <p:cNvPr id="5" name="4 CuadroTexto"/>
          <p:cNvSpPr txBox="1"/>
          <p:nvPr/>
        </p:nvSpPr>
        <p:spPr>
          <a:xfrm>
            <a:off x="357158" y="1357298"/>
            <a:ext cx="2428892" cy="338554"/>
          </a:xfrm>
          <a:prstGeom prst="rect">
            <a:avLst/>
          </a:prstGeom>
          <a:noFill/>
        </p:spPr>
        <p:txBody>
          <a:bodyPr wrap="square" rtlCol="0">
            <a:spAutoFit/>
          </a:bodyPr>
          <a:lstStyle/>
          <a:p>
            <a:pPr algn="ctr"/>
            <a:r>
              <a:rPr lang="es-PE" sz="1600" b="1" u="sng" dirty="0" smtClean="0"/>
              <a:t>Determinismo Fuerte:</a:t>
            </a:r>
          </a:p>
        </p:txBody>
      </p:sp>
      <p:sp>
        <p:nvSpPr>
          <p:cNvPr id="6" name="5 CuadroTexto"/>
          <p:cNvSpPr txBox="1"/>
          <p:nvPr/>
        </p:nvSpPr>
        <p:spPr>
          <a:xfrm>
            <a:off x="3000364" y="1428736"/>
            <a:ext cx="3071834" cy="584775"/>
          </a:xfrm>
          <a:prstGeom prst="rect">
            <a:avLst/>
          </a:prstGeom>
          <a:noFill/>
        </p:spPr>
        <p:txBody>
          <a:bodyPr wrap="square" rtlCol="0">
            <a:spAutoFit/>
          </a:bodyPr>
          <a:lstStyle/>
          <a:p>
            <a:pPr algn="ctr"/>
            <a:r>
              <a:rPr lang="es-PE" sz="1600" b="1" u="sng" dirty="0" smtClean="0"/>
              <a:t>Determinismo Suave</a:t>
            </a:r>
          </a:p>
          <a:p>
            <a:pPr algn="ctr"/>
            <a:r>
              <a:rPr lang="es-PE" sz="1600" b="1" u="sng" dirty="0" smtClean="0"/>
              <a:t>(Compatibilismo):</a:t>
            </a:r>
          </a:p>
        </p:txBody>
      </p:sp>
      <p:sp>
        <p:nvSpPr>
          <p:cNvPr id="7" name="6 CuadroTexto"/>
          <p:cNvSpPr txBox="1"/>
          <p:nvPr/>
        </p:nvSpPr>
        <p:spPr>
          <a:xfrm>
            <a:off x="6072198" y="1428736"/>
            <a:ext cx="2786050" cy="338554"/>
          </a:xfrm>
          <a:prstGeom prst="rect">
            <a:avLst/>
          </a:prstGeom>
          <a:noFill/>
        </p:spPr>
        <p:txBody>
          <a:bodyPr wrap="square" rtlCol="0">
            <a:spAutoFit/>
          </a:bodyPr>
          <a:lstStyle/>
          <a:p>
            <a:pPr algn="ctr"/>
            <a:r>
              <a:rPr lang="es-PE" sz="1600" b="1" u="sng" dirty="0" smtClean="0"/>
              <a:t>Partido de los Libertarios:</a:t>
            </a:r>
          </a:p>
        </p:txBody>
      </p:sp>
      <p:sp>
        <p:nvSpPr>
          <p:cNvPr id="9" name="8 CuadroTexto"/>
          <p:cNvSpPr txBox="1"/>
          <p:nvPr/>
        </p:nvSpPr>
        <p:spPr>
          <a:xfrm>
            <a:off x="142844" y="4929198"/>
            <a:ext cx="2143140" cy="615553"/>
          </a:xfrm>
          <a:prstGeom prst="rect">
            <a:avLst/>
          </a:prstGeom>
          <a:noFill/>
        </p:spPr>
        <p:txBody>
          <a:bodyPr wrap="square" rtlCol="0">
            <a:spAutoFit/>
          </a:bodyPr>
          <a:lstStyle/>
          <a:p>
            <a:pPr algn="ctr"/>
            <a:r>
              <a:rPr lang="es-PE" sz="1600" b="1" u="sng" dirty="0" smtClean="0"/>
              <a:t>Indeterministas:</a:t>
            </a:r>
          </a:p>
          <a:p>
            <a:pPr algn="ctr"/>
            <a:endParaRPr lang="es-PE" dirty="0"/>
          </a:p>
        </p:txBody>
      </p:sp>
      <p:sp>
        <p:nvSpPr>
          <p:cNvPr id="12" name="11 CuadroTexto"/>
          <p:cNvSpPr txBox="1"/>
          <p:nvPr/>
        </p:nvSpPr>
        <p:spPr>
          <a:xfrm>
            <a:off x="7072330" y="4572008"/>
            <a:ext cx="1500198" cy="1107996"/>
          </a:xfrm>
          <a:prstGeom prst="rect">
            <a:avLst/>
          </a:prstGeom>
          <a:noFill/>
        </p:spPr>
        <p:txBody>
          <a:bodyPr wrap="square" rtlCol="0">
            <a:spAutoFit/>
          </a:bodyPr>
          <a:lstStyle/>
          <a:p>
            <a:pPr algn="ctr"/>
            <a:r>
              <a:rPr lang="es-PE" sz="1600" b="1" u="sng" dirty="0" smtClean="0"/>
              <a:t>Partido de los </a:t>
            </a:r>
            <a:r>
              <a:rPr lang="es-PE" sz="1600" b="1" u="sng" dirty="0" err="1" smtClean="0"/>
              <a:t>Pseudo-Problemistas</a:t>
            </a:r>
            <a:r>
              <a:rPr lang="es-PE" sz="1600" b="1" u="sng" dirty="0" smtClean="0"/>
              <a:t>:</a:t>
            </a:r>
          </a:p>
          <a:p>
            <a:pPr>
              <a:buFont typeface="Wingdings" pitchFamily="2" charset="2"/>
              <a:buChar char="ü"/>
            </a:pPr>
            <a:endParaRPr lang="es-PE" dirty="0"/>
          </a:p>
        </p:txBody>
      </p:sp>
      <p:pic>
        <p:nvPicPr>
          <p:cNvPr id="24578" name="Picture 2" descr="Image result for leibniz"/>
          <p:cNvPicPr>
            <a:picLocks noChangeAspect="1" noChangeArrowheads="1"/>
          </p:cNvPicPr>
          <p:nvPr/>
        </p:nvPicPr>
        <p:blipFill>
          <a:blip r:embed="rId2"/>
          <a:srcRect/>
          <a:stretch>
            <a:fillRect/>
          </a:stretch>
        </p:blipFill>
        <p:spPr bwMode="auto">
          <a:xfrm>
            <a:off x="3714744" y="4166922"/>
            <a:ext cx="2071702" cy="2691078"/>
          </a:xfrm>
          <a:prstGeom prst="rect">
            <a:avLst/>
          </a:prstGeom>
          <a:noFill/>
        </p:spPr>
      </p:pic>
      <p:grpSp>
        <p:nvGrpSpPr>
          <p:cNvPr id="8" name="17 Grupo"/>
          <p:cNvGrpSpPr/>
          <p:nvPr/>
        </p:nvGrpSpPr>
        <p:grpSpPr>
          <a:xfrm>
            <a:off x="714348" y="5643578"/>
            <a:ext cx="2000264" cy="857256"/>
            <a:chOff x="714348" y="5643578"/>
            <a:chExt cx="2000264" cy="857256"/>
          </a:xfrm>
        </p:grpSpPr>
        <p:sp>
          <p:nvSpPr>
            <p:cNvPr id="16" name="15 Flecha izquierda"/>
            <p:cNvSpPr/>
            <p:nvPr/>
          </p:nvSpPr>
          <p:spPr>
            <a:xfrm>
              <a:off x="1857356" y="5786454"/>
              <a:ext cx="857256" cy="571504"/>
            </a:xfrm>
            <a:prstGeom prst="lef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7" name="16 Señal de prohibido"/>
            <p:cNvSpPr/>
            <p:nvPr/>
          </p:nvSpPr>
          <p:spPr>
            <a:xfrm>
              <a:off x="714348" y="5643578"/>
              <a:ext cx="1000132" cy="857256"/>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grpSp>
      <p:grpSp>
        <p:nvGrpSpPr>
          <p:cNvPr id="10" name="21 Grupo"/>
          <p:cNvGrpSpPr/>
          <p:nvPr/>
        </p:nvGrpSpPr>
        <p:grpSpPr>
          <a:xfrm>
            <a:off x="6357950" y="5643578"/>
            <a:ext cx="2000264" cy="857256"/>
            <a:chOff x="6429388" y="5715016"/>
            <a:chExt cx="2000264" cy="857256"/>
          </a:xfrm>
        </p:grpSpPr>
        <p:sp>
          <p:nvSpPr>
            <p:cNvPr id="20" name="19 Flecha izquierda"/>
            <p:cNvSpPr/>
            <p:nvPr/>
          </p:nvSpPr>
          <p:spPr>
            <a:xfrm rot="10800000">
              <a:off x="6429388" y="5857892"/>
              <a:ext cx="857256" cy="571504"/>
            </a:xfrm>
            <a:prstGeom prst="lef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1" name="20 Señal de prohibido"/>
            <p:cNvSpPr/>
            <p:nvPr/>
          </p:nvSpPr>
          <p:spPr>
            <a:xfrm>
              <a:off x="7429520" y="5715016"/>
              <a:ext cx="1000132" cy="857256"/>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grpSp>
      <p:sp>
        <p:nvSpPr>
          <p:cNvPr id="24580" name="AutoShape 4" descr="Image result for person unknown avata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PE"/>
          </a:p>
        </p:txBody>
      </p:sp>
      <p:sp>
        <p:nvSpPr>
          <p:cNvPr id="18" name="17 CuadroTexto"/>
          <p:cNvSpPr txBox="1"/>
          <p:nvPr/>
        </p:nvSpPr>
        <p:spPr>
          <a:xfrm>
            <a:off x="642910" y="1857364"/>
            <a:ext cx="2213555" cy="369332"/>
          </a:xfrm>
          <a:prstGeom prst="rect">
            <a:avLst/>
          </a:prstGeom>
          <a:noFill/>
        </p:spPr>
        <p:txBody>
          <a:bodyPr wrap="none" rtlCol="0">
            <a:spAutoFit/>
          </a:bodyPr>
          <a:lstStyle/>
          <a:p>
            <a:r>
              <a:rPr lang="es-PE" dirty="0" err="1" smtClean="0"/>
              <a:t>Rawls</a:t>
            </a:r>
            <a:r>
              <a:rPr lang="es-PE" dirty="0" smtClean="0"/>
              <a:t> y muchos otros</a:t>
            </a:r>
            <a:endParaRPr lang="es-PE" dirty="0"/>
          </a:p>
        </p:txBody>
      </p:sp>
      <p:sp>
        <p:nvSpPr>
          <p:cNvPr id="19" name="18 CuadroTexto"/>
          <p:cNvSpPr txBox="1"/>
          <p:nvPr/>
        </p:nvSpPr>
        <p:spPr>
          <a:xfrm>
            <a:off x="3643306" y="2214554"/>
            <a:ext cx="2143140" cy="923330"/>
          </a:xfrm>
          <a:prstGeom prst="rect">
            <a:avLst/>
          </a:prstGeom>
          <a:noFill/>
        </p:spPr>
        <p:txBody>
          <a:bodyPr wrap="square" rtlCol="0">
            <a:spAutoFit/>
          </a:bodyPr>
          <a:lstStyle/>
          <a:p>
            <a:r>
              <a:rPr lang="es-PE" dirty="0" err="1" smtClean="0"/>
              <a:t>Rawls</a:t>
            </a:r>
            <a:r>
              <a:rPr lang="es-PE" dirty="0" smtClean="0"/>
              <a:t>, </a:t>
            </a:r>
            <a:r>
              <a:rPr lang="es-PE" dirty="0" err="1" smtClean="0"/>
              <a:t>Sleigh</a:t>
            </a:r>
            <a:r>
              <a:rPr lang="es-PE" dirty="0" smtClean="0"/>
              <a:t>, Russel, Adams, Burns, </a:t>
            </a:r>
            <a:r>
              <a:rPr lang="es-PE" dirty="0" err="1" smtClean="0"/>
              <a:t>Cranston</a:t>
            </a:r>
            <a:r>
              <a:rPr lang="es-PE" dirty="0" smtClean="0"/>
              <a:t> </a:t>
            </a:r>
            <a:r>
              <a:rPr lang="es-PE" dirty="0" err="1" smtClean="0"/>
              <a:t>Paull</a:t>
            </a:r>
            <a:r>
              <a:rPr lang="es-PE" dirty="0" smtClean="0"/>
              <a:t>, </a:t>
            </a:r>
            <a:endParaRPr lang="es-PE" dirty="0"/>
          </a:p>
        </p:txBody>
      </p:sp>
      <p:sp>
        <p:nvSpPr>
          <p:cNvPr id="22" name="21 CuadroTexto"/>
          <p:cNvSpPr txBox="1"/>
          <p:nvPr/>
        </p:nvSpPr>
        <p:spPr>
          <a:xfrm>
            <a:off x="6286512" y="2428868"/>
            <a:ext cx="2571768" cy="1661993"/>
          </a:xfrm>
          <a:prstGeom prst="rect">
            <a:avLst/>
          </a:prstGeom>
          <a:noFill/>
        </p:spPr>
        <p:txBody>
          <a:bodyPr wrap="square" rtlCol="0">
            <a:spAutoFit/>
          </a:bodyPr>
          <a:lstStyle/>
          <a:p>
            <a:r>
              <a:rPr lang="es-PE" sz="1600" b="1" u="sng" dirty="0" smtClean="0"/>
              <a:t>Aquellos que consideran que Leibniz no compatibiliza </a:t>
            </a:r>
            <a:r>
              <a:rPr lang="es-PE" sz="1600" b="1" u="sng" dirty="0" err="1" smtClean="0"/>
              <a:t>Det</a:t>
            </a:r>
            <a:r>
              <a:rPr lang="es-PE" sz="1600" b="1" u="sng" dirty="0" smtClean="0"/>
              <a:t> y </a:t>
            </a:r>
            <a:r>
              <a:rPr lang="es-PE" sz="1600" b="1" u="sng" dirty="0" err="1" smtClean="0"/>
              <a:t>Lib</a:t>
            </a:r>
            <a:endParaRPr lang="es-PE" sz="1600" b="1" u="sng" dirty="0" smtClean="0"/>
          </a:p>
          <a:p>
            <a:endParaRPr lang="es-PE" dirty="0" smtClean="0"/>
          </a:p>
          <a:p>
            <a:r>
              <a:rPr lang="es-PE" dirty="0" smtClean="0"/>
              <a:t>Cabañas, </a:t>
            </a:r>
            <a:r>
              <a:rPr lang="es-PE" dirty="0" err="1" smtClean="0"/>
              <a:t>Copleston</a:t>
            </a:r>
            <a:r>
              <a:rPr lang="es-PE" dirty="0" smtClean="0"/>
              <a:t>, </a:t>
            </a:r>
            <a:r>
              <a:rPr lang="es-PE" dirty="0" err="1" smtClean="0"/>
              <a:t>Sleigh</a:t>
            </a:r>
            <a:endParaRPr lang="es-PE"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714480" y="285728"/>
            <a:ext cx="5633081" cy="923330"/>
          </a:xfrm>
          <a:prstGeom prst="rect">
            <a:avLst/>
          </a:prstGeom>
          <a:noFill/>
        </p:spPr>
        <p:txBody>
          <a:bodyPr wrap="none" rtlCol="0">
            <a:spAutoFit/>
          </a:bodyPr>
          <a:lstStyle/>
          <a:p>
            <a:pPr algn="ctr"/>
            <a:r>
              <a:rPr lang="es-PE" b="1" u="sng" dirty="0" smtClean="0"/>
              <a:t>CONCLUSIONES</a:t>
            </a:r>
          </a:p>
          <a:p>
            <a:r>
              <a:rPr lang="es-PE" b="1" u="sng" dirty="0" smtClean="0"/>
              <a:t>Leibniz </a:t>
            </a:r>
            <a:r>
              <a:rPr lang="es-PE" b="1" u="sng" dirty="0"/>
              <a:t>y la compatibilidad entre determinismo y libertad</a:t>
            </a:r>
            <a:endParaRPr lang="es-PE" dirty="0"/>
          </a:p>
          <a:p>
            <a:endParaRPr lang="es-PE" dirty="0"/>
          </a:p>
        </p:txBody>
      </p:sp>
      <p:sp>
        <p:nvSpPr>
          <p:cNvPr id="5" name="4 CuadroTexto"/>
          <p:cNvSpPr txBox="1"/>
          <p:nvPr/>
        </p:nvSpPr>
        <p:spPr>
          <a:xfrm>
            <a:off x="285720" y="1285860"/>
            <a:ext cx="6240619" cy="4247317"/>
          </a:xfrm>
          <a:prstGeom prst="rect">
            <a:avLst/>
          </a:prstGeom>
          <a:noFill/>
        </p:spPr>
        <p:txBody>
          <a:bodyPr wrap="none" rtlCol="0">
            <a:spAutoFit/>
          </a:bodyPr>
          <a:lstStyle/>
          <a:p>
            <a:r>
              <a:rPr lang="es-PE" dirty="0" smtClean="0"/>
              <a:t>Capítulo </a:t>
            </a:r>
            <a:r>
              <a:rPr lang="es-PE" dirty="0"/>
              <a:t>I</a:t>
            </a:r>
            <a:r>
              <a:rPr lang="es-PE" dirty="0" smtClean="0"/>
              <a:t>:	</a:t>
            </a:r>
          </a:p>
          <a:p>
            <a:r>
              <a:rPr lang="es-PE" dirty="0" smtClean="0"/>
              <a:t> </a:t>
            </a:r>
            <a:r>
              <a:rPr lang="es-PE" dirty="0"/>
              <a:t>Panorama general del pensamiento de Leibniz</a:t>
            </a:r>
          </a:p>
          <a:p>
            <a:endParaRPr lang="es-PE" dirty="0" smtClean="0"/>
          </a:p>
          <a:p>
            <a:endParaRPr lang="es-PE" dirty="0" smtClean="0"/>
          </a:p>
          <a:p>
            <a:r>
              <a:rPr lang="es-PE" dirty="0" smtClean="0"/>
              <a:t>Capítulo </a:t>
            </a:r>
            <a:r>
              <a:rPr lang="es-PE" dirty="0"/>
              <a:t>II: </a:t>
            </a:r>
            <a:endParaRPr lang="es-PE" dirty="0" smtClean="0"/>
          </a:p>
          <a:p>
            <a:r>
              <a:rPr lang="es-PE" dirty="0" smtClean="0"/>
              <a:t>Panorama </a:t>
            </a:r>
            <a:r>
              <a:rPr lang="es-PE" dirty="0"/>
              <a:t>general del problema del libre albedrío</a:t>
            </a:r>
          </a:p>
          <a:p>
            <a:endParaRPr lang="es-PE" dirty="0" smtClean="0"/>
          </a:p>
          <a:p>
            <a:endParaRPr lang="es-PE" dirty="0" smtClean="0"/>
          </a:p>
          <a:p>
            <a:r>
              <a:rPr lang="es-PE" dirty="0" smtClean="0"/>
              <a:t>Capítulo </a:t>
            </a:r>
            <a:r>
              <a:rPr lang="es-PE" dirty="0"/>
              <a:t>III</a:t>
            </a:r>
            <a:r>
              <a:rPr lang="es-PE" dirty="0" smtClean="0"/>
              <a:t>:</a:t>
            </a:r>
          </a:p>
          <a:p>
            <a:r>
              <a:rPr lang="es-PE" dirty="0" smtClean="0"/>
              <a:t>¿</a:t>
            </a:r>
            <a:r>
              <a:rPr lang="es-PE" dirty="0"/>
              <a:t>Qué nos dice Leibniz?</a:t>
            </a:r>
          </a:p>
          <a:p>
            <a:endParaRPr lang="es-PE" dirty="0" smtClean="0"/>
          </a:p>
          <a:p>
            <a:endParaRPr lang="es-PE" dirty="0" smtClean="0"/>
          </a:p>
          <a:p>
            <a:r>
              <a:rPr lang="es-PE" dirty="0" smtClean="0"/>
              <a:t>Capítulo </a:t>
            </a:r>
            <a:r>
              <a:rPr lang="es-PE" dirty="0"/>
              <a:t>IV: </a:t>
            </a:r>
            <a:endParaRPr lang="es-PE" dirty="0" smtClean="0"/>
          </a:p>
          <a:p>
            <a:r>
              <a:rPr lang="es-PE" dirty="0"/>
              <a:t>	</a:t>
            </a:r>
            <a:r>
              <a:rPr lang="es-PE" dirty="0" smtClean="0"/>
              <a:t>¿</a:t>
            </a:r>
            <a:r>
              <a:rPr lang="es-PE" dirty="0"/>
              <a:t>Es Leibniz un determinista fuerte o un compatibilista?</a:t>
            </a:r>
          </a:p>
          <a:p>
            <a:endParaRPr lang="es-PE" dirty="0"/>
          </a:p>
        </p:txBody>
      </p:sp>
      <p:sp>
        <p:nvSpPr>
          <p:cNvPr id="7" name="6 CuadroTexto"/>
          <p:cNvSpPr txBox="1"/>
          <p:nvPr/>
        </p:nvSpPr>
        <p:spPr>
          <a:xfrm>
            <a:off x="1571604" y="1928802"/>
            <a:ext cx="7286676" cy="646331"/>
          </a:xfrm>
          <a:prstGeom prst="rect">
            <a:avLst/>
          </a:prstGeom>
          <a:noFill/>
        </p:spPr>
        <p:txBody>
          <a:bodyPr wrap="square" rtlCol="0">
            <a:spAutoFit/>
          </a:bodyPr>
          <a:lstStyle/>
          <a:p>
            <a:r>
              <a:rPr lang="es-PE" dirty="0" smtClean="0">
                <a:solidFill>
                  <a:srgbClr val="C00000"/>
                </a:solidFill>
              </a:rPr>
              <a:t>El pensamiento de Leibniz es amplio y complejo,  especialmente si investigamos el problema del libre albedrío</a:t>
            </a:r>
            <a:endParaRPr lang="es-PE" dirty="0">
              <a:solidFill>
                <a:srgbClr val="C00000"/>
              </a:solidFill>
            </a:endParaRPr>
          </a:p>
        </p:txBody>
      </p:sp>
      <p:sp>
        <p:nvSpPr>
          <p:cNvPr id="8" name="7 CuadroTexto"/>
          <p:cNvSpPr txBox="1"/>
          <p:nvPr/>
        </p:nvSpPr>
        <p:spPr>
          <a:xfrm>
            <a:off x="1643042" y="3071810"/>
            <a:ext cx="7286676" cy="646331"/>
          </a:xfrm>
          <a:prstGeom prst="rect">
            <a:avLst/>
          </a:prstGeom>
          <a:noFill/>
        </p:spPr>
        <p:txBody>
          <a:bodyPr wrap="square" rtlCol="0">
            <a:spAutoFit/>
          </a:bodyPr>
          <a:lstStyle/>
          <a:p>
            <a:r>
              <a:rPr lang="es-PE" dirty="0" smtClean="0">
                <a:solidFill>
                  <a:srgbClr val="C00000"/>
                </a:solidFill>
              </a:rPr>
              <a:t>La controversia supone una serie de partidos que buscan responder a la tensión entre determinismo y libertad. </a:t>
            </a:r>
            <a:endParaRPr lang="es-PE" dirty="0">
              <a:solidFill>
                <a:srgbClr val="C00000"/>
              </a:solidFill>
            </a:endParaRPr>
          </a:p>
        </p:txBody>
      </p:sp>
      <p:sp>
        <p:nvSpPr>
          <p:cNvPr id="9" name="8 CuadroTexto"/>
          <p:cNvSpPr txBox="1"/>
          <p:nvPr/>
        </p:nvSpPr>
        <p:spPr>
          <a:xfrm>
            <a:off x="1643042" y="4143380"/>
            <a:ext cx="7286676" cy="646331"/>
          </a:xfrm>
          <a:prstGeom prst="rect">
            <a:avLst/>
          </a:prstGeom>
          <a:noFill/>
        </p:spPr>
        <p:txBody>
          <a:bodyPr wrap="square" rtlCol="0">
            <a:spAutoFit/>
          </a:bodyPr>
          <a:lstStyle/>
          <a:p>
            <a:r>
              <a:rPr lang="es-PE" dirty="0" smtClean="0">
                <a:solidFill>
                  <a:srgbClr val="C00000"/>
                </a:solidFill>
              </a:rPr>
              <a:t>Leibniz sostiene ideas que soportan un determinismo fuerte, y al mismo tiempo defiende la libertad humana. </a:t>
            </a:r>
            <a:endParaRPr lang="es-PE" dirty="0">
              <a:solidFill>
                <a:srgbClr val="C00000"/>
              </a:solidFill>
            </a:endParaRPr>
          </a:p>
        </p:txBody>
      </p:sp>
      <p:sp>
        <p:nvSpPr>
          <p:cNvPr id="10" name="9 CuadroTexto"/>
          <p:cNvSpPr txBox="1"/>
          <p:nvPr/>
        </p:nvSpPr>
        <p:spPr>
          <a:xfrm>
            <a:off x="1571604" y="5229043"/>
            <a:ext cx="7286676" cy="1200329"/>
          </a:xfrm>
          <a:prstGeom prst="rect">
            <a:avLst/>
          </a:prstGeom>
          <a:noFill/>
        </p:spPr>
        <p:txBody>
          <a:bodyPr wrap="square" rtlCol="0">
            <a:spAutoFit/>
          </a:bodyPr>
          <a:lstStyle/>
          <a:p>
            <a:r>
              <a:rPr lang="es-PE" dirty="0" smtClean="0">
                <a:solidFill>
                  <a:srgbClr val="C00000"/>
                </a:solidFill>
              </a:rPr>
              <a:t>No es sencillo etiquetar a Leibniz. La mayoría da por sentado que Leibniz es un determinista fuerte; muchos le interpretan como un compatibilista. Muchos  otros defienden la idea de que no articula una armonización satisfactoria.  Sin embargo </a:t>
            </a:r>
            <a:r>
              <a:rPr lang="es-PE" dirty="0" smtClean="0">
                <a:solidFill>
                  <a:srgbClr val="00B050"/>
                </a:solidFill>
              </a:rPr>
              <a:t>es claramente un </a:t>
            </a:r>
            <a:r>
              <a:rPr lang="es-PE" dirty="0" err="1" smtClean="0">
                <a:solidFill>
                  <a:srgbClr val="00B050"/>
                </a:solidFill>
              </a:rPr>
              <a:t>antiquietista</a:t>
            </a:r>
            <a:r>
              <a:rPr lang="es-PE" dirty="0" smtClean="0">
                <a:solidFill>
                  <a:srgbClr val="00B050"/>
                </a:solidFill>
              </a:rPr>
              <a:t> y </a:t>
            </a:r>
            <a:r>
              <a:rPr lang="es-PE" dirty="0" err="1" smtClean="0">
                <a:solidFill>
                  <a:srgbClr val="00B050"/>
                </a:solidFill>
              </a:rPr>
              <a:t>antifatalista</a:t>
            </a:r>
            <a:r>
              <a:rPr lang="es-PE" dirty="0" smtClean="0">
                <a:solidFill>
                  <a:srgbClr val="00B050"/>
                </a:solidFill>
              </a:rPr>
              <a:t>. </a:t>
            </a:r>
            <a:endParaRPr lang="es-PE" dirty="0">
              <a:solidFill>
                <a:srgbClr val="00B05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500166" y="285728"/>
            <a:ext cx="6357982" cy="369332"/>
          </a:xfrm>
          <a:prstGeom prst="rect">
            <a:avLst/>
          </a:prstGeom>
          <a:noFill/>
        </p:spPr>
        <p:txBody>
          <a:bodyPr wrap="square" rtlCol="0">
            <a:spAutoFit/>
          </a:bodyPr>
          <a:lstStyle/>
          <a:p>
            <a:r>
              <a:rPr lang="es-PE" dirty="0"/>
              <a:t>¿</a:t>
            </a:r>
            <a:r>
              <a:rPr lang="es-PE" dirty="0" smtClean="0"/>
              <a:t>Qué es lo más importante de su pensamiento para el problema?</a:t>
            </a:r>
            <a:endParaRPr lang="es-PE" dirty="0"/>
          </a:p>
        </p:txBody>
      </p:sp>
      <p:sp>
        <p:nvSpPr>
          <p:cNvPr id="6" name="5 CuadroTexto"/>
          <p:cNvSpPr txBox="1"/>
          <p:nvPr/>
        </p:nvSpPr>
        <p:spPr>
          <a:xfrm>
            <a:off x="285720" y="1857364"/>
            <a:ext cx="4143404" cy="5078313"/>
          </a:xfrm>
          <a:prstGeom prst="rect">
            <a:avLst/>
          </a:prstGeom>
          <a:noFill/>
        </p:spPr>
        <p:txBody>
          <a:bodyPr wrap="square" rtlCol="0">
            <a:spAutoFit/>
          </a:bodyPr>
          <a:lstStyle/>
          <a:p>
            <a:pPr algn="just">
              <a:buFont typeface="Wingdings" pitchFamily="2" charset="2"/>
              <a:buChar char="v"/>
            </a:pPr>
            <a:r>
              <a:rPr lang="es-PE" dirty="0" smtClean="0"/>
              <a:t>De su pensamiento físico, podemos notar que se fundamenta en la perspectiva geométrica. </a:t>
            </a:r>
          </a:p>
          <a:p>
            <a:pPr algn="just">
              <a:buFont typeface="Wingdings" pitchFamily="2" charset="2"/>
              <a:buChar char="v"/>
            </a:pPr>
            <a:r>
              <a:rPr lang="es-PE" dirty="0" smtClean="0"/>
              <a:t>De su pensamiento matemático, se puede deducir el mecanicismo, el cual es abiertamente determinista.</a:t>
            </a:r>
          </a:p>
          <a:p>
            <a:pPr algn="just">
              <a:buFont typeface="Wingdings" pitchFamily="2" charset="2"/>
              <a:buChar char="v"/>
            </a:pPr>
            <a:r>
              <a:rPr lang="es-PE" dirty="0" smtClean="0"/>
              <a:t>De la Teología podemos extraer conceptos como el de predestinación, futurición o </a:t>
            </a:r>
            <a:r>
              <a:rPr lang="es-PE" dirty="0" err="1" smtClean="0"/>
              <a:t>necesitarianismo</a:t>
            </a:r>
            <a:r>
              <a:rPr lang="es-PE" dirty="0" smtClean="0"/>
              <a:t>, la existencia de los futuros contingentes, la providencia y la concurrencia. Todos ellos confrontan la idea de una libertad. </a:t>
            </a:r>
            <a:endParaRPr lang="es-PE" dirty="0" smtClean="0"/>
          </a:p>
          <a:p>
            <a:pPr algn="just">
              <a:buFont typeface="Wingdings" pitchFamily="2" charset="2"/>
              <a:buChar char="v"/>
            </a:pPr>
            <a:r>
              <a:rPr lang="es-PE" dirty="0" smtClean="0"/>
              <a:t>De su consideración del alma humana como mónada encarnada con razón, pero refiriendo que la mónada está determinada, concluimos que la substancia individual está asediada por el determinismo</a:t>
            </a:r>
            <a:endParaRPr lang="es-PE" dirty="0"/>
          </a:p>
        </p:txBody>
      </p:sp>
      <p:sp>
        <p:nvSpPr>
          <p:cNvPr id="7" name="6 CuadroTexto"/>
          <p:cNvSpPr txBox="1"/>
          <p:nvPr/>
        </p:nvSpPr>
        <p:spPr>
          <a:xfrm>
            <a:off x="5072066" y="1857364"/>
            <a:ext cx="3714776" cy="3416320"/>
          </a:xfrm>
          <a:prstGeom prst="rect">
            <a:avLst/>
          </a:prstGeom>
          <a:noFill/>
        </p:spPr>
        <p:txBody>
          <a:bodyPr wrap="square" rtlCol="0">
            <a:spAutoFit/>
          </a:bodyPr>
          <a:lstStyle/>
          <a:p>
            <a:pPr>
              <a:buFont typeface="Wingdings" pitchFamily="2" charset="2"/>
              <a:buChar char="v"/>
            </a:pPr>
            <a:r>
              <a:rPr lang="es-PE" dirty="0" smtClean="0"/>
              <a:t>Al mismo tiempo, se defiende la libertad humana.</a:t>
            </a:r>
          </a:p>
          <a:p>
            <a:pPr>
              <a:buFont typeface="Wingdings" pitchFamily="2" charset="2"/>
              <a:buChar char="v"/>
            </a:pPr>
            <a:r>
              <a:rPr lang="es-PE" dirty="0" smtClean="0"/>
              <a:t>Desde </a:t>
            </a:r>
            <a:r>
              <a:rPr lang="es-PE" dirty="0" smtClean="0"/>
              <a:t>la Teología, a pesar de lo expuesto en contraposición, Leibniz defiende la libertad humana como dotación divina. </a:t>
            </a:r>
          </a:p>
          <a:p>
            <a:pPr>
              <a:buFont typeface="Wingdings" pitchFamily="2" charset="2"/>
              <a:buChar char="v"/>
            </a:pPr>
            <a:r>
              <a:rPr lang="es-PE" dirty="0" smtClean="0"/>
              <a:t>Desde el ámbito ético, (sea que Leibniz concilie o no al Determinismo y a la Libertad), </a:t>
            </a:r>
            <a:r>
              <a:rPr lang="es-PE" dirty="0" smtClean="0">
                <a:solidFill>
                  <a:srgbClr val="FF0000"/>
                </a:solidFill>
              </a:rPr>
              <a:t>es notable su lucha en contra del fatalismo y del quietismo.</a:t>
            </a:r>
          </a:p>
          <a:p>
            <a:pPr>
              <a:buFont typeface="Wingdings" pitchFamily="2" charset="2"/>
              <a:buChar char="v"/>
            </a:pPr>
            <a:endParaRPr lang="es-PE" dirty="0"/>
          </a:p>
        </p:txBody>
      </p:sp>
      <p:pic>
        <p:nvPicPr>
          <p:cNvPr id="23555" name="Picture 3"/>
          <p:cNvPicPr>
            <a:picLocks noChangeAspect="1" noChangeArrowheads="1"/>
          </p:cNvPicPr>
          <p:nvPr/>
        </p:nvPicPr>
        <p:blipFill>
          <a:blip r:embed="rId2"/>
          <a:srcRect/>
          <a:stretch>
            <a:fillRect/>
          </a:stretch>
        </p:blipFill>
        <p:spPr bwMode="auto">
          <a:xfrm>
            <a:off x="1428728" y="1000108"/>
            <a:ext cx="1657350" cy="533400"/>
          </a:xfrm>
          <a:prstGeom prst="rect">
            <a:avLst/>
          </a:prstGeom>
          <a:noFill/>
          <a:ln w="9525">
            <a:noFill/>
            <a:miter lim="800000"/>
            <a:headEnd/>
            <a:tailEnd/>
          </a:ln>
          <a:effectLst/>
        </p:spPr>
      </p:pic>
      <p:pic>
        <p:nvPicPr>
          <p:cNvPr id="23556" name="Picture 4"/>
          <p:cNvPicPr>
            <a:picLocks noChangeAspect="1" noChangeArrowheads="1"/>
          </p:cNvPicPr>
          <p:nvPr/>
        </p:nvPicPr>
        <p:blipFill>
          <a:blip r:embed="rId3"/>
          <a:srcRect/>
          <a:stretch>
            <a:fillRect/>
          </a:stretch>
        </p:blipFill>
        <p:spPr bwMode="auto">
          <a:xfrm>
            <a:off x="6000760" y="1000108"/>
            <a:ext cx="1304925" cy="590550"/>
          </a:xfrm>
          <a:prstGeom prst="rect">
            <a:avLst/>
          </a:prstGeom>
          <a:noFill/>
          <a:ln w="9525">
            <a:noFill/>
            <a:miter lim="800000"/>
            <a:headEnd/>
            <a:tailEnd/>
          </a:ln>
          <a:effectLst/>
        </p:spPr>
      </p:pic>
      <p:cxnSp>
        <p:nvCxnSpPr>
          <p:cNvPr id="11" name="10 Conector recto de flecha"/>
          <p:cNvCxnSpPr/>
          <p:nvPr/>
        </p:nvCxnSpPr>
        <p:spPr>
          <a:xfrm rot="10800000" flipV="1">
            <a:off x="2571736" y="714356"/>
            <a:ext cx="1857388"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12 Conector recto de flecha"/>
          <p:cNvCxnSpPr>
            <a:endCxn id="23556" idx="0"/>
          </p:cNvCxnSpPr>
          <p:nvPr/>
        </p:nvCxnSpPr>
        <p:spPr>
          <a:xfrm>
            <a:off x="4429124" y="714356"/>
            <a:ext cx="2224099"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0" y="0"/>
            <a:ext cx="5756063" cy="923330"/>
          </a:xfrm>
          <a:prstGeom prst="rect">
            <a:avLst/>
          </a:prstGeom>
          <a:noFill/>
        </p:spPr>
        <p:txBody>
          <a:bodyPr wrap="none" rtlCol="0">
            <a:spAutoFit/>
          </a:bodyPr>
          <a:lstStyle/>
          <a:p>
            <a:r>
              <a:rPr lang="es-PE" dirty="0" smtClean="0"/>
              <a:t>Capítulo II: </a:t>
            </a:r>
          </a:p>
          <a:p>
            <a:r>
              <a:rPr lang="es-PE" dirty="0" smtClean="0"/>
              <a:t>	</a:t>
            </a:r>
            <a:r>
              <a:rPr lang="es-PE" u="sng" dirty="0" smtClean="0"/>
              <a:t>Panorama general del problema del libre albedrío</a:t>
            </a:r>
          </a:p>
          <a:p>
            <a:endParaRPr lang="es-PE" dirty="0"/>
          </a:p>
        </p:txBody>
      </p:sp>
      <p:sp>
        <p:nvSpPr>
          <p:cNvPr id="4" name="3 CuadroTexto"/>
          <p:cNvSpPr txBox="1"/>
          <p:nvPr/>
        </p:nvSpPr>
        <p:spPr>
          <a:xfrm>
            <a:off x="214282" y="714356"/>
            <a:ext cx="8929718" cy="923330"/>
          </a:xfrm>
          <a:prstGeom prst="rect">
            <a:avLst/>
          </a:prstGeom>
          <a:noFill/>
        </p:spPr>
        <p:txBody>
          <a:bodyPr wrap="square" rtlCol="0">
            <a:spAutoFit/>
          </a:bodyPr>
          <a:lstStyle/>
          <a:p>
            <a:r>
              <a:rPr lang="es-PE" dirty="0" smtClean="0"/>
              <a:t>El problema del libre albedrío tiene una integral relación con el problema del mal. Revisémoslo a modo de introducción;  Se le atribuye a Epicuro la formulación de la siguiente paradoja:</a:t>
            </a:r>
            <a:endParaRPr lang="es-PE" dirty="0"/>
          </a:p>
        </p:txBody>
      </p:sp>
      <p:pic>
        <p:nvPicPr>
          <p:cNvPr id="5122" name="Picture 2" descr="Image result for epicuro"/>
          <p:cNvPicPr>
            <a:picLocks noChangeAspect="1" noChangeArrowheads="1"/>
          </p:cNvPicPr>
          <p:nvPr/>
        </p:nvPicPr>
        <p:blipFill>
          <a:blip r:embed="rId3"/>
          <a:srcRect/>
          <a:stretch>
            <a:fillRect/>
          </a:stretch>
        </p:blipFill>
        <p:spPr bwMode="auto">
          <a:xfrm>
            <a:off x="7705725" y="4762499"/>
            <a:ext cx="1438275" cy="2095501"/>
          </a:xfrm>
          <a:prstGeom prst="rect">
            <a:avLst/>
          </a:prstGeom>
          <a:noFill/>
        </p:spPr>
      </p:pic>
      <p:pic>
        <p:nvPicPr>
          <p:cNvPr id="5123" name="Picture 3"/>
          <p:cNvPicPr>
            <a:picLocks noChangeAspect="1" noChangeArrowheads="1"/>
          </p:cNvPicPr>
          <p:nvPr/>
        </p:nvPicPr>
        <p:blipFill>
          <a:blip r:embed="rId4"/>
          <a:srcRect/>
          <a:stretch>
            <a:fillRect/>
          </a:stretch>
        </p:blipFill>
        <p:spPr bwMode="auto">
          <a:xfrm>
            <a:off x="0" y="1643050"/>
            <a:ext cx="7858180" cy="4863604"/>
          </a:xfrm>
          <a:prstGeom prst="rect">
            <a:avLst/>
          </a:prstGeom>
          <a:noFill/>
          <a:ln w="9525">
            <a:noFill/>
            <a:miter lim="800000"/>
            <a:headEnd/>
            <a:tailEnd/>
          </a:ln>
          <a:effectLst/>
        </p:spPr>
      </p:pic>
      <p:sp>
        <p:nvSpPr>
          <p:cNvPr id="8" name="7 CuadroTexto"/>
          <p:cNvSpPr txBox="1"/>
          <p:nvPr/>
        </p:nvSpPr>
        <p:spPr>
          <a:xfrm>
            <a:off x="3714744" y="3500438"/>
            <a:ext cx="5429256" cy="369332"/>
          </a:xfrm>
          <a:prstGeom prst="rect">
            <a:avLst/>
          </a:prstGeom>
          <a:noFill/>
        </p:spPr>
        <p:txBody>
          <a:bodyPr wrap="square" rtlCol="0">
            <a:spAutoFit/>
          </a:bodyPr>
          <a:lstStyle/>
          <a:p>
            <a:r>
              <a:rPr lang="es-PE" dirty="0" smtClean="0"/>
              <a:t>Debe saberlo, ya que de otro modo no es Omnisciente</a:t>
            </a:r>
            <a:endParaRPr lang="es-PE" dirty="0"/>
          </a:p>
        </p:txBody>
      </p:sp>
      <p:sp>
        <p:nvSpPr>
          <p:cNvPr id="9" name="8 Rectángulo"/>
          <p:cNvSpPr/>
          <p:nvPr/>
        </p:nvSpPr>
        <p:spPr>
          <a:xfrm>
            <a:off x="0" y="3571900"/>
            <a:ext cx="9144000" cy="32861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9 CuadroTexto"/>
          <p:cNvSpPr txBox="1"/>
          <p:nvPr/>
        </p:nvSpPr>
        <p:spPr>
          <a:xfrm>
            <a:off x="4143340" y="3929066"/>
            <a:ext cx="5000660" cy="369332"/>
          </a:xfrm>
          <a:prstGeom prst="rect">
            <a:avLst/>
          </a:prstGeom>
          <a:noFill/>
        </p:spPr>
        <p:txBody>
          <a:bodyPr wrap="square" rtlCol="0">
            <a:spAutoFit/>
          </a:bodyPr>
          <a:lstStyle/>
          <a:p>
            <a:r>
              <a:rPr lang="es-PE" dirty="0" smtClean="0"/>
              <a:t>Debería poder, por cuanto es Omnipotente</a:t>
            </a:r>
            <a:endParaRPr lang="es-PE" dirty="0"/>
          </a:p>
        </p:txBody>
      </p:sp>
      <p:sp>
        <p:nvSpPr>
          <p:cNvPr id="11" name="10 CuadroTexto"/>
          <p:cNvSpPr txBox="1"/>
          <p:nvPr/>
        </p:nvSpPr>
        <p:spPr>
          <a:xfrm>
            <a:off x="3929090" y="4357694"/>
            <a:ext cx="5429256" cy="369332"/>
          </a:xfrm>
          <a:prstGeom prst="rect">
            <a:avLst/>
          </a:prstGeom>
          <a:noFill/>
        </p:spPr>
        <p:txBody>
          <a:bodyPr wrap="square" rtlCol="0">
            <a:spAutoFit/>
          </a:bodyPr>
          <a:lstStyle/>
          <a:p>
            <a:r>
              <a:rPr lang="es-PE" dirty="0" smtClean="0"/>
              <a:t>Ciertamente, mientras digamos que es bueno y justo</a:t>
            </a:r>
            <a:endParaRPr lang="es-PE" dirty="0"/>
          </a:p>
        </p:txBody>
      </p:sp>
      <p:sp>
        <p:nvSpPr>
          <p:cNvPr id="12" name="11 CuadroTexto"/>
          <p:cNvSpPr txBox="1"/>
          <p:nvPr/>
        </p:nvSpPr>
        <p:spPr>
          <a:xfrm>
            <a:off x="2357422" y="5214950"/>
            <a:ext cx="3357586" cy="369332"/>
          </a:xfrm>
          <a:prstGeom prst="rect">
            <a:avLst/>
          </a:prstGeom>
          <a:noFill/>
        </p:spPr>
        <p:txBody>
          <a:bodyPr wrap="square" rtlCol="0">
            <a:spAutoFit/>
          </a:bodyPr>
          <a:lstStyle/>
          <a:p>
            <a:r>
              <a:rPr lang="es-PE" dirty="0" smtClean="0"/>
              <a:t>Pero D: omnisciente y nos creó</a:t>
            </a:r>
            <a:endParaRPr lang="es-PE" dirty="0"/>
          </a:p>
        </p:txBody>
      </p:sp>
      <p:sp>
        <p:nvSpPr>
          <p:cNvPr id="13" name="12 CuadroTexto"/>
          <p:cNvSpPr txBox="1"/>
          <p:nvPr/>
        </p:nvSpPr>
        <p:spPr>
          <a:xfrm>
            <a:off x="2928926" y="5643578"/>
            <a:ext cx="4500594" cy="646331"/>
          </a:xfrm>
          <a:prstGeom prst="rect">
            <a:avLst/>
          </a:prstGeom>
          <a:noFill/>
        </p:spPr>
        <p:txBody>
          <a:bodyPr wrap="square" rtlCol="0">
            <a:spAutoFit/>
          </a:bodyPr>
          <a:lstStyle/>
          <a:p>
            <a:r>
              <a:rPr lang="es-PE" dirty="0" smtClean="0"/>
              <a:t>Si D: </a:t>
            </a:r>
            <a:r>
              <a:rPr lang="es-PE" dirty="0" err="1" smtClean="0"/>
              <a:t>omnipotente+bondadoso</a:t>
            </a:r>
            <a:r>
              <a:rPr lang="es-PE" dirty="0" smtClean="0"/>
              <a:t>, debería haber destruido lo diabólico</a:t>
            </a:r>
            <a:endParaRPr lang="es-PE" dirty="0"/>
          </a:p>
        </p:txBody>
      </p:sp>
      <p:sp>
        <p:nvSpPr>
          <p:cNvPr id="14" name="13 CuadroTexto"/>
          <p:cNvSpPr txBox="1"/>
          <p:nvPr/>
        </p:nvSpPr>
        <p:spPr>
          <a:xfrm>
            <a:off x="5072066" y="4857760"/>
            <a:ext cx="3786214" cy="369332"/>
          </a:xfrm>
          <a:prstGeom prst="rect">
            <a:avLst/>
          </a:prstGeom>
          <a:noFill/>
        </p:spPr>
        <p:txBody>
          <a:bodyPr wrap="square" rtlCol="0">
            <a:spAutoFit/>
          </a:bodyPr>
          <a:lstStyle/>
          <a:p>
            <a:r>
              <a:rPr lang="es-PE" dirty="0" smtClean="0"/>
              <a:t>Por la libertad parece existir el mal</a:t>
            </a:r>
            <a:endParaRPr lang="es-PE" dirty="0"/>
          </a:p>
        </p:txBody>
      </p:sp>
      <p:sp>
        <p:nvSpPr>
          <p:cNvPr id="15" name="14 CuadroTexto"/>
          <p:cNvSpPr txBox="1"/>
          <p:nvPr/>
        </p:nvSpPr>
        <p:spPr>
          <a:xfrm>
            <a:off x="0" y="6488668"/>
            <a:ext cx="8215338" cy="369332"/>
          </a:xfrm>
          <a:prstGeom prst="rect">
            <a:avLst/>
          </a:prstGeom>
          <a:noFill/>
        </p:spPr>
        <p:txBody>
          <a:bodyPr wrap="square" rtlCol="0">
            <a:spAutoFit/>
          </a:bodyPr>
          <a:lstStyle/>
          <a:p>
            <a:r>
              <a:rPr lang="es-PE" dirty="0" smtClean="0"/>
              <a:t>Si pudo, parece ser que no es bueno ni justo; si no puede, no es omnipotente</a:t>
            </a:r>
            <a:endParaRPr lang="es-PE" dirty="0"/>
          </a:p>
        </p:txBody>
      </p:sp>
      <p:sp>
        <p:nvSpPr>
          <p:cNvPr id="16" name="15 Estrella de 12 puntas"/>
          <p:cNvSpPr/>
          <p:nvPr/>
        </p:nvSpPr>
        <p:spPr>
          <a:xfrm>
            <a:off x="0" y="1285860"/>
            <a:ext cx="9144000" cy="5214974"/>
          </a:xfrm>
          <a:prstGeom prst="star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smtClean="0"/>
              <a:t>La Teodicea de Leibniz se dedica a demostrar que es viable pensar que el mal existe armonizado en virtud de un bien mayor; al modo en que una sombra embellece una pintura. Leibniz, en cuanto apologista del teísmo, supone que tal deidad es compatible con el mal, y que además  esa armonía permite un bien superior; Leibniz sostendrá que vivimos en el mejor de los mundos posibles, en donde existe Dios, el mal y la libertad.</a:t>
            </a:r>
          </a:p>
          <a:p>
            <a:pPr algn="ctr"/>
            <a:r>
              <a:rPr lang="es-PE" dirty="0" smtClean="0"/>
              <a:t>Pero…¿Tenemos libertad?</a:t>
            </a:r>
            <a:endParaRPr lang="es-P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grpId="0" nodeType="clickEffect">
                                  <p:stCondLst>
                                    <p:cond delay="0"/>
                                  </p:stCondLst>
                                  <p:childTnLst>
                                    <p:animEffect transition="out" filter="box(in)">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fill="hold"/>
                                        <p:tgtEl>
                                          <p:spTgt spid="12"/>
                                        </p:tgtEl>
                                        <p:attrNameLst>
                                          <p:attrName>ppt_x</p:attrName>
                                        </p:attrNameLst>
                                      </p:cBhvr>
                                      <p:tavLst>
                                        <p:tav tm="0">
                                          <p:val>
                                            <p:strVal val="#ppt_x"/>
                                          </p:val>
                                        </p:tav>
                                        <p:tav tm="100000">
                                          <p:val>
                                            <p:strVal val="#ppt_x"/>
                                          </p:val>
                                        </p:tav>
                                      </p:tavLst>
                                    </p:anim>
                                    <p:anim calcmode="lin" valueType="num">
                                      <p:cBhvr additive="base">
                                        <p:cTn id="3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ppt_x"/>
                                          </p:val>
                                        </p:tav>
                                        <p:tav tm="100000">
                                          <p:val>
                                            <p:strVal val="#ppt_x"/>
                                          </p:val>
                                        </p:tav>
                                      </p:tavLst>
                                    </p:anim>
                                    <p:anim calcmode="lin" valueType="num">
                                      <p:cBhvr additive="base">
                                        <p:cTn id="3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500" fill="hold"/>
                                        <p:tgtEl>
                                          <p:spTgt spid="14"/>
                                        </p:tgtEl>
                                        <p:attrNameLst>
                                          <p:attrName>ppt_x</p:attrName>
                                        </p:attrNameLst>
                                      </p:cBhvr>
                                      <p:tavLst>
                                        <p:tav tm="0">
                                          <p:val>
                                            <p:strVal val="#ppt_x"/>
                                          </p:val>
                                        </p:tav>
                                        <p:tav tm="100000">
                                          <p:val>
                                            <p:strVal val="#ppt_x"/>
                                          </p:val>
                                        </p:tav>
                                      </p:tavLst>
                                    </p:anim>
                                    <p:anim calcmode="lin" valueType="num">
                                      <p:cBhvr additive="base">
                                        <p:cTn id="4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1"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additive="base">
                                        <p:cTn id="48" dur="500" fill="hold"/>
                                        <p:tgtEl>
                                          <p:spTgt spid="15"/>
                                        </p:tgtEl>
                                        <p:attrNameLst>
                                          <p:attrName>ppt_x</p:attrName>
                                        </p:attrNameLst>
                                      </p:cBhvr>
                                      <p:tavLst>
                                        <p:tav tm="0">
                                          <p:val>
                                            <p:strVal val="#ppt_x"/>
                                          </p:val>
                                        </p:tav>
                                        <p:tav tm="100000">
                                          <p:val>
                                            <p:strVal val="#ppt_x"/>
                                          </p:val>
                                        </p:tav>
                                      </p:tavLst>
                                    </p:anim>
                                    <p:anim calcmode="lin" valueType="num">
                                      <p:cBhvr additive="base">
                                        <p:cTn id="49"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8" presetClass="entr" presetSubtype="16" fill="hold" grpId="0" nodeType="click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diamond(in)">
                                      <p:cBhvr>
                                        <p:cTn id="54"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P spid="11" grpId="0"/>
      <p:bldP spid="12" grpId="0"/>
      <p:bldP spid="13" grpId="0"/>
      <p:bldP spid="14" grpId="0"/>
      <p:bldP spid="15" grpId="0"/>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57158" y="357166"/>
            <a:ext cx="8286808" cy="646331"/>
          </a:xfrm>
          <a:prstGeom prst="rect">
            <a:avLst/>
          </a:prstGeom>
          <a:noFill/>
        </p:spPr>
        <p:txBody>
          <a:bodyPr wrap="square" rtlCol="0">
            <a:spAutoFit/>
          </a:bodyPr>
          <a:lstStyle/>
          <a:p>
            <a:r>
              <a:rPr lang="es-PE" dirty="0" smtClean="0"/>
              <a:t>Esto nos lleva a otra gran tensión, la cual es propiamente objeto de esta investigación: la  confrontación entre las ideas del determinismo y la libertad. </a:t>
            </a:r>
            <a:endParaRPr lang="es-PE" dirty="0"/>
          </a:p>
        </p:txBody>
      </p:sp>
      <p:pic>
        <p:nvPicPr>
          <p:cNvPr id="22530" name="Picture 2" descr="Image result for the illusion of free will"/>
          <p:cNvPicPr>
            <a:picLocks noChangeAspect="1" noChangeArrowheads="1"/>
          </p:cNvPicPr>
          <p:nvPr/>
        </p:nvPicPr>
        <p:blipFill>
          <a:blip r:embed="rId2"/>
          <a:srcRect/>
          <a:stretch>
            <a:fillRect/>
          </a:stretch>
        </p:blipFill>
        <p:spPr bwMode="auto">
          <a:xfrm>
            <a:off x="1000100" y="1000108"/>
            <a:ext cx="7072362" cy="5393711"/>
          </a:xfrm>
          <a:prstGeom prst="rect">
            <a:avLst/>
          </a:prstGeom>
          <a:noFill/>
        </p:spPr>
      </p:pic>
      <p:pic>
        <p:nvPicPr>
          <p:cNvPr id="22532" name="Picture 4" descr="Illusion of Free will final"/>
          <p:cNvPicPr>
            <a:picLocks noChangeAspect="1" noChangeArrowheads="1"/>
          </p:cNvPicPr>
          <p:nvPr/>
        </p:nvPicPr>
        <p:blipFill>
          <a:blip r:embed="rId3"/>
          <a:srcRect/>
          <a:stretch>
            <a:fillRect/>
          </a:stretch>
        </p:blipFill>
        <p:spPr bwMode="auto">
          <a:xfrm>
            <a:off x="500034" y="928670"/>
            <a:ext cx="8096250" cy="5357850"/>
          </a:xfrm>
          <a:prstGeom prst="rect">
            <a:avLst/>
          </a:prstGeom>
          <a:noFill/>
        </p:spPr>
      </p:pic>
      <p:sp>
        <p:nvSpPr>
          <p:cNvPr id="5" name="4 CuadroTexto"/>
          <p:cNvSpPr txBox="1"/>
          <p:nvPr/>
        </p:nvSpPr>
        <p:spPr>
          <a:xfrm>
            <a:off x="0" y="6072206"/>
            <a:ext cx="9429784" cy="707886"/>
          </a:xfrm>
          <a:prstGeom prst="rect">
            <a:avLst/>
          </a:prstGeom>
          <a:solidFill>
            <a:schemeClr val="bg1"/>
          </a:solidFill>
          <a:ln>
            <a:solidFill>
              <a:schemeClr val="bg1"/>
            </a:solidFill>
          </a:ln>
        </p:spPr>
        <p:txBody>
          <a:bodyPr wrap="square" rtlCol="0">
            <a:spAutoFit/>
          </a:bodyPr>
          <a:lstStyle/>
          <a:p>
            <a:r>
              <a:rPr lang="es-PE" sz="2000" b="1" dirty="0">
                <a:solidFill>
                  <a:srgbClr val="FF0000"/>
                </a:solidFill>
              </a:rPr>
              <a:t>Así que no depende del que quiere, ni del que corre, sino </a:t>
            </a:r>
            <a:r>
              <a:rPr lang="es-PE" sz="2000" b="1" dirty="0" smtClean="0">
                <a:solidFill>
                  <a:srgbClr val="FF0000"/>
                </a:solidFill>
              </a:rPr>
              <a:t>del cual </a:t>
            </a:r>
            <a:r>
              <a:rPr lang="es-PE" sz="2000" b="1" dirty="0">
                <a:solidFill>
                  <a:srgbClr val="FF0000"/>
                </a:solidFill>
              </a:rPr>
              <a:t>Dios </a:t>
            </a:r>
            <a:r>
              <a:rPr lang="es-PE" sz="2000" b="1" dirty="0" smtClean="0">
                <a:solidFill>
                  <a:srgbClr val="FF0000"/>
                </a:solidFill>
              </a:rPr>
              <a:t>tiene misericordia. (</a:t>
            </a:r>
            <a:r>
              <a:rPr lang="es-PE" sz="2000" b="1" dirty="0" err="1" smtClean="0">
                <a:solidFill>
                  <a:srgbClr val="FF0000"/>
                </a:solidFill>
              </a:rPr>
              <a:t>Rom</a:t>
            </a:r>
            <a:r>
              <a:rPr lang="es-PE" sz="2000" b="1" dirty="0" smtClean="0">
                <a:solidFill>
                  <a:srgbClr val="FF0000"/>
                </a:solidFill>
              </a:rPr>
              <a:t> 9:16)</a:t>
            </a:r>
            <a:endParaRPr lang="es-PE" sz="2000" b="1" dirty="0">
              <a:solidFill>
                <a:srgbClr val="FF0000"/>
              </a:solidFill>
            </a:endParaRPr>
          </a:p>
        </p:txBody>
      </p:sp>
      <p:grpSp>
        <p:nvGrpSpPr>
          <p:cNvPr id="8" name="7 Grupo"/>
          <p:cNvGrpSpPr/>
          <p:nvPr/>
        </p:nvGrpSpPr>
        <p:grpSpPr>
          <a:xfrm>
            <a:off x="6072198" y="2143116"/>
            <a:ext cx="1785950" cy="1857388"/>
            <a:chOff x="6429388" y="2143116"/>
            <a:chExt cx="1785950" cy="1857388"/>
          </a:xfrm>
        </p:grpSpPr>
        <p:sp>
          <p:nvSpPr>
            <p:cNvPr id="6" name="5 Flecha abajo"/>
            <p:cNvSpPr/>
            <p:nvPr/>
          </p:nvSpPr>
          <p:spPr>
            <a:xfrm>
              <a:off x="6858016" y="3214686"/>
              <a:ext cx="785818" cy="785818"/>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6 CuadroTexto"/>
            <p:cNvSpPr txBox="1"/>
            <p:nvPr/>
          </p:nvSpPr>
          <p:spPr>
            <a:xfrm>
              <a:off x="6429388" y="2143116"/>
              <a:ext cx="1785950" cy="954107"/>
            </a:xfrm>
            <a:prstGeom prst="rect">
              <a:avLst/>
            </a:prstGeom>
            <a:noFill/>
          </p:spPr>
          <p:txBody>
            <a:bodyPr wrap="square" rtlCol="0">
              <a:spAutoFit/>
            </a:bodyPr>
            <a:lstStyle/>
            <a:p>
              <a:pPr algn="ctr"/>
              <a:r>
                <a:rPr lang="es-PE" sz="1400" dirty="0" smtClean="0">
                  <a:solidFill>
                    <a:srgbClr val="FF0000"/>
                  </a:solidFill>
                </a:rPr>
                <a:t>Predestinación de la salvación de las almas, como la sostiene Lutero</a:t>
              </a:r>
              <a:endParaRPr lang="es-PE" sz="1400" dirty="0">
                <a:solidFill>
                  <a:srgbClr val="FF0000"/>
                </a:solidFill>
              </a:endParaRPr>
            </a:p>
          </p:txBody>
        </p:sp>
      </p:grpSp>
      <p:sp>
        <p:nvSpPr>
          <p:cNvPr id="9" name="8 CuadroTexto"/>
          <p:cNvSpPr txBox="1"/>
          <p:nvPr/>
        </p:nvSpPr>
        <p:spPr>
          <a:xfrm>
            <a:off x="7858148" y="2071678"/>
            <a:ext cx="1285884" cy="2031325"/>
          </a:xfrm>
          <a:prstGeom prst="rect">
            <a:avLst/>
          </a:prstGeom>
          <a:solidFill>
            <a:schemeClr val="bg1"/>
          </a:solidFill>
        </p:spPr>
        <p:txBody>
          <a:bodyPr wrap="square" rtlCol="0">
            <a:spAutoFit/>
          </a:bodyPr>
          <a:lstStyle/>
          <a:p>
            <a:r>
              <a:rPr lang="es-PE" sz="1400" dirty="0" smtClean="0">
                <a:solidFill>
                  <a:srgbClr val="00B050"/>
                </a:solidFill>
              </a:rPr>
              <a:t>La salvación no depende de los actos, sino de la gracia divina: luego, no hay propiamente algo como libertad.</a:t>
            </a:r>
            <a:endParaRPr lang="es-PE" sz="1400" dirty="0">
              <a:solidFill>
                <a:srgbClr val="00B050"/>
              </a:solidFill>
            </a:endParaRPr>
          </a:p>
        </p:txBody>
      </p:sp>
      <p:grpSp>
        <p:nvGrpSpPr>
          <p:cNvPr id="15" name="14 Grupo"/>
          <p:cNvGrpSpPr/>
          <p:nvPr/>
        </p:nvGrpSpPr>
        <p:grpSpPr>
          <a:xfrm>
            <a:off x="6326148" y="767495"/>
            <a:ext cx="2889322" cy="1161307"/>
            <a:chOff x="6326148" y="767495"/>
            <a:chExt cx="2889322" cy="1161307"/>
          </a:xfrm>
        </p:grpSpPr>
        <p:sp>
          <p:nvSpPr>
            <p:cNvPr id="10" name="9 Flecha arriba"/>
            <p:cNvSpPr/>
            <p:nvPr/>
          </p:nvSpPr>
          <p:spPr>
            <a:xfrm>
              <a:off x="8429652" y="1571612"/>
              <a:ext cx="357190" cy="35719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rgbClr val="FF0000"/>
                </a:solidFill>
              </a:endParaRPr>
            </a:p>
          </p:txBody>
        </p:sp>
        <p:sp>
          <p:nvSpPr>
            <p:cNvPr id="11" name="10 CuadroTexto"/>
            <p:cNvSpPr txBox="1"/>
            <p:nvPr/>
          </p:nvSpPr>
          <p:spPr>
            <a:xfrm>
              <a:off x="6929454" y="915399"/>
              <a:ext cx="2286016" cy="584775"/>
            </a:xfrm>
            <a:prstGeom prst="rect">
              <a:avLst/>
            </a:prstGeom>
            <a:solidFill>
              <a:schemeClr val="bg1"/>
            </a:solidFill>
            <a:ln>
              <a:solidFill>
                <a:schemeClr val="bg1"/>
              </a:solidFill>
            </a:ln>
          </p:spPr>
          <p:txBody>
            <a:bodyPr wrap="square" rtlCol="0">
              <a:spAutoFit/>
            </a:bodyPr>
            <a:lstStyle/>
            <a:p>
              <a:r>
                <a:rPr lang="es-PE" sz="3200" dirty="0" smtClean="0">
                  <a:solidFill>
                    <a:srgbClr val="FF0000"/>
                  </a:solidFill>
                </a:rPr>
                <a:t>Controversia</a:t>
              </a:r>
              <a:endParaRPr lang="es-PE" sz="3200" dirty="0">
                <a:solidFill>
                  <a:srgbClr val="FF0000"/>
                </a:solidFill>
              </a:endParaRPr>
            </a:p>
          </p:txBody>
        </p:sp>
        <p:sp>
          <p:nvSpPr>
            <p:cNvPr id="14" name="13 Flecha arriba"/>
            <p:cNvSpPr/>
            <p:nvPr/>
          </p:nvSpPr>
          <p:spPr>
            <a:xfrm rot="18419847">
              <a:off x="6342961" y="750682"/>
              <a:ext cx="571663" cy="60529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solidFill>
                  <a:srgbClr val="FF0000"/>
                </a:solidFill>
              </a:endParaRPr>
            </a:p>
          </p:txBody>
        </p:sp>
      </p:grpSp>
      <p:sp>
        <p:nvSpPr>
          <p:cNvPr id="16" name="15 CuadroTexto"/>
          <p:cNvSpPr txBox="1"/>
          <p:nvPr/>
        </p:nvSpPr>
        <p:spPr>
          <a:xfrm>
            <a:off x="500034" y="1928802"/>
            <a:ext cx="3786214" cy="646331"/>
          </a:xfrm>
          <a:prstGeom prst="rect">
            <a:avLst/>
          </a:prstGeom>
          <a:noFill/>
        </p:spPr>
        <p:txBody>
          <a:bodyPr wrap="square" rtlCol="0">
            <a:spAutoFit/>
          </a:bodyPr>
          <a:lstStyle/>
          <a:p>
            <a:r>
              <a:rPr lang="es-PE" sz="1200" dirty="0" smtClean="0">
                <a:solidFill>
                  <a:srgbClr val="00B050"/>
                </a:solidFill>
              </a:rPr>
              <a:t>"«Antes de formarte en el seno de tu madre, ya te conocía; antes de que tú nacieras, yo te consagré, y te destiné a ser profeta de las naciones.»" </a:t>
            </a:r>
            <a:r>
              <a:rPr lang="es-PE" sz="1200" i="1" dirty="0" err="1" smtClean="0">
                <a:solidFill>
                  <a:srgbClr val="00B050"/>
                </a:solidFill>
              </a:rPr>
              <a:t>Jer</a:t>
            </a:r>
            <a:r>
              <a:rPr lang="es-PE" sz="1200" i="1" dirty="0" smtClean="0">
                <a:solidFill>
                  <a:srgbClr val="00B050"/>
                </a:solidFill>
              </a:rPr>
              <a:t>, 1</a:t>
            </a:r>
            <a:endParaRPr lang="es-PE" sz="1200"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box(in)">
                                      <p:cBhvr>
                                        <p:cTn id="7" dur="500"/>
                                        <p:tgtEl>
                                          <p:spTgt spid="2253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2532"/>
                                        </p:tgtEl>
                                        <p:attrNameLst>
                                          <p:attrName>style.visibility</p:attrName>
                                        </p:attrNameLst>
                                      </p:cBhvr>
                                      <p:to>
                                        <p:strVal val="visible"/>
                                      </p:to>
                                    </p:set>
                                    <p:animEffect transition="in" filter="box(in)">
                                      <p:cBhvr>
                                        <p:cTn id="12" dur="500"/>
                                        <p:tgtEl>
                                          <p:spTgt spid="22532"/>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amond(in)">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1"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checkerboard(across)">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8" presetClass="entr" presetSubtype="16"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diamond(in)">
                                      <p:cBhvr>
                                        <p:cTn id="33" dur="10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checkerboard(across)">
                                      <p:cBhvr>
                                        <p:cTn id="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500298" y="0"/>
            <a:ext cx="4357718" cy="369332"/>
          </a:xfrm>
          <a:prstGeom prst="rect">
            <a:avLst/>
          </a:prstGeom>
          <a:noFill/>
        </p:spPr>
        <p:txBody>
          <a:bodyPr wrap="square" rtlCol="0">
            <a:spAutoFit/>
          </a:bodyPr>
          <a:lstStyle/>
          <a:p>
            <a:r>
              <a:rPr lang="es-PE" dirty="0" smtClean="0"/>
              <a:t>¿Cuáles son los bandos de la controversia?</a:t>
            </a:r>
            <a:endParaRPr lang="es-PE" dirty="0"/>
          </a:p>
        </p:txBody>
      </p:sp>
      <p:sp>
        <p:nvSpPr>
          <p:cNvPr id="3" name="2 Flecha derecha"/>
          <p:cNvSpPr/>
          <p:nvPr/>
        </p:nvSpPr>
        <p:spPr>
          <a:xfrm>
            <a:off x="357158" y="285728"/>
            <a:ext cx="4071966" cy="121444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4000" b="1" dirty="0" smtClean="0"/>
              <a:t>Determinismo</a:t>
            </a:r>
            <a:endParaRPr lang="es-PE" sz="4000" b="1" dirty="0"/>
          </a:p>
        </p:txBody>
      </p:sp>
      <p:sp>
        <p:nvSpPr>
          <p:cNvPr id="5" name="4 Flecha izquierda"/>
          <p:cNvSpPr/>
          <p:nvPr/>
        </p:nvSpPr>
        <p:spPr>
          <a:xfrm>
            <a:off x="4643438" y="285728"/>
            <a:ext cx="4143404" cy="121444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4000" dirty="0" smtClean="0"/>
              <a:t>Libertad</a:t>
            </a:r>
            <a:endParaRPr lang="es-PE" sz="4000" dirty="0"/>
          </a:p>
        </p:txBody>
      </p:sp>
      <p:sp>
        <p:nvSpPr>
          <p:cNvPr id="6" name="5 CuadroTexto"/>
          <p:cNvSpPr txBox="1"/>
          <p:nvPr/>
        </p:nvSpPr>
        <p:spPr>
          <a:xfrm>
            <a:off x="357158" y="1357298"/>
            <a:ext cx="2428892" cy="2554545"/>
          </a:xfrm>
          <a:prstGeom prst="rect">
            <a:avLst/>
          </a:prstGeom>
          <a:noFill/>
        </p:spPr>
        <p:txBody>
          <a:bodyPr wrap="square" rtlCol="0">
            <a:spAutoFit/>
          </a:bodyPr>
          <a:lstStyle/>
          <a:p>
            <a:pPr algn="ctr"/>
            <a:r>
              <a:rPr lang="es-PE" sz="1600" b="1" u="sng" dirty="0" smtClean="0"/>
              <a:t>Determinismo Fuerte:</a:t>
            </a:r>
          </a:p>
          <a:p>
            <a:pPr algn="ctr">
              <a:buFont typeface="Wingdings" pitchFamily="2" charset="2"/>
              <a:buChar char="ü"/>
            </a:pPr>
            <a:r>
              <a:rPr lang="es-PE" sz="1600" dirty="0"/>
              <a:t> </a:t>
            </a:r>
            <a:r>
              <a:rPr lang="es-PE" sz="1600" dirty="0" smtClean="0"/>
              <a:t>Todo está causado</a:t>
            </a:r>
          </a:p>
          <a:p>
            <a:pPr algn="ctr">
              <a:buFont typeface="Wingdings" pitchFamily="2" charset="2"/>
              <a:buChar char="ü"/>
            </a:pPr>
            <a:r>
              <a:rPr lang="es-PE" sz="1600" dirty="0" smtClean="0"/>
              <a:t>Todo está determinado mecánicamente</a:t>
            </a:r>
          </a:p>
          <a:p>
            <a:pPr algn="ctr">
              <a:buFont typeface="Wingdings" pitchFamily="2" charset="2"/>
              <a:buChar char="ü"/>
            </a:pPr>
            <a:r>
              <a:rPr lang="es-PE" sz="1600" dirty="0" smtClean="0"/>
              <a:t>Hay un orden estable e invariable</a:t>
            </a:r>
          </a:p>
          <a:p>
            <a:pPr algn="ctr">
              <a:buFont typeface="Wingdings" pitchFamily="2" charset="2"/>
              <a:buChar char="ü"/>
            </a:pPr>
            <a:r>
              <a:rPr lang="es-PE" sz="1600" dirty="0" smtClean="0"/>
              <a:t>No cabe la libertad</a:t>
            </a:r>
          </a:p>
          <a:p>
            <a:pPr algn="ctr">
              <a:buFont typeface="Wingdings" pitchFamily="2" charset="2"/>
              <a:buChar char="ü"/>
            </a:pPr>
            <a:r>
              <a:rPr lang="es-PE" sz="1600" dirty="0" smtClean="0"/>
              <a:t>Ejemplos: </a:t>
            </a:r>
            <a:r>
              <a:rPr lang="es-PE" sz="1600" dirty="0" err="1" smtClean="0"/>
              <a:t>Hobbes</a:t>
            </a:r>
            <a:r>
              <a:rPr lang="es-PE" sz="1600" dirty="0" smtClean="0"/>
              <a:t>, </a:t>
            </a:r>
            <a:r>
              <a:rPr lang="es-PE" sz="1600" dirty="0" err="1" smtClean="0"/>
              <a:t>Spinoza</a:t>
            </a:r>
            <a:r>
              <a:rPr lang="es-PE" sz="1600" dirty="0" smtClean="0"/>
              <a:t>, Marx, </a:t>
            </a:r>
            <a:r>
              <a:rPr lang="es-PE" sz="1600" dirty="0" err="1" smtClean="0"/>
              <a:t>Laplace</a:t>
            </a:r>
            <a:r>
              <a:rPr lang="es-PE" sz="1600" dirty="0" smtClean="0"/>
              <a:t>, acaso Lutero, etc.</a:t>
            </a:r>
            <a:endParaRPr lang="es-PE" sz="1600" dirty="0"/>
          </a:p>
        </p:txBody>
      </p:sp>
      <p:sp>
        <p:nvSpPr>
          <p:cNvPr id="7" name="6 CuadroTexto"/>
          <p:cNvSpPr txBox="1"/>
          <p:nvPr/>
        </p:nvSpPr>
        <p:spPr>
          <a:xfrm>
            <a:off x="3000364" y="1428736"/>
            <a:ext cx="3071834" cy="3046988"/>
          </a:xfrm>
          <a:prstGeom prst="rect">
            <a:avLst/>
          </a:prstGeom>
          <a:noFill/>
        </p:spPr>
        <p:txBody>
          <a:bodyPr wrap="square" rtlCol="0">
            <a:spAutoFit/>
          </a:bodyPr>
          <a:lstStyle/>
          <a:p>
            <a:pPr algn="ctr"/>
            <a:r>
              <a:rPr lang="es-PE" sz="1600" b="1" u="sng" dirty="0" smtClean="0"/>
              <a:t>Determinismo Suave</a:t>
            </a:r>
          </a:p>
          <a:p>
            <a:pPr algn="ctr"/>
            <a:r>
              <a:rPr lang="es-PE" sz="1600" b="1" u="sng" dirty="0" smtClean="0"/>
              <a:t>(Compatibilismo):</a:t>
            </a:r>
          </a:p>
          <a:p>
            <a:pPr algn="ctr">
              <a:buFont typeface="Wingdings" pitchFamily="2" charset="2"/>
              <a:buChar char="ü"/>
            </a:pPr>
            <a:r>
              <a:rPr lang="es-PE" sz="1600" dirty="0" smtClean="0"/>
              <a:t>Es cierto que estamos determinados.</a:t>
            </a:r>
          </a:p>
          <a:p>
            <a:pPr algn="ctr">
              <a:buFont typeface="Wingdings" pitchFamily="2" charset="2"/>
              <a:buChar char="ü"/>
            </a:pPr>
            <a:r>
              <a:rPr lang="es-PE" sz="1600" dirty="0" smtClean="0"/>
              <a:t>Es cierto que tenemos libertad.</a:t>
            </a:r>
          </a:p>
          <a:p>
            <a:pPr algn="ctr">
              <a:buFont typeface="Wingdings" pitchFamily="2" charset="2"/>
              <a:buChar char="ü"/>
            </a:pPr>
            <a:r>
              <a:rPr lang="es-PE" sz="1600" dirty="0" smtClean="0"/>
              <a:t>Las determinaciones y la libertad son compatibles.</a:t>
            </a:r>
          </a:p>
          <a:p>
            <a:pPr algn="ctr">
              <a:buFont typeface="Wingdings" pitchFamily="2" charset="2"/>
              <a:buChar char="ü"/>
            </a:pPr>
            <a:r>
              <a:rPr lang="es-PE" sz="1600" dirty="0" smtClean="0"/>
              <a:t>Ejemplo: Leibniz, quien parece defender las dos posturas al mismo tiempo. Sin embargo, muchos autores y el mismo Leibniz cuestionan ésta etiqueta. </a:t>
            </a:r>
          </a:p>
        </p:txBody>
      </p:sp>
      <p:sp>
        <p:nvSpPr>
          <p:cNvPr id="8" name="7 CuadroTexto"/>
          <p:cNvSpPr txBox="1"/>
          <p:nvPr/>
        </p:nvSpPr>
        <p:spPr>
          <a:xfrm>
            <a:off x="6072198" y="1428736"/>
            <a:ext cx="2786050" cy="2800767"/>
          </a:xfrm>
          <a:prstGeom prst="rect">
            <a:avLst/>
          </a:prstGeom>
          <a:noFill/>
        </p:spPr>
        <p:txBody>
          <a:bodyPr wrap="square" rtlCol="0">
            <a:spAutoFit/>
          </a:bodyPr>
          <a:lstStyle/>
          <a:p>
            <a:pPr algn="ctr"/>
            <a:r>
              <a:rPr lang="es-PE" sz="1600" b="1" u="sng" dirty="0" smtClean="0"/>
              <a:t>Partido de los Libertarios:</a:t>
            </a:r>
          </a:p>
          <a:p>
            <a:pPr algn="ctr">
              <a:buFont typeface="Wingdings" pitchFamily="2" charset="2"/>
              <a:buChar char="ü"/>
            </a:pPr>
            <a:r>
              <a:rPr lang="es-PE" sz="1600" dirty="0" smtClean="0"/>
              <a:t>La libertad humana existe</a:t>
            </a:r>
          </a:p>
          <a:p>
            <a:pPr algn="ctr">
              <a:buFont typeface="Wingdings" pitchFamily="2" charset="2"/>
              <a:buChar char="ü"/>
            </a:pPr>
            <a:r>
              <a:rPr lang="es-PE" sz="1600" dirty="0" smtClean="0"/>
              <a:t>El determinismo, no es límite real para la libertad.</a:t>
            </a:r>
          </a:p>
          <a:p>
            <a:pPr algn="ctr">
              <a:buFont typeface="Wingdings" pitchFamily="2" charset="2"/>
              <a:buChar char="ü"/>
            </a:pPr>
            <a:r>
              <a:rPr lang="es-PE" sz="1600" dirty="0" smtClean="0"/>
              <a:t>Ejemplos: Descartes dice que tiene la sensación de ser libre, por tanto lo debe ser; Leibniz critica dicha postura. Stuart </a:t>
            </a:r>
            <a:r>
              <a:rPr lang="es-PE" sz="1600" dirty="0" err="1" smtClean="0"/>
              <a:t>Mill</a:t>
            </a:r>
            <a:r>
              <a:rPr lang="es-PE" sz="1600" dirty="0" smtClean="0"/>
              <a:t> defiende la libertad política del individuo en el estado. (vs. </a:t>
            </a:r>
            <a:r>
              <a:rPr lang="es-PE" sz="1600" dirty="0" err="1" smtClean="0"/>
              <a:t>Hobbes</a:t>
            </a:r>
            <a:r>
              <a:rPr lang="es-PE" sz="1600" dirty="0"/>
              <a:t>)</a:t>
            </a:r>
            <a:r>
              <a:rPr lang="es-PE" sz="1600" dirty="0" smtClean="0"/>
              <a:t>	</a:t>
            </a:r>
          </a:p>
        </p:txBody>
      </p:sp>
      <p:grpSp>
        <p:nvGrpSpPr>
          <p:cNvPr id="15" name="14 Grupo"/>
          <p:cNvGrpSpPr/>
          <p:nvPr/>
        </p:nvGrpSpPr>
        <p:grpSpPr>
          <a:xfrm>
            <a:off x="0" y="3971514"/>
            <a:ext cx="3929090" cy="2886486"/>
            <a:chOff x="0" y="3971514"/>
            <a:chExt cx="3929090" cy="2886486"/>
          </a:xfrm>
        </p:grpSpPr>
        <p:sp>
          <p:nvSpPr>
            <p:cNvPr id="10" name="9 CuadroTexto"/>
            <p:cNvSpPr txBox="1"/>
            <p:nvPr/>
          </p:nvSpPr>
          <p:spPr>
            <a:xfrm>
              <a:off x="0" y="4518898"/>
              <a:ext cx="3929090" cy="2339102"/>
            </a:xfrm>
            <a:prstGeom prst="rect">
              <a:avLst/>
            </a:prstGeom>
            <a:noFill/>
          </p:spPr>
          <p:txBody>
            <a:bodyPr wrap="square" rtlCol="0">
              <a:spAutoFit/>
            </a:bodyPr>
            <a:lstStyle/>
            <a:p>
              <a:pPr algn="ctr"/>
              <a:r>
                <a:rPr lang="es-PE" sz="1600" b="1" u="sng" dirty="0" smtClean="0"/>
                <a:t>Indeterminismo:</a:t>
              </a:r>
            </a:p>
            <a:p>
              <a:pPr algn="ctr">
                <a:buFont typeface="Wingdings" pitchFamily="2" charset="2"/>
                <a:buChar char="ü"/>
              </a:pPr>
              <a:r>
                <a:rPr lang="es-PE" sz="1600" dirty="0" smtClean="0"/>
                <a:t>El determinismo no es cierto, sino que por el contrario, se abre la perspectiva de una teoría del Caos. </a:t>
              </a:r>
            </a:p>
            <a:p>
              <a:pPr algn="ctr">
                <a:buFont typeface="Wingdings" pitchFamily="2" charset="2"/>
                <a:buChar char="ü"/>
              </a:pPr>
              <a:r>
                <a:rPr lang="es-PE" sz="1600" dirty="0" smtClean="0"/>
                <a:t>Aunque </a:t>
              </a:r>
              <a:r>
                <a:rPr lang="es-PE" sz="1600" dirty="0" err="1" smtClean="0"/>
                <a:t>Heisenberg</a:t>
              </a:r>
              <a:r>
                <a:rPr lang="es-PE" sz="1600" dirty="0" smtClean="0"/>
                <a:t> lo postula en el ámbito de la física cuántica, es posible traer un análogo al campo ético con perspectivas postmodernas.</a:t>
              </a:r>
            </a:p>
            <a:p>
              <a:pPr algn="ctr"/>
              <a:endParaRPr lang="es-PE" dirty="0"/>
            </a:p>
          </p:txBody>
        </p:sp>
        <p:sp>
          <p:nvSpPr>
            <p:cNvPr id="11" name="10 Rayo"/>
            <p:cNvSpPr/>
            <p:nvPr/>
          </p:nvSpPr>
          <p:spPr>
            <a:xfrm rot="6384640">
              <a:off x="1472396" y="3336342"/>
              <a:ext cx="639531" cy="1909875"/>
            </a:xfrm>
            <a:prstGeom prst="lightningBolt">
              <a:avLst/>
            </a:prstGeom>
            <a:solidFill>
              <a:srgbClr val="92D05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grpSp>
        <p:nvGrpSpPr>
          <p:cNvPr id="16" name="15 Grupo"/>
          <p:cNvGrpSpPr/>
          <p:nvPr/>
        </p:nvGrpSpPr>
        <p:grpSpPr>
          <a:xfrm>
            <a:off x="4071967" y="4185829"/>
            <a:ext cx="4857751" cy="2815071"/>
            <a:chOff x="4071967" y="4185829"/>
            <a:chExt cx="4857751" cy="2815071"/>
          </a:xfrm>
        </p:grpSpPr>
        <p:sp>
          <p:nvSpPr>
            <p:cNvPr id="13" name="12 CuadroTexto"/>
            <p:cNvSpPr txBox="1"/>
            <p:nvPr/>
          </p:nvSpPr>
          <p:spPr>
            <a:xfrm>
              <a:off x="4071967" y="4661798"/>
              <a:ext cx="4857751" cy="2339102"/>
            </a:xfrm>
            <a:prstGeom prst="rect">
              <a:avLst/>
            </a:prstGeom>
            <a:noFill/>
          </p:spPr>
          <p:txBody>
            <a:bodyPr wrap="square" rtlCol="0">
              <a:spAutoFit/>
            </a:bodyPr>
            <a:lstStyle/>
            <a:p>
              <a:pPr algn="ctr"/>
              <a:r>
                <a:rPr lang="es-PE" sz="1600" b="1" u="sng" dirty="0" smtClean="0"/>
                <a:t>Partido de los </a:t>
              </a:r>
              <a:r>
                <a:rPr lang="es-PE" sz="1600" b="1" u="sng" dirty="0" err="1" smtClean="0"/>
                <a:t>Pseudo-Problemistas</a:t>
              </a:r>
              <a:r>
                <a:rPr lang="es-PE" sz="1600" b="1" u="sng" dirty="0" smtClean="0"/>
                <a:t>:</a:t>
              </a:r>
            </a:p>
            <a:p>
              <a:pPr algn="ctr">
                <a:buFont typeface="Wingdings" pitchFamily="2" charset="2"/>
                <a:buChar char="ü"/>
              </a:pPr>
              <a:r>
                <a:rPr lang="es-PE" sz="1600" dirty="0" smtClean="0"/>
                <a:t>El problema de la libertad confrontada por la determinación no es nada más que una confusión, un problema del lenguaje y/o una ilusión.</a:t>
              </a:r>
            </a:p>
            <a:p>
              <a:pPr algn="ctr">
                <a:buFont typeface="Wingdings" pitchFamily="2" charset="2"/>
                <a:buChar char="ü"/>
              </a:pPr>
              <a:r>
                <a:rPr lang="es-PE" sz="1600" dirty="0" smtClean="0"/>
                <a:t>Leibniz refiere que si bien es cierto, normalmente no es un problema que se plantee la persona común al momento de ejercer una decisión, ciertamente es un tema importante para la ética, teología y metafísica.</a:t>
              </a:r>
            </a:p>
            <a:p>
              <a:pPr>
                <a:buFont typeface="Wingdings" pitchFamily="2" charset="2"/>
                <a:buChar char="ü"/>
              </a:pPr>
              <a:endParaRPr lang="es-PE" dirty="0"/>
            </a:p>
          </p:txBody>
        </p:sp>
        <p:sp>
          <p:nvSpPr>
            <p:cNvPr id="14" name="13 Rayo"/>
            <p:cNvSpPr/>
            <p:nvPr/>
          </p:nvSpPr>
          <p:spPr>
            <a:xfrm rot="6384640">
              <a:off x="6115866" y="3550657"/>
              <a:ext cx="639531" cy="1909875"/>
            </a:xfrm>
            <a:prstGeom prst="lightningBolt">
              <a:avLst/>
            </a:prstGeom>
            <a:solidFill>
              <a:srgbClr val="92D05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17" name="16 Estrella de 16 puntas"/>
          <p:cNvSpPr/>
          <p:nvPr/>
        </p:nvSpPr>
        <p:spPr>
          <a:xfrm>
            <a:off x="0" y="2285992"/>
            <a:ext cx="9144000" cy="4286280"/>
          </a:xfrm>
          <a:prstGeom prst="star1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b="1" dirty="0" smtClean="0">
                <a:solidFill>
                  <a:srgbClr val="7030A0"/>
                </a:solidFill>
              </a:rPr>
              <a:t>El objetivo del último capítulo consiste en ubicar a Leibniz bajo uno de estos partidos. Ello es algo sumamente complicado. Debemos descartar de lleno al partido de quienes no creen que sea un problema, y también al bando de los indeterministas, pues Leibniz nunca hubiera aceptado tal postura. Cada una de las tres opciones posibles trae consigo algunos problemas. </a:t>
            </a:r>
            <a:endParaRPr lang="es-PE" sz="2000" b="1" dirty="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ox(in)">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ox(in)">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ox(in)">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box(in)">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box(in)">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blinds(horizontal)">
                                      <p:cBhvr>
                                        <p:cTn id="4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p:bldP spid="7" grpId="0"/>
      <p:bldP spid="8" grpId="0"/>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500298" y="0"/>
            <a:ext cx="4357718" cy="369332"/>
          </a:xfrm>
          <a:prstGeom prst="rect">
            <a:avLst/>
          </a:prstGeom>
          <a:noFill/>
        </p:spPr>
        <p:txBody>
          <a:bodyPr wrap="square" rtlCol="0">
            <a:spAutoFit/>
          </a:bodyPr>
          <a:lstStyle/>
          <a:p>
            <a:r>
              <a:rPr lang="es-PE" dirty="0" smtClean="0"/>
              <a:t>¿Cuáles son los bandos de la controversia?</a:t>
            </a:r>
            <a:endParaRPr lang="es-PE" dirty="0"/>
          </a:p>
        </p:txBody>
      </p:sp>
      <p:sp>
        <p:nvSpPr>
          <p:cNvPr id="3" name="2 Flecha derecha"/>
          <p:cNvSpPr/>
          <p:nvPr/>
        </p:nvSpPr>
        <p:spPr>
          <a:xfrm>
            <a:off x="357158" y="285728"/>
            <a:ext cx="4071966" cy="121444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4000" b="1" dirty="0" smtClean="0"/>
              <a:t>Determinismo</a:t>
            </a:r>
            <a:endParaRPr lang="es-PE" sz="4000" b="1" dirty="0"/>
          </a:p>
        </p:txBody>
      </p:sp>
      <p:sp>
        <p:nvSpPr>
          <p:cNvPr id="4" name="3 Flecha izquierda"/>
          <p:cNvSpPr/>
          <p:nvPr/>
        </p:nvSpPr>
        <p:spPr>
          <a:xfrm>
            <a:off x="4643438" y="285728"/>
            <a:ext cx="4143404" cy="121444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4000" dirty="0" smtClean="0"/>
              <a:t>Libertad</a:t>
            </a:r>
            <a:endParaRPr lang="es-PE" sz="4000" dirty="0"/>
          </a:p>
        </p:txBody>
      </p:sp>
      <p:sp>
        <p:nvSpPr>
          <p:cNvPr id="5" name="4 CuadroTexto"/>
          <p:cNvSpPr txBox="1"/>
          <p:nvPr/>
        </p:nvSpPr>
        <p:spPr>
          <a:xfrm>
            <a:off x="357158" y="1357298"/>
            <a:ext cx="2428892" cy="338554"/>
          </a:xfrm>
          <a:prstGeom prst="rect">
            <a:avLst/>
          </a:prstGeom>
          <a:noFill/>
        </p:spPr>
        <p:txBody>
          <a:bodyPr wrap="square" rtlCol="0">
            <a:spAutoFit/>
          </a:bodyPr>
          <a:lstStyle/>
          <a:p>
            <a:pPr algn="ctr"/>
            <a:r>
              <a:rPr lang="es-PE" sz="1600" b="1" u="sng" dirty="0" smtClean="0"/>
              <a:t>Determinismo Fuerte:</a:t>
            </a:r>
          </a:p>
        </p:txBody>
      </p:sp>
      <p:sp>
        <p:nvSpPr>
          <p:cNvPr id="6" name="5 CuadroTexto"/>
          <p:cNvSpPr txBox="1"/>
          <p:nvPr/>
        </p:nvSpPr>
        <p:spPr>
          <a:xfrm>
            <a:off x="3000364" y="1428736"/>
            <a:ext cx="3071834" cy="584775"/>
          </a:xfrm>
          <a:prstGeom prst="rect">
            <a:avLst/>
          </a:prstGeom>
          <a:noFill/>
        </p:spPr>
        <p:txBody>
          <a:bodyPr wrap="square" rtlCol="0">
            <a:spAutoFit/>
          </a:bodyPr>
          <a:lstStyle/>
          <a:p>
            <a:pPr algn="ctr"/>
            <a:r>
              <a:rPr lang="es-PE" sz="1600" b="1" u="sng" dirty="0" smtClean="0"/>
              <a:t>Determinismo Suave</a:t>
            </a:r>
          </a:p>
          <a:p>
            <a:pPr algn="ctr"/>
            <a:r>
              <a:rPr lang="es-PE" sz="1600" b="1" u="sng" dirty="0" smtClean="0"/>
              <a:t>(Compatibilismo):</a:t>
            </a:r>
          </a:p>
        </p:txBody>
      </p:sp>
      <p:sp>
        <p:nvSpPr>
          <p:cNvPr id="7" name="6 CuadroTexto"/>
          <p:cNvSpPr txBox="1"/>
          <p:nvPr/>
        </p:nvSpPr>
        <p:spPr>
          <a:xfrm>
            <a:off x="6072198" y="1428736"/>
            <a:ext cx="2786050" cy="338554"/>
          </a:xfrm>
          <a:prstGeom prst="rect">
            <a:avLst/>
          </a:prstGeom>
          <a:noFill/>
        </p:spPr>
        <p:txBody>
          <a:bodyPr wrap="square" rtlCol="0">
            <a:spAutoFit/>
          </a:bodyPr>
          <a:lstStyle/>
          <a:p>
            <a:pPr algn="ctr"/>
            <a:r>
              <a:rPr lang="es-PE" sz="1600" b="1" u="sng" dirty="0" smtClean="0"/>
              <a:t>Partido de los Libertarios:</a:t>
            </a:r>
          </a:p>
        </p:txBody>
      </p:sp>
      <p:sp>
        <p:nvSpPr>
          <p:cNvPr id="9" name="8 CuadroTexto"/>
          <p:cNvSpPr txBox="1"/>
          <p:nvPr/>
        </p:nvSpPr>
        <p:spPr>
          <a:xfrm>
            <a:off x="142844" y="4929198"/>
            <a:ext cx="2143140" cy="615553"/>
          </a:xfrm>
          <a:prstGeom prst="rect">
            <a:avLst/>
          </a:prstGeom>
          <a:noFill/>
        </p:spPr>
        <p:txBody>
          <a:bodyPr wrap="square" rtlCol="0">
            <a:spAutoFit/>
          </a:bodyPr>
          <a:lstStyle/>
          <a:p>
            <a:pPr algn="ctr"/>
            <a:r>
              <a:rPr lang="es-PE" sz="1600" b="1" u="sng" dirty="0" smtClean="0"/>
              <a:t>Indeterministas:</a:t>
            </a:r>
          </a:p>
          <a:p>
            <a:pPr algn="ctr"/>
            <a:endParaRPr lang="es-PE" dirty="0"/>
          </a:p>
        </p:txBody>
      </p:sp>
      <p:sp>
        <p:nvSpPr>
          <p:cNvPr id="12" name="11 CuadroTexto"/>
          <p:cNvSpPr txBox="1"/>
          <p:nvPr/>
        </p:nvSpPr>
        <p:spPr>
          <a:xfrm>
            <a:off x="7072330" y="4572008"/>
            <a:ext cx="1500198" cy="1107996"/>
          </a:xfrm>
          <a:prstGeom prst="rect">
            <a:avLst/>
          </a:prstGeom>
          <a:noFill/>
        </p:spPr>
        <p:txBody>
          <a:bodyPr wrap="square" rtlCol="0">
            <a:spAutoFit/>
          </a:bodyPr>
          <a:lstStyle/>
          <a:p>
            <a:pPr algn="ctr"/>
            <a:r>
              <a:rPr lang="es-PE" sz="1600" b="1" u="sng" dirty="0" smtClean="0"/>
              <a:t>Partido de los </a:t>
            </a:r>
            <a:r>
              <a:rPr lang="es-PE" sz="1600" b="1" u="sng" dirty="0" err="1" smtClean="0"/>
              <a:t>Pseudo-Problemistas</a:t>
            </a:r>
            <a:r>
              <a:rPr lang="es-PE" sz="1600" b="1" u="sng" dirty="0" smtClean="0"/>
              <a:t>:</a:t>
            </a:r>
          </a:p>
          <a:p>
            <a:pPr>
              <a:buFont typeface="Wingdings" pitchFamily="2" charset="2"/>
              <a:buChar char="ü"/>
            </a:pPr>
            <a:endParaRPr lang="es-PE" dirty="0"/>
          </a:p>
        </p:txBody>
      </p:sp>
      <p:pic>
        <p:nvPicPr>
          <p:cNvPr id="24578" name="Picture 2" descr="Image result for leibniz"/>
          <p:cNvPicPr>
            <a:picLocks noChangeAspect="1" noChangeArrowheads="1"/>
          </p:cNvPicPr>
          <p:nvPr/>
        </p:nvPicPr>
        <p:blipFill>
          <a:blip r:embed="rId2"/>
          <a:srcRect/>
          <a:stretch>
            <a:fillRect/>
          </a:stretch>
        </p:blipFill>
        <p:spPr bwMode="auto">
          <a:xfrm>
            <a:off x="3643306" y="4166922"/>
            <a:ext cx="2071702" cy="2691078"/>
          </a:xfrm>
          <a:prstGeom prst="rect">
            <a:avLst/>
          </a:prstGeom>
          <a:noFill/>
        </p:spPr>
      </p:pic>
      <p:grpSp>
        <p:nvGrpSpPr>
          <p:cNvPr id="18" name="17 Grupo"/>
          <p:cNvGrpSpPr/>
          <p:nvPr/>
        </p:nvGrpSpPr>
        <p:grpSpPr>
          <a:xfrm>
            <a:off x="714348" y="5643578"/>
            <a:ext cx="2000264" cy="857256"/>
            <a:chOff x="714348" y="5643578"/>
            <a:chExt cx="2000264" cy="857256"/>
          </a:xfrm>
        </p:grpSpPr>
        <p:sp>
          <p:nvSpPr>
            <p:cNvPr id="16" name="15 Flecha izquierda"/>
            <p:cNvSpPr/>
            <p:nvPr/>
          </p:nvSpPr>
          <p:spPr>
            <a:xfrm>
              <a:off x="1857356" y="5786454"/>
              <a:ext cx="857256" cy="571504"/>
            </a:xfrm>
            <a:prstGeom prst="lef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7" name="16 Señal de prohibido"/>
            <p:cNvSpPr/>
            <p:nvPr/>
          </p:nvSpPr>
          <p:spPr>
            <a:xfrm>
              <a:off x="714348" y="5643578"/>
              <a:ext cx="1000132" cy="857256"/>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grpSp>
      <p:grpSp>
        <p:nvGrpSpPr>
          <p:cNvPr id="22" name="21 Grupo"/>
          <p:cNvGrpSpPr/>
          <p:nvPr/>
        </p:nvGrpSpPr>
        <p:grpSpPr>
          <a:xfrm>
            <a:off x="6357950" y="5643578"/>
            <a:ext cx="2000264" cy="857256"/>
            <a:chOff x="6429388" y="5715016"/>
            <a:chExt cx="2000264" cy="857256"/>
          </a:xfrm>
        </p:grpSpPr>
        <p:sp>
          <p:nvSpPr>
            <p:cNvPr id="20" name="19 Flecha izquierda"/>
            <p:cNvSpPr/>
            <p:nvPr/>
          </p:nvSpPr>
          <p:spPr>
            <a:xfrm rot="10800000">
              <a:off x="6429388" y="5857892"/>
              <a:ext cx="857256" cy="571504"/>
            </a:xfrm>
            <a:prstGeom prst="lef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1" name="20 Señal de prohibido"/>
            <p:cNvSpPr/>
            <p:nvPr/>
          </p:nvSpPr>
          <p:spPr>
            <a:xfrm>
              <a:off x="7429520" y="5715016"/>
              <a:ext cx="1000132" cy="857256"/>
            </a:xfrm>
            <a:prstGeom prst="noSmoking">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tx1"/>
                </a:solidFill>
              </a:endParaRPr>
            </a:p>
          </p:txBody>
        </p:sp>
      </p:grpSp>
      <p:grpSp>
        <p:nvGrpSpPr>
          <p:cNvPr id="31" name="30 Grupo"/>
          <p:cNvGrpSpPr/>
          <p:nvPr/>
        </p:nvGrpSpPr>
        <p:grpSpPr>
          <a:xfrm>
            <a:off x="1214414" y="3286124"/>
            <a:ext cx="7358114" cy="928694"/>
            <a:chOff x="1214414" y="3286124"/>
            <a:chExt cx="7358114" cy="928694"/>
          </a:xfrm>
        </p:grpSpPr>
        <p:cxnSp>
          <p:nvCxnSpPr>
            <p:cNvPr id="27" name="26 Conector recto de flecha"/>
            <p:cNvCxnSpPr/>
            <p:nvPr/>
          </p:nvCxnSpPr>
          <p:spPr>
            <a:xfrm rot="5400000" flipH="1" flipV="1">
              <a:off x="5643570" y="3786190"/>
              <a:ext cx="428628"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23 Conector recto de flecha"/>
            <p:cNvCxnSpPr/>
            <p:nvPr/>
          </p:nvCxnSpPr>
          <p:spPr>
            <a:xfrm rot="5400000" flipH="1" flipV="1">
              <a:off x="4392611" y="3892553"/>
              <a:ext cx="500860"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p:nvPr/>
          </p:nvCxnSpPr>
          <p:spPr>
            <a:xfrm rot="16200000" flipV="1">
              <a:off x="3286116" y="3786190"/>
              <a:ext cx="357190"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29 CuadroTexto"/>
            <p:cNvSpPr txBox="1"/>
            <p:nvPr/>
          </p:nvSpPr>
          <p:spPr>
            <a:xfrm>
              <a:off x="1214414" y="3286124"/>
              <a:ext cx="7358114" cy="400110"/>
            </a:xfrm>
            <a:prstGeom prst="rect">
              <a:avLst/>
            </a:prstGeom>
            <a:noFill/>
          </p:spPr>
          <p:txBody>
            <a:bodyPr wrap="square" rtlCol="0">
              <a:spAutoFit/>
            </a:bodyPr>
            <a:lstStyle/>
            <a:p>
              <a:r>
                <a:rPr lang="es-PE" sz="2000" dirty="0" smtClean="0">
                  <a:solidFill>
                    <a:srgbClr val="00B050"/>
                  </a:solidFill>
                </a:rPr>
                <a:t>Es un Determinista.     Es un compatibilista.       Defiende la libertad.</a:t>
              </a:r>
              <a:endParaRPr lang="es-PE" sz="2000" dirty="0">
                <a:solidFill>
                  <a:srgbClr val="00B050"/>
                </a:solidFill>
              </a:endParaRPr>
            </a:p>
          </p:txBody>
        </p:sp>
      </p:grpSp>
      <p:sp>
        <p:nvSpPr>
          <p:cNvPr id="32" name="31 CuadroTexto"/>
          <p:cNvSpPr txBox="1"/>
          <p:nvPr/>
        </p:nvSpPr>
        <p:spPr>
          <a:xfrm>
            <a:off x="357158" y="1857364"/>
            <a:ext cx="3071834" cy="1384995"/>
          </a:xfrm>
          <a:prstGeom prst="rect">
            <a:avLst/>
          </a:prstGeom>
          <a:noFill/>
        </p:spPr>
        <p:txBody>
          <a:bodyPr wrap="square" rtlCol="0">
            <a:spAutoFit/>
          </a:bodyPr>
          <a:lstStyle/>
          <a:p>
            <a:pPr>
              <a:buFont typeface="Wingdings" pitchFamily="2" charset="2"/>
              <a:buChar char="q"/>
            </a:pPr>
            <a:r>
              <a:rPr lang="es-PE" sz="1400" dirty="0" smtClean="0"/>
              <a:t>Deslinda del Determinismo duro de </a:t>
            </a:r>
            <a:r>
              <a:rPr lang="es-PE" sz="1400" dirty="0" err="1" smtClean="0"/>
              <a:t>Spinoza</a:t>
            </a:r>
            <a:r>
              <a:rPr lang="es-PE" sz="1400" dirty="0" smtClean="0"/>
              <a:t> y </a:t>
            </a:r>
            <a:r>
              <a:rPr lang="es-PE" sz="1400" dirty="0" err="1" smtClean="0"/>
              <a:t>Hobbes</a:t>
            </a:r>
            <a:r>
              <a:rPr lang="es-PE" sz="1400" dirty="0" smtClean="0"/>
              <a:t>.</a:t>
            </a:r>
          </a:p>
          <a:p>
            <a:pPr>
              <a:buFont typeface="Wingdings" pitchFamily="2" charset="2"/>
              <a:buChar char="q"/>
            </a:pPr>
            <a:r>
              <a:rPr lang="es-PE" sz="1400" dirty="0" smtClean="0"/>
              <a:t>A pesar que de sus ideas se siguen ideas deterministas, el expresamente toma distancia de serlo</a:t>
            </a:r>
          </a:p>
          <a:p>
            <a:pPr>
              <a:buFont typeface="Wingdings" pitchFamily="2" charset="2"/>
              <a:buChar char="q"/>
            </a:pPr>
            <a:r>
              <a:rPr lang="es-PE" sz="1400" dirty="0" smtClean="0"/>
              <a:t>Defiende la libertad</a:t>
            </a:r>
            <a:endParaRPr lang="es-PE" sz="1400" dirty="0"/>
          </a:p>
        </p:txBody>
      </p:sp>
      <p:sp>
        <p:nvSpPr>
          <p:cNvPr id="33" name="32 CuadroTexto"/>
          <p:cNvSpPr txBox="1"/>
          <p:nvPr/>
        </p:nvSpPr>
        <p:spPr>
          <a:xfrm>
            <a:off x="3643306" y="2143116"/>
            <a:ext cx="2143140" cy="1169551"/>
          </a:xfrm>
          <a:prstGeom prst="rect">
            <a:avLst/>
          </a:prstGeom>
          <a:noFill/>
        </p:spPr>
        <p:txBody>
          <a:bodyPr wrap="square" rtlCol="0">
            <a:spAutoFit/>
          </a:bodyPr>
          <a:lstStyle/>
          <a:p>
            <a:pPr>
              <a:buFont typeface="Wingdings" pitchFamily="2" charset="2"/>
              <a:buChar char="q"/>
            </a:pPr>
            <a:r>
              <a:rPr lang="es-PE" sz="1400" dirty="0" smtClean="0"/>
              <a:t>No se considera un compatibilista.</a:t>
            </a:r>
          </a:p>
          <a:p>
            <a:pPr>
              <a:buFont typeface="Wingdings" pitchFamily="2" charset="2"/>
              <a:buChar char="q"/>
            </a:pPr>
            <a:r>
              <a:rPr lang="es-PE" sz="1400" dirty="0"/>
              <a:t> </a:t>
            </a:r>
            <a:r>
              <a:rPr lang="es-PE" sz="1400" dirty="0" smtClean="0"/>
              <a:t>Sostiene ideas de los dos bandos por separado</a:t>
            </a:r>
          </a:p>
          <a:p>
            <a:endParaRPr lang="es-PE" sz="1400" dirty="0">
              <a:solidFill>
                <a:srgbClr val="FFFF00"/>
              </a:solidFill>
            </a:endParaRPr>
          </a:p>
        </p:txBody>
      </p:sp>
      <p:sp>
        <p:nvSpPr>
          <p:cNvPr id="35" name="34 CuadroTexto"/>
          <p:cNvSpPr txBox="1"/>
          <p:nvPr/>
        </p:nvSpPr>
        <p:spPr>
          <a:xfrm>
            <a:off x="6286512" y="1857364"/>
            <a:ext cx="2286016" cy="1384995"/>
          </a:xfrm>
          <a:prstGeom prst="rect">
            <a:avLst/>
          </a:prstGeom>
          <a:noFill/>
        </p:spPr>
        <p:txBody>
          <a:bodyPr wrap="square" rtlCol="0">
            <a:spAutoFit/>
          </a:bodyPr>
          <a:lstStyle/>
          <a:p>
            <a:pPr>
              <a:buFont typeface="Wingdings" pitchFamily="2" charset="2"/>
              <a:buChar char="q"/>
            </a:pPr>
            <a:r>
              <a:rPr lang="es-PE" sz="1400" dirty="0" smtClean="0"/>
              <a:t>Defiende ideas deterministas</a:t>
            </a:r>
          </a:p>
          <a:p>
            <a:pPr>
              <a:buFont typeface="Wingdings" pitchFamily="2" charset="2"/>
              <a:buChar char="q"/>
            </a:pPr>
            <a:r>
              <a:rPr lang="es-PE" sz="1400" dirty="0" smtClean="0"/>
              <a:t>Cree en una libertad difícil de sostener, y ello porque sus conceptos deterministas parecen contradecirle. </a:t>
            </a:r>
            <a:endParaRPr lang="es-PE" sz="1400" dirty="0"/>
          </a:p>
        </p:txBody>
      </p:sp>
      <p:sp>
        <p:nvSpPr>
          <p:cNvPr id="24580" name="AutoShape 4" descr="Image result for person unknown avata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PE"/>
          </a:p>
        </p:txBody>
      </p:sp>
      <p:pic>
        <p:nvPicPr>
          <p:cNvPr id="24582" name="Picture 6" descr="Image result for person unknown avatar"/>
          <p:cNvPicPr>
            <a:picLocks noChangeAspect="1" noChangeArrowheads="1"/>
          </p:cNvPicPr>
          <p:nvPr/>
        </p:nvPicPr>
        <p:blipFill>
          <a:blip r:embed="rId3"/>
          <a:srcRect/>
          <a:stretch>
            <a:fillRect/>
          </a:stretch>
        </p:blipFill>
        <p:spPr bwMode="auto">
          <a:xfrm>
            <a:off x="3643306" y="4214818"/>
            <a:ext cx="2071702" cy="264318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box(in)">
                                      <p:cBhvr>
                                        <p:cTn id="13" dur="500"/>
                                        <p:tgtEl>
                                          <p:spTgt spid="32"/>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box(in)">
                                      <p:cBhvr>
                                        <p:cTn id="18" dur="5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box(in)">
                                      <p:cBhvr>
                                        <p:cTn id="23" dur="500"/>
                                        <p:tgtEl>
                                          <p:spTgt spid="35"/>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24582"/>
                                        </p:tgtEl>
                                        <p:attrNameLst>
                                          <p:attrName>style.visibility</p:attrName>
                                        </p:attrNameLst>
                                      </p:cBhvr>
                                      <p:to>
                                        <p:strVal val="visible"/>
                                      </p:to>
                                    </p:set>
                                    <p:animEffect transition="in" filter="box(in)">
                                      <p:cBhvr>
                                        <p:cTn id="28" dur="500"/>
                                        <p:tgtEl>
                                          <p:spTgt spid="245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0" y="0"/>
            <a:ext cx="9144000" cy="6740307"/>
          </a:xfrm>
          <a:prstGeom prst="rect">
            <a:avLst/>
          </a:prstGeom>
          <a:noFill/>
        </p:spPr>
        <p:txBody>
          <a:bodyPr wrap="square" rtlCol="0">
            <a:spAutoFit/>
          </a:bodyPr>
          <a:lstStyle/>
          <a:p>
            <a:r>
              <a:rPr lang="es-PE" sz="2400" dirty="0" smtClean="0"/>
              <a:t>Capítulo III:</a:t>
            </a:r>
          </a:p>
          <a:p>
            <a:endParaRPr lang="es-PE" sz="2400" dirty="0"/>
          </a:p>
          <a:p>
            <a:endParaRPr lang="es-PE" sz="2400" dirty="0" smtClean="0"/>
          </a:p>
          <a:p>
            <a:r>
              <a:rPr lang="es-PE" sz="2400" dirty="0" smtClean="0"/>
              <a:t>	</a:t>
            </a:r>
            <a:r>
              <a:rPr lang="es-PE" sz="2400" u="sng" dirty="0" smtClean="0"/>
              <a:t> ¿Qué nos dice Leibniz?</a:t>
            </a:r>
          </a:p>
          <a:p>
            <a:endParaRPr lang="es-PE" sz="2400" u="sng" dirty="0" smtClean="0"/>
          </a:p>
          <a:p>
            <a:endParaRPr lang="es-PE" sz="2400" u="sng" dirty="0"/>
          </a:p>
          <a:p>
            <a:endParaRPr lang="es-PE" sz="2400" u="sng" dirty="0" smtClean="0"/>
          </a:p>
          <a:p>
            <a:r>
              <a:rPr lang="es-PE" sz="2400" dirty="0" smtClean="0"/>
              <a:t>		</a:t>
            </a:r>
            <a:r>
              <a:rPr lang="es-PE" sz="2400" strike="sngStrike" dirty="0" smtClean="0"/>
              <a:t>III.I Contexto e influencias de Leibniz: Lutero y san 	</a:t>
            </a:r>
            <a:r>
              <a:rPr lang="es-PE" sz="2400" dirty="0" smtClean="0"/>
              <a:t>		        </a:t>
            </a:r>
            <a:r>
              <a:rPr lang="es-PE" sz="2400" strike="sngStrike" dirty="0" smtClean="0"/>
              <a:t>Agustín</a:t>
            </a:r>
          </a:p>
          <a:p>
            <a:r>
              <a:rPr lang="es-PE" sz="2400" dirty="0" smtClean="0"/>
              <a:t>		III.II El pensamiento de Leibniz</a:t>
            </a:r>
          </a:p>
          <a:p>
            <a:r>
              <a:rPr lang="es-PE" sz="2400" dirty="0" smtClean="0"/>
              <a:t>			III.II.I La armonía preestablecida</a:t>
            </a:r>
          </a:p>
          <a:p>
            <a:r>
              <a:rPr lang="es-PE" sz="2400" dirty="0" smtClean="0"/>
              <a:t>			III.II.II La substancia individual</a:t>
            </a:r>
          </a:p>
          <a:p>
            <a:r>
              <a:rPr lang="es-PE" sz="2400" dirty="0" smtClean="0"/>
              <a:t>			III.II.III El ejemplo de Julio César en el </a:t>
            </a:r>
            <a:r>
              <a:rPr lang="es-PE" sz="2400" i="1" dirty="0" smtClean="0"/>
              <a:t>Discurso de 				Metafísica</a:t>
            </a:r>
            <a:endParaRPr lang="es-PE" sz="2400" dirty="0" smtClean="0"/>
          </a:p>
          <a:p>
            <a:r>
              <a:rPr lang="es-PE" sz="2400" dirty="0" smtClean="0"/>
              <a:t>			III.II.IV La libertad humana</a:t>
            </a:r>
          </a:p>
          <a:p>
            <a:r>
              <a:rPr lang="es-PE" sz="2400" dirty="0" smtClean="0"/>
              <a:t>			III.II.V Lo que nos dice Leibniz sobre la libertad en 				la </a:t>
            </a:r>
            <a:r>
              <a:rPr lang="es-PE" sz="2400" i="1" dirty="0" smtClean="0"/>
              <a:t>Teodicea</a:t>
            </a:r>
            <a:endParaRPr lang="es-PE" sz="2400" dirty="0" smtClean="0"/>
          </a:p>
          <a:p>
            <a:endParaRPr lang="es-PE" sz="2400" dirty="0"/>
          </a:p>
        </p:txBody>
      </p:sp>
      <p:sp>
        <p:nvSpPr>
          <p:cNvPr id="3" name="2 Elipse"/>
          <p:cNvSpPr/>
          <p:nvPr/>
        </p:nvSpPr>
        <p:spPr>
          <a:xfrm>
            <a:off x="1428728" y="3071810"/>
            <a:ext cx="4857784" cy="92869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20058</TotalTime>
  <Words>6670</Words>
  <Application>Microsoft Office PowerPoint</Application>
  <PresentationFormat>Presentación en pantalla (4:3)</PresentationFormat>
  <Paragraphs>413</Paragraphs>
  <Slides>38</Slides>
  <Notes>1</Notes>
  <HiddenSlides>0</HiddenSlides>
  <MMClips>0</MMClips>
  <ScaleCrop>false</ScaleCrop>
  <HeadingPairs>
    <vt:vector size="4" baseType="variant">
      <vt:variant>
        <vt:lpstr>Tema</vt:lpstr>
      </vt:variant>
      <vt:variant>
        <vt:i4>1</vt:i4>
      </vt:variant>
      <vt:variant>
        <vt:lpstr>Títulos de diapositiva</vt:lpstr>
      </vt:variant>
      <vt:variant>
        <vt:i4>38</vt:i4>
      </vt:variant>
    </vt:vector>
  </HeadingPairs>
  <TitlesOfParts>
    <vt:vector size="39" baseType="lpstr">
      <vt:lpstr>Tema de Office</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lpstr>Diapositiva 28</vt:lpstr>
      <vt:lpstr>Diapositiva 29</vt:lpstr>
      <vt:lpstr>Diapositiva 30</vt:lpstr>
      <vt:lpstr>Diapositiva 31</vt:lpstr>
      <vt:lpstr>Diapositiva 32</vt:lpstr>
      <vt:lpstr>Diapositiva 33</vt:lpstr>
      <vt:lpstr>Diapositiva 34</vt:lpstr>
      <vt:lpstr>Diapositiva 35</vt:lpstr>
      <vt:lpstr>Diapositiva 36</vt:lpstr>
      <vt:lpstr>Diapositiva 37</vt:lpstr>
      <vt:lpstr>Diapositiva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Fernando</dc:creator>
  <cp:lastModifiedBy>Fernando</cp:lastModifiedBy>
  <cp:revision>433</cp:revision>
  <dcterms:created xsi:type="dcterms:W3CDTF">2018-03-20T15:38:51Z</dcterms:created>
  <dcterms:modified xsi:type="dcterms:W3CDTF">2018-04-06T01:46:28Z</dcterms:modified>
</cp:coreProperties>
</file>