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4" r:id="rId8"/>
    <p:sldId id="265" r:id="rId9"/>
    <p:sldId id="262" r:id="rId10"/>
    <p:sldId id="266"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9" d="100"/>
          <a:sy n="49" d="100"/>
        </p:scale>
        <p:origin x="48"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0C8243BF-5C75-40C9-8A2D-9E2FCD319464}" type="datetimeFigureOut">
              <a:rPr lang="es-PE" smtClean="0"/>
              <a:t>31/10/2022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252235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C8243BF-5C75-40C9-8A2D-9E2FCD319464}" type="datetimeFigureOut">
              <a:rPr lang="es-PE" smtClean="0"/>
              <a:t>31/10/2022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82637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C8243BF-5C75-40C9-8A2D-9E2FCD319464}" type="datetimeFigureOut">
              <a:rPr lang="es-PE" smtClean="0"/>
              <a:t>31/10/2022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52969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C8243BF-5C75-40C9-8A2D-9E2FCD319464}" type="datetimeFigureOut">
              <a:rPr lang="es-PE" smtClean="0"/>
              <a:t>31/10/2022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29713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C8243BF-5C75-40C9-8A2D-9E2FCD319464}" type="datetimeFigureOut">
              <a:rPr lang="es-PE" smtClean="0"/>
              <a:t>31/10/2022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140076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0C8243BF-5C75-40C9-8A2D-9E2FCD319464}" type="datetimeFigureOut">
              <a:rPr lang="es-PE" smtClean="0"/>
              <a:t>31/10/2022</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140378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0C8243BF-5C75-40C9-8A2D-9E2FCD319464}" type="datetimeFigureOut">
              <a:rPr lang="es-PE" smtClean="0"/>
              <a:t>31/10/2022</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82909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0C8243BF-5C75-40C9-8A2D-9E2FCD319464}" type="datetimeFigureOut">
              <a:rPr lang="es-PE" smtClean="0"/>
              <a:t>31/10/2022</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48899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C8243BF-5C75-40C9-8A2D-9E2FCD319464}" type="datetimeFigureOut">
              <a:rPr lang="es-PE" smtClean="0"/>
              <a:t>31/10/2022</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135149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C8243BF-5C75-40C9-8A2D-9E2FCD319464}" type="datetimeFigureOut">
              <a:rPr lang="es-PE" smtClean="0"/>
              <a:t>31/10/2022</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887522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C8243BF-5C75-40C9-8A2D-9E2FCD319464}" type="datetimeFigureOut">
              <a:rPr lang="es-PE" smtClean="0"/>
              <a:t>31/10/2022</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09865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243BF-5C75-40C9-8A2D-9E2FCD319464}" type="datetimeFigureOut">
              <a:rPr lang="es-PE" smtClean="0"/>
              <a:t>31/10/2022</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281A8-AE8C-4A79-A200-883A72E51B45}" type="slidenum">
              <a:rPr lang="es-PE" smtClean="0"/>
              <a:t>‹Nº›</a:t>
            </a:fld>
            <a:endParaRPr lang="es-PE"/>
          </a:p>
        </p:txBody>
      </p:sp>
    </p:spTree>
    <p:extLst>
      <p:ext uri="{BB962C8B-B14F-4D97-AF65-F5344CB8AC3E}">
        <p14:creationId xmlns:p14="http://schemas.microsoft.com/office/powerpoint/2010/main" val="1786673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56961" y="1304507"/>
            <a:ext cx="4913116" cy="1478689"/>
          </a:xfrm>
        </p:spPr>
        <p:txBody>
          <a:bodyPr>
            <a:normAutofit fontScale="90000"/>
          </a:bodyPr>
          <a:lstStyle/>
          <a:p>
            <a:r>
              <a:rPr lang="es-PE" dirty="0" smtClean="0"/>
              <a:t>“Argumentos Filosóficos”</a:t>
            </a:r>
            <a:br>
              <a:rPr lang="es-PE" dirty="0" smtClean="0"/>
            </a:br>
            <a:r>
              <a:rPr lang="es-PE" sz="2800" dirty="0" err="1" smtClean="0"/>
              <a:t>Cáp</a:t>
            </a:r>
            <a:r>
              <a:rPr lang="es-PE" sz="2800" dirty="0" smtClean="0"/>
              <a:t> 1. La </a:t>
            </a:r>
            <a:r>
              <a:rPr lang="es-PE" sz="2800" dirty="0" smtClean="0">
                <a:solidFill>
                  <a:srgbClr val="FF0000"/>
                </a:solidFill>
              </a:rPr>
              <a:t>superación</a:t>
            </a:r>
            <a:r>
              <a:rPr lang="es-PE" sz="2800" dirty="0" smtClean="0"/>
              <a:t> de la </a:t>
            </a:r>
            <a:r>
              <a:rPr lang="es-PE" sz="2800" dirty="0" smtClean="0">
                <a:solidFill>
                  <a:srgbClr val="FF0000"/>
                </a:solidFill>
              </a:rPr>
              <a:t>epistemología</a:t>
            </a:r>
            <a:endParaRPr lang="es-PE" sz="2800" dirty="0">
              <a:solidFill>
                <a:srgbClr val="FF0000"/>
              </a:solidFill>
            </a:endParaRPr>
          </a:p>
        </p:txBody>
      </p:sp>
      <p:sp>
        <p:nvSpPr>
          <p:cNvPr id="3" name="Subtítulo 2"/>
          <p:cNvSpPr>
            <a:spLocks noGrp="1"/>
          </p:cNvSpPr>
          <p:nvPr>
            <p:ph type="subTitle" idx="1"/>
          </p:nvPr>
        </p:nvSpPr>
        <p:spPr>
          <a:xfrm>
            <a:off x="5807413" y="3011459"/>
            <a:ext cx="5612211" cy="694779"/>
          </a:xfrm>
        </p:spPr>
        <p:txBody>
          <a:bodyPr/>
          <a:lstStyle/>
          <a:p>
            <a:r>
              <a:rPr lang="es-PE" dirty="0" smtClean="0"/>
              <a:t>Charles Taylor</a:t>
            </a:r>
            <a:endParaRPr lang="es-PE" dirty="0"/>
          </a:p>
        </p:txBody>
      </p:sp>
      <p:pic>
        <p:nvPicPr>
          <p:cNvPr id="6" name="Imagen 5"/>
          <p:cNvPicPr>
            <a:picLocks noChangeAspect="1"/>
          </p:cNvPicPr>
          <p:nvPr/>
        </p:nvPicPr>
        <p:blipFill>
          <a:blip r:embed="rId2"/>
          <a:stretch>
            <a:fillRect/>
          </a:stretch>
        </p:blipFill>
        <p:spPr>
          <a:xfrm>
            <a:off x="871826" y="368417"/>
            <a:ext cx="4328025" cy="3937409"/>
          </a:xfrm>
          <a:prstGeom prst="rect">
            <a:avLst/>
          </a:prstGeom>
        </p:spPr>
      </p:pic>
      <p:sp>
        <p:nvSpPr>
          <p:cNvPr id="5" name="Subtítulo 2"/>
          <p:cNvSpPr txBox="1">
            <a:spLocks/>
          </p:cNvSpPr>
          <p:nvPr/>
        </p:nvSpPr>
        <p:spPr>
          <a:xfrm>
            <a:off x="2535677" y="5537408"/>
            <a:ext cx="8203659" cy="6947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PE" dirty="0" smtClean="0"/>
              <a:t>Aclaración del capítulo hecho a pedido de un salón postizo</a:t>
            </a:r>
            <a:endParaRPr lang="es-PE" dirty="0"/>
          </a:p>
        </p:txBody>
      </p:sp>
    </p:spTree>
    <p:extLst>
      <p:ext uri="{BB962C8B-B14F-4D97-AF65-F5344CB8AC3E}">
        <p14:creationId xmlns:p14="http://schemas.microsoft.com/office/powerpoint/2010/main" val="1484787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Finalmente…</a:t>
            </a:r>
            <a:endParaRPr lang="es-PE" sz="3600" dirty="0"/>
          </a:p>
        </p:txBody>
      </p:sp>
      <p:sp>
        <p:nvSpPr>
          <p:cNvPr id="3" name="Marcador de contenido 2"/>
          <p:cNvSpPr>
            <a:spLocks noGrp="1"/>
          </p:cNvSpPr>
          <p:nvPr>
            <p:ph idx="1"/>
          </p:nvPr>
        </p:nvSpPr>
        <p:spPr>
          <a:xfrm>
            <a:off x="838200" y="2413520"/>
            <a:ext cx="10515600" cy="4351338"/>
          </a:xfrm>
        </p:spPr>
        <p:txBody>
          <a:bodyPr>
            <a:normAutofit/>
          </a:bodyPr>
          <a:lstStyle/>
          <a:p>
            <a:pPr algn="just"/>
            <a:r>
              <a:rPr lang="es-PE" dirty="0" smtClean="0"/>
              <a:t>¿</a:t>
            </a:r>
            <a:r>
              <a:rPr lang="es-PE" dirty="0" smtClean="0">
                <a:solidFill>
                  <a:srgbClr val="FF0000"/>
                </a:solidFill>
              </a:rPr>
              <a:t>Hemos superado la epistemología</a:t>
            </a:r>
            <a:r>
              <a:rPr lang="es-PE" dirty="0" smtClean="0"/>
              <a:t>?: De acuerdo a Taylor: “Si estoy en lo cierto, la cuestión </a:t>
            </a:r>
            <a:r>
              <a:rPr lang="es-PE" u="sng" dirty="0" smtClean="0"/>
              <a:t>está lejos de estar resuelta</a:t>
            </a:r>
            <a:r>
              <a:rPr lang="es-PE" dirty="0" smtClean="0"/>
              <a:t>. Y en esta pugna sobre el cadáver de la epistemología están en juego algunos de los temas espirituales de nuestro tiempo. De modo que la pregunta en torno a qué es la superación de la epistemología resulta tener más interés que el meramente histórico. “ (p.11)</a:t>
            </a:r>
          </a:p>
        </p:txBody>
      </p:sp>
    </p:spTree>
    <p:extLst>
      <p:ext uri="{BB962C8B-B14F-4D97-AF65-F5344CB8AC3E}">
        <p14:creationId xmlns:p14="http://schemas.microsoft.com/office/powerpoint/2010/main" val="429098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p:txBody>
          <a:bodyPr>
            <a:normAutofit fontScale="92500" lnSpcReduction="10000"/>
          </a:bodyPr>
          <a:lstStyle/>
          <a:p>
            <a:pPr algn="just"/>
            <a:r>
              <a:rPr lang="es-PE" dirty="0" smtClean="0"/>
              <a:t>La epistemología es el estudio de la naturaleza, posibilidades y límites del </a:t>
            </a:r>
            <a:r>
              <a:rPr lang="es-PE" dirty="0" smtClean="0">
                <a:solidFill>
                  <a:srgbClr val="FF0000"/>
                </a:solidFill>
              </a:rPr>
              <a:t>conocimiento</a:t>
            </a:r>
            <a:r>
              <a:rPr lang="es-PE" dirty="0" smtClean="0"/>
              <a:t>.</a:t>
            </a:r>
          </a:p>
          <a:p>
            <a:pPr algn="just"/>
            <a:r>
              <a:rPr lang="es-PE" dirty="0" smtClean="0"/>
              <a:t>Como podremos imaginar, es un tema complejo y extenso, no en vano existe un </a:t>
            </a:r>
            <a:r>
              <a:rPr lang="es-PE" dirty="0" smtClean="0">
                <a:solidFill>
                  <a:srgbClr val="FF0000"/>
                </a:solidFill>
              </a:rPr>
              <a:t>curso dedicado </a:t>
            </a:r>
            <a:r>
              <a:rPr lang="es-PE" dirty="0" smtClean="0"/>
              <a:t>enteramente a estudiar este abundantemente debatido tema. </a:t>
            </a:r>
          </a:p>
          <a:p>
            <a:pPr algn="just"/>
            <a:r>
              <a:rPr lang="es-PE" dirty="0" smtClean="0"/>
              <a:t>Podemos estimar como fundamental el concepto de “</a:t>
            </a:r>
            <a:r>
              <a:rPr lang="es-PE" dirty="0" smtClean="0">
                <a:solidFill>
                  <a:srgbClr val="FF0000"/>
                </a:solidFill>
              </a:rPr>
              <a:t>verdad</a:t>
            </a:r>
            <a:r>
              <a:rPr lang="es-PE" dirty="0" smtClean="0"/>
              <a:t>” para la epistemología, debido a que precisamente buscamos establecer la adecuación del conocimiento a la realidad. </a:t>
            </a:r>
          </a:p>
          <a:p>
            <a:pPr algn="just"/>
            <a:r>
              <a:rPr lang="es-PE" dirty="0" smtClean="0"/>
              <a:t>En este sentido, la “</a:t>
            </a:r>
            <a:r>
              <a:rPr lang="es-PE" dirty="0" smtClean="0">
                <a:solidFill>
                  <a:srgbClr val="FF0000"/>
                </a:solidFill>
              </a:rPr>
              <a:t>ciencia</a:t>
            </a:r>
            <a:r>
              <a:rPr lang="es-PE" dirty="0" smtClean="0"/>
              <a:t>” y su método tienen un camino que ha sido trazado desde la antigüedad, pasando por cimientos modernos y hasta el día de hoy, en que estamos conectados por internet al mundo, en la palma de nuestras manos. </a:t>
            </a:r>
          </a:p>
        </p:txBody>
      </p:sp>
    </p:spTree>
    <p:extLst>
      <p:ext uri="{BB962C8B-B14F-4D97-AF65-F5344CB8AC3E}">
        <p14:creationId xmlns:p14="http://schemas.microsoft.com/office/powerpoint/2010/main" val="67779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p:txBody>
          <a:bodyPr>
            <a:normAutofit fontScale="85000" lnSpcReduction="10000"/>
          </a:bodyPr>
          <a:lstStyle/>
          <a:p>
            <a:pPr algn="just"/>
            <a:r>
              <a:rPr lang="es-PE" dirty="0" smtClean="0"/>
              <a:t>La historia de la ciencia es vasta y los modelos que han sido legados del pasado han servido de inspiración o sido refutados por modelos más completos o “cercanos a la verdad”. </a:t>
            </a:r>
            <a:r>
              <a:rPr lang="es-PE" dirty="0" smtClean="0">
                <a:solidFill>
                  <a:srgbClr val="FF0000"/>
                </a:solidFill>
              </a:rPr>
              <a:t>¿Cómo podemos considerar que una teoría es buena?</a:t>
            </a:r>
          </a:p>
          <a:p>
            <a:pPr algn="just"/>
            <a:r>
              <a:rPr lang="es-PE" dirty="0" smtClean="0"/>
              <a:t>Normalmente usamos la experiencia como contraste de una teoría. Si una teoría no se condice en la práctica, la entendemos como falsa. En este sentido, </a:t>
            </a:r>
            <a:r>
              <a:rPr lang="es-PE" dirty="0" smtClean="0">
                <a:solidFill>
                  <a:srgbClr val="FF0000"/>
                </a:solidFill>
              </a:rPr>
              <a:t>Popper</a:t>
            </a:r>
            <a:r>
              <a:rPr lang="es-PE" dirty="0" smtClean="0"/>
              <a:t> refiere que la “</a:t>
            </a:r>
            <a:r>
              <a:rPr lang="es-PE" dirty="0" err="1" smtClean="0">
                <a:solidFill>
                  <a:srgbClr val="FF0000"/>
                </a:solidFill>
              </a:rPr>
              <a:t>falsabilidad</a:t>
            </a:r>
            <a:r>
              <a:rPr lang="es-PE" dirty="0" smtClean="0"/>
              <a:t>” o facultad de ponerse a prueba en cuanto  falsa, de una teoría, es la capacidad que tiene de resistir críticas que contradigan sus preceptos. </a:t>
            </a:r>
          </a:p>
          <a:p>
            <a:pPr algn="just"/>
            <a:r>
              <a:rPr lang="es-PE" dirty="0" smtClean="0"/>
              <a:t>Por ejemplo, alguna vez se sostuvo que el universo tenía a la tierra como centro. Este modelo “</a:t>
            </a:r>
            <a:r>
              <a:rPr lang="es-PE" dirty="0" smtClean="0">
                <a:solidFill>
                  <a:srgbClr val="FF0000"/>
                </a:solidFill>
              </a:rPr>
              <a:t>geocéntrico</a:t>
            </a:r>
            <a:r>
              <a:rPr lang="es-PE" dirty="0" smtClean="0"/>
              <a:t>” fue probado como falso con la ciencia moderna que ayudaban a instaurar pensadores como Galileo, Copérnico, Kepler, entre otros. Este modelo fue, entonces falseado y reemplazado por uno “</a:t>
            </a:r>
            <a:r>
              <a:rPr lang="es-PE" dirty="0" smtClean="0">
                <a:solidFill>
                  <a:srgbClr val="FF0000"/>
                </a:solidFill>
              </a:rPr>
              <a:t>heliocéntrico</a:t>
            </a:r>
            <a:r>
              <a:rPr lang="es-PE" dirty="0" smtClean="0"/>
              <a:t>” que supone al sol como el centro del sistema planetario. </a:t>
            </a:r>
          </a:p>
          <a:p>
            <a:pPr algn="just"/>
            <a:endParaRPr lang="es-PE" dirty="0" smtClean="0"/>
          </a:p>
          <a:p>
            <a:pPr algn="just"/>
            <a:endParaRPr lang="es-PE" dirty="0" smtClean="0"/>
          </a:p>
        </p:txBody>
      </p:sp>
    </p:spTree>
    <p:extLst>
      <p:ext uri="{BB962C8B-B14F-4D97-AF65-F5344CB8AC3E}">
        <p14:creationId xmlns:p14="http://schemas.microsoft.com/office/powerpoint/2010/main" val="115281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p:txBody>
          <a:bodyPr>
            <a:normAutofit fontScale="92500" lnSpcReduction="10000"/>
          </a:bodyPr>
          <a:lstStyle/>
          <a:p>
            <a:pPr algn="just"/>
            <a:r>
              <a:rPr lang="es-PE" dirty="0" smtClean="0"/>
              <a:t>La ciencia no está aislada del desarrollo cultural y social humano; esto lo advierte Taylor. Por ello podemos estimar que </a:t>
            </a:r>
            <a:r>
              <a:rPr lang="es-PE" dirty="0" smtClean="0">
                <a:solidFill>
                  <a:srgbClr val="FF0000"/>
                </a:solidFill>
              </a:rPr>
              <a:t>las bases de la ciencia moderna están ligadas y relacionadas a la ética moderna</a:t>
            </a:r>
            <a:r>
              <a:rPr lang="es-PE" dirty="0" smtClean="0"/>
              <a:t>, a la </a:t>
            </a:r>
            <a:r>
              <a:rPr lang="es-PE" dirty="0" smtClean="0">
                <a:solidFill>
                  <a:srgbClr val="FF0000"/>
                </a:solidFill>
              </a:rPr>
              <a:t>religiosidad</a:t>
            </a:r>
            <a:r>
              <a:rPr lang="es-PE" dirty="0" smtClean="0"/>
              <a:t> moderna y otras; cuando se habla de superar la epistemología, se busca, de algún modo, incluir estos otros ámbitos. </a:t>
            </a:r>
          </a:p>
          <a:p>
            <a:pPr algn="just"/>
            <a:r>
              <a:rPr lang="es-PE" dirty="0" smtClean="0"/>
              <a:t>Para comprender </a:t>
            </a:r>
            <a:r>
              <a:rPr lang="es-PE" dirty="0" smtClean="0">
                <a:solidFill>
                  <a:srgbClr val="FF0000"/>
                </a:solidFill>
              </a:rPr>
              <a:t>qué</a:t>
            </a:r>
            <a:r>
              <a:rPr lang="es-PE" dirty="0" smtClean="0"/>
              <a:t> se busca </a:t>
            </a:r>
            <a:r>
              <a:rPr lang="es-PE" dirty="0" smtClean="0">
                <a:solidFill>
                  <a:srgbClr val="FF0000"/>
                </a:solidFill>
              </a:rPr>
              <a:t>superar</a:t>
            </a:r>
            <a:r>
              <a:rPr lang="es-PE" dirty="0" smtClean="0"/>
              <a:t> de la epistemología, debemos advertir precisamente </a:t>
            </a:r>
            <a:r>
              <a:rPr lang="es-PE" dirty="0" smtClean="0">
                <a:solidFill>
                  <a:srgbClr val="FF0000"/>
                </a:solidFill>
              </a:rPr>
              <a:t>qué</a:t>
            </a:r>
            <a:r>
              <a:rPr lang="es-PE" dirty="0" smtClean="0"/>
              <a:t> nos dice ésta. En este sentido, podemos dar ejemplos de teorías del conocimiento que se discuten en la lectura. </a:t>
            </a:r>
          </a:p>
          <a:p>
            <a:pPr algn="just"/>
            <a:r>
              <a:rPr lang="es-PE" dirty="0" smtClean="0"/>
              <a:t>Taylor refiere “el proyecto (moderno) desde </a:t>
            </a:r>
            <a:r>
              <a:rPr lang="es-PE" dirty="0" smtClean="0">
                <a:solidFill>
                  <a:srgbClr val="FF0000"/>
                </a:solidFill>
              </a:rPr>
              <a:t>Descartes</a:t>
            </a:r>
            <a:r>
              <a:rPr lang="es-PE" dirty="0" smtClean="0"/>
              <a:t>, pasando por </a:t>
            </a:r>
            <a:r>
              <a:rPr lang="es-PE" dirty="0" smtClean="0">
                <a:solidFill>
                  <a:srgbClr val="FF0000"/>
                </a:solidFill>
              </a:rPr>
              <a:t>Locke</a:t>
            </a:r>
            <a:r>
              <a:rPr lang="es-PE" dirty="0" smtClean="0"/>
              <a:t> y </a:t>
            </a:r>
            <a:r>
              <a:rPr lang="es-PE" dirty="0" smtClean="0">
                <a:solidFill>
                  <a:srgbClr val="FF0000"/>
                </a:solidFill>
              </a:rPr>
              <a:t>Kant</a:t>
            </a:r>
            <a:r>
              <a:rPr lang="es-PE" dirty="0" smtClean="0"/>
              <a:t>” (p.1) como uno que se ha valorado como un “error”, y en ese sentido podemos pensar en superación. ¿Qué nos decían estos autores sobre el conocimiento? </a:t>
            </a:r>
          </a:p>
          <a:p>
            <a:pPr algn="just"/>
            <a:endParaRPr lang="es-PE" dirty="0" smtClean="0"/>
          </a:p>
        </p:txBody>
      </p:sp>
    </p:spTree>
    <p:extLst>
      <p:ext uri="{BB962C8B-B14F-4D97-AF65-F5344CB8AC3E}">
        <p14:creationId xmlns:p14="http://schemas.microsoft.com/office/powerpoint/2010/main" val="99617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a:xfrm>
            <a:off x="1692638" y="1394085"/>
            <a:ext cx="10299493" cy="5463915"/>
          </a:xfrm>
        </p:spPr>
        <p:txBody>
          <a:bodyPr>
            <a:normAutofit fontScale="77500" lnSpcReduction="20000"/>
          </a:bodyPr>
          <a:lstStyle/>
          <a:p>
            <a:pPr algn="just"/>
            <a:r>
              <a:rPr lang="es-PE" b="1" dirty="0" smtClean="0"/>
              <a:t>Descartes</a:t>
            </a:r>
            <a:r>
              <a:rPr lang="es-PE" dirty="0" smtClean="0"/>
              <a:t>: Se estima que es el padre de la ciencia moderna, por cuanto establece, en su </a:t>
            </a:r>
            <a:r>
              <a:rPr lang="es-PE" i="1" dirty="0" smtClean="0"/>
              <a:t>Discurso del Método</a:t>
            </a:r>
            <a:r>
              <a:rPr lang="es-PE" dirty="0" smtClean="0"/>
              <a:t> una búsqueda de </a:t>
            </a:r>
            <a:r>
              <a:rPr lang="es-PE" dirty="0" smtClean="0">
                <a:solidFill>
                  <a:srgbClr val="FF0000"/>
                </a:solidFill>
              </a:rPr>
              <a:t>un criterio sólido</a:t>
            </a:r>
            <a:r>
              <a:rPr lang="es-PE" dirty="0" smtClean="0"/>
              <a:t> para el pensamiento; en este sentido busca un conocimiento adecuado de ideas claras, evidentes y discernibles, elementos simples que la mente pueda aceptar como válidos. Hay una gran relación de su esperanza con la ciencia y la </a:t>
            </a:r>
            <a:r>
              <a:rPr lang="es-PE" dirty="0" smtClean="0">
                <a:solidFill>
                  <a:srgbClr val="FF0000"/>
                </a:solidFill>
              </a:rPr>
              <a:t>solidez matemática</a:t>
            </a:r>
            <a:r>
              <a:rPr lang="es-PE" dirty="0" smtClean="0"/>
              <a:t>, y es en este sentido, que Descartes apela a la razón. Podríamos decir que sostiene que la verdad se encuentra en las razones que siguen patrones de naturaleza lógico-formal y matemática, mientras que los sentidos parecen engañarnos. En este sentido, su teoría del conocimiento, que incluye al sujeto, se podría estimar como </a:t>
            </a:r>
            <a:r>
              <a:rPr lang="es-PE" dirty="0" smtClean="0">
                <a:solidFill>
                  <a:srgbClr val="FF0000"/>
                </a:solidFill>
              </a:rPr>
              <a:t>racionalista</a:t>
            </a:r>
            <a:r>
              <a:rPr lang="es-PE" dirty="0" smtClean="0"/>
              <a:t>. </a:t>
            </a:r>
          </a:p>
          <a:p>
            <a:pPr algn="just"/>
            <a:r>
              <a:rPr lang="es-PE" b="1" dirty="0" smtClean="0"/>
              <a:t>Locke</a:t>
            </a:r>
            <a:r>
              <a:rPr lang="es-PE" dirty="0" smtClean="0"/>
              <a:t>: Por contrario del racionalismo, el </a:t>
            </a:r>
            <a:r>
              <a:rPr lang="es-PE" dirty="0" smtClean="0">
                <a:solidFill>
                  <a:srgbClr val="FF0000"/>
                </a:solidFill>
              </a:rPr>
              <a:t>empirismo</a:t>
            </a:r>
            <a:r>
              <a:rPr lang="es-PE" dirty="0" smtClean="0"/>
              <a:t>, representado en las ideas de Locke, sostiene que es la </a:t>
            </a:r>
            <a:r>
              <a:rPr lang="es-PE" dirty="0" smtClean="0">
                <a:solidFill>
                  <a:srgbClr val="FF0000"/>
                </a:solidFill>
              </a:rPr>
              <a:t>experiencia</a:t>
            </a:r>
            <a:r>
              <a:rPr lang="es-PE" dirty="0" smtClean="0"/>
              <a:t> la que construye el conocimiento sólido. La razón no sería nada sin el sustrato de la experiencia que nos otorgan los sentidos. En este sentido, plantea Locke que nuestra mente es como una tabla rasa de arcilla, en la que se “imprime” conocimiento al modo de un sello, que deja una marca en nuestras mentes o memorias. </a:t>
            </a:r>
          </a:p>
          <a:p>
            <a:pPr algn="just"/>
            <a:r>
              <a:rPr lang="es-PE" b="1" dirty="0" smtClean="0"/>
              <a:t>F.</a:t>
            </a:r>
            <a:r>
              <a:rPr lang="es-PE" dirty="0" smtClean="0"/>
              <a:t> </a:t>
            </a:r>
            <a:r>
              <a:rPr lang="es-PE" b="1" dirty="0" smtClean="0"/>
              <a:t>Bacon</a:t>
            </a:r>
            <a:r>
              <a:rPr lang="es-PE" dirty="0" smtClean="0"/>
              <a:t>: Es un gran defensor del método </a:t>
            </a:r>
            <a:r>
              <a:rPr lang="es-PE" dirty="0" smtClean="0">
                <a:solidFill>
                  <a:srgbClr val="FF0000"/>
                </a:solidFill>
              </a:rPr>
              <a:t>inductivo</a:t>
            </a:r>
            <a:r>
              <a:rPr lang="es-PE" dirty="0" smtClean="0"/>
              <a:t>, que favorece la experiencia de los </a:t>
            </a:r>
            <a:r>
              <a:rPr lang="es-PE" dirty="0" smtClean="0">
                <a:solidFill>
                  <a:srgbClr val="FF0000"/>
                </a:solidFill>
              </a:rPr>
              <a:t>particulares</a:t>
            </a:r>
            <a:r>
              <a:rPr lang="es-PE" dirty="0" smtClean="0"/>
              <a:t>, para conocer las cosas universales, sostiene que debemos inducir de todas las experiencias particulares el conocimiento general, basado en la experiencia, pero no podemos deducir de todo el conocimiento general todo lo que está o puede haber en el mundo, de otro modo, no conoceríamos cosas nuevas. </a:t>
            </a:r>
          </a:p>
        </p:txBody>
      </p:sp>
      <p:pic>
        <p:nvPicPr>
          <p:cNvPr id="2050" name="Picture 2" descr="Funny memes – Descartes and the philosophy band (With image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530" y="2066093"/>
            <a:ext cx="1603949" cy="11854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ohn Locke (@johnlockeingood) | Twit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626929"/>
            <a:ext cx="1294829" cy="129482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4"/>
          <a:stretch>
            <a:fillRect/>
          </a:stretch>
        </p:blipFill>
        <p:spPr>
          <a:xfrm>
            <a:off x="-29410" y="5072875"/>
            <a:ext cx="1294829" cy="1520350"/>
          </a:xfrm>
          <a:prstGeom prst="rect">
            <a:avLst/>
          </a:prstGeom>
        </p:spPr>
      </p:pic>
    </p:spTree>
    <p:extLst>
      <p:ext uri="{BB962C8B-B14F-4D97-AF65-F5344CB8AC3E}">
        <p14:creationId xmlns:p14="http://schemas.microsoft.com/office/powerpoint/2010/main" val="423999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a:xfrm>
            <a:off x="2278504" y="1825625"/>
            <a:ext cx="9075295" cy="4351338"/>
          </a:xfrm>
        </p:spPr>
        <p:txBody>
          <a:bodyPr>
            <a:normAutofit fontScale="77500" lnSpcReduction="20000"/>
          </a:bodyPr>
          <a:lstStyle/>
          <a:p>
            <a:pPr algn="just"/>
            <a:r>
              <a:rPr lang="es-PE" b="1" dirty="0" err="1" smtClean="0"/>
              <a:t>Hume</a:t>
            </a:r>
            <a:r>
              <a:rPr lang="es-PE" dirty="0" smtClean="0"/>
              <a:t>: Del bando de los </a:t>
            </a:r>
            <a:r>
              <a:rPr lang="es-PE" dirty="0" smtClean="0">
                <a:solidFill>
                  <a:srgbClr val="FF0000"/>
                </a:solidFill>
              </a:rPr>
              <a:t>empiristas</a:t>
            </a:r>
            <a:r>
              <a:rPr lang="es-PE" dirty="0" smtClean="0"/>
              <a:t>, </a:t>
            </a:r>
            <a:r>
              <a:rPr lang="es-PE" dirty="0" err="1" smtClean="0"/>
              <a:t>Hume</a:t>
            </a:r>
            <a:r>
              <a:rPr lang="es-PE" dirty="0" smtClean="0"/>
              <a:t> es conocido por su </a:t>
            </a:r>
            <a:r>
              <a:rPr lang="es-PE" dirty="0" smtClean="0">
                <a:solidFill>
                  <a:srgbClr val="FF0000"/>
                </a:solidFill>
              </a:rPr>
              <a:t>escepticismo</a:t>
            </a:r>
            <a:r>
              <a:rPr lang="es-PE" dirty="0" smtClean="0"/>
              <a:t>, es decir, que no da por ciertas cosas fundamentales a las que nos hemos acostumbrado, tomando la duda por actitud global, frente a los dogmas impuestos por costumbre. Por ejemplo, critica la idea de causa/efecto, en este sentido, nos refiere que vemos salir el sol todos los días, pero no es necesario que esto sea así siempre. Del mismo modo, al golpear con un taco alguna bola de billar, todos esperamos que reaccione de acuerdo a las leyes de la física, pero </a:t>
            </a:r>
            <a:r>
              <a:rPr lang="es-PE" dirty="0" err="1" smtClean="0"/>
              <a:t>Hume</a:t>
            </a:r>
            <a:r>
              <a:rPr lang="es-PE" dirty="0" smtClean="0"/>
              <a:t> nos invita a pensar que es un dogmatismo dar por sentadas algunas cosas que sólo la costumbre regular nos hace mantener. </a:t>
            </a:r>
          </a:p>
          <a:p>
            <a:pPr algn="just"/>
            <a:r>
              <a:rPr lang="es-PE" b="1" dirty="0" smtClean="0"/>
              <a:t>Racionalismo vs Empirismo</a:t>
            </a:r>
            <a:r>
              <a:rPr lang="es-PE" dirty="0" smtClean="0"/>
              <a:t>: Mientras los primeros sostienen las </a:t>
            </a:r>
            <a:r>
              <a:rPr lang="es-PE" dirty="0" smtClean="0">
                <a:solidFill>
                  <a:srgbClr val="FF0000"/>
                </a:solidFill>
              </a:rPr>
              <a:t>ideas innatas</a:t>
            </a:r>
            <a:r>
              <a:rPr lang="es-PE" dirty="0" smtClean="0"/>
              <a:t>, los segundos lo combaten. Una idea innata es aquella con la que nacemos y está inscrita en nuestro modo de ser. Los racionalistas sostienen que algunas ideas, como Descartes con el “infinito” se encuentran instaladas en nosotros de modo predeterminado. El bando contrario, el de Locke y </a:t>
            </a:r>
            <a:r>
              <a:rPr lang="es-PE" dirty="0" err="1" smtClean="0"/>
              <a:t>Hume</a:t>
            </a:r>
            <a:r>
              <a:rPr lang="es-PE" dirty="0" smtClean="0"/>
              <a:t>, sostienen que el conocimiento nos viene de la experiencia del mundo. ¿Dónde radica la verdad; en la </a:t>
            </a:r>
            <a:r>
              <a:rPr lang="es-PE" dirty="0" smtClean="0">
                <a:solidFill>
                  <a:srgbClr val="FF0000"/>
                </a:solidFill>
              </a:rPr>
              <a:t>experiencia</a:t>
            </a:r>
            <a:r>
              <a:rPr lang="es-PE" dirty="0" smtClean="0"/>
              <a:t> o la </a:t>
            </a:r>
            <a:r>
              <a:rPr lang="es-PE" dirty="0" smtClean="0">
                <a:solidFill>
                  <a:srgbClr val="FF0000"/>
                </a:solidFill>
              </a:rPr>
              <a:t>razón</a:t>
            </a:r>
            <a:r>
              <a:rPr lang="es-PE" dirty="0" smtClean="0"/>
              <a:t>?</a:t>
            </a:r>
          </a:p>
        </p:txBody>
      </p:sp>
      <p:pic>
        <p:nvPicPr>
          <p:cNvPr id="4" name="Imagen 3"/>
          <p:cNvPicPr>
            <a:picLocks noChangeAspect="1"/>
          </p:cNvPicPr>
          <p:nvPr/>
        </p:nvPicPr>
        <p:blipFill>
          <a:blip r:embed="rId2"/>
          <a:stretch>
            <a:fillRect/>
          </a:stretch>
        </p:blipFill>
        <p:spPr>
          <a:xfrm>
            <a:off x="609286" y="1884506"/>
            <a:ext cx="1545229" cy="2011857"/>
          </a:xfrm>
          <a:prstGeom prst="rect">
            <a:avLst/>
          </a:prstGeom>
        </p:spPr>
      </p:pic>
      <p:pic>
        <p:nvPicPr>
          <p:cNvPr id="6" name="Imagen 5"/>
          <p:cNvPicPr>
            <a:picLocks noChangeAspect="1"/>
          </p:cNvPicPr>
          <p:nvPr/>
        </p:nvPicPr>
        <p:blipFill>
          <a:blip r:embed="rId3"/>
          <a:stretch>
            <a:fillRect/>
          </a:stretch>
        </p:blipFill>
        <p:spPr>
          <a:xfrm>
            <a:off x="276303" y="4218131"/>
            <a:ext cx="2002201" cy="2152650"/>
          </a:xfrm>
          <a:prstGeom prst="rect">
            <a:avLst/>
          </a:prstGeom>
        </p:spPr>
      </p:pic>
    </p:spTree>
    <p:extLst>
      <p:ext uri="{BB962C8B-B14F-4D97-AF65-F5344CB8AC3E}">
        <p14:creationId xmlns:p14="http://schemas.microsoft.com/office/powerpoint/2010/main" val="50384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a:xfrm>
            <a:off x="2390774" y="1825625"/>
            <a:ext cx="9511416" cy="4351338"/>
          </a:xfrm>
        </p:spPr>
        <p:txBody>
          <a:bodyPr>
            <a:normAutofit fontScale="70000" lnSpcReduction="20000"/>
          </a:bodyPr>
          <a:lstStyle/>
          <a:p>
            <a:pPr algn="just"/>
            <a:r>
              <a:rPr lang="es-PE" b="1" dirty="0" smtClean="0"/>
              <a:t>Kant</a:t>
            </a:r>
            <a:r>
              <a:rPr lang="es-PE" dirty="0" smtClean="0"/>
              <a:t>: De algún modo, Kant logra </a:t>
            </a:r>
            <a:r>
              <a:rPr lang="es-PE" dirty="0" smtClean="0">
                <a:solidFill>
                  <a:srgbClr val="FF0000"/>
                </a:solidFill>
              </a:rPr>
              <a:t>conciliar</a:t>
            </a:r>
            <a:r>
              <a:rPr lang="es-PE" dirty="0" smtClean="0"/>
              <a:t> ambas posturas (racionalismo - empirismo), señalando que necesitamos de la experiencia, (siguiendo el “despertar dogmático” al que le lleva </a:t>
            </a:r>
            <a:r>
              <a:rPr lang="es-PE" dirty="0" err="1" smtClean="0"/>
              <a:t>Hume</a:t>
            </a:r>
            <a:r>
              <a:rPr lang="es-PE" dirty="0" smtClean="0"/>
              <a:t> sobre las ideas innatas). Pero a pesar de necesitar la experiencia, lo cierto es que tenemos estructuras que se aplican a nuestras experiencias, antes de tener las experiencias. Por ejemplo, sin tener oídos, no podríamos experimentar la música. En este sentido Kant refiere estructuras “a priori” de la razón, es decir que están antes de la experiencia, de modo innato. Al mismo tiempo todo esto se circunscribe en la propuesta del </a:t>
            </a:r>
            <a:r>
              <a:rPr lang="es-PE" dirty="0" smtClean="0">
                <a:solidFill>
                  <a:srgbClr val="FF0000"/>
                </a:solidFill>
              </a:rPr>
              <a:t>fenómeno</a:t>
            </a:r>
            <a:r>
              <a:rPr lang="es-PE" dirty="0" smtClean="0"/>
              <a:t>, como lo que se nos aparece en la experiencia, contrapuesto a la “cosa en sí”. Nosotros, (escépticamente y siguiendo a </a:t>
            </a:r>
            <a:r>
              <a:rPr lang="es-PE" dirty="0" err="1" smtClean="0"/>
              <a:t>Hume</a:t>
            </a:r>
            <a:r>
              <a:rPr lang="es-PE" dirty="0" smtClean="0"/>
              <a:t>) nunca podemos llegar a conocer la verdad como tal, </a:t>
            </a:r>
            <a:r>
              <a:rPr lang="es-PE" dirty="0" smtClean="0">
                <a:solidFill>
                  <a:srgbClr val="FF0000"/>
                </a:solidFill>
              </a:rPr>
              <a:t>la cosa en sí </a:t>
            </a:r>
            <a:r>
              <a:rPr lang="es-PE" dirty="0" smtClean="0"/>
              <a:t>misma, tal como es concretamente. Nuestras mentes captan el objeto “para mi” o al modo en que nosotros podemos comprenderlo. Esto supone una revolución en la </a:t>
            </a:r>
            <a:r>
              <a:rPr lang="es-PE" dirty="0" smtClean="0">
                <a:solidFill>
                  <a:srgbClr val="FF0000"/>
                </a:solidFill>
              </a:rPr>
              <a:t>epistemología</a:t>
            </a:r>
            <a:r>
              <a:rPr lang="es-PE" dirty="0" smtClean="0"/>
              <a:t>. </a:t>
            </a:r>
          </a:p>
          <a:p>
            <a:pPr algn="just"/>
            <a:r>
              <a:rPr lang="es-PE" b="1" dirty="0" smtClean="0"/>
              <a:t>Taylor</a:t>
            </a:r>
            <a:r>
              <a:rPr lang="es-PE" dirty="0" smtClean="0"/>
              <a:t> critica esta tradición epistemológica moderna por el sentido que le otorga al concepto de “verdad”, especialmente en el sentido en que parte de un “sujeto que conoce, que piensa, que medita”, (siguiendo a Descartes). La superación de la epistemología apunta más allá. </a:t>
            </a:r>
          </a:p>
        </p:txBody>
      </p:sp>
      <p:pic>
        <p:nvPicPr>
          <p:cNvPr id="4" name="Imagen 3"/>
          <p:cNvPicPr>
            <a:picLocks noChangeAspect="1"/>
          </p:cNvPicPr>
          <p:nvPr/>
        </p:nvPicPr>
        <p:blipFill>
          <a:blip r:embed="rId2"/>
          <a:stretch>
            <a:fillRect/>
          </a:stretch>
        </p:blipFill>
        <p:spPr>
          <a:xfrm>
            <a:off x="0" y="2432544"/>
            <a:ext cx="2390775" cy="2352675"/>
          </a:xfrm>
          <a:prstGeom prst="rect">
            <a:avLst/>
          </a:prstGeom>
        </p:spPr>
      </p:pic>
    </p:spTree>
    <p:extLst>
      <p:ext uri="{BB962C8B-B14F-4D97-AF65-F5344CB8AC3E}">
        <p14:creationId xmlns:p14="http://schemas.microsoft.com/office/powerpoint/2010/main" val="183782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a:xfrm>
            <a:off x="254833" y="1439056"/>
            <a:ext cx="8910403" cy="5418944"/>
          </a:xfrm>
        </p:spPr>
        <p:txBody>
          <a:bodyPr>
            <a:normAutofit fontScale="62500" lnSpcReduction="20000"/>
          </a:bodyPr>
          <a:lstStyle/>
          <a:p>
            <a:pPr algn="just"/>
            <a:r>
              <a:rPr lang="es-PE" b="1" dirty="0" err="1" smtClean="0"/>
              <a:t>Representacionalismo</a:t>
            </a:r>
            <a:r>
              <a:rPr lang="es-PE" dirty="0" smtClean="0"/>
              <a:t>: Lo que es el </a:t>
            </a:r>
            <a:r>
              <a:rPr lang="es-PE" dirty="0" smtClean="0">
                <a:solidFill>
                  <a:srgbClr val="FF0000"/>
                </a:solidFill>
              </a:rPr>
              <a:t>contenido mental </a:t>
            </a:r>
            <a:r>
              <a:rPr lang="es-PE" dirty="0" smtClean="0"/>
              <a:t>puede entenderse de distintos modos, históricamente se ha discutido desde hace mucho sobre la naturaleza de las ideas y de cómo creamos contenidos en nuestro entendimiento. Se puede pensar que las ideas son reales; pero la naturaleza de lo que pensamos idealmente, ¿es propiamente real? Pensemos por ejemplo, en un duende. Lo pensado es real como contenido de nuestra mente, pero, en este caso, no necesariamente se condice con la experiencia práctica de la realidad, en este sentido, podríamos decir que hablamos de una “representación” de la imaginación. En este sentido, lo que pensamos, que podemos experimentar en la naturaleza, del mismo modo, es posible de comprenderse como una representación, por cuanto al pensar en un árbol, a muchos se nos ocurrirán distintos tipos de árboles, y el árbol real no es el mismo que el del contenido de nuestras mentes, sino que es un mero contenido que representa una entidad constatable en el mundo. Esta vaga representación del concepto de </a:t>
            </a:r>
            <a:r>
              <a:rPr lang="es-PE" dirty="0" err="1" smtClean="0"/>
              <a:t>representacionalismo</a:t>
            </a:r>
            <a:r>
              <a:rPr lang="es-PE" dirty="0" smtClean="0"/>
              <a:t> no le hace justicia a lo que el extenso concepto propiamente representa. </a:t>
            </a:r>
          </a:p>
          <a:p>
            <a:pPr algn="just"/>
            <a:r>
              <a:rPr lang="es-PE" b="1" dirty="0" smtClean="0"/>
              <a:t>Mecanicismo</a:t>
            </a:r>
            <a:r>
              <a:rPr lang="es-PE" dirty="0" smtClean="0"/>
              <a:t>: El pensamiento científico moderno estuvo soportado por una serie de ideas que orbitan el </a:t>
            </a:r>
            <a:r>
              <a:rPr lang="es-PE" dirty="0" smtClean="0">
                <a:solidFill>
                  <a:srgbClr val="FF0000"/>
                </a:solidFill>
              </a:rPr>
              <a:t>mecanicismo</a:t>
            </a:r>
            <a:r>
              <a:rPr lang="es-PE" dirty="0" smtClean="0"/>
              <a:t>; se pensaba que la realidad estaba escrita en caracteres matemáticos y que la naturaleza de lo real tenía una naturaleza de razón geométrica o lógica. Como ejemplo de estos vínculos podemos investigar sobre la “música de las esferas” o la “proporción dorada”. Los pensadores mecanicistas de modo general refieren que el mundo está establecido al modo de un gran mecanismo físico del que las consecuencias se siguen lógicamente de acuerdo a sus causas y en donde todo se encuentra determinado, lo cual conllevará a problemas de corte religioso y moral, especialmente en lo que respecta a la libertad; (Si vivimos en un mundo matemático, en donde todo está predeterminado, ¿quién es libre?) Ejemplos de mecanicistas pueden encontrarse en los buscadores de leyes científicas como Newton, Laplace, Leibniz, Boole y otros. El concepto de “mecanismo” no se agota en lo físico, sino que puede ampliarse al campo psicológico, biológico y explotarse hasta lo informático. </a:t>
            </a:r>
          </a:p>
        </p:txBody>
      </p:sp>
      <p:pic>
        <p:nvPicPr>
          <p:cNvPr id="4098" name="Picture 2" descr="Breve Historia de la Medicina.: El paradigma mecanicis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86952" y="4347148"/>
            <a:ext cx="2061771" cy="206177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9406431" y="1690688"/>
            <a:ext cx="2142292" cy="1620108"/>
          </a:xfrm>
          <a:prstGeom prst="rect">
            <a:avLst/>
          </a:prstGeom>
        </p:spPr>
      </p:pic>
    </p:spTree>
    <p:extLst>
      <p:ext uri="{BB962C8B-B14F-4D97-AF65-F5344CB8AC3E}">
        <p14:creationId xmlns:p14="http://schemas.microsoft.com/office/powerpoint/2010/main" val="246051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p:txBody>
          <a:bodyPr>
            <a:normAutofit fontScale="77500" lnSpcReduction="20000"/>
          </a:bodyPr>
          <a:lstStyle/>
          <a:p>
            <a:pPr algn="just"/>
            <a:r>
              <a:rPr lang="es-PE" b="1" dirty="0" smtClean="0"/>
              <a:t>Proyecto</a:t>
            </a:r>
            <a:r>
              <a:rPr lang="es-PE" dirty="0" smtClean="0"/>
              <a:t> </a:t>
            </a:r>
            <a:r>
              <a:rPr lang="es-PE" b="1" dirty="0" smtClean="0"/>
              <a:t>fundacional</a:t>
            </a:r>
            <a:r>
              <a:rPr lang="es-PE" dirty="0" smtClean="0"/>
              <a:t>: El proyecto que funda las bases de una </a:t>
            </a:r>
            <a:r>
              <a:rPr lang="es-PE" dirty="0" smtClean="0">
                <a:solidFill>
                  <a:srgbClr val="FF0000"/>
                </a:solidFill>
              </a:rPr>
              <a:t>epistemología</a:t>
            </a:r>
            <a:r>
              <a:rPr lang="es-PE" dirty="0" smtClean="0"/>
              <a:t> de la ciencia moderna es lo que Taylor busca criticar. El proyecto de Descartes, Locke, Kant y otros es cuestionado en diversas instancias de la postmodernidad. </a:t>
            </a:r>
            <a:r>
              <a:rPr lang="es-PE" dirty="0" smtClean="0">
                <a:solidFill>
                  <a:srgbClr val="FF0000"/>
                </a:solidFill>
              </a:rPr>
              <a:t>La idea que sostiene la existencia de una verdad absoluta, (cómplice de absolutismos y totalitarismos) es lo que está en juego. </a:t>
            </a:r>
          </a:p>
          <a:p>
            <a:pPr algn="just"/>
            <a:r>
              <a:rPr lang="es-PE" b="1" dirty="0" smtClean="0"/>
              <a:t>Nietzsche</a:t>
            </a:r>
            <a:r>
              <a:rPr lang="es-PE" dirty="0" smtClean="0"/>
              <a:t>: Es mucho lo que hace falta decir sobre este pensador para considerar la crítica al proyecto fundacional. En primer lugar, se critica la idea </a:t>
            </a:r>
            <a:r>
              <a:rPr lang="es-PE" dirty="0" smtClean="0">
                <a:solidFill>
                  <a:srgbClr val="FF0000"/>
                </a:solidFill>
              </a:rPr>
              <a:t>metafísica</a:t>
            </a:r>
            <a:r>
              <a:rPr lang="es-PE" dirty="0" smtClean="0"/>
              <a:t> en general, apelando al mundo natural y de los sentidos. (“No hace falta prepararnos para la vida siguiente, cuando la única que tenemos es esta”) En este sentido se critica a la religión y la moral </a:t>
            </a:r>
            <a:r>
              <a:rPr lang="es-PE" dirty="0" smtClean="0">
                <a:solidFill>
                  <a:srgbClr val="FF0000"/>
                </a:solidFill>
              </a:rPr>
              <a:t>universalista</a:t>
            </a:r>
            <a:r>
              <a:rPr lang="es-PE" dirty="0" smtClean="0"/>
              <a:t>. Es precisamente en esa línea que “Dios ha muerto” por cuanto el proyecto moderno ha muerto. Desde que </a:t>
            </a:r>
            <a:r>
              <a:rPr lang="es-PE" dirty="0" smtClean="0">
                <a:solidFill>
                  <a:srgbClr val="92D050"/>
                </a:solidFill>
              </a:rPr>
              <a:t>no hay verdades absolutas</a:t>
            </a:r>
            <a:r>
              <a:rPr lang="es-PE" dirty="0" smtClean="0"/>
              <a:t>, resta que queden las perspectivas de nuestras voluntades; esto es conocido como la teoría </a:t>
            </a:r>
            <a:r>
              <a:rPr lang="es-PE" dirty="0" err="1" smtClean="0"/>
              <a:t>perspectivista</a:t>
            </a:r>
            <a:r>
              <a:rPr lang="es-PE" dirty="0" smtClean="0"/>
              <a:t> o la </a:t>
            </a:r>
            <a:r>
              <a:rPr lang="es-PE" dirty="0" smtClean="0">
                <a:solidFill>
                  <a:srgbClr val="FF0000"/>
                </a:solidFill>
              </a:rPr>
              <a:t>voluntad de poder</a:t>
            </a:r>
            <a:r>
              <a:rPr lang="es-PE" dirty="0" smtClean="0"/>
              <a:t>. Equivale toscamente a decir que en lugar de esperar en un bote a que flotemos a algún sitio por voluntad divina, usemos nuestra deliberación para remar hacia algún lado, dándole sentido de modo </a:t>
            </a:r>
            <a:r>
              <a:rPr lang="es-PE" dirty="0" err="1" smtClean="0"/>
              <a:t>autoresponsable</a:t>
            </a:r>
            <a:r>
              <a:rPr lang="es-PE" dirty="0" smtClean="0"/>
              <a:t>. Así, el sentido de las cosas, depende del agente y no de absolutos matemáticos ni entidades metafísicas.</a:t>
            </a:r>
          </a:p>
          <a:p>
            <a:pPr algn="just"/>
            <a:endParaRPr lang="es-PE" dirty="0" smtClean="0"/>
          </a:p>
        </p:txBody>
      </p:sp>
    </p:spTree>
    <p:extLst>
      <p:ext uri="{BB962C8B-B14F-4D97-AF65-F5344CB8AC3E}">
        <p14:creationId xmlns:p14="http://schemas.microsoft.com/office/powerpoint/2010/main" val="12487975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2035</Words>
  <Application>Microsoft Office PowerPoint</Application>
  <PresentationFormat>Panorámica</PresentationFormat>
  <Paragraphs>34</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“Argumentos Filosóficos” Cáp 1. La superación de la epistemología</vt:lpstr>
      <vt:lpstr>¿Qué es epistemología y porqué se habla de superarla?</vt:lpstr>
      <vt:lpstr>¿Qué es epistemología y porqué se habla de superarla?</vt:lpstr>
      <vt:lpstr>¿Qué es epistemología y porqué se habla de superarla?</vt:lpstr>
      <vt:lpstr>¿Qué es epistemología y porqué se habla de superarla?</vt:lpstr>
      <vt:lpstr>¿Qué es epistemología y porqué se habla de superarla?</vt:lpstr>
      <vt:lpstr>¿Qué es epistemología y porqué se habla de superarla?</vt:lpstr>
      <vt:lpstr>¿Qué es epistemología y porqué se habla de superarla?</vt:lpstr>
      <vt:lpstr>¿Qué es epistemología y porqué se habla de superarla?</vt:lpstr>
      <vt:lpstr>Finalmente…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“Argumentos Filosóficos” Cáp 1. La superación de la epistemología</dc:title>
  <dc:creator>Usuario de Windows</dc:creator>
  <cp:lastModifiedBy>Usuario de Windows</cp:lastModifiedBy>
  <cp:revision>28</cp:revision>
  <dcterms:created xsi:type="dcterms:W3CDTF">2020-03-31T23:22:09Z</dcterms:created>
  <dcterms:modified xsi:type="dcterms:W3CDTF">2022-11-01T00:11:13Z</dcterms:modified>
</cp:coreProperties>
</file>