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70" r:id="rId5"/>
    <p:sldId id="268" r:id="rId6"/>
    <p:sldId id="266" r:id="rId7"/>
    <p:sldId id="271" r:id="rId8"/>
    <p:sldId id="257" r:id="rId9"/>
    <p:sldId id="258" r:id="rId10"/>
    <p:sldId id="272" r:id="rId11"/>
    <p:sldId id="273" r:id="rId12"/>
    <p:sldId id="274" r:id="rId13"/>
    <p:sldId id="260" r:id="rId14"/>
    <p:sldId id="261" r:id="rId15"/>
    <p:sldId id="262" r:id="rId16"/>
    <p:sldId id="263" r:id="rId1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4" autoAdjust="0"/>
    <p:restoredTop sz="94660"/>
  </p:normalViewPr>
  <p:slideViewPr>
    <p:cSldViewPr snapToGrid="0">
      <p:cViewPr varScale="1">
        <p:scale>
          <a:sx n="45" d="100"/>
          <a:sy n="45" d="100"/>
        </p:scale>
        <p:origin x="72"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14/09/2023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57829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14/09/2023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57515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14/09/2023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245305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14/09/2023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9243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0E97E01-ED5A-4091-B4B5-A906FD824320}" type="datetimeFigureOut">
              <a:rPr lang="es-PE" smtClean="0"/>
              <a:t>14/09/2023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187517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C0E97E01-ED5A-4091-B4B5-A906FD824320}" type="datetimeFigureOut">
              <a:rPr lang="es-PE" smtClean="0"/>
              <a:t>14/09/2023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8733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C0E97E01-ED5A-4091-B4B5-A906FD824320}" type="datetimeFigureOut">
              <a:rPr lang="es-PE" smtClean="0"/>
              <a:t>14/09/2023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926209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C0E97E01-ED5A-4091-B4B5-A906FD824320}" type="datetimeFigureOut">
              <a:rPr lang="es-PE" smtClean="0"/>
              <a:t>14/09/2023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60482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0E97E01-ED5A-4091-B4B5-A906FD824320}" type="datetimeFigureOut">
              <a:rPr lang="es-PE" smtClean="0"/>
              <a:t>14/09/2023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7343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E97E01-ED5A-4091-B4B5-A906FD824320}" type="datetimeFigureOut">
              <a:rPr lang="es-PE" smtClean="0"/>
              <a:t>14/09/2023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81721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E97E01-ED5A-4091-B4B5-A906FD824320}" type="datetimeFigureOut">
              <a:rPr lang="es-PE" smtClean="0"/>
              <a:t>14/09/2023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254249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97E01-ED5A-4091-B4B5-A906FD824320}" type="datetimeFigureOut">
              <a:rPr lang="es-PE" smtClean="0"/>
              <a:t>14/09/2023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1CB85-0BF8-43F2-B5E4-1CF710630E9E}" type="slidenum">
              <a:rPr lang="es-PE" smtClean="0"/>
              <a:t>‹Nº›</a:t>
            </a:fld>
            <a:endParaRPr lang="es-PE"/>
          </a:p>
        </p:txBody>
      </p:sp>
    </p:spTree>
    <p:extLst>
      <p:ext uri="{BB962C8B-B14F-4D97-AF65-F5344CB8AC3E}">
        <p14:creationId xmlns:p14="http://schemas.microsoft.com/office/powerpoint/2010/main" val="2614310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86661" y="142595"/>
            <a:ext cx="6272492" cy="3677756"/>
          </a:xfrm>
          <a:prstGeom prst="rect">
            <a:avLst/>
          </a:prstGeom>
        </p:spPr>
      </p:pic>
      <p:pic>
        <p:nvPicPr>
          <p:cNvPr id="5" name="Imagen 4"/>
          <p:cNvPicPr>
            <a:picLocks noChangeAspect="1"/>
          </p:cNvPicPr>
          <p:nvPr/>
        </p:nvPicPr>
        <p:blipFill>
          <a:blip r:embed="rId3"/>
          <a:stretch>
            <a:fillRect/>
          </a:stretch>
        </p:blipFill>
        <p:spPr>
          <a:xfrm>
            <a:off x="10181104" y="6287758"/>
            <a:ext cx="1777813" cy="570242"/>
          </a:xfrm>
          <a:prstGeom prst="rect">
            <a:avLst/>
          </a:prstGeom>
        </p:spPr>
      </p:pic>
      <p:pic>
        <p:nvPicPr>
          <p:cNvPr id="6" name="Imagen 5"/>
          <p:cNvPicPr>
            <a:picLocks noChangeAspect="1"/>
          </p:cNvPicPr>
          <p:nvPr/>
        </p:nvPicPr>
        <p:blipFill>
          <a:blip r:embed="rId4"/>
          <a:stretch>
            <a:fillRect/>
          </a:stretch>
        </p:blipFill>
        <p:spPr>
          <a:xfrm>
            <a:off x="3408550" y="3820351"/>
            <a:ext cx="5950603" cy="1730785"/>
          </a:xfrm>
          <a:prstGeom prst="rect">
            <a:avLst/>
          </a:prstGeom>
        </p:spPr>
      </p:pic>
    </p:spTree>
    <p:extLst>
      <p:ext uri="{BB962C8B-B14F-4D97-AF65-F5344CB8AC3E}">
        <p14:creationId xmlns:p14="http://schemas.microsoft.com/office/powerpoint/2010/main" val="2798650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
        <p:nvSpPr>
          <p:cNvPr id="3" name="CuadroTexto 2"/>
          <p:cNvSpPr txBox="1"/>
          <p:nvPr/>
        </p:nvSpPr>
        <p:spPr>
          <a:xfrm>
            <a:off x="400051" y="1479176"/>
            <a:ext cx="11315700" cy="5078313"/>
          </a:xfrm>
          <a:prstGeom prst="rect">
            <a:avLst/>
          </a:prstGeom>
          <a:noFill/>
        </p:spPr>
        <p:txBody>
          <a:bodyPr wrap="square" rtlCol="0">
            <a:spAutoFit/>
          </a:bodyPr>
          <a:lstStyle/>
          <a:p>
            <a:pPr marL="285750" indent="-285750">
              <a:buFontTx/>
              <a:buChar char="-"/>
            </a:pPr>
            <a:r>
              <a:rPr lang="es-PE" sz="5400" dirty="0" smtClean="0"/>
              <a:t>Socialmente:</a:t>
            </a:r>
          </a:p>
          <a:p>
            <a:endParaRPr lang="es-PE" sz="5400" dirty="0" smtClean="0"/>
          </a:p>
          <a:p>
            <a:pPr marL="285750" indent="-285750">
              <a:buFontTx/>
              <a:buChar char="-"/>
            </a:pPr>
            <a:r>
              <a:rPr lang="es-PE" sz="5400" dirty="0" smtClean="0"/>
              <a:t>Cósmicamente</a:t>
            </a:r>
          </a:p>
          <a:p>
            <a:endParaRPr lang="es-PE" sz="5400" dirty="0" smtClean="0"/>
          </a:p>
          <a:p>
            <a:pPr marL="285750" indent="-285750">
              <a:buFontTx/>
              <a:buChar char="-"/>
            </a:pPr>
            <a:r>
              <a:rPr lang="es-PE" sz="5400" dirty="0" smtClean="0"/>
              <a:t>Sobre idea del Bien</a:t>
            </a:r>
            <a:endParaRPr lang="es-PE" sz="5400" dirty="0"/>
          </a:p>
          <a:p>
            <a:pPr marL="285750" indent="-285750">
              <a:buFontTx/>
              <a:buChar char="-"/>
            </a:pPr>
            <a:endParaRPr lang="es-PE" sz="5400" dirty="0"/>
          </a:p>
        </p:txBody>
      </p:sp>
    </p:spTree>
    <p:extLst>
      <p:ext uri="{BB962C8B-B14F-4D97-AF65-F5344CB8AC3E}">
        <p14:creationId xmlns:p14="http://schemas.microsoft.com/office/powerpoint/2010/main" val="846557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00051" y="1479176"/>
            <a:ext cx="11315700" cy="5016758"/>
          </a:xfrm>
          <a:prstGeom prst="rect">
            <a:avLst/>
          </a:prstGeom>
          <a:noFill/>
        </p:spPr>
        <p:txBody>
          <a:bodyPr wrap="square" rtlCol="0">
            <a:spAutoFit/>
          </a:bodyPr>
          <a:lstStyle/>
          <a:p>
            <a:pPr marL="285750" indent="-285750">
              <a:buFontTx/>
              <a:buChar char="-"/>
            </a:pPr>
            <a:r>
              <a:rPr lang="es-PE" sz="2000" dirty="0" smtClean="0"/>
              <a:t>Socialmente:</a:t>
            </a:r>
          </a:p>
          <a:p>
            <a:pPr marL="742950" lvl="1" indent="-285750">
              <a:buFontTx/>
              <a:buChar char="-"/>
            </a:pPr>
            <a:r>
              <a:rPr lang="es-PE" sz="2000" dirty="0" smtClean="0"/>
              <a:t> “En las sociedades paleolíticas, e incluso en ciertas neolíticas, la vida religiosa está inseparablemente vinculada a la vida social.” p.189. </a:t>
            </a:r>
          </a:p>
          <a:p>
            <a:pPr marL="742950" lvl="1" indent="-285750">
              <a:buFontTx/>
              <a:buChar char="-"/>
            </a:pPr>
            <a:r>
              <a:rPr lang="es-PE" sz="2000" dirty="0" smtClean="0"/>
              <a:t>“En la religión antigua, nos relacionábamos con Dios fundamentalmente como sociedad.” p. 190.</a:t>
            </a:r>
          </a:p>
          <a:p>
            <a:pPr marL="742950" lvl="1" indent="-285750">
              <a:buFontTx/>
              <a:buChar char="-"/>
            </a:pPr>
            <a:r>
              <a:rPr lang="es-PE" sz="2000" dirty="0" smtClean="0"/>
              <a:t>“Esta inserción en el ritual generalmente conlleva a (la desigualdad) (…) a menudo requería que ciertos funcionarios (sacerdotes, chamanes (…)) el orden social en el que estos roles se definían solía ser sacrosanto. (…) el aspecto de la vida religiosa que la ilustración radical identificó y menospreció más enfáticamente (…) el afianzamiento de formas de desigualdad, dominación y explotación a través de su identificación con la estructura intocable y sagrada de las cosas. (…) </a:t>
            </a:r>
            <a:r>
              <a:rPr lang="es-PE" sz="2000" dirty="0" err="1" smtClean="0"/>
              <a:t>Destrás</a:t>
            </a:r>
            <a:r>
              <a:rPr lang="es-PE" sz="2000" dirty="0" smtClean="0"/>
              <a:t> de la cuestión de la desigualdad (…) (está la identidad.) no podían concebirse a sí mismos como potencialmente desconectados de esa matriz social.”  p.191-192.</a:t>
            </a:r>
          </a:p>
          <a:p>
            <a:pPr marL="742950" lvl="1" indent="-285750">
              <a:buFontTx/>
              <a:buChar char="-"/>
            </a:pPr>
            <a:r>
              <a:rPr lang="es-PE" sz="2000" dirty="0" smtClean="0"/>
              <a:t>“La incapacidad que existía en las sociedades antiguas para imaginar el yo fuera de un contexto particular se extendía al hecho de ser miembros de la sociedad en su orden esencial. El que para nosotros ya no sea así (…) es la medida de nuestra desinserción.” p.192.</a:t>
            </a:r>
          </a:p>
          <a:p>
            <a:pPr marL="285750" indent="-285750">
              <a:buFontTx/>
              <a:buChar char="-"/>
            </a:pPr>
            <a:endParaRPr lang="es-PE" sz="2000" dirty="0"/>
          </a:p>
          <a:p>
            <a:pPr marL="285750" indent="-285750">
              <a:buFontTx/>
              <a:buChar char="-"/>
            </a:pPr>
            <a:endParaRPr lang="es-PE" sz="2000" dirty="0"/>
          </a:p>
        </p:txBody>
      </p:sp>
      <p:sp>
        <p:nvSpPr>
          <p:cNvPr id="5" name="CuadroTexto 4"/>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498454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00051" y="1479176"/>
            <a:ext cx="11315700" cy="1631216"/>
          </a:xfrm>
          <a:prstGeom prst="rect">
            <a:avLst/>
          </a:prstGeom>
          <a:noFill/>
        </p:spPr>
        <p:txBody>
          <a:bodyPr wrap="square" rtlCol="0">
            <a:spAutoFit/>
          </a:bodyPr>
          <a:lstStyle/>
          <a:p>
            <a:pPr marL="285750" indent="-285750">
              <a:buFontTx/>
              <a:buChar char="-"/>
            </a:pPr>
            <a:r>
              <a:rPr lang="es-PE" sz="2000" dirty="0" smtClean="0"/>
              <a:t>Cósmicamente: </a:t>
            </a:r>
          </a:p>
          <a:p>
            <a:pPr marL="742950" lvl="1" indent="-285750">
              <a:buFontTx/>
              <a:buChar char="-"/>
            </a:pPr>
            <a:r>
              <a:rPr lang="es-PE" sz="2000" dirty="0" smtClean="0"/>
              <a:t>“” p. 192</a:t>
            </a:r>
          </a:p>
          <a:p>
            <a:pPr marL="742950" lvl="1" indent="-285750">
              <a:buFontTx/>
              <a:buChar char="-"/>
            </a:pPr>
            <a:endParaRPr lang="es-PE" sz="2000" dirty="0" smtClean="0"/>
          </a:p>
          <a:p>
            <a:pPr marL="742950" lvl="1" indent="-285750">
              <a:buFontTx/>
              <a:buChar char="-"/>
            </a:pPr>
            <a:endParaRPr lang="es-PE" sz="2000" dirty="0"/>
          </a:p>
          <a:p>
            <a:pPr marL="285750" indent="-285750">
              <a:buFontTx/>
              <a:buChar char="-"/>
            </a:pPr>
            <a:endParaRPr lang="es-PE" sz="2000" dirty="0"/>
          </a:p>
        </p:txBody>
      </p:sp>
      <p:sp>
        <p:nvSpPr>
          <p:cNvPr id="4" name="CuadroTexto 3"/>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1659032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113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9514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7924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772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609600" y="3083859"/>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1940859" y="3459837"/>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029200" y="3463970"/>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171765" y="3463970"/>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8821271" y="3459837"/>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461683" y="1689029"/>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173941" y="2249602"/>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653117" y="2244213"/>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132293" y="2242175"/>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633882" y="2070798"/>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7812741" y="1534540"/>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5981700" y="1534990"/>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552329" y="2155613"/>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2868706"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174813" y="2801944"/>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302623" y="272894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451911"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300882" y="280194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633882" y="2196972"/>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328212" y="215561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705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2105" y="96160"/>
            <a:ext cx="3649302" cy="540069"/>
          </a:xfrm>
        </p:spPr>
        <p:txBody>
          <a:bodyPr>
            <a:normAutofit/>
          </a:bodyPr>
          <a:lstStyle/>
          <a:p>
            <a:pPr marL="0" indent="0">
              <a:buNone/>
            </a:pPr>
            <a:r>
              <a:rPr lang="es-PE" dirty="0" smtClean="0"/>
              <a:t>Esferas de lo humano</a:t>
            </a:r>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a:p>
        </p:txBody>
      </p:sp>
      <p:sp>
        <p:nvSpPr>
          <p:cNvPr id="6" name="Elipse 5"/>
          <p:cNvSpPr/>
          <p:nvPr/>
        </p:nvSpPr>
        <p:spPr>
          <a:xfrm>
            <a:off x="4442694" y="9616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Política</a:t>
            </a:r>
            <a:endParaRPr lang="es-PE" sz="2000" dirty="0">
              <a:solidFill>
                <a:schemeClr val="bg1"/>
              </a:solidFill>
            </a:endParaRPr>
          </a:p>
        </p:txBody>
      </p:sp>
      <p:sp>
        <p:nvSpPr>
          <p:cNvPr id="7" name="Elipse 6"/>
          <p:cNvSpPr/>
          <p:nvPr/>
        </p:nvSpPr>
        <p:spPr>
          <a:xfrm>
            <a:off x="2022344" y="2338561"/>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Ética</a:t>
            </a:r>
            <a:endParaRPr lang="es-PE" sz="2000" dirty="0">
              <a:solidFill>
                <a:schemeClr val="bg1"/>
              </a:solidFill>
            </a:endParaRPr>
          </a:p>
        </p:txBody>
      </p:sp>
      <p:sp>
        <p:nvSpPr>
          <p:cNvPr id="8" name="Elipse 7"/>
          <p:cNvSpPr/>
          <p:nvPr/>
        </p:nvSpPr>
        <p:spPr>
          <a:xfrm>
            <a:off x="6428661" y="263336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Ciencia</a:t>
            </a:r>
            <a:endParaRPr lang="es-PE" sz="2000" dirty="0">
              <a:solidFill>
                <a:schemeClr val="bg1"/>
              </a:solidFill>
            </a:endParaRPr>
          </a:p>
        </p:txBody>
      </p:sp>
      <p:sp>
        <p:nvSpPr>
          <p:cNvPr id="9" name="Elipse 8"/>
          <p:cNvSpPr/>
          <p:nvPr/>
        </p:nvSpPr>
        <p:spPr>
          <a:xfrm>
            <a:off x="4442693" y="4580965"/>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Educación</a:t>
            </a:r>
            <a:endParaRPr lang="es-PE" sz="2000" dirty="0">
              <a:solidFill>
                <a:schemeClr val="bg1"/>
              </a:solidFill>
            </a:endParaRPr>
          </a:p>
        </p:txBody>
      </p:sp>
      <p:sp>
        <p:nvSpPr>
          <p:cNvPr id="10" name="Elipse 9"/>
          <p:cNvSpPr/>
          <p:nvPr/>
        </p:nvSpPr>
        <p:spPr>
          <a:xfrm>
            <a:off x="5805267" y="1320569"/>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Arte</a:t>
            </a:r>
            <a:endParaRPr lang="es-PE" sz="2000" dirty="0">
              <a:solidFill>
                <a:schemeClr val="bg1"/>
              </a:solidFill>
            </a:endParaRPr>
          </a:p>
        </p:txBody>
      </p:sp>
      <p:sp>
        <p:nvSpPr>
          <p:cNvPr id="11" name="Elipse 10"/>
          <p:cNvSpPr/>
          <p:nvPr/>
        </p:nvSpPr>
        <p:spPr>
          <a:xfrm>
            <a:off x="3080120" y="1165449"/>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Justicia</a:t>
            </a:r>
            <a:endParaRPr lang="es-PE" sz="2000" dirty="0">
              <a:solidFill>
                <a:schemeClr val="bg1"/>
              </a:solidFill>
            </a:endParaRPr>
          </a:p>
        </p:txBody>
      </p:sp>
      <p:sp>
        <p:nvSpPr>
          <p:cNvPr id="12" name="Elipse 11"/>
          <p:cNvSpPr/>
          <p:nvPr/>
        </p:nvSpPr>
        <p:spPr>
          <a:xfrm>
            <a:off x="2645738" y="356297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Social</a:t>
            </a:r>
            <a:endParaRPr lang="es-PE" sz="2000" dirty="0">
              <a:solidFill>
                <a:schemeClr val="bg1"/>
              </a:solidFill>
            </a:endParaRPr>
          </a:p>
        </p:txBody>
      </p:sp>
      <p:sp>
        <p:nvSpPr>
          <p:cNvPr id="13" name="Elipse 12"/>
          <p:cNvSpPr/>
          <p:nvPr/>
        </p:nvSpPr>
        <p:spPr>
          <a:xfrm>
            <a:off x="5813855" y="3813026"/>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Antropología</a:t>
            </a:r>
            <a:endParaRPr lang="es-PE" sz="2000" dirty="0">
              <a:solidFill>
                <a:schemeClr val="bg1"/>
              </a:solidFill>
            </a:endParaRPr>
          </a:p>
        </p:txBody>
      </p:sp>
      <p:sp>
        <p:nvSpPr>
          <p:cNvPr id="18" name="Elipse 17"/>
          <p:cNvSpPr/>
          <p:nvPr/>
        </p:nvSpPr>
        <p:spPr>
          <a:xfrm>
            <a:off x="4290294" y="2588617"/>
            <a:ext cx="2420349" cy="216945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bg1"/>
                </a:solidFill>
              </a:rPr>
              <a:t>Religión</a:t>
            </a:r>
            <a:endParaRPr lang="es-PE" dirty="0">
              <a:solidFill>
                <a:schemeClr val="bg1"/>
              </a:solidFill>
            </a:endParaRPr>
          </a:p>
        </p:txBody>
      </p:sp>
    </p:spTree>
    <p:extLst>
      <p:ext uri="{BB962C8B-B14F-4D97-AF65-F5344CB8AC3E}">
        <p14:creationId xmlns:p14="http://schemas.microsoft.com/office/powerpoint/2010/main" val="2408664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p:cNvPicPr>
            <a:picLocks noChangeAspect="1"/>
          </p:cNvPicPr>
          <p:nvPr/>
        </p:nvPicPr>
        <p:blipFill>
          <a:blip r:embed="rId2"/>
          <a:stretch>
            <a:fillRect/>
          </a:stretch>
        </p:blipFill>
        <p:spPr>
          <a:xfrm>
            <a:off x="5563466" y="1784129"/>
            <a:ext cx="6628534" cy="3822220"/>
          </a:xfrm>
          <a:prstGeom prst="rect">
            <a:avLst/>
          </a:prstGeom>
        </p:spPr>
      </p:pic>
      <p:pic>
        <p:nvPicPr>
          <p:cNvPr id="15" name="Imagen 14"/>
          <p:cNvPicPr>
            <a:picLocks noChangeAspect="1"/>
          </p:cNvPicPr>
          <p:nvPr/>
        </p:nvPicPr>
        <p:blipFill>
          <a:blip r:embed="rId3"/>
          <a:stretch>
            <a:fillRect/>
          </a:stretch>
        </p:blipFill>
        <p:spPr>
          <a:xfrm>
            <a:off x="0" y="1784129"/>
            <a:ext cx="4415669" cy="3792044"/>
          </a:xfrm>
          <a:prstGeom prst="rect">
            <a:avLst/>
          </a:prstGeom>
        </p:spPr>
      </p:pic>
      <p:sp>
        <p:nvSpPr>
          <p:cNvPr id="19" name="Flecha derecha 18"/>
          <p:cNvSpPr/>
          <p:nvPr/>
        </p:nvSpPr>
        <p:spPr>
          <a:xfrm>
            <a:off x="3853459" y="896471"/>
            <a:ext cx="2977647" cy="1311838"/>
          </a:xfrm>
          <a:prstGeom prst="rightArrow">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a:t>Secularización</a:t>
            </a:r>
            <a:endParaRPr lang="es-PE" sz="2800" dirty="0"/>
          </a:p>
        </p:txBody>
      </p:sp>
    </p:spTree>
    <p:extLst>
      <p:ext uri="{BB962C8B-B14F-4D97-AF65-F5344CB8AC3E}">
        <p14:creationId xmlns:p14="http://schemas.microsoft.com/office/powerpoint/2010/main" val="3308110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Secularización</a:t>
            </a:r>
            <a:endParaRPr lang="es-PE" dirty="0"/>
          </a:p>
        </p:txBody>
      </p:sp>
      <p:sp>
        <p:nvSpPr>
          <p:cNvPr id="3" name="Marcador de contenido 2"/>
          <p:cNvSpPr>
            <a:spLocks noGrp="1"/>
          </p:cNvSpPr>
          <p:nvPr>
            <p:ph idx="1"/>
          </p:nvPr>
        </p:nvSpPr>
        <p:spPr/>
        <p:txBody>
          <a:bodyPr>
            <a:normAutofit/>
          </a:bodyPr>
          <a:lstStyle/>
          <a:p>
            <a:r>
              <a:rPr lang="en-US" dirty="0" smtClean="0"/>
              <a:t>Taylor </a:t>
            </a:r>
            <a:r>
              <a:rPr lang="en-US" dirty="0" err="1" smtClean="0"/>
              <a:t>sostiene</a:t>
            </a:r>
            <a:r>
              <a:rPr lang="en-US" dirty="0" smtClean="0"/>
              <a:t> que a </a:t>
            </a:r>
            <a:r>
              <a:rPr lang="en-US" dirty="0" err="1" smtClean="0"/>
              <a:t>medida</a:t>
            </a:r>
            <a:r>
              <a:rPr lang="en-US" dirty="0" smtClean="0"/>
              <a:t> que las </a:t>
            </a:r>
            <a:r>
              <a:rPr lang="en-US" dirty="0" err="1" smtClean="0"/>
              <a:t>sociedades</a:t>
            </a:r>
            <a:r>
              <a:rPr lang="en-US" dirty="0" smtClean="0"/>
              <a:t> </a:t>
            </a:r>
            <a:r>
              <a:rPr lang="en-US" dirty="0" err="1" smtClean="0"/>
              <a:t>occidentales</a:t>
            </a:r>
            <a:r>
              <a:rPr lang="en-US" dirty="0" smtClean="0"/>
              <a:t> se </a:t>
            </a:r>
            <a:r>
              <a:rPr lang="en-US" dirty="0" err="1" smtClean="0"/>
              <a:t>modernizan</a:t>
            </a:r>
            <a:r>
              <a:rPr lang="en-US" dirty="0" smtClean="0"/>
              <a:t>, se </a:t>
            </a:r>
            <a:r>
              <a:rPr lang="en-US" dirty="0" err="1" smtClean="0"/>
              <a:t>vuelven</a:t>
            </a:r>
            <a:r>
              <a:rPr lang="en-US" dirty="0" smtClean="0"/>
              <a:t> </a:t>
            </a:r>
            <a:r>
              <a:rPr lang="en-US" dirty="0" err="1" smtClean="0"/>
              <a:t>menos</a:t>
            </a:r>
            <a:r>
              <a:rPr lang="en-US" dirty="0" smtClean="0"/>
              <a:t> </a:t>
            </a:r>
            <a:r>
              <a:rPr lang="en-US" dirty="0" err="1" smtClean="0"/>
              <a:t>religiosas</a:t>
            </a:r>
            <a:r>
              <a:rPr lang="en-US" dirty="0"/>
              <a:t> </a:t>
            </a:r>
            <a:r>
              <a:rPr lang="en-US" dirty="0" smtClean="0"/>
              <a:t>y </a:t>
            </a:r>
            <a:r>
              <a:rPr lang="en-US" dirty="0" err="1" smtClean="0"/>
              <a:t>ocurre</a:t>
            </a:r>
            <a:r>
              <a:rPr lang="en-US" dirty="0" smtClean="0"/>
              <a:t> un </a:t>
            </a:r>
            <a:r>
              <a:rPr lang="en-US" dirty="0" err="1" smtClean="0">
                <a:solidFill>
                  <a:srgbClr val="FF0000"/>
                </a:solidFill>
              </a:rPr>
              <a:t>desencantamiento</a:t>
            </a:r>
            <a:r>
              <a:rPr lang="en-US" dirty="0" smtClean="0"/>
              <a:t> del </a:t>
            </a:r>
            <a:r>
              <a:rPr lang="en-US" dirty="0" err="1" smtClean="0"/>
              <a:t>mundo</a:t>
            </a:r>
            <a:r>
              <a:rPr lang="en-US" dirty="0" smtClean="0"/>
              <a:t>.</a:t>
            </a:r>
          </a:p>
          <a:p>
            <a:pPr marL="0" indent="0">
              <a:buNone/>
            </a:pPr>
            <a:endParaRPr lang="en-US" dirty="0" smtClean="0"/>
          </a:p>
          <a:p>
            <a:r>
              <a:rPr lang="en-US" dirty="0" smtClean="0"/>
              <a:t>La </a:t>
            </a:r>
            <a:r>
              <a:rPr lang="en-US" dirty="0" err="1" smtClean="0"/>
              <a:t>secularización</a:t>
            </a:r>
            <a:r>
              <a:rPr lang="en-US" dirty="0" smtClean="0"/>
              <a:t>, para Taylor, no </a:t>
            </a:r>
            <a:r>
              <a:rPr lang="en-US" dirty="0" err="1" smtClean="0"/>
              <a:t>es</a:t>
            </a:r>
            <a:r>
              <a:rPr lang="en-US" dirty="0" smtClean="0"/>
              <a:t> </a:t>
            </a:r>
            <a:r>
              <a:rPr lang="en-US" dirty="0" err="1" smtClean="0"/>
              <a:t>meramente</a:t>
            </a:r>
            <a:r>
              <a:rPr lang="en-US" dirty="0" smtClean="0"/>
              <a:t> la </a:t>
            </a:r>
            <a:r>
              <a:rPr lang="en-US" dirty="0" err="1" smtClean="0"/>
              <a:t>falta</a:t>
            </a:r>
            <a:r>
              <a:rPr lang="en-US" dirty="0" smtClean="0"/>
              <a:t> de </a:t>
            </a:r>
            <a:r>
              <a:rPr lang="en-US" dirty="0" err="1" smtClean="0"/>
              <a:t>creencias</a:t>
            </a:r>
            <a:r>
              <a:rPr lang="en-US" dirty="0" smtClean="0"/>
              <a:t> </a:t>
            </a:r>
            <a:r>
              <a:rPr lang="en-US" dirty="0" err="1" smtClean="0"/>
              <a:t>religiosas</a:t>
            </a:r>
            <a:r>
              <a:rPr lang="en-US" dirty="0" smtClean="0"/>
              <a:t>, </a:t>
            </a:r>
            <a:r>
              <a:rPr lang="en-US" dirty="0" err="1" smtClean="0"/>
              <a:t>sino</a:t>
            </a:r>
            <a:r>
              <a:rPr lang="en-US" dirty="0" smtClean="0"/>
              <a:t> que se </a:t>
            </a:r>
            <a:r>
              <a:rPr lang="en-US" dirty="0" err="1" smtClean="0"/>
              <a:t>trata</a:t>
            </a:r>
            <a:r>
              <a:rPr lang="en-US" dirty="0" smtClean="0"/>
              <a:t> de un </a:t>
            </a:r>
            <a:r>
              <a:rPr lang="en-US" dirty="0" err="1" smtClean="0">
                <a:solidFill>
                  <a:srgbClr val="FF0000"/>
                </a:solidFill>
              </a:rPr>
              <a:t>proceso</a:t>
            </a:r>
            <a:r>
              <a:rPr lang="en-US" dirty="0" smtClean="0">
                <a:solidFill>
                  <a:srgbClr val="FF0000"/>
                </a:solidFill>
              </a:rPr>
              <a:t> </a:t>
            </a:r>
            <a:r>
              <a:rPr lang="en-US" dirty="0" err="1" smtClean="0">
                <a:solidFill>
                  <a:srgbClr val="FF0000"/>
                </a:solidFill>
              </a:rPr>
              <a:t>histórico</a:t>
            </a:r>
            <a:r>
              <a:rPr lang="en-US" dirty="0" smtClean="0">
                <a:solidFill>
                  <a:srgbClr val="FF0000"/>
                </a:solidFill>
              </a:rPr>
              <a:t> con </a:t>
            </a:r>
            <a:r>
              <a:rPr lang="en-US" dirty="0" err="1" smtClean="0">
                <a:solidFill>
                  <a:srgbClr val="FF0000"/>
                </a:solidFill>
              </a:rPr>
              <a:t>sus</a:t>
            </a:r>
            <a:r>
              <a:rPr lang="en-US" dirty="0" smtClean="0">
                <a:solidFill>
                  <a:srgbClr val="FF0000"/>
                </a:solidFill>
              </a:rPr>
              <a:t> </a:t>
            </a:r>
            <a:r>
              <a:rPr lang="en-US" dirty="0" err="1" smtClean="0">
                <a:solidFill>
                  <a:srgbClr val="FF0000"/>
                </a:solidFill>
              </a:rPr>
              <a:t>propias</a:t>
            </a:r>
            <a:r>
              <a:rPr lang="en-US" dirty="0" smtClean="0">
                <a:solidFill>
                  <a:srgbClr val="FF0000"/>
                </a:solidFill>
              </a:rPr>
              <a:t> </a:t>
            </a:r>
            <a:r>
              <a:rPr lang="en-US" dirty="0" err="1" smtClean="0">
                <a:solidFill>
                  <a:srgbClr val="FF0000"/>
                </a:solidFill>
              </a:rPr>
              <a:t>características</a:t>
            </a:r>
            <a:r>
              <a:rPr lang="en-US" dirty="0" smtClean="0"/>
              <a:t> que </a:t>
            </a:r>
            <a:r>
              <a:rPr lang="en-US" dirty="0" err="1" smtClean="0"/>
              <a:t>deben</a:t>
            </a:r>
            <a:r>
              <a:rPr lang="en-US" dirty="0" smtClean="0"/>
              <a:t> </a:t>
            </a:r>
            <a:r>
              <a:rPr lang="en-US" dirty="0" err="1" smtClean="0"/>
              <a:t>apreciarse</a:t>
            </a:r>
            <a:r>
              <a:rPr lang="en-US" dirty="0" smtClean="0"/>
              <a:t> </a:t>
            </a:r>
            <a:r>
              <a:rPr lang="en-US" dirty="0" err="1" smtClean="0"/>
              <a:t>en</a:t>
            </a:r>
            <a:r>
              <a:rPr lang="en-US" dirty="0" smtClean="0"/>
              <a:t> </a:t>
            </a:r>
            <a:r>
              <a:rPr lang="en-US" dirty="0" err="1" smtClean="0"/>
              <a:t>su</a:t>
            </a:r>
            <a:r>
              <a:rPr lang="en-US" dirty="0" smtClean="0"/>
              <a:t> </a:t>
            </a:r>
            <a:r>
              <a:rPr lang="en-US" dirty="0" err="1" smtClean="0">
                <a:solidFill>
                  <a:srgbClr val="FF0000"/>
                </a:solidFill>
              </a:rPr>
              <a:t>totalidad</a:t>
            </a:r>
            <a:r>
              <a:rPr lang="en-US" dirty="0" smtClean="0"/>
              <a:t>. (</a:t>
            </a:r>
            <a:r>
              <a:rPr lang="en-US" dirty="0" err="1" smtClean="0"/>
              <a:t>Efecto</a:t>
            </a:r>
            <a:r>
              <a:rPr lang="en-US" dirty="0" smtClean="0"/>
              <a:t> </a:t>
            </a:r>
            <a:r>
              <a:rPr lang="en-US" dirty="0"/>
              <a:t>N</a:t>
            </a:r>
            <a:r>
              <a:rPr lang="en-US" dirty="0" smtClean="0"/>
              <a:t>ova) </a:t>
            </a:r>
            <a:endParaRPr lang="es-PE" dirty="0"/>
          </a:p>
        </p:txBody>
      </p:sp>
    </p:spTree>
    <p:extLst>
      <p:ext uri="{BB962C8B-B14F-4D97-AF65-F5344CB8AC3E}">
        <p14:creationId xmlns:p14="http://schemas.microsoft.com/office/powerpoint/2010/main" val="1349472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10640"/>
          </a:xfrm>
        </p:spPr>
        <p:txBody>
          <a:bodyPr/>
          <a:lstStyle/>
          <a:p>
            <a:pPr algn="ctr"/>
            <a:r>
              <a:rPr lang="es-PE" dirty="0" smtClean="0"/>
              <a:t>3 tipos de secularización</a:t>
            </a:r>
            <a:endParaRPr lang="es-PE" dirty="0"/>
          </a:p>
        </p:txBody>
      </p:sp>
      <p:sp>
        <p:nvSpPr>
          <p:cNvPr id="3" name="Marcador de contenido 2"/>
          <p:cNvSpPr>
            <a:spLocks noGrp="1"/>
          </p:cNvSpPr>
          <p:nvPr>
            <p:ph idx="1"/>
          </p:nvPr>
        </p:nvSpPr>
        <p:spPr>
          <a:xfrm>
            <a:off x="838200" y="1595718"/>
            <a:ext cx="10515600" cy="4581245"/>
          </a:xfrm>
        </p:spPr>
        <p:txBody>
          <a:bodyPr>
            <a:normAutofit lnSpcReduction="10000"/>
          </a:bodyPr>
          <a:lstStyle/>
          <a:p>
            <a:r>
              <a:rPr lang="en-US" b="1" u="sng" dirty="0" err="1" smtClean="0"/>
              <a:t>Secularización</a:t>
            </a:r>
            <a:r>
              <a:rPr lang="en-US" b="1" u="sng" dirty="0" smtClean="0"/>
              <a:t> </a:t>
            </a:r>
            <a:r>
              <a:rPr lang="en-US" b="1" u="sng" dirty="0" err="1" smtClean="0"/>
              <a:t>como</a:t>
            </a:r>
            <a:r>
              <a:rPr lang="en-US" b="1" u="sng" dirty="0" smtClean="0"/>
              <a:t> “</a:t>
            </a:r>
            <a:r>
              <a:rPr lang="en-US" b="1" u="sng" dirty="0" err="1" smtClean="0"/>
              <a:t>privatización</a:t>
            </a:r>
            <a:r>
              <a:rPr lang="en-US" b="1" u="sng" dirty="0" smtClean="0"/>
              <a:t>”: </a:t>
            </a:r>
            <a:r>
              <a:rPr lang="en-US" dirty="0" smtClean="0"/>
              <a:t>Las </a:t>
            </a:r>
            <a:r>
              <a:rPr lang="en-US" dirty="0" err="1" smtClean="0"/>
              <a:t>creencias</a:t>
            </a:r>
            <a:r>
              <a:rPr lang="en-US" dirty="0" smtClean="0"/>
              <a:t> </a:t>
            </a:r>
            <a:r>
              <a:rPr lang="en-US" dirty="0" err="1" smtClean="0"/>
              <a:t>religiosas</a:t>
            </a:r>
            <a:r>
              <a:rPr lang="en-US" dirty="0" smtClean="0"/>
              <a:t> son del </a:t>
            </a:r>
            <a:r>
              <a:rPr lang="en-US" dirty="0" err="1" smtClean="0"/>
              <a:t>ámbito</a:t>
            </a:r>
            <a:r>
              <a:rPr lang="en-US" dirty="0" smtClean="0"/>
              <a:t> </a:t>
            </a:r>
            <a:r>
              <a:rPr lang="en-US" dirty="0" err="1" smtClean="0"/>
              <a:t>privado</a:t>
            </a:r>
            <a:r>
              <a:rPr lang="en-US" dirty="0" smtClean="0"/>
              <a:t>, </a:t>
            </a:r>
            <a:r>
              <a:rPr lang="en-US" dirty="0" err="1" smtClean="0"/>
              <a:t>separadas</a:t>
            </a:r>
            <a:r>
              <a:rPr lang="en-US" dirty="0" smtClean="0"/>
              <a:t> de la </a:t>
            </a:r>
            <a:r>
              <a:rPr lang="en-US" dirty="0" err="1" smtClean="0"/>
              <a:t>esfera</a:t>
            </a:r>
            <a:r>
              <a:rPr lang="en-US" dirty="0" smtClean="0"/>
              <a:t> </a:t>
            </a:r>
            <a:r>
              <a:rPr lang="en-US" dirty="0" err="1" smtClean="0"/>
              <a:t>pública</a:t>
            </a:r>
            <a:r>
              <a:rPr lang="en-US" dirty="0" smtClean="0"/>
              <a:t>. </a:t>
            </a:r>
          </a:p>
          <a:p>
            <a:endParaRPr lang="en-US" dirty="0" smtClean="0"/>
          </a:p>
          <a:p>
            <a:r>
              <a:rPr lang="en-US" b="1" u="sng" dirty="0" err="1"/>
              <a:t>Secularización</a:t>
            </a:r>
            <a:r>
              <a:rPr lang="en-US" b="1" u="sng" dirty="0"/>
              <a:t> </a:t>
            </a:r>
            <a:r>
              <a:rPr lang="en-US" b="1" u="sng" dirty="0" err="1"/>
              <a:t>como</a:t>
            </a:r>
            <a:r>
              <a:rPr lang="en-US" b="1" u="sng" dirty="0"/>
              <a:t> </a:t>
            </a:r>
            <a:r>
              <a:rPr lang="en-US" b="1" u="sng" dirty="0" smtClean="0"/>
              <a:t>“</a:t>
            </a:r>
            <a:r>
              <a:rPr lang="en-US" b="1" u="sng" dirty="0" err="1" smtClean="0"/>
              <a:t>diferenciación</a:t>
            </a:r>
            <a:r>
              <a:rPr lang="en-US" b="1" u="sng" dirty="0" smtClean="0"/>
              <a:t>”: </a:t>
            </a:r>
            <a:r>
              <a:rPr lang="en-US" dirty="0" err="1"/>
              <a:t>En</a:t>
            </a:r>
            <a:r>
              <a:rPr lang="en-US" dirty="0"/>
              <a:t> la era </a:t>
            </a:r>
            <a:r>
              <a:rPr lang="en-US" dirty="0" err="1"/>
              <a:t>moderna</a:t>
            </a:r>
            <a:r>
              <a:rPr lang="en-US" dirty="0"/>
              <a:t> se da el </a:t>
            </a:r>
            <a:r>
              <a:rPr lang="en-US" dirty="0" err="1"/>
              <a:t>proceso</a:t>
            </a:r>
            <a:r>
              <a:rPr lang="en-US" dirty="0"/>
              <a:t> de </a:t>
            </a:r>
            <a:r>
              <a:rPr lang="en-US" dirty="0" err="1"/>
              <a:t>diferenciar</a:t>
            </a:r>
            <a:r>
              <a:rPr lang="en-US" dirty="0"/>
              <a:t> </a:t>
            </a:r>
            <a:r>
              <a:rPr lang="en-US" dirty="0" err="1"/>
              <a:t>distintas</a:t>
            </a:r>
            <a:r>
              <a:rPr lang="en-US" dirty="0"/>
              <a:t> </a:t>
            </a:r>
            <a:r>
              <a:rPr lang="en-US" dirty="0" err="1"/>
              <a:t>instancias</a:t>
            </a:r>
            <a:r>
              <a:rPr lang="en-US" dirty="0"/>
              <a:t> de lo social y se les substrate </a:t>
            </a:r>
            <a:r>
              <a:rPr lang="en-US" dirty="0" err="1"/>
              <a:t>poder</a:t>
            </a:r>
            <a:r>
              <a:rPr lang="en-US" dirty="0"/>
              <a:t> </a:t>
            </a:r>
            <a:r>
              <a:rPr lang="en-US" dirty="0" err="1"/>
              <a:t>religioso</a:t>
            </a:r>
            <a:r>
              <a:rPr lang="en-US" dirty="0"/>
              <a:t>. </a:t>
            </a:r>
            <a:endParaRPr lang="en-US" dirty="0" smtClean="0"/>
          </a:p>
          <a:p>
            <a:endParaRPr lang="en-US" dirty="0" smtClean="0"/>
          </a:p>
          <a:p>
            <a:r>
              <a:rPr lang="en-US" b="1" u="sng" dirty="0" err="1"/>
              <a:t>Secularización</a:t>
            </a:r>
            <a:r>
              <a:rPr lang="en-US" b="1" u="sng" dirty="0"/>
              <a:t> </a:t>
            </a:r>
            <a:r>
              <a:rPr lang="en-US" b="1" u="sng" dirty="0" err="1"/>
              <a:t>como</a:t>
            </a:r>
            <a:r>
              <a:rPr lang="en-US" b="1" u="sng" dirty="0"/>
              <a:t> “</a:t>
            </a:r>
            <a:r>
              <a:rPr lang="en-US" b="1" u="sng" dirty="0" err="1"/>
              <a:t>fragmentación</a:t>
            </a:r>
            <a:r>
              <a:rPr lang="en-US" b="1" u="sng" dirty="0"/>
              <a:t>”:</a:t>
            </a:r>
            <a:r>
              <a:rPr lang="en-US" b="1" u="sng" dirty="0" smtClean="0"/>
              <a:t> </a:t>
            </a:r>
            <a:r>
              <a:rPr lang="en-US" dirty="0" err="1" smtClean="0"/>
              <a:t>En</a:t>
            </a:r>
            <a:r>
              <a:rPr lang="en-US" dirty="0" smtClean="0"/>
              <a:t> panoramas </a:t>
            </a:r>
            <a:r>
              <a:rPr lang="en-US" dirty="0" err="1" smtClean="0"/>
              <a:t>sociales</a:t>
            </a:r>
            <a:r>
              <a:rPr lang="en-US" dirty="0" smtClean="0"/>
              <a:t> </a:t>
            </a:r>
            <a:r>
              <a:rPr lang="en-US" dirty="0" err="1" smtClean="0"/>
              <a:t>multiculturales</a:t>
            </a:r>
            <a:r>
              <a:rPr lang="en-US" dirty="0" smtClean="0"/>
              <a:t> se </a:t>
            </a:r>
            <a:r>
              <a:rPr lang="en-US" dirty="0" err="1" smtClean="0"/>
              <a:t>comparte</a:t>
            </a:r>
            <a:r>
              <a:rPr lang="en-US" dirty="0" smtClean="0"/>
              <a:t> el </a:t>
            </a:r>
            <a:r>
              <a:rPr lang="en-US" dirty="0" err="1" smtClean="0"/>
              <a:t>espacio</a:t>
            </a:r>
            <a:r>
              <a:rPr lang="en-US" dirty="0" smtClean="0"/>
              <a:t> con </a:t>
            </a:r>
            <a:r>
              <a:rPr lang="en-US" dirty="0" err="1" smtClean="0"/>
              <a:t>muchas</a:t>
            </a:r>
            <a:r>
              <a:rPr lang="en-US" dirty="0" smtClean="0"/>
              <a:t> </a:t>
            </a:r>
            <a:r>
              <a:rPr lang="en-US" dirty="0" err="1" smtClean="0"/>
              <a:t>creencias</a:t>
            </a:r>
            <a:r>
              <a:rPr lang="en-US" dirty="0" smtClean="0"/>
              <a:t> y </a:t>
            </a:r>
            <a:r>
              <a:rPr lang="en-US" dirty="0" err="1" smtClean="0"/>
              <a:t>los</a:t>
            </a:r>
            <a:r>
              <a:rPr lang="en-US" dirty="0" smtClean="0"/>
              <a:t> </a:t>
            </a:r>
            <a:r>
              <a:rPr lang="en-US" dirty="0" err="1" smtClean="0"/>
              <a:t>individuos</a:t>
            </a:r>
            <a:r>
              <a:rPr lang="en-US" dirty="0" smtClean="0"/>
              <a:t> </a:t>
            </a:r>
            <a:r>
              <a:rPr lang="en-US" dirty="0" err="1" smtClean="0"/>
              <a:t>tienen</a:t>
            </a:r>
            <a:r>
              <a:rPr lang="en-US" dirty="0" smtClean="0"/>
              <a:t> la </a:t>
            </a:r>
            <a:r>
              <a:rPr lang="en-US" dirty="0" err="1" smtClean="0"/>
              <a:t>libertad</a:t>
            </a:r>
            <a:r>
              <a:rPr lang="en-US" dirty="0" smtClean="0"/>
              <a:t> de </a:t>
            </a:r>
            <a:r>
              <a:rPr lang="en-US" dirty="0" err="1" smtClean="0"/>
              <a:t>elegir</a:t>
            </a:r>
            <a:r>
              <a:rPr lang="en-US" dirty="0" smtClean="0"/>
              <a:t> a la religion </a:t>
            </a:r>
            <a:r>
              <a:rPr lang="en-US" dirty="0" err="1" smtClean="0"/>
              <a:t>como</a:t>
            </a:r>
            <a:r>
              <a:rPr lang="en-US" dirty="0" smtClean="0"/>
              <a:t> </a:t>
            </a:r>
            <a:r>
              <a:rPr lang="en-US" dirty="0" err="1" smtClean="0"/>
              <a:t>una</a:t>
            </a:r>
            <a:r>
              <a:rPr lang="en-US" dirty="0" smtClean="0"/>
              <a:t> </a:t>
            </a:r>
            <a:r>
              <a:rPr lang="en-US" dirty="0" err="1" smtClean="0"/>
              <a:t>opción</a:t>
            </a:r>
            <a:r>
              <a:rPr lang="en-US" dirty="0" smtClean="0"/>
              <a:t> entre </a:t>
            </a:r>
            <a:r>
              <a:rPr lang="en-US" dirty="0" err="1" smtClean="0"/>
              <a:t>muchas</a:t>
            </a:r>
            <a:r>
              <a:rPr lang="en-US" dirty="0" smtClean="0"/>
              <a:t>. </a:t>
            </a:r>
            <a:endParaRPr lang="en-US" dirty="0"/>
          </a:p>
          <a:p>
            <a:endParaRPr lang="es-PE" dirty="0"/>
          </a:p>
        </p:txBody>
      </p:sp>
    </p:spTree>
    <p:extLst>
      <p:ext uri="{BB962C8B-B14F-4D97-AF65-F5344CB8AC3E}">
        <p14:creationId xmlns:p14="http://schemas.microsoft.com/office/powerpoint/2010/main" val="3218252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609600" y="3083859"/>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1940859" y="3459837"/>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029200" y="3463970"/>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171765" y="3463970"/>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8821271" y="3459837"/>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461683" y="1689029"/>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173941" y="2249602"/>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653117" y="2244213"/>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132293" y="2242175"/>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633882" y="2070798"/>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7812741" y="1534540"/>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5981700" y="1534990"/>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552329" y="2155613"/>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2868706"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174813" y="2801944"/>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302623" y="272894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451911"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300882" y="280194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633882" y="2196972"/>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328212" y="215561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6472517" y="4545106"/>
            <a:ext cx="488128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609600" y="4545106"/>
            <a:ext cx="505609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3173506" y="4644084"/>
            <a:ext cx="3299011" cy="646331"/>
          </a:xfrm>
          <a:prstGeom prst="rect">
            <a:avLst/>
          </a:prstGeom>
          <a:noFill/>
        </p:spPr>
        <p:txBody>
          <a:bodyPr wrap="square" rtlCol="0">
            <a:spAutoFit/>
          </a:bodyPr>
          <a:lstStyle/>
          <a:p>
            <a:r>
              <a:rPr lang="es-PE" dirty="0" smtClean="0"/>
              <a:t>Encantamiento</a:t>
            </a:r>
          </a:p>
          <a:p>
            <a:r>
              <a:rPr lang="es-PE" dirty="0" smtClean="0"/>
              <a:t>Yo Poroso/vulnerable</a:t>
            </a:r>
            <a:endParaRPr lang="es-PE" dirty="0"/>
          </a:p>
        </p:txBody>
      </p:sp>
      <p:sp>
        <p:nvSpPr>
          <p:cNvPr id="36" name="CuadroTexto 35"/>
          <p:cNvSpPr txBox="1"/>
          <p:nvPr/>
        </p:nvSpPr>
        <p:spPr>
          <a:xfrm>
            <a:off x="7642411" y="4652350"/>
            <a:ext cx="3299011" cy="646331"/>
          </a:xfrm>
          <a:prstGeom prst="rect">
            <a:avLst/>
          </a:prstGeom>
          <a:noFill/>
        </p:spPr>
        <p:txBody>
          <a:bodyPr wrap="square" rtlCol="0">
            <a:spAutoFit/>
          </a:bodyPr>
          <a:lstStyle/>
          <a:p>
            <a:r>
              <a:rPr lang="es-PE" dirty="0" smtClean="0"/>
              <a:t>Des - Encantamiento</a:t>
            </a:r>
          </a:p>
          <a:p>
            <a:r>
              <a:rPr lang="es-PE" dirty="0" smtClean="0"/>
              <a:t>Yo Blindado / impermeable</a:t>
            </a:r>
            <a:endParaRPr lang="es-PE" dirty="0"/>
          </a:p>
        </p:txBody>
      </p:sp>
      <p:pic>
        <p:nvPicPr>
          <p:cNvPr id="40" name="Imagen 39"/>
          <p:cNvPicPr>
            <a:picLocks noChangeAspect="1"/>
          </p:cNvPicPr>
          <p:nvPr/>
        </p:nvPicPr>
        <p:blipFill>
          <a:blip r:embed="rId2"/>
          <a:stretch>
            <a:fillRect/>
          </a:stretch>
        </p:blipFill>
        <p:spPr>
          <a:xfrm>
            <a:off x="2263417" y="6006353"/>
            <a:ext cx="7436566" cy="573741"/>
          </a:xfrm>
          <a:prstGeom prst="rect">
            <a:avLst/>
          </a:prstGeom>
        </p:spPr>
      </p:pic>
      <p:sp>
        <p:nvSpPr>
          <p:cNvPr id="41" name="Rectángulo 40"/>
          <p:cNvSpPr/>
          <p:nvPr/>
        </p:nvSpPr>
        <p:spPr>
          <a:xfrm>
            <a:off x="7023848" y="6293223"/>
            <a:ext cx="2676135" cy="2868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smtClean="0">
                <a:solidFill>
                  <a:schemeClr val="tx1"/>
                </a:solidFill>
              </a:rPr>
              <a:t>p. 188</a:t>
            </a:r>
            <a:endParaRPr lang="es-PE" dirty="0">
              <a:solidFill>
                <a:schemeClr val="tx1"/>
              </a:solidFill>
            </a:endParaRPr>
          </a:p>
        </p:txBody>
      </p:sp>
      <p:sp>
        <p:nvSpPr>
          <p:cNvPr id="42" name="CuadroTexto 41"/>
          <p:cNvSpPr txBox="1"/>
          <p:nvPr/>
        </p:nvSpPr>
        <p:spPr>
          <a:xfrm>
            <a:off x="4823011" y="4101449"/>
            <a:ext cx="2810435" cy="369332"/>
          </a:xfrm>
          <a:prstGeom prst="rect">
            <a:avLst/>
          </a:prstGeom>
          <a:noFill/>
        </p:spPr>
        <p:txBody>
          <a:bodyPr wrap="square" rtlCol="0">
            <a:spAutoFit/>
          </a:bodyPr>
          <a:lstStyle/>
          <a:p>
            <a:r>
              <a:rPr lang="es-PE" dirty="0" smtClean="0">
                <a:solidFill>
                  <a:srgbClr val="FF0000"/>
                </a:solidFill>
              </a:rPr>
              <a:t>Proceso de desinserción</a:t>
            </a:r>
            <a:endParaRPr lang="es-PE" dirty="0">
              <a:solidFill>
                <a:srgbClr val="FF0000"/>
              </a:solidFill>
            </a:endParaRPr>
          </a:p>
        </p:txBody>
      </p:sp>
    </p:spTree>
    <p:extLst>
      <p:ext uri="{BB962C8B-B14F-4D97-AF65-F5344CB8AC3E}">
        <p14:creationId xmlns:p14="http://schemas.microsoft.com/office/powerpoint/2010/main" val="1576520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808746" y="2748751"/>
            <a:ext cx="10401591" cy="789195"/>
          </a:xfrm>
          <a:prstGeom prst="rect">
            <a:avLst/>
          </a:prstGeom>
        </p:spPr>
      </p:pic>
      <p:pic>
        <p:nvPicPr>
          <p:cNvPr id="4" name="Imagen 3"/>
          <p:cNvPicPr>
            <a:picLocks noChangeAspect="1"/>
          </p:cNvPicPr>
          <p:nvPr/>
        </p:nvPicPr>
        <p:blipFill>
          <a:blip r:embed="rId3"/>
          <a:stretch>
            <a:fillRect/>
          </a:stretch>
        </p:blipFill>
        <p:spPr>
          <a:xfrm>
            <a:off x="1150571" y="4505362"/>
            <a:ext cx="10251152" cy="685487"/>
          </a:xfrm>
          <a:prstGeom prst="rect">
            <a:avLst/>
          </a:prstGeom>
        </p:spPr>
      </p:pic>
      <p:sp>
        <p:nvSpPr>
          <p:cNvPr id="5" name="Rectángulo 4"/>
          <p:cNvSpPr/>
          <p:nvPr/>
        </p:nvSpPr>
        <p:spPr>
          <a:xfrm>
            <a:off x="1150571" y="4505362"/>
            <a:ext cx="4334995" cy="2767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989363" y="804418"/>
            <a:ext cx="10412360" cy="1088177"/>
          </a:xfrm>
          <a:prstGeom prst="rect">
            <a:avLst/>
          </a:prstGeom>
        </p:spPr>
      </p:pic>
      <p:sp>
        <p:nvSpPr>
          <p:cNvPr id="8" name="CuadroTexto 7"/>
          <p:cNvSpPr txBox="1"/>
          <p:nvPr/>
        </p:nvSpPr>
        <p:spPr>
          <a:xfrm>
            <a:off x="10657443" y="6158265"/>
            <a:ext cx="1105787" cy="369332"/>
          </a:xfrm>
          <a:prstGeom prst="rect">
            <a:avLst/>
          </a:prstGeom>
          <a:noFill/>
        </p:spPr>
        <p:txBody>
          <a:bodyPr wrap="square" rtlCol="0">
            <a:spAutoFit/>
          </a:bodyPr>
          <a:lstStyle/>
          <a:p>
            <a:r>
              <a:rPr lang="es-PE" dirty="0" smtClean="0"/>
              <a:t>p. 188</a:t>
            </a:r>
            <a:endParaRPr lang="es-PE" dirty="0"/>
          </a:p>
        </p:txBody>
      </p:sp>
    </p:spTree>
    <p:extLst>
      <p:ext uri="{BB962C8B-B14F-4D97-AF65-F5344CB8AC3E}">
        <p14:creationId xmlns:p14="http://schemas.microsoft.com/office/powerpoint/2010/main" val="852080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68822" y="960363"/>
            <a:ext cx="11458430" cy="4100734"/>
          </a:xfrm>
          <a:prstGeom prst="rect">
            <a:avLst/>
          </a:prstGeom>
        </p:spPr>
      </p:pic>
      <p:pic>
        <p:nvPicPr>
          <p:cNvPr id="3" name="Imagen 2"/>
          <p:cNvPicPr>
            <a:picLocks noChangeAspect="1"/>
          </p:cNvPicPr>
          <p:nvPr/>
        </p:nvPicPr>
        <p:blipFill>
          <a:blip r:embed="rId3"/>
          <a:stretch>
            <a:fillRect/>
          </a:stretch>
        </p:blipFill>
        <p:spPr>
          <a:xfrm>
            <a:off x="665394" y="5061097"/>
            <a:ext cx="7901359" cy="538729"/>
          </a:xfrm>
          <a:prstGeom prst="rect">
            <a:avLst/>
          </a:prstGeom>
        </p:spPr>
      </p:pic>
      <p:sp>
        <p:nvSpPr>
          <p:cNvPr id="4" name="CuadroTexto 3"/>
          <p:cNvSpPr txBox="1"/>
          <p:nvPr/>
        </p:nvSpPr>
        <p:spPr>
          <a:xfrm>
            <a:off x="10657443" y="6158265"/>
            <a:ext cx="1105787" cy="369332"/>
          </a:xfrm>
          <a:prstGeom prst="rect">
            <a:avLst/>
          </a:prstGeom>
          <a:noFill/>
        </p:spPr>
        <p:txBody>
          <a:bodyPr wrap="square" rtlCol="0">
            <a:spAutoFit/>
          </a:bodyPr>
          <a:lstStyle/>
          <a:p>
            <a:r>
              <a:rPr lang="es-PE" dirty="0" smtClean="0"/>
              <a:t>p. 188</a:t>
            </a:r>
            <a:endParaRPr lang="es-PE" dirty="0"/>
          </a:p>
        </p:txBody>
      </p:sp>
      <p:cxnSp>
        <p:nvCxnSpPr>
          <p:cNvPr id="6" name="Conector recto 5"/>
          <p:cNvCxnSpPr/>
          <p:nvPr/>
        </p:nvCxnSpPr>
        <p:spPr>
          <a:xfrm>
            <a:off x="4274288" y="1701209"/>
            <a:ext cx="452947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665394" y="2130056"/>
            <a:ext cx="39278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3533553" y="2980661"/>
            <a:ext cx="79070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665394" y="3384697"/>
            <a:ext cx="69557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7871180" y="3384697"/>
            <a:ext cx="356945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flipV="1">
            <a:off x="665394" y="3742660"/>
            <a:ext cx="6543480" cy="4961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921961" y="5061097"/>
            <a:ext cx="26058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717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1632</TotalTime>
  <Words>503</Words>
  <Application>Microsoft Office PowerPoint</Application>
  <PresentationFormat>Panorámica</PresentationFormat>
  <Paragraphs>78</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Secularización</vt:lpstr>
      <vt:lpstr>3 tipos de secularización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22</cp:revision>
  <dcterms:created xsi:type="dcterms:W3CDTF">2023-09-14T03:45:26Z</dcterms:created>
  <dcterms:modified xsi:type="dcterms:W3CDTF">2023-09-15T10:23:28Z</dcterms:modified>
</cp:coreProperties>
</file>