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936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2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705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39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553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723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710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26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5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77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33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0E09-A9B3-40EF-8353-D05929D845C9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0996-108D-4713-BA56-5BF8C8AC0C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162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8141" y="1803680"/>
            <a:ext cx="9144000" cy="3252414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accent5"/>
                </a:solidFill>
              </a:rPr>
              <a:t>El concepto de “justificación” de </a:t>
            </a:r>
            <a:r>
              <a:rPr lang="es-PE" dirty="0" err="1" smtClean="0">
                <a:solidFill>
                  <a:schemeClr val="accent5"/>
                </a:solidFill>
              </a:rPr>
              <a:t>Forst</a:t>
            </a:r>
            <a:r>
              <a:rPr lang="es-PE" dirty="0" smtClean="0">
                <a:solidFill>
                  <a:schemeClr val="accent5"/>
                </a:solidFill>
              </a:rPr>
              <a:t> </a:t>
            </a:r>
            <a:r>
              <a:rPr lang="es-PE" dirty="0" smtClean="0"/>
              <a:t>como aporte a la </a:t>
            </a:r>
            <a:r>
              <a:rPr lang="es-PE" dirty="0" smtClean="0">
                <a:solidFill>
                  <a:srgbClr val="FFC000"/>
                </a:solidFill>
              </a:rPr>
              <a:t>educación crítica e ilustrada </a:t>
            </a:r>
            <a:r>
              <a:rPr lang="es-PE" dirty="0" smtClean="0"/>
              <a:t>en el </a:t>
            </a:r>
            <a:r>
              <a:rPr lang="es-PE" dirty="0" smtClean="0">
                <a:solidFill>
                  <a:schemeClr val="accent6"/>
                </a:solidFill>
              </a:rPr>
              <a:t>pensamiento de Kant</a:t>
            </a:r>
            <a:endParaRPr lang="es-P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8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8141" y="1803680"/>
            <a:ext cx="9144000" cy="3252414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accent5"/>
                </a:solidFill>
              </a:rPr>
              <a:t>El concepto de “justificación” de </a:t>
            </a:r>
            <a:r>
              <a:rPr lang="es-PE" dirty="0" err="1" smtClean="0">
                <a:solidFill>
                  <a:schemeClr val="accent5"/>
                </a:solidFill>
              </a:rPr>
              <a:t>Forst</a:t>
            </a:r>
            <a:r>
              <a:rPr lang="es-PE" dirty="0" smtClean="0">
                <a:solidFill>
                  <a:schemeClr val="accent5"/>
                </a:solidFill>
              </a:rPr>
              <a:t> </a:t>
            </a:r>
            <a:r>
              <a:rPr lang="es-PE" dirty="0" smtClean="0"/>
              <a:t>como aporte a la </a:t>
            </a:r>
            <a:r>
              <a:rPr lang="es-PE" dirty="0" smtClean="0">
                <a:solidFill>
                  <a:srgbClr val="FFC000"/>
                </a:solidFill>
              </a:rPr>
              <a:t>educación crítica e ilustrada </a:t>
            </a:r>
            <a:r>
              <a:rPr lang="es-PE" dirty="0" smtClean="0"/>
              <a:t>en el </a:t>
            </a:r>
            <a:r>
              <a:rPr lang="es-PE" dirty="0" smtClean="0">
                <a:solidFill>
                  <a:schemeClr val="accent6"/>
                </a:solidFill>
              </a:rPr>
              <a:t>pensamiento de Kant</a:t>
            </a:r>
            <a:endParaRPr lang="es-PE" dirty="0">
              <a:solidFill>
                <a:schemeClr val="accent6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70729" y="4285129"/>
            <a:ext cx="6221506" cy="7709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694329" y="3514164"/>
            <a:ext cx="7772400" cy="6096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488141" y="2017059"/>
            <a:ext cx="9144000" cy="7261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859741" y="2743201"/>
            <a:ext cx="1532965" cy="7261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9592235" y="5051612"/>
            <a:ext cx="753036" cy="7351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6060141" y="1232648"/>
            <a:ext cx="17930" cy="79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1165412" y="4123765"/>
            <a:ext cx="528917" cy="9323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408908" y="232475"/>
            <a:ext cx="1208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>
                <a:solidFill>
                  <a:srgbClr val="0070C0"/>
                </a:solidFill>
              </a:rPr>
              <a:t>3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0179803" y="5583147"/>
            <a:ext cx="1208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 smtClean="0">
                <a:solidFill>
                  <a:srgbClr val="00B050"/>
                </a:solidFill>
              </a:rPr>
              <a:t>1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95510" y="5075315"/>
            <a:ext cx="1208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 smtClean="0">
                <a:solidFill>
                  <a:srgbClr val="FFC000"/>
                </a:solidFill>
              </a:rPr>
              <a:t>2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0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302" y="139299"/>
            <a:ext cx="4974652" cy="737064"/>
          </a:xfrm>
        </p:spPr>
        <p:txBody>
          <a:bodyPr>
            <a:normAutofit fontScale="90000"/>
          </a:bodyPr>
          <a:lstStyle/>
          <a:p>
            <a:pPr algn="l"/>
            <a:r>
              <a:rPr lang="es-PE" sz="4800" dirty="0">
                <a:solidFill>
                  <a:schemeClr val="accent6"/>
                </a:solidFill>
              </a:rPr>
              <a:t>P</a:t>
            </a:r>
            <a:r>
              <a:rPr lang="es-PE" sz="4800" dirty="0" smtClean="0">
                <a:solidFill>
                  <a:schemeClr val="accent6"/>
                </a:solidFill>
              </a:rPr>
              <a:t>ensamiento de Kant</a:t>
            </a:r>
            <a:endParaRPr lang="es-PE" sz="4800" dirty="0">
              <a:solidFill>
                <a:schemeClr val="accent6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0" y="0"/>
            <a:ext cx="1051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 smtClean="0">
                <a:solidFill>
                  <a:srgbClr val="00B050"/>
                </a:solidFill>
              </a:rPr>
              <a:t>1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18834" y="1627322"/>
            <a:ext cx="7191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Proyecto Crítico</a:t>
            </a:r>
          </a:p>
          <a:p>
            <a:endParaRPr lang="es-PE" dirty="0" smtClean="0"/>
          </a:p>
          <a:p>
            <a:r>
              <a:rPr lang="es-PE" dirty="0" smtClean="0"/>
              <a:t>Deontología</a:t>
            </a:r>
          </a:p>
          <a:p>
            <a:endParaRPr lang="es-PE" dirty="0"/>
          </a:p>
          <a:p>
            <a:r>
              <a:rPr lang="es-PE" dirty="0" smtClean="0"/>
              <a:t>Autonomía</a:t>
            </a:r>
          </a:p>
          <a:p>
            <a:endParaRPr lang="es-PE" dirty="0"/>
          </a:p>
          <a:p>
            <a:r>
              <a:rPr lang="es-PE" dirty="0" smtClean="0"/>
              <a:t>Atreverse a pensar</a:t>
            </a:r>
          </a:p>
          <a:p>
            <a:endParaRPr lang="es-PE" dirty="0" smtClean="0"/>
          </a:p>
          <a:p>
            <a:r>
              <a:rPr lang="es-PE" dirty="0" smtClean="0"/>
              <a:t>Republicanismo y cosmopolitismo</a:t>
            </a:r>
          </a:p>
          <a:p>
            <a:endParaRPr lang="es-PE" dirty="0" smtClean="0"/>
          </a:p>
          <a:p>
            <a:r>
              <a:rPr lang="es-PE" dirty="0" smtClean="0"/>
              <a:t>Libertad de Pluma</a:t>
            </a:r>
          </a:p>
          <a:p>
            <a:endParaRPr lang="es-PE" dirty="0"/>
          </a:p>
          <a:p>
            <a:r>
              <a:rPr lang="es-PE" dirty="0" smtClean="0"/>
              <a:t>Uso de la razón pública</a:t>
            </a:r>
          </a:p>
          <a:p>
            <a:endParaRPr lang="es-PE" dirty="0"/>
          </a:p>
          <a:p>
            <a:r>
              <a:rPr lang="es-PE" dirty="0" smtClean="0"/>
              <a:t>Pensamiento crítico y </a:t>
            </a:r>
            <a:r>
              <a:rPr lang="es-PE" dirty="0" err="1" smtClean="0"/>
              <a:t>antidogmático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2926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8426" y="95928"/>
            <a:ext cx="9144000" cy="823806"/>
          </a:xfrm>
        </p:spPr>
        <p:txBody>
          <a:bodyPr>
            <a:normAutofit fontScale="90000"/>
          </a:bodyPr>
          <a:lstStyle/>
          <a:p>
            <a:pPr algn="l"/>
            <a:r>
              <a:rPr lang="es-PE" dirty="0" smtClean="0">
                <a:solidFill>
                  <a:srgbClr val="FFC000"/>
                </a:solidFill>
              </a:rPr>
              <a:t>Educación crítica</a:t>
            </a:r>
            <a:endParaRPr lang="es-PE" dirty="0">
              <a:solidFill>
                <a:schemeClr val="accent6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0" y="0"/>
            <a:ext cx="918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 smtClean="0">
                <a:solidFill>
                  <a:srgbClr val="FFC000"/>
                </a:solidFill>
              </a:rPr>
              <a:t>2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518834" y="1627322"/>
            <a:ext cx="7191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Educación técnica para el mercado</a:t>
            </a:r>
          </a:p>
          <a:p>
            <a:endParaRPr lang="es-PE" dirty="0"/>
          </a:p>
          <a:p>
            <a:r>
              <a:rPr lang="es-PE" dirty="0" smtClean="0"/>
              <a:t>Sentido moderno de la </a:t>
            </a:r>
            <a:r>
              <a:rPr lang="es-PE" dirty="0" smtClean="0"/>
              <a:t>educación – Educación Secular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Educación Sentimental</a:t>
            </a:r>
          </a:p>
          <a:p>
            <a:endParaRPr lang="es-PE" dirty="0"/>
          </a:p>
          <a:p>
            <a:r>
              <a:rPr lang="es-PE" dirty="0" smtClean="0"/>
              <a:t>Educación dogmática</a:t>
            </a:r>
          </a:p>
          <a:p>
            <a:endParaRPr lang="es-PE" dirty="0"/>
          </a:p>
          <a:p>
            <a:r>
              <a:rPr lang="es-PE" dirty="0" smtClean="0"/>
              <a:t>Autoformación a través del autoconocimiento</a:t>
            </a:r>
          </a:p>
          <a:p>
            <a:endParaRPr lang="es-PE" dirty="0"/>
          </a:p>
          <a:p>
            <a:r>
              <a:rPr lang="es-PE" dirty="0" smtClean="0"/>
              <a:t>Educación crítica</a:t>
            </a:r>
          </a:p>
          <a:p>
            <a:endParaRPr lang="es-PE" dirty="0"/>
          </a:p>
          <a:p>
            <a:r>
              <a:rPr lang="es-PE" dirty="0" smtClean="0"/>
              <a:t>Educación pública</a:t>
            </a:r>
          </a:p>
          <a:p>
            <a:endParaRPr lang="es-PE" dirty="0"/>
          </a:p>
          <a:p>
            <a:r>
              <a:rPr lang="es-PE" dirty="0" smtClean="0"/>
              <a:t>¿Educación para lo político?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026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8420" y="4708"/>
            <a:ext cx="11463580" cy="785706"/>
          </a:xfrm>
        </p:spPr>
        <p:txBody>
          <a:bodyPr>
            <a:normAutofit/>
          </a:bodyPr>
          <a:lstStyle/>
          <a:p>
            <a:pPr algn="l"/>
            <a:r>
              <a:rPr lang="es-PE" sz="4400" dirty="0" smtClean="0">
                <a:solidFill>
                  <a:schemeClr val="accent5"/>
                </a:solidFill>
              </a:rPr>
              <a:t>El concepto de “justificación” de </a:t>
            </a:r>
            <a:r>
              <a:rPr lang="es-PE" sz="4400" dirty="0" err="1" smtClean="0">
                <a:solidFill>
                  <a:schemeClr val="accent5"/>
                </a:solidFill>
              </a:rPr>
              <a:t>Forst</a:t>
            </a:r>
            <a:endParaRPr lang="es-PE" sz="4400" dirty="0">
              <a:solidFill>
                <a:schemeClr val="accent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0" y="-108488"/>
            <a:ext cx="728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>
                <a:solidFill>
                  <a:srgbClr val="0070C0"/>
                </a:solidFill>
              </a:rPr>
              <a:t>3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518834" y="1627322"/>
            <a:ext cx="7191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Justificación en cuanto autodeterminación</a:t>
            </a:r>
          </a:p>
          <a:p>
            <a:endParaRPr lang="es-PE" dirty="0" smtClean="0"/>
          </a:p>
          <a:p>
            <a:r>
              <a:rPr lang="es-PE" dirty="0" smtClean="0"/>
              <a:t>Justificación de los DDHH</a:t>
            </a:r>
          </a:p>
          <a:p>
            <a:endParaRPr lang="es-PE" dirty="0"/>
          </a:p>
          <a:p>
            <a:r>
              <a:rPr lang="es-PE" dirty="0" smtClean="0"/>
              <a:t>Justificación en un horizonte de consenso político (</a:t>
            </a:r>
            <a:r>
              <a:rPr lang="es-PE" dirty="0" err="1" smtClean="0"/>
              <a:t>co</a:t>
            </a:r>
            <a:r>
              <a:rPr lang="es-PE" dirty="0" smtClean="0"/>
              <a:t>-determinación)</a:t>
            </a:r>
          </a:p>
          <a:p>
            <a:endParaRPr lang="es-PE" dirty="0"/>
          </a:p>
          <a:p>
            <a:r>
              <a:rPr lang="es-PE" dirty="0" smtClean="0"/>
              <a:t>El aporte de la justificación a la educación crítica</a:t>
            </a:r>
          </a:p>
          <a:p>
            <a:endParaRPr lang="es-PE" dirty="0"/>
          </a:p>
          <a:p>
            <a:r>
              <a:rPr lang="es-PE" dirty="0" smtClean="0"/>
              <a:t>El aporte de la educación crítica al desarrollo político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637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83403"/>
            <a:ext cx="10515600" cy="5293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u="sng" dirty="0" smtClean="0"/>
              <a:t>Potencial Título: </a:t>
            </a:r>
            <a:r>
              <a:rPr lang="es-PE" dirty="0" smtClean="0">
                <a:solidFill>
                  <a:schemeClr val="accent5"/>
                </a:solidFill>
              </a:rPr>
              <a:t>El concepto de “justificación” de </a:t>
            </a:r>
            <a:r>
              <a:rPr lang="es-PE" dirty="0" err="1" smtClean="0">
                <a:solidFill>
                  <a:schemeClr val="accent5"/>
                </a:solidFill>
              </a:rPr>
              <a:t>Forst</a:t>
            </a:r>
            <a:r>
              <a:rPr lang="es-PE" dirty="0" smtClean="0">
                <a:solidFill>
                  <a:schemeClr val="accent5"/>
                </a:solidFill>
              </a:rPr>
              <a:t> </a:t>
            </a:r>
            <a:r>
              <a:rPr lang="es-PE" dirty="0" smtClean="0"/>
              <a:t>como aporte a la </a:t>
            </a:r>
            <a:r>
              <a:rPr lang="es-PE" dirty="0" smtClean="0">
                <a:solidFill>
                  <a:srgbClr val="FFC000"/>
                </a:solidFill>
              </a:rPr>
              <a:t>educación crítica e ilustrada </a:t>
            </a:r>
            <a:r>
              <a:rPr lang="es-PE" dirty="0" smtClean="0"/>
              <a:t>en el </a:t>
            </a:r>
            <a:r>
              <a:rPr lang="es-PE" dirty="0" smtClean="0">
                <a:solidFill>
                  <a:schemeClr val="accent6"/>
                </a:solidFill>
              </a:rPr>
              <a:t>pensamiento de Kant</a:t>
            </a: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u="sng" dirty="0" smtClean="0"/>
              <a:t>Situación problemática: </a:t>
            </a:r>
            <a:r>
              <a:rPr lang="es-PE" dirty="0" smtClean="0"/>
              <a:t>La </a:t>
            </a:r>
            <a:r>
              <a:rPr lang="es-PE" dirty="0" smtClean="0">
                <a:solidFill>
                  <a:srgbClr val="0070C0"/>
                </a:solidFill>
              </a:rPr>
              <a:t>actualización</a:t>
            </a:r>
            <a:r>
              <a:rPr lang="es-PE" dirty="0" smtClean="0"/>
              <a:t> del </a:t>
            </a:r>
            <a:r>
              <a:rPr lang="es-PE" dirty="0" smtClean="0">
                <a:solidFill>
                  <a:schemeClr val="accent6"/>
                </a:solidFill>
              </a:rPr>
              <a:t>pensamiento político y crítico de Kant</a:t>
            </a:r>
            <a:r>
              <a:rPr lang="es-PE" dirty="0" smtClean="0"/>
              <a:t>. </a:t>
            </a:r>
            <a:r>
              <a:rPr lang="es-PE" dirty="0" smtClean="0">
                <a:solidFill>
                  <a:srgbClr val="FFC000"/>
                </a:solidFill>
              </a:rPr>
              <a:t>Estado actual de una educación acrítica</a:t>
            </a:r>
            <a:r>
              <a:rPr lang="es-PE" dirty="0" smtClean="0"/>
              <a:t>. Estado actual de una práctica política inadecuada.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u="sng" dirty="0" smtClean="0"/>
              <a:t>Teorías centrales</a:t>
            </a:r>
            <a:r>
              <a:rPr lang="es-PE" dirty="0" smtClean="0"/>
              <a:t>: </a:t>
            </a:r>
            <a:r>
              <a:rPr lang="es-PE" dirty="0" smtClean="0">
                <a:solidFill>
                  <a:schemeClr val="accent6"/>
                </a:solidFill>
              </a:rPr>
              <a:t>Pensamiento político de Kant </a:t>
            </a:r>
            <a:r>
              <a:rPr lang="es-PE" dirty="0" smtClean="0"/>
              <a:t>y </a:t>
            </a:r>
            <a:r>
              <a:rPr lang="es-PE" dirty="0" err="1" smtClean="0">
                <a:solidFill>
                  <a:srgbClr val="0070C0"/>
                </a:solidFill>
              </a:rPr>
              <a:t>Forst</a:t>
            </a:r>
            <a:r>
              <a:rPr lang="es-PE" dirty="0" smtClean="0"/>
              <a:t>. </a:t>
            </a:r>
            <a:r>
              <a:rPr lang="es-PE" dirty="0" smtClean="0">
                <a:solidFill>
                  <a:srgbClr val="FFC000"/>
                </a:solidFill>
              </a:rPr>
              <a:t>Educación como autonomía</a:t>
            </a:r>
            <a:r>
              <a:rPr lang="es-PE" dirty="0" smtClean="0"/>
              <a:t>. </a:t>
            </a:r>
            <a:r>
              <a:rPr lang="es-PE" dirty="0" smtClean="0">
                <a:solidFill>
                  <a:srgbClr val="0070C0"/>
                </a:solidFill>
              </a:rPr>
              <a:t>Justificación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C000"/>
                </a:solidFill>
              </a:rPr>
              <a:t>y</a:t>
            </a:r>
            <a:r>
              <a:rPr lang="es-PE" dirty="0" smtClean="0"/>
              <a:t> </a:t>
            </a:r>
            <a:r>
              <a:rPr lang="es-PE" dirty="0" smtClean="0">
                <a:solidFill>
                  <a:schemeClr val="accent6"/>
                </a:solidFill>
              </a:rPr>
              <a:t>pensamiento crítico</a:t>
            </a:r>
            <a:r>
              <a:rPr lang="es-PE" dirty="0" smtClean="0"/>
              <a:t>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u="sng" dirty="0" smtClean="0"/>
              <a:t>Argumento central</a:t>
            </a:r>
            <a:r>
              <a:rPr lang="es-PE" dirty="0" smtClean="0"/>
              <a:t>: </a:t>
            </a:r>
            <a:r>
              <a:rPr lang="es-PE" dirty="0" smtClean="0">
                <a:solidFill>
                  <a:srgbClr val="0070C0"/>
                </a:solidFill>
              </a:rPr>
              <a:t>La idea de justificación </a:t>
            </a:r>
            <a:r>
              <a:rPr lang="es-PE" dirty="0" smtClean="0"/>
              <a:t>puede aportar a la idea de una </a:t>
            </a:r>
            <a:r>
              <a:rPr lang="es-PE" dirty="0" smtClean="0">
                <a:solidFill>
                  <a:srgbClr val="FFC000"/>
                </a:solidFill>
              </a:rPr>
              <a:t>educación </a:t>
            </a:r>
            <a:r>
              <a:rPr lang="es-PE" dirty="0" smtClean="0">
                <a:solidFill>
                  <a:schemeClr val="accent6"/>
                </a:solidFill>
              </a:rPr>
              <a:t>no</a:t>
            </a:r>
            <a:r>
              <a:rPr lang="es-PE" dirty="0" smtClean="0">
                <a:solidFill>
                  <a:srgbClr val="FFC000"/>
                </a:solidFill>
              </a:rPr>
              <a:t> dogmática</a:t>
            </a:r>
            <a:r>
              <a:rPr lang="es-PE" dirty="0" smtClean="0"/>
              <a:t> que permita el desarrollo de la </a:t>
            </a:r>
            <a:r>
              <a:rPr lang="es-PE" dirty="0" smtClean="0">
                <a:solidFill>
                  <a:schemeClr val="accent6"/>
                </a:solidFill>
              </a:rPr>
              <a:t>auto</a:t>
            </a:r>
            <a:r>
              <a:rPr lang="es-PE" dirty="0" smtClean="0"/>
              <a:t>-</a:t>
            </a:r>
            <a:r>
              <a:rPr lang="es-PE" dirty="0" smtClean="0">
                <a:solidFill>
                  <a:srgbClr val="0070C0"/>
                </a:solidFill>
              </a:rPr>
              <a:t>determinación</a:t>
            </a:r>
            <a:r>
              <a:rPr lang="es-PE" dirty="0" smtClean="0"/>
              <a:t> necesaria para la </a:t>
            </a:r>
            <a:r>
              <a:rPr lang="es-PE" dirty="0" err="1" smtClean="0">
                <a:solidFill>
                  <a:srgbClr val="0070C0"/>
                </a:solidFill>
              </a:rPr>
              <a:t>co</a:t>
            </a:r>
            <a:r>
              <a:rPr lang="es-PE" dirty="0" smtClean="0">
                <a:solidFill>
                  <a:srgbClr val="0070C0"/>
                </a:solidFill>
              </a:rPr>
              <a:t>-determinación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u="sng" dirty="0" smtClean="0"/>
              <a:t>Potencial pregunta: </a:t>
            </a:r>
            <a:r>
              <a:rPr lang="es-PE" dirty="0" smtClean="0"/>
              <a:t>¿Qué aporta </a:t>
            </a:r>
            <a:r>
              <a:rPr lang="es-PE" dirty="0" err="1" smtClean="0"/>
              <a:t>Forst</a:t>
            </a:r>
            <a:r>
              <a:rPr lang="es-PE" dirty="0" smtClean="0"/>
              <a:t> a la idea kantiana de una educación en el pensamiento crítico con el concepto de justificación?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5701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275</Words>
  <Application>Microsoft Office PowerPoint</Application>
  <PresentationFormat>Panorámica</PresentationFormat>
  <Paragraphs>59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El concepto de “justificación” de Forst como aporte a la educación crítica e ilustrada en el pensamiento de Kant</vt:lpstr>
      <vt:lpstr>El concepto de “justificación” de Forst como aporte a la educación crítica e ilustrada en el pensamiento de Kant</vt:lpstr>
      <vt:lpstr>Pensamiento de Kant</vt:lpstr>
      <vt:lpstr>Educación crítica</vt:lpstr>
      <vt:lpstr>El concepto de “justificación” de Forst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concepto de “justificación” de Forst como aporte a la educación crítica e ilustrada en el pensamiento de Kant</dc:title>
  <dc:creator>Fernando García Alcalá</dc:creator>
  <cp:lastModifiedBy>Fernando García Alcalá</cp:lastModifiedBy>
  <cp:revision>9</cp:revision>
  <dcterms:created xsi:type="dcterms:W3CDTF">2023-09-14T09:29:47Z</dcterms:created>
  <dcterms:modified xsi:type="dcterms:W3CDTF">2023-09-14T14:39:20Z</dcterms:modified>
</cp:coreProperties>
</file>