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1" r:id="rId4"/>
    <p:sldId id="265" r:id="rId5"/>
    <p:sldId id="289" r:id="rId6"/>
    <p:sldId id="270" r:id="rId7"/>
    <p:sldId id="268" r:id="rId8"/>
    <p:sldId id="266" r:id="rId9"/>
    <p:sldId id="290" r:id="rId10"/>
    <p:sldId id="271" r:id="rId11"/>
    <p:sldId id="257" r:id="rId12"/>
    <p:sldId id="258" r:id="rId13"/>
    <p:sldId id="272" r:id="rId14"/>
    <p:sldId id="273" r:id="rId15"/>
    <p:sldId id="274" r:id="rId16"/>
    <p:sldId id="275" r:id="rId17"/>
    <p:sldId id="260" r:id="rId18"/>
    <p:sldId id="276" r:id="rId19"/>
    <p:sldId id="261" r:id="rId20"/>
    <p:sldId id="277" r:id="rId21"/>
    <p:sldId id="262" r:id="rId22"/>
    <p:sldId id="278" r:id="rId23"/>
    <p:sldId id="279" r:id="rId24"/>
    <p:sldId id="280" r:id="rId25"/>
    <p:sldId id="281" r:id="rId26"/>
    <p:sldId id="263" r:id="rId27"/>
    <p:sldId id="293" r:id="rId28"/>
    <p:sldId id="294" r:id="rId29"/>
    <p:sldId id="295" r:id="rId30"/>
    <p:sldId id="296" r:id="rId31"/>
    <p:sldId id="297" r:id="rId32"/>
    <p:sldId id="299" r:id="rId33"/>
    <p:sldId id="301" r:id="rId34"/>
    <p:sldId id="302" r:id="rId35"/>
    <p:sldId id="304" r:id="rId36"/>
    <p:sldId id="321" r:id="rId37"/>
    <p:sldId id="306" r:id="rId38"/>
    <p:sldId id="308" r:id="rId39"/>
    <p:sldId id="309" r:id="rId40"/>
    <p:sldId id="310" r:id="rId41"/>
    <p:sldId id="311" r:id="rId42"/>
    <p:sldId id="312" r:id="rId43"/>
    <p:sldId id="313" r:id="rId44"/>
    <p:sldId id="314" r:id="rId45"/>
    <p:sldId id="316" r:id="rId46"/>
    <p:sldId id="318" r:id="rId47"/>
    <p:sldId id="322" r:id="rId48"/>
    <p:sldId id="320"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4660"/>
  </p:normalViewPr>
  <p:slideViewPr>
    <p:cSldViewPr snapToGrid="0">
      <p:cViewPr>
        <p:scale>
          <a:sx n="50" d="100"/>
          <a:sy n="50" d="100"/>
        </p:scale>
        <p:origin x="16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5/12/2023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5/12/2023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5/12/2023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5/12/2023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5/12/2023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5/12/2023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5/12/2023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5/12/2023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5/12/2023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5/12/2023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5/12/2023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5/12/2023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424065" y="2982431"/>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414722"/>
            <a:ext cx="10401591" cy="789195"/>
          </a:xfrm>
          <a:prstGeom prst="rect">
            <a:avLst/>
          </a:prstGeom>
        </p:spPr>
      </p:pic>
      <p:pic>
        <p:nvPicPr>
          <p:cNvPr id="4" name="Imagen 3"/>
          <p:cNvPicPr>
            <a:picLocks noChangeAspect="1"/>
          </p:cNvPicPr>
          <p:nvPr/>
        </p:nvPicPr>
        <p:blipFill>
          <a:blip r:embed="rId3"/>
          <a:stretch>
            <a:fillRect/>
          </a:stretch>
        </p:blipFill>
        <p:spPr>
          <a:xfrm>
            <a:off x="959184" y="5265837"/>
            <a:ext cx="10251152" cy="685487"/>
          </a:xfrm>
          <a:prstGeom prst="rect">
            <a:avLst/>
          </a:prstGeom>
        </p:spPr>
      </p:pic>
      <p:sp>
        <p:nvSpPr>
          <p:cNvPr id="5" name="Rectángulo 4"/>
          <p:cNvSpPr/>
          <p:nvPr/>
        </p:nvSpPr>
        <p:spPr>
          <a:xfrm>
            <a:off x="1150571" y="6097679"/>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5608580"/>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5968607"/>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5265837"/>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3033467" y="1546660"/>
            <a:ext cx="6063236" cy="3363380"/>
          </a:xfrm>
          <a:prstGeom prst="rect">
            <a:avLst/>
          </a:prstGeom>
        </p:spPr>
      </p:pic>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86910" y="5990897"/>
            <a:ext cx="8481849" cy="461665"/>
          </a:xfrm>
          <a:prstGeom prst="rect">
            <a:avLst/>
          </a:prstGeom>
          <a:noFill/>
        </p:spPr>
        <p:txBody>
          <a:bodyPr wrap="square" rtlCol="0">
            <a:spAutoFit/>
          </a:bodyPr>
          <a:lstStyle/>
          <a:p>
            <a:pPr algn="ctr"/>
            <a:r>
              <a:rPr lang="es-PE" sz="2400" dirty="0" smtClean="0">
                <a:solidFill>
                  <a:schemeClr val="bg1">
                    <a:lumMod val="75000"/>
                  </a:schemeClr>
                </a:solidFill>
              </a:rPr>
              <a:t>Desinserción de lo encantado: Razón y Libertad</a:t>
            </a:r>
            <a:endParaRPr lang="es-PE" sz="2400" dirty="0">
              <a:solidFill>
                <a:schemeClr val="bg1">
                  <a:lumMod val="75000"/>
                </a:schemeClr>
              </a:solidFill>
            </a:endParaRPr>
          </a:p>
        </p:txBody>
      </p:sp>
      <p:sp>
        <p:nvSpPr>
          <p:cNvPr id="7" name="Rectángulo 6"/>
          <p:cNvSpPr/>
          <p:nvPr/>
        </p:nvSpPr>
        <p:spPr>
          <a:xfrm>
            <a:off x="6164317" y="2538248"/>
            <a:ext cx="3862552"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8781" y="138072"/>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258161" y="1274224"/>
            <a:ext cx="4644915" cy="5909310"/>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
        <p:nvSpPr>
          <p:cNvPr id="4" name="CuadroTexto 3"/>
          <p:cNvSpPr txBox="1"/>
          <p:nvPr/>
        </p:nvSpPr>
        <p:spPr>
          <a:xfrm>
            <a:off x="5046840" y="962344"/>
            <a:ext cx="7145160" cy="6247864"/>
          </a:xfrm>
          <a:prstGeom prst="rect">
            <a:avLst/>
          </a:prstGeom>
          <a:noFill/>
        </p:spPr>
        <p:txBody>
          <a:bodyPr wrap="square" rtlCol="0">
            <a:spAutoFit/>
          </a:bodyPr>
          <a:lstStyle/>
          <a:p>
            <a:r>
              <a:rPr lang="en-US" sz="1600" dirty="0" smtClean="0"/>
              <a:t>Karl Jaspers; "The </a:t>
            </a:r>
            <a:r>
              <a:rPr lang="en-US" sz="1600" dirty="0"/>
              <a:t>Origin and Goal of History," </a:t>
            </a:r>
            <a:r>
              <a:rPr lang="en-US" sz="1600" dirty="0" smtClean="0"/>
              <a:t>1949. </a:t>
            </a:r>
            <a:r>
              <a:rPr lang="en-US" sz="1600" dirty="0" smtClean="0">
                <a:solidFill>
                  <a:schemeClr val="bg1">
                    <a:lumMod val="75000"/>
                  </a:schemeClr>
                </a:solidFill>
              </a:rPr>
              <a:t>(Fuente: </a:t>
            </a:r>
            <a:r>
              <a:rPr lang="en-US" sz="1600" dirty="0" err="1" smtClean="0">
                <a:solidFill>
                  <a:schemeClr val="bg1">
                    <a:lumMod val="75000"/>
                  </a:schemeClr>
                </a:solidFill>
              </a:rPr>
              <a:t>ChatGPT</a:t>
            </a:r>
            <a:r>
              <a:rPr lang="en-US" sz="1600" dirty="0" smtClean="0"/>
              <a:t>)</a:t>
            </a:r>
          </a:p>
          <a:p>
            <a:endParaRPr lang="en-US" sz="1600" dirty="0"/>
          </a:p>
          <a:p>
            <a:r>
              <a:rPr lang="en-US" sz="1600" dirty="0" smtClean="0"/>
              <a:t>The </a:t>
            </a:r>
            <a:r>
              <a:rPr lang="en-US" sz="1600" dirty="0">
                <a:solidFill>
                  <a:srgbClr val="FF0000"/>
                </a:solidFill>
              </a:rPr>
              <a:t>Axial Age </a:t>
            </a:r>
            <a:r>
              <a:rPr lang="en-US" sz="1600" dirty="0" smtClean="0"/>
              <a:t>= a </a:t>
            </a:r>
            <a:r>
              <a:rPr lang="en-US" sz="1600" dirty="0"/>
              <a:t>pivotal period in human </a:t>
            </a:r>
            <a:r>
              <a:rPr lang="en-US" sz="1600" dirty="0" smtClean="0"/>
              <a:t>history </a:t>
            </a:r>
            <a:r>
              <a:rPr lang="en-US" sz="1600" dirty="0" smtClean="0">
                <a:solidFill>
                  <a:schemeClr val="bg1">
                    <a:lumMod val="75000"/>
                  </a:schemeClr>
                </a:solidFill>
              </a:rPr>
              <a:t>(Axial =&gt; Axis = “</a:t>
            </a:r>
            <a:r>
              <a:rPr lang="en-US" sz="1600" dirty="0" err="1" smtClean="0">
                <a:solidFill>
                  <a:schemeClr val="bg1">
                    <a:lumMod val="75000"/>
                  </a:schemeClr>
                </a:solidFill>
              </a:rPr>
              <a:t>Eje</a:t>
            </a:r>
            <a:r>
              <a:rPr lang="en-US" sz="1600" dirty="0" smtClean="0">
                <a:solidFill>
                  <a:schemeClr val="bg1">
                    <a:lumMod val="75000"/>
                  </a:schemeClr>
                </a:solidFill>
              </a:rPr>
              <a:t>”)</a:t>
            </a:r>
          </a:p>
          <a:p>
            <a:endParaRPr lang="en-US" sz="1600" dirty="0"/>
          </a:p>
          <a:p>
            <a:r>
              <a:rPr lang="en-US" sz="1600" dirty="0" smtClean="0">
                <a:solidFill>
                  <a:srgbClr val="FF0000"/>
                </a:solidFill>
              </a:rPr>
              <a:t>Spiritual </a:t>
            </a:r>
            <a:r>
              <a:rPr lang="en-US" sz="1600" dirty="0">
                <a:solidFill>
                  <a:srgbClr val="FF0000"/>
                </a:solidFill>
              </a:rPr>
              <a:t>Transformation</a:t>
            </a:r>
            <a:r>
              <a:rPr lang="en-US" sz="1600" dirty="0"/>
              <a:t>: </a:t>
            </a:r>
            <a:r>
              <a:rPr lang="en-US" sz="1600" dirty="0" smtClean="0"/>
              <a:t>remarkable </a:t>
            </a:r>
            <a:r>
              <a:rPr lang="en-US" sz="1600" dirty="0"/>
              <a:t>and simultaneous emergence of profound philosophical and religious thought in different parts of the world. </a:t>
            </a:r>
            <a:r>
              <a:rPr lang="en-US" sz="1600" dirty="0" smtClean="0"/>
              <a:t>Significant </a:t>
            </a:r>
            <a:r>
              <a:rPr lang="en-US" sz="1600" dirty="0"/>
              <a:t>transformation of human consciousness and spirituality.</a:t>
            </a:r>
          </a:p>
          <a:p>
            <a:endParaRPr lang="en-US" sz="1600" dirty="0" smtClean="0"/>
          </a:p>
          <a:p>
            <a:r>
              <a:rPr lang="en-US" sz="1600" dirty="0" smtClean="0">
                <a:solidFill>
                  <a:srgbClr val="FF0000"/>
                </a:solidFill>
              </a:rPr>
              <a:t>Multiple </a:t>
            </a:r>
            <a:r>
              <a:rPr lang="en-US" sz="1600" dirty="0">
                <a:solidFill>
                  <a:srgbClr val="FF0000"/>
                </a:solidFill>
              </a:rPr>
              <a:t>Cultural Centers</a:t>
            </a:r>
            <a:r>
              <a:rPr lang="en-US" sz="1600" dirty="0"/>
              <a:t>: The Axial Age was not limited to a single cultural or geographical region. </a:t>
            </a:r>
            <a:r>
              <a:rPr lang="en-US" sz="1600" dirty="0" smtClean="0"/>
              <a:t>Ancient </a:t>
            </a:r>
            <a:r>
              <a:rPr lang="en-US" sz="1600" dirty="0"/>
              <a:t>Greece, China, India, the Middle East </a:t>
            </a:r>
            <a:r>
              <a:rPr lang="en-US" sz="1600" dirty="0" smtClean="0"/>
              <a:t>(Judaism</a:t>
            </a:r>
            <a:r>
              <a:rPr lang="en-US" sz="1600" dirty="0"/>
              <a:t>, Christianity, and Islam), </a:t>
            </a:r>
            <a:r>
              <a:rPr lang="en-US" sz="1600" dirty="0" smtClean="0"/>
              <a:t>parts </a:t>
            </a:r>
            <a:r>
              <a:rPr lang="en-US" sz="1600" dirty="0"/>
              <a:t>of Asia.</a:t>
            </a:r>
          </a:p>
          <a:p>
            <a:endParaRPr lang="en-US" sz="1600" dirty="0" smtClean="0"/>
          </a:p>
          <a:p>
            <a:r>
              <a:rPr lang="en-US" sz="1600" dirty="0" smtClean="0">
                <a:solidFill>
                  <a:srgbClr val="FF0000"/>
                </a:solidFill>
              </a:rPr>
              <a:t>Key Thinkers: </a:t>
            </a:r>
            <a:r>
              <a:rPr lang="en-US" sz="1600" dirty="0" smtClean="0"/>
              <a:t>Confucius, Laozi, Buddha, Zoroaster, Socrates</a:t>
            </a:r>
            <a:r>
              <a:rPr lang="en-US" sz="1600" dirty="0"/>
              <a:t>, Plato, and Aristotle.</a:t>
            </a:r>
          </a:p>
          <a:p>
            <a:endParaRPr lang="en-US" sz="1600" dirty="0" smtClean="0"/>
          </a:p>
          <a:p>
            <a:r>
              <a:rPr lang="en-US" sz="1600" dirty="0" smtClean="0">
                <a:solidFill>
                  <a:srgbClr val="FF0000"/>
                </a:solidFill>
              </a:rPr>
              <a:t>New </a:t>
            </a:r>
            <a:r>
              <a:rPr lang="en-US" sz="1600" dirty="0">
                <a:solidFill>
                  <a:srgbClr val="FF0000"/>
                </a:solidFill>
              </a:rPr>
              <a:t>Worldviews</a:t>
            </a:r>
            <a:r>
              <a:rPr lang="en-US" sz="1600" dirty="0"/>
              <a:t>: </a:t>
            </a:r>
            <a:r>
              <a:rPr lang="en-US" sz="1600" dirty="0" smtClean="0"/>
              <a:t>moral </a:t>
            </a:r>
            <a:r>
              <a:rPr lang="en-US" sz="1600" dirty="0"/>
              <a:t>and ethical systems, </a:t>
            </a:r>
            <a:r>
              <a:rPr lang="en-US" sz="1600" dirty="0" smtClean="0"/>
              <a:t>religious tradition, </a:t>
            </a:r>
            <a:r>
              <a:rPr lang="en-US" sz="1600" dirty="0"/>
              <a:t>philosophical schools of thought that continue to influence the world today.</a:t>
            </a:r>
          </a:p>
          <a:p>
            <a:endParaRPr lang="en-US" sz="1600" dirty="0" smtClean="0"/>
          </a:p>
          <a:p>
            <a:r>
              <a:rPr lang="en-US" sz="1600" dirty="0" smtClean="0">
                <a:solidFill>
                  <a:srgbClr val="FF0000"/>
                </a:solidFill>
              </a:rPr>
              <a:t>Emphasis </a:t>
            </a:r>
            <a:r>
              <a:rPr lang="en-US" sz="1600" dirty="0">
                <a:solidFill>
                  <a:srgbClr val="FF0000"/>
                </a:solidFill>
              </a:rPr>
              <a:t>on Individual Transformation</a:t>
            </a:r>
            <a:r>
              <a:rPr lang="en-US" sz="1600" dirty="0"/>
              <a:t>: </a:t>
            </a:r>
            <a:r>
              <a:rPr lang="en-US" sz="1600" dirty="0" smtClean="0"/>
              <a:t>strong </a:t>
            </a:r>
            <a:r>
              <a:rPr lang="en-US" sz="1600" dirty="0"/>
              <a:t>emphasis on individual spiritual and ethical </a:t>
            </a:r>
            <a:r>
              <a:rPr lang="en-US" sz="1600" dirty="0" smtClean="0"/>
              <a:t>transformation; Self-awareness</a:t>
            </a:r>
            <a:r>
              <a:rPr lang="en-US" sz="1600" dirty="0"/>
              <a:t>, moral reflection, and the pursuit of higher truths.</a:t>
            </a:r>
          </a:p>
          <a:p>
            <a:endParaRPr lang="en-US" sz="1600" dirty="0" smtClean="0"/>
          </a:p>
          <a:p>
            <a:r>
              <a:rPr lang="en-US" sz="1600" dirty="0" smtClean="0">
                <a:solidFill>
                  <a:srgbClr val="FF0000"/>
                </a:solidFill>
              </a:rPr>
              <a:t>Transition </a:t>
            </a:r>
            <a:r>
              <a:rPr lang="en-US" sz="1600" dirty="0">
                <a:solidFill>
                  <a:srgbClr val="FF0000"/>
                </a:solidFill>
              </a:rPr>
              <a:t>to Universal Values: </a:t>
            </a:r>
            <a:r>
              <a:rPr lang="en-US" sz="1600" dirty="0" smtClean="0"/>
              <a:t>groundwork </a:t>
            </a:r>
            <a:r>
              <a:rPr lang="en-US" sz="1600" dirty="0"/>
              <a:t>for the development of universal ethical and moral principles that transcended specific cultural and religious boundaries. These principles continue to shape human thought and behavior.</a:t>
            </a:r>
          </a:p>
          <a:p>
            <a:endParaRPr lang="es-PE" sz="1600" dirty="0"/>
          </a:p>
        </p:txBody>
      </p:sp>
      <p:sp>
        <p:nvSpPr>
          <p:cNvPr id="5" name="Flecha abajo 4"/>
          <p:cNvSpPr/>
          <p:nvPr/>
        </p:nvSpPr>
        <p:spPr>
          <a:xfrm>
            <a:off x="7472855" y="599737"/>
            <a:ext cx="630621" cy="3626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rot="1855751">
            <a:off x="3086992" y="718868"/>
            <a:ext cx="630621" cy="6267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096814" y="138072"/>
            <a:ext cx="3105807"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457084" y="218807"/>
            <a:ext cx="646391" cy="38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Socialmente</a:t>
            </a:r>
            <a:r>
              <a:rPr lang="es-PE" sz="2400" dirty="0" smtClean="0"/>
              <a:t>:</a:t>
            </a:r>
          </a:p>
          <a:p>
            <a:pPr marL="742950" lvl="1" indent="-285750" algn="just">
              <a:buFontTx/>
              <a:buChar char="-"/>
            </a:pPr>
            <a:r>
              <a:rPr lang="es-PE" sz="2400" dirty="0" smtClean="0"/>
              <a:t> “En las sociedades paleolíticas, e incluso en ciertas neolíticas, </a:t>
            </a:r>
            <a:r>
              <a:rPr lang="es-PE" sz="2400" dirty="0" smtClean="0">
                <a:solidFill>
                  <a:srgbClr val="FF0000"/>
                </a:solidFill>
              </a:rPr>
              <a:t>la vida religiosa está inseparablemente vinculada a la vida social</a:t>
            </a:r>
            <a:r>
              <a:rPr lang="es-PE" sz="2400" dirty="0" smtClean="0"/>
              <a:t>.”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a:t>
            </a:r>
            <a:r>
              <a:rPr lang="es-PE" sz="2400" dirty="0" smtClean="0">
                <a:solidFill>
                  <a:srgbClr val="FF0000"/>
                </a:solidFill>
              </a:rPr>
              <a:t>conlleva a (la desigualdad) </a:t>
            </a:r>
            <a:r>
              <a:rPr lang="es-PE" sz="2400" dirty="0" smtClean="0"/>
              <a:t>(…) a menudo requería que ciertos funcionarios (</a:t>
            </a:r>
            <a:r>
              <a:rPr lang="es-PE" sz="2400" dirty="0" smtClean="0">
                <a:solidFill>
                  <a:srgbClr val="FF0000"/>
                </a:solidFill>
              </a:rPr>
              <a:t>sacerdotes, chamanes </a:t>
            </a:r>
            <a:r>
              <a:rPr lang="es-PE" sz="2400" dirty="0" smtClean="0"/>
              <a:t>(…))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solidFill>
                  <a:srgbClr val="FF0000"/>
                </a:solidFill>
              </a:rPr>
              <a:t>Detrás de la cuestión de la desigualdad (…) (está la identidad.)</a:t>
            </a:r>
            <a:r>
              <a:rPr lang="es-PE" sz="2400" dirty="0" smtClean="0"/>
              <a:t> </a:t>
            </a:r>
            <a:r>
              <a:rPr lang="es-PE" sz="2400" dirty="0" smtClean="0">
                <a:solidFill>
                  <a:srgbClr val="FF0000"/>
                </a:solidFill>
              </a:rPr>
              <a:t>no podían concebirse a sí mismos como potencialmente desconectados de esa matriz social</a:t>
            </a:r>
            <a:r>
              <a:rPr lang="es-PE" sz="2400" dirty="0" smtClean="0"/>
              <a:t>.”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a:t>
            </a:r>
            <a:r>
              <a:rPr lang="es-PE" sz="2400" dirty="0" smtClean="0">
                <a:solidFill>
                  <a:srgbClr val="FF0000"/>
                </a:solidFill>
              </a:rPr>
              <a:t>El que para nosotros ya no sea así (…) es la medida de nuestra desinserción</a:t>
            </a:r>
            <a:r>
              <a:rPr lang="es-PE" sz="2400" dirty="0" smtClean="0"/>
              <a:t>.”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1562038"/>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a:t>
            </a:r>
            <a:r>
              <a:rPr lang="es-PE" sz="2000" dirty="0" smtClean="0">
                <a:solidFill>
                  <a:srgbClr val="FF0000"/>
                </a:solidFill>
              </a:rPr>
              <a:t>también implica una inserción en el cosmos</a:t>
            </a:r>
            <a:r>
              <a:rPr lang="es-PE" sz="2000" dirty="0" smtClean="0"/>
              <a:t>.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pic>
        <p:nvPicPr>
          <p:cNvPr id="2" name="Imagen 1"/>
          <p:cNvPicPr>
            <a:picLocks noChangeAspect="1"/>
          </p:cNvPicPr>
          <p:nvPr/>
        </p:nvPicPr>
        <p:blipFill>
          <a:blip r:embed="rId2"/>
          <a:stretch>
            <a:fillRect/>
          </a:stretch>
        </p:blipFill>
        <p:spPr>
          <a:xfrm>
            <a:off x="3049805" y="3353126"/>
            <a:ext cx="5810415" cy="3334673"/>
          </a:xfrm>
          <a:prstGeom prst="rect">
            <a:avLst/>
          </a:prstGeom>
        </p:spPr>
      </p:pic>
      <p:sp>
        <p:nvSpPr>
          <p:cNvPr id="5" name="Rectángulo 4"/>
          <p:cNvSpPr/>
          <p:nvPr/>
        </p:nvSpPr>
        <p:spPr>
          <a:xfrm>
            <a:off x="2743200" y="3305830"/>
            <a:ext cx="3211813" cy="66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5817476" y="2916621"/>
            <a:ext cx="3184634" cy="52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7756634" y="5376041"/>
            <a:ext cx="1103586" cy="131175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6495393" y="5650328"/>
            <a:ext cx="1261241" cy="1037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5234152" y="5924616"/>
            <a:ext cx="1261241" cy="76318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035973" y="6306207"/>
            <a:ext cx="1198179" cy="42888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2932387" y="6574220"/>
            <a:ext cx="1085849" cy="19562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Sobre idea del bien</a:t>
            </a:r>
            <a:r>
              <a:rPr lang="es-PE" sz="2400" dirty="0" smtClean="0"/>
              <a:t>: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a:t>
            </a:r>
            <a:r>
              <a:rPr lang="es-PE" sz="2400" dirty="0" smtClean="0">
                <a:solidFill>
                  <a:srgbClr val="FF0000"/>
                </a:solidFill>
              </a:rPr>
              <a:t>cierta concepción de la bienaventuranza humana</a:t>
            </a:r>
            <a:r>
              <a:rPr lang="es-PE" sz="2400" dirty="0" smtClean="0"/>
              <a:t>.” p. 193</a:t>
            </a:r>
          </a:p>
          <a:p>
            <a:pPr marL="742950" lvl="1" indent="-285750" algn="just">
              <a:buFontTx/>
              <a:buChar char="-"/>
            </a:pPr>
            <a:r>
              <a:rPr lang="es-PE" sz="2400" dirty="0" smtClean="0"/>
              <a:t>“Los propósitos benignos de la divinidad se definen en términos de la bienaventuranza </a:t>
            </a:r>
            <a:r>
              <a:rPr lang="es-PE" sz="2400" dirty="0" smtClean="0">
                <a:solidFill>
                  <a:srgbClr val="FF0000"/>
                </a:solidFill>
              </a:rPr>
              <a:t>humana ordinaria</a:t>
            </a:r>
            <a:r>
              <a:rPr lang="es-PE" sz="2400" dirty="0" smtClean="0"/>
              <a:t>. (…) finalmente están al servicio del </a:t>
            </a:r>
            <a:r>
              <a:rPr lang="es-PE" sz="2400" dirty="0" smtClean="0">
                <a:solidFill>
                  <a:srgbClr val="FF0000"/>
                </a:solidFill>
              </a:rPr>
              <a:t>bienestar</a:t>
            </a:r>
            <a:r>
              <a:rPr lang="es-PE" sz="2400" dirty="0" smtClean="0"/>
              <a:t>.” p. 193</a:t>
            </a:r>
          </a:p>
          <a:p>
            <a:pPr marL="742950" lvl="1" indent="-285750" algn="just">
              <a:buFontTx/>
              <a:buChar char="-"/>
            </a:pPr>
            <a:r>
              <a:rPr lang="es-PE" sz="2400" dirty="0" smtClean="0"/>
              <a:t>“Con </a:t>
            </a:r>
            <a:r>
              <a:rPr lang="es-PE" sz="2400" dirty="0" smtClean="0">
                <a:solidFill>
                  <a:srgbClr val="FF0000"/>
                </a:solidFill>
              </a:rPr>
              <a:t>el cristianismo </a:t>
            </a:r>
            <a:r>
              <a:rPr lang="es-PE" sz="2400" dirty="0" smtClean="0"/>
              <a:t>(…)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a:t>
            </a:r>
            <a:r>
              <a:rPr lang="es-PE" sz="2400" dirty="0" smtClean="0">
                <a:solidFill>
                  <a:srgbClr val="FF0000"/>
                </a:solidFill>
              </a:rPr>
              <a:t>redefine nuestros fines para llevarnos más allá de la bienaventuranza</a:t>
            </a:r>
            <a:r>
              <a:rPr lang="es-PE" sz="2400" dirty="0" smtClean="0"/>
              <a:t>. “ p. 193-194</a:t>
            </a:r>
          </a:p>
          <a:p>
            <a:pPr marL="742950" lvl="1" indent="-285750" algn="just">
              <a:buFontTx/>
              <a:buChar char="-"/>
            </a:pPr>
            <a:r>
              <a:rPr lang="es-PE" sz="2400" dirty="0" smtClean="0"/>
              <a:t>“El rasgo sorprendente de </a:t>
            </a:r>
            <a:r>
              <a:rPr lang="es-PE" sz="2400" dirty="0" smtClean="0">
                <a:solidFill>
                  <a:srgbClr val="FF0000"/>
                </a:solidFill>
              </a:rPr>
              <a:t>las religiones axiales</a:t>
            </a:r>
            <a:r>
              <a:rPr lang="es-PE" sz="2400" dirty="0" smtClean="0"/>
              <a:t>, comparado con lo que sucedía anteriormente (…) es que </a:t>
            </a:r>
            <a:r>
              <a:rPr lang="es-PE" sz="2400" dirty="0" smtClean="0">
                <a:solidFill>
                  <a:srgbClr val="FF0000"/>
                </a:solidFill>
              </a:rPr>
              <a:t>inician una ruptura en las tres dimensiones de la inserción: el orden social, el cosmos y el bien del hombre</a:t>
            </a:r>
            <a:r>
              <a:rPr lang="es-PE" sz="2400" dirty="0" smtClean="0"/>
              <a:t>.”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
        <p:nvSpPr>
          <p:cNvPr id="8" name="Rectángulo 7"/>
          <p:cNvSpPr/>
          <p:nvPr/>
        </p:nvSpPr>
        <p:spPr>
          <a:xfrm>
            <a:off x="2648607" y="2822028"/>
            <a:ext cx="993227"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220552" y="3783724"/>
            <a:ext cx="1797434"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smtClean="0">
                <a:solidFill>
                  <a:schemeClr val="bg1"/>
                </a:solidFill>
              </a:rPr>
              <a:t>Educación  </a:t>
            </a:r>
            <a:endParaRPr lang="es-PE" sz="2000" dirty="0">
              <a:solidFill>
                <a:schemeClr val="bg1"/>
              </a:solidFill>
            </a:endParaRP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10260579" y="1748588"/>
            <a:ext cx="1695450" cy="2276475"/>
          </a:xfrm>
          <a:prstGeom prst="rect">
            <a:avLst/>
          </a:prstGeom>
        </p:spPr>
      </p:pic>
      <p:pic>
        <p:nvPicPr>
          <p:cNvPr id="8" name="Imagen 7"/>
          <p:cNvPicPr>
            <a:picLocks noChangeAspect="1"/>
          </p:cNvPicPr>
          <p:nvPr/>
        </p:nvPicPr>
        <p:blipFill>
          <a:blip r:embed="rId5"/>
          <a:stretch>
            <a:fillRect/>
          </a:stretch>
        </p:blipFill>
        <p:spPr>
          <a:xfrm>
            <a:off x="10470437" y="4125311"/>
            <a:ext cx="1390650" cy="1704975"/>
          </a:xfrm>
          <a:prstGeom prst="rect">
            <a:avLst/>
          </a:prstGeom>
        </p:spPr>
      </p:pic>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0046985" y="740979"/>
            <a:ext cx="1868570" cy="425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531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213802" y="2349636"/>
            <a:ext cx="3767959" cy="369332"/>
          </a:xfrm>
          <a:prstGeom prst="rect">
            <a:avLst/>
          </a:prstGeom>
          <a:noFill/>
        </p:spPr>
        <p:txBody>
          <a:bodyPr wrap="square" rtlCol="0">
            <a:spAutoFit/>
          </a:bodyPr>
          <a:lstStyle/>
          <a:p>
            <a:r>
              <a:rPr lang="es-PE" dirty="0"/>
              <a:t>(</a:t>
            </a:r>
            <a:r>
              <a:rPr lang="es-PE" dirty="0" smtClean="0"/>
              <a:t>Cultivar virtud + autarquía + ataraxia)</a:t>
            </a:r>
            <a:endParaRPr lang="es-PE" dirty="0"/>
          </a:p>
        </p:txBody>
      </p:sp>
      <p:sp>
        <p:nvSpPr>
          <p:cNvPr id="17" name="Rectángulo 16"/>
          <p:cNvSpPr/>
          <p:nvPr/>
        </p:nvSpPr>
        <p:spPr>
          <a:xfrm>
            <a:off x="375897" y="4729655"/>
            <a:ext cx="9754514" cy="1797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581891" y="691221"/>
            <a:ext cx="11055927" cy="4894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455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sp>
        <p:nvSpPr>
          <p:cNvPr id="2" name="Rectángulo 1"/>
          <p:cNvSpPr/>
          <p:nvPr/>
        </p:nvSpPr>
        <p:spPr>
          <a:xfrm>
            <a:off x="2805340" y="4556973"/>
            <a:ext cx="6855371"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2916620" y="4647055"/>
            <a:ext cx="6589987" cy="1550620"/>
          </a:xfrm>
          <a:prstGeom prst="rect">
            <a:avLst/>
          </a:prstGeom>
        </p:spPr>
      </p:pic>
      <p:pic>
        <p:nvPicPr>
          <p:cNvPr id="9" name="Imagen 8"/>
          <p:cNvPicPr>
            <a:picLocks noChangeAspect="1"/>
          </p:cNvPicPr>
          <p:nvPr/>
        </p:nvPicPr>
        <p:blipFill>
          <a:blip r:embed="rId6"/>
          <a:stretch>
            <a:fillRect/>
          </a:stretch>
        </p:blipFill>
        <p:spPr>
          <a:xfrm>
            <a:off x="7372698" y="310857"/>
            <a:ext cx="2965930" cy="3954573"/>
          </a:xfrm>
          <a:prstGeom prst="rect">
            <a:avLst/>
          </a:prstGeom>
        </p:spPr>
      </p:pic>
    </p:spTree>
    <p:extLst>
      <p:ext uri="{BB962C8B-B14F-4D97-AF65-F5344CB8AC3E}">
        <p14:creationId xmlns:p14="http://schemas.microsoft.com/office/powerpoint/2010/main" val="718779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50469" y="825210"/>
            <a:ext cx="10765411" cy="3696913"/>
          </a:xfrm>
          <a:prstGeom prst="rect">
            <a:avLst/>
          </a:prstGeom>
        </p:spPr>
      </p:pic>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269</a:t>
            </a:r>
            <a:endParaRPr lang="es-PE" dirty="0"/>
          </a:p>
        </p:txBody>
      </p:sp>
      <p:cxnSp>
        <p:nvCxnSpPr>
          <p:cNvPr id="3" name="Conector recto 2"/>
          <p:cNvCxnSpPr/>
          <p:nvPr/>
        </p:nvCxnSpPr>
        <p:spPr>
          <a:xfrm>
            <a:off x="10842171" y="1371600"/>
            <a:ext cx="5737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36023" y="1750423"/>
            <a:ext cx="105798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70709" y="2194560"/>
            <a:ext cx="24558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942217" y="2142309"/>
            <a:ext cx="13977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579223" y="2886891"/>
            <a:ext cx="24166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3344091" y="4522123"/>
            <a:ext cx="15806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814355" y="6097970"/>
            <a:ext cx="5029200" cy="369332"/>
          </a:xfrm>
          <a:prstGeom prst="rect">
            <a:avLst/>
          </a:prstGeom>
          <a:noFill/>
        </p:spPr>
        <p:txBody>
          <a:bodyPr wrap="square" rtlCol="0">
            <a:spAutoFit/>
          </a:bodyPr>
          <a:lstStyle/>
          <a:p>
            <a:r>
              <a:rPr lang="es-PE" dirty="0" smtClean="0"/>
              <a:t>Idealismo vs materialismo: falsa dicotomía</a:t>
            </a:r>
            <a:endParaRPr lang="es-PE" dirty="0"/>
          </a:p>
        </p:txBody>
      </p:sp>
    </p:spTree>
    <p:extLst>
      <p:ext uri="{BB962C8B-B14F-4D97-AF65-F5344CB8AC3E}">
        <p14:creationId xmlns:p14="http://schemas.microsoft.com/office/powerpoint/2010/main" val="262202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2"/>
          <a:stretch>
            <a:fillRect/>
          </a:stretch>
        </p:blipFill>
        <p:spPr>
          <a:xfrm>
            <a:off x="275099" y="838979"/>
            <a:ext cx="11385352" cy="4464541"/>
          </a:xfrm>
          <a:prstGeom prst="rect">
            <a:avLst/>
          </a:prstGeom>
        </p:spPr>
      </p:pic>
      <p:cxnSp>
        <p:nvCxnSpPr>
          <p:cNvPr id="4" name="Conector recto 3"/>
          <p:cNvCxnSpPr/>
          <p:nvPr/>
        </p:nvCxnSpPr>
        <p:spPr>
          <a:xfrm>
            <a:off x="535577" y="1554480"/>
            <a:ext cx="108803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647611" y="1175657"/>
            <a:ext cx="19202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8242663" y="3213463"/>
            <a:ext cx="28215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067006" y="4415246"/>
            <a:ext cx="44544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H="1" flipV="1">
            <a:off x="535577" y="4859383"/>
            <a:ext cx="10880304"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535577" y="5303520"/>
            <a:ext cx="68971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814355" y="6097970"/>
            <a:ext cx="6570616" cy="369332"/>
          </a:xfrm>
          <a:prstGeom prst="rect">
            <a:avLst/>
          </a:prstGeom>
          <a:noFill/>
        </p:spPr>
        <p:txBody>
          <a:bodyPr wrap="square" rtlCol="0">
            <a:spAutoFit/>
          </a:bodyPr>
          <a:lstStyle/>
          <a:p>
            <a:r>
              <a:rPr lang="es-PE" dirty="0" smtClean="0"/>
              <a:t>Idealismo vs materialismo: simultáneos, inseparables, simbióticos</a:t>
            </a:r>
            <a:endParaRPr lang="es-PE" dirty="0"/>
          </a:p>
        </p:txBody>
      </p:sp>
    </p:spTree>
    <p:extLst>
      <p:ext uri="{BB962C8B-B14F-4D97-AF65-F5344CB8AC3E}">
        <p14:creationId xmlns:p14="http://schemas.microsoft.com/office/powerpoint/2010/main" val="208061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90495" y="472964"/>
            <a:ext cx="7220608" cy="646331"/>
          </a:xfrm>
          <a:prstGeom prst="rect">
            <a:avLst/>
          </a:prstGeom>
          <a:noFill/>
        </p:spPr>
        <p:txBody>
          <a:bodyPr wrap="square" rtlCol="0">
            <a:spAutoFit/>
          </a:bodyPr>
          <a:lstStyle/>
          <a:p>
            <a:pPr algn="ctr"/>
            <a:r>
              <a:rPr lang="es-PE" sz="3600" dirty="0" smtClean="0"/>
              <a:t>Encantamiento</a:t>
            </a:r>
            <a:r>
              <a:rPr lang="es-PE" dirty="0" smtClean="0"/>
              <a:t> vs </a:t>
            </a:r>
            <a:r>
              <a:rPr lang="es-PE" sz="3600" dirty="0" smtClean="0"/>
              <a:t>Desencantamiento</a:t>
            </a:r>
            <a:endParaRPr lang="es-PE" dirty="0"/>
          </a:p>
        </p:txBody>
      </p:sp>
      <p:pic>
        <p:nvPicPr>
          <p:cNvPr id="5" name="Imagen 4"/>
          <p:cNvPicPr>
            <a:picLocks noChangeAspect="1"/>
          </p:cNvPicPr>
          <p:nvPr/>
        </p:nvPicPr>
        <p:blipFill>
          <a:blip r:embed="rId2"/>
          <a:stretch>
            <a:fillRect/>
          </a:stretch>
        </p:blipFill>
        <p:spPr>
          <a:xfrm>
            <a:off x="3941378" y="1981828"/>
            <a:ext cx="1749974" cy="3284371"/>
          </a:xfrm>
          <a:prstGeom prst="rect">
            <a:avLst/>
          </a:prstGeom>
        </p:spPr>
      </p:pic>
      <p:pic>
        <p:nvPicPr>
          <p:cNvPr id="6" name="Imagen 5"/>
          <p:cNvPicPr>
            <a:picLocks noChangeAspect="1"/>
          </p:cNvPicPr>
          <p:nvPr/>
        </p:nvPicPr>
        <p:blipFill>
          <a:blip r:embed="rId3"/>
          <a:stretch>
            <a:fillRect/>
          </a:stretch>
        </p:blipFill>
        <p:spPr>
          <a:xfrm>
            <a:off x="6866868" y="2106225"/>
            <a:ext cx="4485444" cy="2891443"/>
          </a:xfrm>
          <a:prstGeom prst="rect">
            <a:avLst/>
          </a:prstGeom>
        </p:spPr>
      </p:pic>
      <p:sp>
        <p:nvSpPr>
          <p:cNvPr id="7" name="CuadroTexto 6"/>
          <p:cNvSpPr txBox="1"/>
          <p:nvPr/>
        </p:nvSpPr>
        <p:spPr>
          <a:xfrm>
            <a:off x="0" y="5534730"/>
            <a:ext cx="10105697" cy="646331"/>
          </a:xfrm>
          <a:prstGeom prst="rect">
            <a:avLst/>
          </a:prstGeom>
          <a:noFill/>
        </p:spPr>
        <p:txBody>
          <a:bodyPr wrap="square" rtlCol="0">
            <a:spAutoFit/>
          </a:bodyPr>
          <a:lstStyle/>
          <a:p>
            <a:pPr algn="r"/>
            <a:r>
              <a:rPr lang="es-PE" sz="3600" dirty="0" smtClean="0"/>
              <a:t>Fragmentos de San Thomas Becket     </a:t>
            </a:r>
            <a:r>
              <a:rPr lang="es-PE" dirty="0" smtClean="0"/>
              <a:t> vs         </a:t>
            </a:r>
            <a:r>
              <a:rPr lang="es-PE" sz="3600" dirty="0" smtClean="0"/>
              <a:t>Penicilina</a:t>
            </a:r>
            <a:endParaRPr lang="es-PE" dirty="0"/>
          </a:p>
        </p:txBody>
      </p:sp>
      <p:pic>
        <p:nvPicPr>
          <p:cNvPr id="8" name="Imagen 7"/>
          <p:cNvPicPr>
            <a:picLocks noChangeAspect="1"/>
          </p:cNvPicPr>
          <p:nvPr/>
        </p:nvPicPr>
        <p:blipFill>
          <a:blip r:embed="rId4"/>
          <a:stretch>
            <a:fillRect/>
          </a:stretch>
        </p:blipFill>
        <p:spPr>
          <a:xfrm>
            <a:off x="836393" y="2407496"/>
            <a:ext cx="2821207" cy="2391487"/>
          </a:xfrm>
          <a:prstGeom prst="rect">
            <a:avLst/>
          </a:prstGeom>
        </p:spPr>
      </p:pic>
      <p:sp>
        <p:nvSpPr>
          <p:cNvPr id="9" name="CuadroTexto 8"/>
          <p:cNvSpPr txBox="1"/>
          <p:nvPr/>
        </p:nvSpPr>
        <p:spPr>
          <a:xfrm>
            <a:off x="662151" y="6285869"/>
            <a:ext cx="11114689" cy="400110"/>
          </a:xfrm>
          <a:prstGeom prst="rect">
            <a:avLst/>
          </a:prstGeom>
          <a:noFill/>
        </p:spPr>
        <p:txBody>
          <a:bodyPr wrap="square" rtlCol="0">
            <a:spAutoFit/>
          </a:bodyPr>
          <a:lstStyle/>
          <a:p>
            <a:pPr algn="ctr"/>
            <a:r>
              <a:rPr lang="es-PE" sz="2000" dirty="0" smtClean="0"/>
              <a:t>Calvino: magia como herejía / Weber: Des-</a:t>
            </a:r>
            <a:r>
              <a:rPr lang="es-PE" sz="2000" dirty="0" err="1" smtClean="0"/>
              <a:t>magificación</a:t>
            </a:r>
            <a:r>
              <a:rPr lang="es-PE" sz="2000" dirty="0" smtClean="0"/>
              <a:t> / Taylor: Desencantamiento</a:t>
            </a:r>
            <a:endParaRPr lang="es-PE" sz="1100" dirty="0"/>
          </a:p>
        </p:txBody>
      </p:sp>
    </p:spTree>
    <p:extLst>
      <p:ext uri="{BB962C8B-B14F-4D97-AF65-F5344CB8AC3E}">
        <p14:creationId xmlns:p14="http://schemas.microsoft.com/office/powerpoint/2010/main" val="2870750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269-270</a:t>
            </a:r>
            <a:endParaRPr lang="es-PE" dirty="0"/>
          </a:p>
        </p:txBody>
      </p:sp>
      <p:pic>
        <p:nvPicPr>
          <p:cNvPr id="3" name="Imagen 2"/>
          <p:cNvPicPr>
            <a:picLocks noChangeAspect="1"/>
          </p:cNvPicPr>
          <p:nvPr/>
        </p:nvPicPr>
        <p:blipFill>
          <a:blip r:embed="rId2"/>
          <a:stretch>
            <a:fillRect/>
          </a:stretch>
        </p:blipFill>
        <p:spPr>
          <a:xfrm>
            <a:off x="308523" y="363768"/>
            <a:ext cx="11075586" cy="1731039"/>
          </a:xfrm>
          <a:prstGeom prst="rect">
            <a:avLst/>
          </a:prstGeom>
        </p:spPr>
      </p:pic>
      <p:pic>
        <p:nvPicPr>
          <p:cNvPr id="4" name="Imagen 3"/>
          <p:cNvPicPr>
            <a:picLocks noChangeAspect="1"/>
          </p:cNvPicPr>
          <p:nvPr/>
        </p:nvPicPr>
        <p:blipFill>
          <a:blip r:embed="rId3"/>
          <a:stretch>
            <a:fillRect/>
          </a:stretch>
        </p:blipFill>
        <p:spPr>
          <a:xfrm>
            <a:off x="308523" y="2094806"/>
            <a:ext cx="11172308" cy="2793077"/>
          </a:xfrm>
          <a:prstGeom prst="rect">
            <a:avLst/>
          </a:prstGeom>
        </p:spPr>
      </p:pic>
      <p:cxnSp>
        <p:nvCxnSpPr>
          <p:cNvPr id="6" name="Conector recto 5"/>
          <p:cNvCxnSpPr/>
          <p:nvPr/>
        </p:nvCxnSpPr>
        <p:spPr>
          <a:xfrm>
            <a:off x="627017" y="692331"/>
            <a:ext cx="10757092"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2181497" y="757646"/>
            <a:ext cx="1672046" cy="431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recto 8"/>
          <p:cNvCxnSpPr/>
          <p:nvPr/>
        </p:nvCxnSpPr>
        <p:spPr>
          <a:xfrm>
            <a:off x="4532811" y="1580606"/>
            <a:ext cx="694802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83326" y="1996241"/>
            <a:ext cx="536299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164821" y="3213463"/>
            <a:ext cx="8056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H="1">
            <a:off x="483326" y="3628715"/>
            <a:ext cx="2991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744583" y="5577840"/>
            <a:ext cx="11116491" cy="369332"/>
          </a:xfrm>
          <a:prstGeom prst="rect">
            <a:avLst/>
          </a:prstGeom>
          <a:noFill/>
        </p:spPr>
        <p:txBody>
          <a:bodyPr wrap="square" rtlCol="0">
            <a:spAutoFit/>
          </a:bodyPr>
          <a:lstStyle/>
          <a:p>
            <a:r>
              <a:rPr lang="es-PE" dirty="0" smtClean="0"/>
              <a:t>Cohen: Materialismo como primacía de lo material sin negar lo ideal, jurídico, horizonte del imaginario o consenso</a:t>
            </a:r>
            <a:endParaRPr lang="es-PE" dirty="0"/>
          </a:p>
        </p:txBody>
      </p:sp>
    </p:spTree>
    <p:extLst>
      <p:ext uri="{BB962C8B-B14F-4D97-AF65-F5344CB8AC3E}">
        <p14:creationId xmlns:p14="http://schemas.microsoft.com/office/powerpoint/2010/main" val="3236113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2" name="Imagen 1"/>
          <p:cNvPicPr>
            <a:picLocks noChangeAspect="1"/>
          </p:cNvPicPr>
          <p:nvPr/>
        </p:nvPicPr>
        <p:blipFill>
          <a:blip r:embed="rId2"/>
          <a:stretch>
            <a:fillRect/>
          </a:stretch>
        </p:blipFill>
        <p:spPr>
          <a:xfrm>
            <a:off x="296400" y="610985"/>
            <a:ext cx="11548498" cy="4476403"/>
          </a:xfrm>
          <a:prstGeom prst="rect">
            <a:avLst/>
          </a:prstGeom>
        </p:spPr>
      </p:pic>
      <p:cxnSp>
        <p:nvCxnSpPr>
          <p:cNvPr id="4" name="Conector recto 3"/>
          <p:cNvCxnSpPr/>
          <p:nvPr/>
        </p:nvCxnSpPr>
        <p:spPr>
          <a:xfrm flipV="1">
            <a:off x="561703" y="1345474"/>
            <a:ext cx="478100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6635931" y="1345474"/>
            <a:ext cx="4872446"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055326" y="2573383"/>
            <a:ext cx="321346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H="1">
            <a:off x="4663440" y="4598126"/>
            <a:ext cx="4493624"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54532" y="5723896"/>
            <a:ext cx="11090366" cy="369332"/>
          </a:xfrm>
          <a:prstGeom prst="rect">
            <a:avLst/>
          </a:prstGeom>
          <a:noFill/>
        </p:spPr>
        <p:txBody>
          <a:bodyPr wrap="square" rtlCol="0">
            <a:spAutoFit/>
          </a:bodyPr>
          <a:lstStyle/>
          <a:p>
            <a:r>
              <a:rPr lang="es-PE" dirty="0" smtClean="0"/>
              <a:t>Cohen: Materialismo: modos de producción como factor explicativo, imaginario de ideas como una teleología.</a:t>
            </a:r>
            <a:endParaRPr lang="es-PE" dirty="0"/>
          </a:p>
        </p:txBody>
      </p:sp>
    </p:spTree>
    <p:extLst>
      <p:ext uri="{BB962C8B-B14F-4D97-AF65-F5344CB8AC3E}">
        <p14:creationId xmlns:p14="http://schemas.microsoft.com/office/powerpoint/2010/main" val="388023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3" name="Imagen 2"/>
          <p:cNvPicPr>
            <a:picLocks noChangeAspect="1"/>
          </p:cNvPicPr>
          <p:nvPr/>
        </p:nvPicPr>
        <p:blipFill>
          <a:blip r:embed="rId2"/>
          <a:stretch>
            <a:fillRect/>
          </a:stretch>
        </p:blipFill>
        <p:spPr>
          <a:xfrm>
            <a:off x="449038" y="797676"/>
            <a:ext cx="10490511" cy="5071110"/>
          </a:xfrm>
          <a:prstGeom prst="rect">
            <a:avLst/>
          </a:prstGeom>
        </p:spPr>
      </p:pic>
      <p:cxnSp>
        <p:nvCxnSpPr>
          <p:cNvPr id="6" name="Conector recto 5"/>
          <p:cNvCxnSpPr/>
          <p:nvPr/>
        </p:nvCxnSpPr>
        <p:spPr>
          <a:xfrm>
            <a:off x="7707086" y="1058091"/>
            <a:ext cx="2991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849086" y="1397726"/>
            <a:ext cx="54210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1685109" y="1058091"/>
            <a:ext cx="31481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9757954" y="3304903"/>
            <a:ext cx="9405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849086" y="3631474"/>
            <a:ext cx="9849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849086" y="3997234"/>
            <a:ext cx="45589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786846" y="3997234"/>
            <a:ext cx="5152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849086" y="4402183"/>
            <a:ext cx="32395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2704011" y="6182640"/>
            <a:ext cx="7132320" cy="369332"/>
          </a:xfrm>
          <a:prstGeom prst="rect">
            <a:avLst/>
          </a:prstGeom>
          <a:noFill/>
        </p:spPr>
        <p:txBody>
          <a:bodyPr wrap="square" rtlCol="0">
            <a:spAutoFit/>
          </a:bodyPr>
          <a:lstStyle/>
          <a:p>
            <a:r>
              <a:rPr lang="es-PE" dirty="0" smtClean="0"/>
              <a:t>Vs Cohen: materialismo inverosímil. Taylor: no hay explicaciones absolutas.</a:t>
            </a:r>
            <a:endParaRPr lang="es-PE" dirty="0"/>
          </a:p>
        </p:txBody>
      </p:sp>
    </p:spTree>
    <p:extLst>
      <p:ext uri="{BB962C8B-B14F-4D97-AF65-F5344CB8AC3E}">
        <p14:creationId xmlns:p14="http://schemas.microsoft.com/office/powerpoint/2010/main" val="277969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3" name="Imagen 2"/>
          <p:cNvPicPr>
            <a:picLocks noChangeAspect="1"/>
          </p:cNvPicPr>
          <p:nvPr/>
        </p:nvPicPr>
        <p:blipFill>
          <a:blip r:embed="rId2"/>
          <a:stretch>
            <a:fillRect/>
          </a:stretch>
        </p:blipFill>
        <p:spPr>
          <a:xfrm>
            <a:off x="810762" y="562802"/>
            <a:ext cx="10877173" cy="2011532"/>
          </a:xfrm>
          <a:prstGeom prst="rect">
            <a:avLst/>
          </a:prstGeom>
        </p:spPr>
      </p:pic>
      <p:pic>
        <p:nvPicPr>
          <p:cNvPr id="4" name="Imagen 3"/>
          <p:cNvPicPr>
            <a:picLocks noChangeAspect="1"/>
          </p:cNvPicPr>
          <p:nvPr/>
        </p:nvPicPr>
        <p:blipFill>
          <a:blip r:embed="rId3"/>
          <a:stretch>
            <a:fillRect/>
          </a:stretch>
        </p:blipFill>
        <p:spPr>
          <a:xfrm>
            <a:off x="908981" y="2574334"/>
            <a:ext cx="10921876" cy="2428739"/>
          </a:xfrm>
          <a:prstGeom prst="rect">
            <a:avLst/>
          </a:prstGeom>
        </p:spPr>
      </p:pic>
      <p:cxnSp>
        <p:nvCxnSpPr>
          <p:cNvPr id="6" name="Conector recto 5"/>
          <p:cNvCxnSpPr/>
          <p:nvPr/>
        </p:nvCxnSpPr>
        <p:spPr>
          <a:xfrm flipH="1" flipV="1">
            <a:off x="6688183" y="940526"/>
            <a:ext cx="4877592"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08981" y="1280160"/>
            <a:ext cx="5460938"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0541726" y="2063931"/>
            <a:ext cx="1024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908981" y="2442754"/>
            <a:ext cx="546093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3277549" y="5624790"/>
            <a:ext cx="6596742" cy="369332"/>
          </a:xfrm>
          <a:prstGeom prst="rect">
            <a:avLst/>
          </a:prstGeom>
          <a:noFill/>
        </p:spPr>
        <p:txBody>
          <a:bodyPr wrap="square" rtlCol="0">
            <a:spAutoFit/>
          </a:bodyPr>
          <a:lstStyle/>
          <a:p>
            <a:r>
              <a:rPr lang="es-PE" dirty="0" smtClean="0"/>
              <a:t>Practicas sociales &gt; condiciones materiales &gt; condiciones ideales</a:t>
            </a:r>
          </a:p>
        </p:txBody>
      </p:sp>
    </p:spTree>
    <p:extLst>
      <p:ext uri="{BB962C8B-B14F-4D97-AF65-F5344CB8AC3E}">
        <p14:creationId xmlns:p14="http://schemas.microsoft.com/office/powerpoint/2010/main" val="1250397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270-271</a:t>
            </a:r>
            <a:endParaRPr lang="es-PE" dirty="0"/>
          </a:p>
        </p:txBody>
      </p:sp>
      <p:pic>
        <p:nvPicPr>
          <p:cNvPr id="2" name="Imagen 1"/>
          <p:cNvPicPr>
            <a:picLocks noChangeAspect="1"/>
          </p:cNvPicPr>
          <p:nvPr/>
        </p:nvPicPr>
        <p:blipFill>
          <a:blip r:embed="rId2"/>
          <a:stretch>
            <a:fillRect/>
          </a:stretch>
        </p:blipFill>
        <p:spPr>
          <a:xfrm>
            <a:off x="530270" y="762544"/>
            <a:ext cx="10409279" cy="4502812"/>
          </a:xfrm>
          <a:prstGeom prst="rect">
            <a:avLst/>
          </a:prstGeom>
        </p:spPr>
      </p:pic>
      <p:cxnSp>
        <p:nvCxnSpPr>
          <p:cNvPr id="4" name="Conector recto 3"/>
          <p:cNvCxnSpPr/>
          <p:nvPr/>
        </p:nvCxnSpPr>
        <p:spPr>
          <a:xfrm>
            <a:off x="1084217" y="3013950"/>
            <a:ext cx="96926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62149" y="3357154"/>
            <a:ext cx="10077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822960" y="3749040"/>
            <a:ext cx="9953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62149" y="4088674"/>
            <a:ext cx="99147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822960" y="4506686"/>
            <a:ext cx="9953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822960" y="4872446"/>
            <a:ext cx="49769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2950977" y="5624790"/>
            <a:ext cx="6596742" cy="369332"/>
          </a:xfrm>
          <a:prstGeom prst="rect">
            <a:avLst/>
          </a:prstGeom>
          <a:noFill/>
        </p:spPr>
        <p:txBody>
          <a:bodyPr wrap="square" rtlCol="0">
            <a:spAutoFit/>
          </a:bodyPr>
          <a:lstStyle/>
          <a:p>
            <a:r>
              <a:rPr lang="es-PE" dirty="0" smtClean="0"/>
              <a:t>Practicas </a:t>
            </a:r>
            <a:r>
              <a:rPr lang="es-PE" dirty="0"/>
              <a:t>sociales &gt; </a:t>
            </a:r>
            <a:r>
              <a:rPr lang="es-PE" dirty="0" smtClean="0"/>
              <a:t>condiciones ideales &gt; </a:t>
            </a:r>
            <a:r>
              <a:rPr lang="es-PE" dirty="0"/>
              <a:t>condiciones materiales</a:t>
            </a:r>
          </a:p>
        </p:txBody>
      </p:sp>
    </p:spTree>
    <p:extLst>
      <p:ext uri="{BB962C8B-B14F-4D97-AF65-F5344CB8AC3E}">
        <p14:creationId xmlns:p14="http://schemas.microsoft.com/office/powerpoint/2010/main" val="3969832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271</a:t>
            </a:r>
            <a:endParaRPr lang="es-PE" dirty="0"/>
          </a:p>
        </p:txBody>
      </p:sp>
      <p:pic>
        <p:nvPicPr>
          <p:cNvPr id="3" name="Imagen 2"/>
          <p:cNvPicPr>
            <a:picLocks noChangeAspect="1"/>
          </p:cNvPicPr>
          <p:nvPr/>
        </p:nvPicPr>
        <p:blipFill>
          <a:blip r:embed="rId2"/>
          <a:stretch>
            <a:fillRect/>
          </a:stretch>
        </p:blipFill>
        <p:spPr>
          <a:xfrm>
            <a:off x="870016" y="659799"/>
            <a:ext cx="9899716" cy="5003370"/>
          </a:xfrm>
          <a:prstGeom prst="rect">
            <a:avLst/>
          </a:prstGeom>
        </p:spPr>
      </p:pic>
      <p:cxnSp>
        <p:nvCxnSpPr>
          <p:cNvPr id="4" name="Conector recto 3"/>
          <p:cNvCxnSpPr/>
          <p:nvPr/>
        </p:nvCxnSpPr>
        <p:spPr>
          <a:xfrm flipV="1">
            <a:off x="1371600" y="979714"/>
            <a:ext cx="9130937"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1162594" y="1306286"/>
            <a:ext cx="825572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168434" y="5199017"/>
            <a:ext cx="8334103"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071154" y="5571729"/>
            <a:ext cx="24035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870016" y="5913304"/>
            <a:ext cx="9737024" cy="646331"/>
          </a:xfrm>
          <a:prstGeom prst="rect">
            <a:avLst/>
          </a:prstGeom>
          <a:noFill/>
        </p:spPr>
        <p:txBody>
          <a:bodyPr wrap="square" rtlCol="0">
            <a:spAutoFit/>
          </a:bodyPr>
          <a:lstStyle/>
          <a:p>
            <a:r>
              <a:rPr lang="es-PE" dirty="0" smtClean="0"/>
              <a:t>Prácticas = condiciones materiales + ideales. No hay forma pura, antes de la experiencia, para tomar exclusivamente una, como norma total.</a:t>
            </a:r>
            <a:endParaRPr lang="es-PE" dirty="0"/>
          </a:p>
        </p:txBody>
      </p:sp>
    </p:spTree>
    <p:extLst>
      <p:ext uri="{BB962C8B-B14F-4D97-AF65-F5344CB8AC3E}">
        <p14:creationId xmlns:p14="http://schemas.microsoft.com/office/powerpoint/2010/main" val="2238402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327564" y="5536276"/>
            <a:ext cx="1330036" cy="646331"/>
          </a:xfrm>
          <a:prstGeom prst="rect">
            <a:avLst/>
          </a:prstGeom>
          <a:noFill/>
        </p:spPr>
        <p:txBody>
          <a:bodyPr wrap="square" rtlCol="0">
            <a:spAutoFit/>
          </a:bodyPr>
          <a:lstStyle/>
          <a:p>
            <a:r>
              <a:rPr lang="es-PE" dirty="0" smtClean="0"/>
              <a:t>“</a:t>
            </a:r>
            <a:r>
              <a:rPr lang="es-PE" dirty="0" err="1" smtClean="0"/>
              <a:t>chivalry</a:t>
            </a:r>
            <a:r>
              <a:rPr lang="es-PE" dirty="0" smtClean="0"/>
              <a:t>”</a:t>
            </a:r>
          </a:p>
          <a:p>
            <a:r>
              <a:rPr lang="es-PE" dirty="0" smtClean="0"/>
              <a:t>“hidalguía”</a:t>
            </a:r>
            <a:endParaRPr lang="es-PE" dirty="0"/>
          </a:p>
        </p:txBody>
      </p:sp>
      <p:pic>
        <p:nvPicPr>
          <p:cNvPr id="6" name="Imagen 5"/>
          <p:cNvPicPr>
            <a:picLocks noChangeAspect="1"/>
          </p:cNvPicPr>
          <p:nvPr/>
        </p:nvPicPr>
        <p:blipFill>
          <a:blip r:embed="rId2"/>
          <a:stretch>
            <a:fillRect/>
          </a:stretch>
        </p:blipFill>
        <p:spPr>
          <a:xfrm>
            <a:off x="7123227" y="319366"/>
            <a:ext cx="4007514" cy="5056601"/>
          </a:xfrm>
          <a:prstGeom prst="rect">
            <a:avLst/>
          </a:prstGeom>
        </p:spPr>
      </p:pic>
      <p:sp>
        <p:nvSpPr>
          <p:cNvPr id="7" name="CuadroTexto 6"/>
          <p:cNvSpPr txBox="1"/>
          <p:nvPr/>
        </p:nvSpPr>
        <p:spPr>
          <a:xfrm>
            <a:off x="8461966" y="5536276"/>
            <a:ext cx="1330036" cy="369332"/>
          </a:xfrm>
          <a:prstGeom prst="rect">
            <a:avLst/>
          </a:prstGeom>
          <a:noFill/>
        </p:spPr>
        <p:txBody>
          <a:bodyPr wrap="square" rtlCol="0">
            <a:spAutoFit/>
          </a:bodyPr>
          <a:lstStyle/>
          <a:p>
            <a:r>
              <a:rPr lang="es-PE" dirty="0" smtClean="0"/>
              <a:t>“cortesano”</a:t>
            </a:r>
            <a:endParaRPr lang="es-PE" dirty="0"/>
          </a:p>
        </p:txBody>
      </p:sp>
      <p:sp>
        <p:nvSpPr>
          <p:cNvPr id="8" name="Flecha derecha 7"/>
          <p:cNvSpPr/>
          <p:nvPr/>
        </p:nvSpPr>
        <p:spPr>
          <a:xfrm>
            <a:off x="5735782" y="2560320"/>
            <a:ext cx="648393" cy="1113905"/>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3"/>
          <a:stretch>
            <a:fillRect/>
          </a:stretch>
        </p:blipFill>
        <p:spPr>
          <a:xfrm>
            <a:off x="5650400" y="4031326"/>
            <a:ext cx="695325" cy="1504950"/>
          </a:xfrm>
          <a:prstGeom prst="rect">
            <a:avLst/>
          </a:prstGeom>
        </p:spPr>
      </p:pic>
      <p:pic>
        <p:nvPicPr>
          <p:cNvPr id="10" name="Imagen 9"/>
          <p:cNvPicPr>
            <a:picLocks noChangeAspect="1"/>
          </p:cNvPicPr>
          <p:nvPr/>
        </p:nvPicPr>
        <p:blipFill>
          <a:blip r:embed="rId4"/>
          <a:stretch>
            <a:fillRect/>
          </a:stretch>
        </p:blipFill>
        <p:spPr>
          <a:xfrm>
            <a:off x="5693351" y="1139190"/>
            <a:ext cx="504825" cy="1104900"/>
          </a:xfrm>
          <a:prstGeom prst="rect">
            <a:avLst/>
          </a:prstGeom>
        </p:spPr>
      </p:pic>
      <p:pic>
        <p:nvPicPr>
          <p:cNvPr id="11" name="Imagen 10"/>
          <p:cNvPicPr>
            <a:picLocks noChangeAspect="1"/>
          </p:cNvPicPr>
          <p:nvPr/>
        </p:nvPicPr>
        <p:blipFill>
          <a:blip r:embed="rId5"/>
          <a:stretch>
            <a:fillRect/>
          </a:stretch>
        </p:blipFill>
        <p:spPr>
          <a:xfrm>
            <a:off x="985231" y="91785"/>
            <a:ext cx="1485900" cy="1171575"/>
          </a:xfrm>
          <a:prstGeom prst="rect">
            <a:avLst/>
          </a:prstGeom>
        </p:spPr>
      </p:pic>
      <p:pic>
        <p:nvPicPr>
          <p:cNvPr id="12" name="Imagen 11"/>
          <p:cNvPicPr>
            <a:picLocks noChangeAspect="1"/>
          </p:cNvPicPr>
          <p:nvPr/>
        </p:nvPicPr>
        <p:blipFill>
          <a:blip r:embed="rId6"/>
          <a:stretch>
            <a:fillRect/>
          </a:stretch>
        </p:blipFill>
        <p:spPr>
          <a:xfrm>
            <a:off x="2523345" y="515647"/>
            <a:ext cx="2352675" cy="323850"/>
          </a:xfrm>
          <a:prstGeom prst="rect">
            <a:avLst/>
          </a:prstGeom>
        </p:spPr>
      </p:pic>
      <p:pic>
        <p:nvPicPr>
          <p:cNvPr id="13" name="Imagen 12"/>
          <p:cNvPicPr>
            <a:picLocks noChangeAspect="1"/>
          </p:cNvPicPr>
          <p:nvPr/>
        </p:nvPicPr>
        <p:blipFill>
          <a:blip r:embed="rId7"/>
          <a:stretch>
            <a:fillRect/>
          </a:stretch>
        </p:blipFill>
        <p:spPr>
          <a:xfrm>
            <a:off x="433646" y="1610834"/>
            <a:ext cx="5053534" cy="3765133"/>
          </a:xfrm>
          <a:prstGeom prst="rect">
            <a:avLst/>
          </a:prstGeom>
        </p:spPr>
      </p:pic>
    </p:spTree>
    <p:extLst>
      <p:ext uri="{BB962C8B-B14F-4D97-AF65-F5344CB8AC3E}">
        <p14:creationId xmlns:p14="http://schemas.microsoft.com/office/powerpoint/2010/main" val="511410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a:t>
            </a:r>
            <a:endParaRPr lang="es-PE" dirty="0"/>
          </a:p>
        </p:txBody>
      </p:sp>
      <p:pic>
        <p:nvPicPr>
          <p:cNvPr id="3" name="Imagen 2"/>
          <p:cNvPicPr>
            <a:picLocks noChangeAspect="1"/>
          </p:cNvPicPr>
          <p:nvPr/>
        </p:nvPicPr>
        <p:blipFill>
          <a:blip r:embed="rId2"/>
          <a:stretch>
            <a:fillRect/>
          </a:stretch>
        </p:blipFill>
        <p:spPr>
          <a:xfrm>
            <a:off x="499876" y="376694"/>
            <a:ext cx="10928619" cy="4717819"/>
          </a:xfrm>
          <a:prstGeom prst="rect">
            <a:avLst/>
          </a:prstGeom>
        </p:spPr>
      </p:pic>
      <p:cxnSp>
        <p:nvCxnSpPr>
          <p:cNvPr id="4" name="Conector recto 3"/>
          <p:cNvCxnSpPr/>
          <p:nvPr/>
        </p:nvCxnSpPr>
        <p:spPr>
          <a:xfrm flipV="1">
            <a:off x="7563394" y="679269"/>
            <a:ext cx="3865101"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705394" y="1071154"/>
            <a:ext cx="2272937"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370217" y="1123406"/>
            <a:ext cx="79160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705394" y="1489166"/>
            <a:ext cx="10580915"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05394" y="1870119"/>
            <a:ext cx="74327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677886" y="2272937"/>
            <a:ext cx="8608423"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705394" y="2640826"/>
            <a:ext cx="23905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528354" y="3082834"/>
            <a:ext cx="42976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9326880" y="3082834"/>
            <a:ext cx="21016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a:off x="7380514" y="4232367"/>
            <a:ext cx="3905795" cy="2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05394" y="4663440"/>
            <a:ext cx="378822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1894114" y="5094513"/>
            <a:ext cx="58390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576271" y="3170014"/>
            <a:ext cx="2519626" cy="28071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1" name="Rectángulo 30"/>
          <p:cNvSpPr/>
          <p:nvPr/>
        </p:nvSpPr>
        <p:spPr>
          <a:xfrm>
            <a:off x="1763486" y="4794069"/>
            <a:ext cx="5969725" cy="3004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2" name="CuadroTexto 31"/>
          <p:cNvSpPr txBox="1"/>
          <p:nvPr/>
        </p:nvSpPr>
        <p:spPr>
          <a:xfrm>
            <a:off x="2795450" y="5773783"/>
            <a:ext cx="7511143" cy="369332"/>
          </a:xfrm>
          <a:prstGeom prst="rect">
            <a:avLst/>
          </a:prstGeom>
          <a:noFill/>
        </p:spPr>
        <p:txBody>
          <a:bodyPr wrap="square" rtlCol="0">
            <a:spAutoFit/>
          </a:bodyPr>
          <a:lstStyle/>
          <a:p>
            <a:r>
              <a:rPr lang="es-PE" dirty="0" smtClean="0"/>
              <a:t>Transformación feudal post guerras religiosas: de caballeros a cortesanos</a:t>
            </a:r>
            <a:endParaRPr lang="es-PE" dirty="0"/>
          </a:p>
        </p:txBody>
      </p:sp>
    </p:spTree>
    <p:extLst>
      <p:ext uri="{BB962C8B-B14F-4D97-AF65-F5344CB8AC3E}">
        <p14:creationId xmlns:p14="http://schemas.microsoft.com/office/powerpoint/2010/main" val="2592694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a:t>
            </a:r>
            <a:endParaRPr lang="es-PE" dirty="0"/>
          </a:p>
        </p:txBody>
      </p:sp>
      <p:pic>
        <p:nvPicPr>
          <p:cNvPr id="3" name="Imagen 2"/>
          <p:cNvPicPr>
            <a:picLocks noChangeAspect="1"/>
          </p:cNvPicPr>
          <p:nvPr/>
        </p:nvPicPr>
        <p:blipFill>
          <a:blip r:embed="rId2"/>
          <a:stretch>
            <a:fillRect/>
          </a:stretch>
        </p:blipFill>
        <p:spPr>
          <a:xfrm>
            <a:off x="1359216" y="442640"/>
            <a:ext cx="9051881" cy="5552630"/>
          </a:xfrm>
          <a:prstGeom prst="rect">
            <a:avLst/>
          </a:prstGeom>
        </p:spPr>
      </p:pic>
      <p:cxnSp>
        <p:nvCxnSpPr>
          <p:cNvPr id="4" name="Conector recto 3"/>
          <p:cNvCxnSpPr/>
          <p:nvPr/>
        </p:nvCxnSpPr>
        <p:spPr>
          <a:xfrm>
            <a:off x="2312126" y="783771"/>
            <a:ext cx="78377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1567543" y="1084217"/>
            <a:ext cx="591747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323806" y="1371600"/>
            <a:ext cx="47418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133703" y="2651760"/>
            <a:ext cx="515982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567543" y="3089075"/>
            <a:ext cx="87129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V="1">
            <a:off x="1567543" y="3357154"/>
            <a:ext cx="189411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1933302" y="6283234"/>
            <a:ext cx="7733211" cy="369332"/>
          </a:xfrm>
          <a:prstGeom prst="rect">
            <a:avLst/>
          </a:prstGeom>
          <a:noFill/>
        </p:spPr>
        <p:txBody>
          <a:bodyPr wrap="square" rtlCol="0">
            <a:spAutoFit/>
          </a:bodyPr>
          <a:lstStyle/>
          <a:p>
            <a:r>
              <a:rPr lang="es-PE" dirty="0" smtClean="0"/>
              <a:t>Autopercepción e identidad: del código de honor a un sentido civil y humanista</a:t>
            </a:r>
            <a:endParaRPr lang="es-PE" dirty="0"/>
          </a:p>
        </p:txBody>
      </p:sp>
    </p:spTree>
    <p:extLst>
      <p:ext uri="{BB962C8B-B14F-4D97-AF65-F5344CB8AC3E}">
        <p14:creationId xmlns:p14="http://schemas.microsoft.com/office/powerpoint/2010/main" val="148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272-273</a:t>
            </a:r>
            <a:endParaRPr lang="es-PE" dirty="0"/>
          </a:p>
        </p:txBody>
      </p:sp>
      <p:pic>
        <p:nvPicPr>
          <p:cNvPr id="4" name="Imagen 3"/>
          <p:cNvPicPr>
            <a:picLocks noChangeAspect="1"/>
          </p:cNvPicPr>
          <p:nvPr/>
        </p:nvPicPr>
        <p:blipFill>
          <a:blip r:embed="rId2"/>
          <a:stretch>
            <a:fillRect/>
          </a:stretch>
        </p:blipFill>
        <p:spPr>
          <a:xfrm>
            <a:off x="1963856" y="473223"/>
            <a:ext cx="8380635" cy="642898"/>
          </a:xfrm>
          <a:prstGeom prst="rect">
            <a:avLst/>
          </a:prstGeom>
        </p:spPr>
      </p:pic>
      <p:pic>
        <p:nvPicPr>
          <p:cNvPr id="2" name="Imagen 1"/>
          <p:cNvPicPr>
            <a:picLocks noChangeAspect="1"/>
          </p:cNvPicPr>
          <p:nvPr/>
        </p:nvPicPr>
        <p:blipFill>
          <a:blip r:embed="rId3"/>
          <a:stretch>
            <a:fillRect/>
          </a:stretch>
        </p:blipFill>
        <p:spPr>
          <a:xfrm>
            <a:off x="2067179" y="1116121"/>
            <a:ext cx="8277312" cy="4259199"/>
          </a:xfrm>
          <a:prstGeom prst="rect">
            <a:avLst/>
          </a:prstGeom>
        </p:spPr>
      </p:pic>
      <p:cxnSp>
        <p:nvCxnSpPr>
          <p:cNvPr id="6" name="Conector recto 5"/>
          <p:cNvCxnSpPr/>
          <p:nvPr/>
        </p:nvCxnSpPr>
        <p:spPr>
          <a:xfrm>
            <a:off x="2913017" y="731520"/>
            <a:ext cx="64138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8869680" y="1685109"/>
            <a:ext cx="1371600" cy="13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V="1">
            <a:off x="2067179" y="2011680"/>
            <a:ext cx="441199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54880" y="2625634"/>
            <a:ext cx="539496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8582297" y="2272937"/>
            <a:ext cx="125403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41817" y="2926080"/>
            <a:ext cx="4585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54880" y="3239589"/>
            <a:ext cx="1907177" cy="13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5956663" y="4754880"/>
            <a:ext cx="42846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2067179" y="5055326"/>
            <a:ext cx="8174101"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2067179" y="5375320"/>
            <a:ext cx="59142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3931920" y="5885805"/>
            <a:ext cx="4650377" cy="646331"/>
          </a:xfrm>
          <a:prstGeom prst="rect">
            <a:avLst/>
          </a:prstGeom>
          <a:noFill/>
        </p:spPr>
        <p:txBody>
          <a:bodyPr wrap="square" rtlCol="0">
            <a:spAutoFit/>
          </a:bodyPr>
          <a:lstStyle/>
          <a:p>
            <a:r>
              <a:rPr lang="es-PE" dirty="0" smtClean="0"/>
              <a:t>Nuevo contexto: de las armas a la persuasión. </a:t>
            </a:r>
          </a:p>
          <a:p>
            <a:r>
              <a:rPr lang="es-PE" dirty="0" smtClean="0"/>
              <a:t>Kant: Razón pública y republicanismo</a:t>
            </a:r>
            <a:endParaRPr lang="es-PE" dirty="0"/>
          </a:p>
        </p:txBody>
      </p:sp>
    </p:spTree>
    <p:extLst>
      <p:ext uri="{BB962C8B-B14F-4D97-AF65-F5344CB8AC3E}">
        <p14:creationId xmlns:p14="http://schemas.microsoft.com/office/powerpoint/2010/main" val="272733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6"/>
          <a:stretch>
            <a:fillRect/>
          </a:stretch>
        </p:blipFill>
        <p:spPr>
          <a:xfrm>
            <a:off x="2812353" y="1011271"/>
            <a:ext cx="807300" cy="1069411"/>
          </a:xfrm>
          <a:prstGeom prst="rect">
            <a:avLst/>
          </a:prstGeom>
        </p:spPr>
      </p:pic>
      <p:sp>
        <p:nvSpPr>
          <p:cNvPr id="34" name="CuadroTexto 33"/>
          <p:cNvSpPr txBox="1"/>
          <p:nvPr/>
        </p:nvSpPr>
        <p:spPr>
          <a:xfrm>
            <a:off x="4984138" y="777028"/>
            <a:ext cx="5945164" cy="523220"/>
          </a:xfrm>
          <a:prstGeom prst="rect">
            <a:avLst/>
          </a:prstGeom>
          <a:noFill/>
        </p:spPr>
        <p:txBody>
          <a:bodyPr wrap="square" rtlCol="0">
            <a:spAutoFit/>
          </a:bodyPr>
          <a:lstStyle/>
          <a:p>
            <a:r>
              <a:rPr lang="es-PE" sz="1400" dirty="0" smtClean="0">
                <a:solidFill>
                  <a:schemeClr val="bg1">
                    <a:lumMod val="85000"/>
                  </a:schemeClr>
                </a:solidFill>
              </a:rPr>
              <a:t>Diferenciación (</a:t>
            </a:r>
            <a:r>
              <a:rPr lang="es-PE" sz="1400" dirty="0" err="1" smtClean="0">
                <a:solidFill>
                  <a:schemeClr val="bg1">
                    <a:lumMod val="85000"/>
                  </a:schemeClr>
                </a:solidFill>
              </a:rPr>
              <a:t>Luhmann</a:t>
            </a:r>
            <a:r>
              <a:rPr lang="es-PE" sz="1400" dirty="0" smtClean="0">
                <a:solidFill>
                  <a:schemeClr val="bg1">
                    <a:lumMod val="85000"/>
                  </a:schemeClr>
                </a:solidFill>
              </a:rPr>
              <a:t>/Weber): fragmentación + especialización en subsistemas = complejidad en la vida social como mecanismo de adaptación</a:t>
            </a:r>
            <a:endParaRPr lang="es-PE" sz="1400" dirty="0">
              <a:solidFill>
                <a:schemeClr val="bg1">
                  <a:lumMod val="85000"/>
                </a:schemeClr>
              </a:solidFill>
            </a:endParaRPr>
          </a:p>
        </p:txBody>
      </p:sp>
      <p:sp>
        <p:nvSpPr>
          <p:cNvPr id="35" name="CuadroTexto 34"/>
          <p:cNvSpPr txBox="1"/>
          <p:nvPr/>
        </p:nvSpPr>
        <p:spPr>
          <a:xfrm>
            <a:off x="9406464" y="1290978"/>
            <a:ext cx="1479176" cy="646331"/>
          </a:xfrm>
          <a:prstGeom prst="rect">
            <a:avLst/>
          </a:prstGeom>
          <a:noFill/>
        </p:spPr>
        <p:txBody>
          <a:bodyPr wrap="square" rtlCol="0">
            <a:spAutoFit/>
          </a:bodyPr>
          <a:lstStyle/>
          <a:p>
            <a:pPr algn="ctr"/>
            <a:r>
              <a:rPr lang="es-PE" dirty="0" smtClean="0"/>
              <a:t>Soc. Disciplinar</a:t>
            </a:r>
            <a:endParaRPr lang="es-PE" dirty="0"/>
          </a:p>
        </p:txBody>
      </p: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273</a:t>
            </a:r>
            <a:endParaRPr lang="es-PE" dirty="0"/>
          </a:p>
        </p:txBody>
      </p:sp>
      <p:pic>
        <p:nvPicPr>
          <p:cNvPr id="3" name="Imagen 2"/>
          <p:cNvPicPr>
            <a:picLocks noChangeAspect="1"/>
          </p:cNvPicPr>
          <p:nvPr/>
        </p:nvPicPr>
        <p:blipFill>
          <a:blip r:embed="rId2"/>
          <a:stretch>
            <a:fillRect/>
          </a:stretch>
        </p:blipFill>
        <p:spPr>
          <a:xfrm>
            <a:off x="712061" y="1178105"/>
            <a:ext cx="10623233" cy="3354705"/>
          </a:xfrm>
          <a:prstGeom prst="rect">
            <a:avLst/>
          </a:prstGeom>
        </p:spPr>
      </p:pic>
      <p:cxnSp>
        <p:nvCxnSpPr>
          <p:cNvPr id="4" name="Conector recto 3"/>
          <p:cNvCxnSpPr/>
          <p:nvPr/>
        </p:nvCxnSpPr>
        <p:spPr>
          <a:xfrm>
            <a:off x="1293223" y="1489166"/>
            <a:ext cx="90917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502229" y="2599509"/>
            <a:ext cx="30175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3344092" y="5869965"/>
            <a:ext cx="5682342" cy="369332"/>
          </a:xfrm>
          <a:prstGeom prst="rect">
            <a:avLst/>
          </a:prstGeom>
          <a:noFill/>
        </p:spPr>
        <p:txBody>
          <a:bodyPr wrap="square" rtlCol="0">
            <a:spAutoFit/>
          </a:bodyPr>
          <a:lstStyle/>
          <a:p>
            <a:r>
              <a:rPr lang="es-PE" dirty="0" smtClean="0"/>
              <a:t>Cortesano: ciudadano de razones; </a:t>
            </a:r>
            <a:r>
              <a:rPr lang="es-PE" dirty="0" err="1" smtClean="0"/>
              <a:t>co</a:t>
            </a:r>
            <a:r>
              <a:rPr lang="es-PE" dirty="0" smtClean="0"/>
              <a:t>-legislador</a:t>
            </a:r>
            <a:endParaRPr lang="es-PE" dirty="0"/>
          </a:p>
        </p:txBody>
      </p:sp>
    </p:spTree>
    <p:extLst>
      <p:ext uri="{BB962C8B-B14F-4D97-AF65-F5344CB8AC3E}">
        <p14:creationId xmlns:p14="http://schemas.microsoft.com/office/powerpoint/2010/main" val="3161204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273</a:t>
            </a:r>
            <a:endParaRPr lang="es-PE" dirty="0"/>
          </a:p>
        </p:txBody>
      </p:sp>
      <p:pic>
        <p:nvPicPr>
          <p:cNvPr id="2" name="Imagen 1"/>
          <p:cNvPicPr>
            <a:picLocks noChangeAspect="1"/>
          </p:cNvPicPr>
          <p:nvPr/>
        </p:nvPicPr>
        <p:blipFill>
          <a:blip r:embed="rId2"/>
          <a:stretch>
            <a:fillRect/>
          </a:stretch>
        </p:blipFill>
        <p:spPr>
          <a:xfrm>
            <a:off x="1545560" y="701632"/>
            <a:ext cx="8598170" cy="4145967"/>
          </a:xfrm>
          <a:prstGeom prst="rect">
            <a:avLst/>
          </a:prstGeom>
        </p:spPr>
      </p:pic>
      <p:pic>
        <p:nvPicPr>
          <p:cNvPr id="4" name="Imagen 3"/>
          <p:cNvPicPr>
            <a:picLocks noChangeAspect="1"/>
          </p:cNvPicPr>
          <p:nvPr/>
        </p:nvPicPr>
        <p:blipFill>
          <a:blip r:embed="rId3"/>
          <a:stretch>
            <a:fillRect/>
          </a:stretch>
        </p:blipFill>
        <p:spPr>
          <a:xfrm>
            <a:off x="1545560" y="4847599"/>
            <a:ext cx="5936271" cy="447576"/>
          </a:xfrm>
          <a:prstGeom prst="rect">
            <a:avLst/>
          </a:prstGeom>
        </p:spPr>
      </p:pic>
      <p:cxnSp>
        <p:nvCxnSpPr>
          <p:cNvPr id="6" name="Conector recto 5"/>
          <p:cNvCxnSpPr/>
          <p:nvPr/>
        </p:nvCxnSpPr>
        <p:spPr>
          <a:xfrm>
            <a:off x="4245429" y="992777"/>
            <a:ext cx="43499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685109" y="3553097"/>
            <a:ext cx="84586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685109" y="3892731"/>
            <a:ext cx="8360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685109" y="4232366"/>
            <a:ext cx="39188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204857" y="4232366"/>
            <a:ext cx="38404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685109" y="4480560"/>
            <a:ext cx="836022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1685109" y="4847599"/>
            <a:ext cx="8360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1685109" y="5295175"/>
            <a:ext cx="5473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2704012" y="6035231"/>
            <a:ext cx="6675120" cy="369332"/>
          </a:xfrm>
          <a:prstGeom prst="rect">
            <a:avLst/>
          </a:prstGeom>
          <a:noFill/>
        </p:spPr>
        <p:txBody>
          <a:bodyPr wrap="square" rtlCol="0">
            <a:spAutoFit/>
          </a:bodyPr>
          <a:lstStyle/>
          <a:p>
            <a:r>
              <a:rPr lang="es-PE" dirty="0" smtClean="0"/>
              <a:t>Cortesía, civilidad y humanidad: promueven armonía y paz general</a:t>
            </a:r>
            <a:endParaRPr lang="es-PE" dirty="0"/>
          </a:p>
        </p:txBody>
      </p:sp>
    </p:spTree>
    <p:extLst>
      <p:ext uri="{BB962C8B-B14F-4D97-AF65-F5344CB8AC3E}">
        <p14:creationId xmlns:p14="http://schemas.microsoft.com/office/powerpoint/2010/main" val="2740624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274</a:t>
            </a:r>
            <a:endParaRPr lang="es-PE" dirty="0"/>
          </a:p>
        </p:txBody>
      </p:sp>
      <p:pic>
        <p:nvPicPr>
          <p:cNvPr id="3" name="Imagen 2"/>
          <p:cNvPicPr>
            <a:picLocks noChangeAspect="1"/>
          </p:cNvPicPr>
          <p:nvPr/>
        </p:nvPicPr>
        <p:blipFill>
          <a:blip r:embed="rId2"/>
          <a:stretch>
            <a:fillRect/>
          </a:stretch>
        </p:blipFill>
        <p:spPr>
          <a:xfrm>
            <a:off x="1716677" y="608920"/>
            <a:ext cx="8602980" cy="5261231"/>
          </a:xfrm>
          <a:prstGeom prst="rect">
            <a:avLst/>
          </a:prstGeom>
        </p:spPr>
      </p:pic>
      <p:cxnSp>
        <p:nvCxnSpPr>
          <p:cNvPr id="4" name="Conector recto 3"/>
          <p:cNvCxnSpPr/>
          <p:nvPr/>
        </p:nvCxnSpPr>
        <p:spPr>
          <a:xfrm>
            <a:off x="4127863" y="849086"/>
            <a:ext cx="8229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242663" y="849086"/>
            <a:ext cx="19594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959429" y="1149531"/>
            <a:ext cx="9405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3122023" y="1149531"/>
            <a:ext cx="57607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10297" y="1449977"/>
            <a:ext cx="39319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8098971" y="1449977"/>
            <a:ext cx="2103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1867989" y="1750423"/>
            <a:ext cx="1854925"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010297" y="1750423"/>
            <a:ext cx="61917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1959429" y="2129246"/>
            <a:ext cx="14499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5643154" y="2481943"/>
            <a:ext cx="1881052"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942217" y="2756263"/>
            <a:ext cx="216843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1959429" y="3082834"/>
            <a:ext cx="8242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1959429" y="3383280"/>
            <a:ext cx="45066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V="1">
            <a:off x="7106194" y="3683726"/>
            <a:ext cx="914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8647611" y="3683726"/>
            <a:ext cx="2351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2194560" y="3997234"/>
            <a:ext cx="193330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a:off x="1959429" y="4271554"/>
            <a:ext cx="48201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3017520" y="4585063"/>
            <a:ext cx="27562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3657600" y="6131408"/>
            <a:ext cx="5225143" cy="646331"/>
          </a:xfrm>
          <a:prstGeom prst="rect">
            <a:avLst/>
          </a:prstGeom>
          <a:noFill/>
        </p:spPr>
        <p:txBody>
          <a:bodyPr wrap="square" rtlCol="0">
            <a:spAutoFit/>
          </a:bodyPr>
          <a:lstStyle/>
          <a:p>
            <a:r>
              <a:rPr lang="es-PE" dirty="0" smtClean="0"/>
              <a:t>Nueva civilidad moderna: nueva disciplina social. Reforma y afán de poder económico/militar</a:t>
            </a:r>
            <a:endParaRPr lang="es-PE" dirty="0"/>
          </a:p>
        </p:txBody>
      </p:sp>
    </p:spTree>
    <p:extLst>
      <p:ext uri="{BB962C8B-B14F-4D97-AF65-F5344CB8AC3E}">
        <p14:creationId xmlns:p14="http://schemas.microsoft.com/office/powerpoint/2010/main" val="183690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274</a:t>
            </a:r>
            <a:endParaRPr lang="es-PE" dirty="0"/>
          </a:p>
        </p:txBody>
      </p:sp>
      <p:pic>
        <p:nvPicPr>
          <p:cNvPr id="2" name="Imagen 1"/>
          <p:cNvPicPr>
            <a:picLocks noChangeAspect="1"/>
          </p:cNvPicPr>
          <p:nvPr/>
        </p:nvPicPr>
        <p:blipFill>
          <a:blip r:embed="rId2"/>
          <a:stretch>
            <a:fillRect/>
          </a:stretch>
        </p:blipFill>
        <p:spPr>
          <a:xfrm>
            <a:off x="1627452" y="546820"/>
            <a:ext cx="8522389" cy="5437667"/>
          </a:xfrm>
          <a:prstGeom prst="rect">
            <a:avLst/>
          </a:prstGeom>
        </p:spPr>
      </p:pic>
      <p:cxnSp>
        <p:nvCxnSpPr>
          <p:cNvPr id="4" name="Conector recto 3"/>
          <p:cNvCxnSpPr/>
          <p:nvPr/>
        </p:nvCxnSpPr>
        <p:spPr>
          <a:xfrm>
            <a:off x="8595360" y="901337"/>
            <a:ext cx="8882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789611" y="1149531"/>
            <a:ext cx="219456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746274" y="1162594"/>
            <a:ext cx="2168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972491" y="2664823"/>
            <a:ext cx="181573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377440" y="2952206"/>
            <a:ext cx="5486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7903029" y="2664823"/>
            <a:ext cx="13585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1789611" y="3566160"/>
            <a:ext cx="795528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158509" y="6211669"/>
            <a:ext cx="5460274" cy="646331"/>
          </a:xfrm>
          <a:prstGeom prst="rect">
            <a:avLst/>
          </a:prstGeom>
          <a:noFill/>
        </p:spPr>
        <p:txBody>
          <a:bodyPr wrap="square" rtlCol="0">
            <a:spAutoFit/>
          </a:bodyPr>
          <a:lstStyle/>
          <a:p>
            <a:r>
              <a:rPr lang="es-PE" dirty="0" smtClean="0"/>
              <a:t>Cortesía, civilidad y reforma no sólo como idealismo</a:t>
            </a:r>
          </a:p>
          <a:p>
            <a:endParaRPr lang="es-PE" dirty="0"/>
          </a:p>
        </p:txBody>
      </p:sp>
    </p:spTree>
    <p:extLst>
      <p:ext uri="{BB962C8B-B14F-4D97-AF65-F5344CB8AC3E}">
        <p14:creationId xmlns:p14="http://schemas.microsoft.com/office/powerpoint/2010/main" val="106320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275</a:t>
            </a:r>
            <a:endParaRPr lang="es-PE" dirty="0"/>
          </a:p>
        </p:txBody>
      </p:sp>
      <p:pic>
        <p:nvPicPr>
          <p:cNvPr id="3" name="Imagen 2"/>
          <p:cNvPicPr>
            <a:picLocks noChangeAspect="1"/>
          </p:cNvPicPr>
          <p:nvPr/>
        </p:nvPicPr>
        <p:blipFill>
          <a:blip r:embed="rId2"/>
          <a:stretch>
            <a:fillRect/>
          </a:stretch>
        </p:blipFill>
        <p:spPr>
          <a:xfrm>
            <a:off x="1700213" y="241662"/>
            <a:ext cx="8919890" cy="5857110"/>
          </a:xfrm>
          <a:prstGeom prst="rect">
            <a:avLst/>
          </a:prstGeom>
        </p:spPr>
      </p:pic>
      <p:cxnSp>
        <p:nvCxnSpPr>
          <p:cNvPr id="4" name="Conector recto 3"/>
          <p:cNvCxnSpPr/>
          <p:nvPr/>
        </p:nvCxnSpPr>
        <p:spPr>
          <a:xfrm>
            <a:off x="4493623" y="574766"/>
            <a:ext cx="61264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802674" y="862149"/>
            <a:ext cx="1567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534194" y="2481943"/>
            <a:ext cx="312202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88183" y="1802674"/>
            <a:ext cx="210312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1802674" y="2834640"/>
            <a:ext cx="770708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3030583" y="5760720"/>
            <a:ext cx="714538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2071484" y="6234274"/>
            <a:ext cx="9063580" cy="646331"/>
          </a:xfrm>
          <a:prstGeom prst="rect">
            <a:avLst/>
          </a:prstGeom>
          <a:noFill/>
        </p:spPr>
        <p:txBody>
          <a:bodyPr wrap="square" rtlCol="0">
            <a:spAutoFit/>
          </a:bodyPr>
          <a:lstStyle/>
          <a:p>
            <a:r>
              <a:rPr lang="es-PE" dirty="0" smtClean="0"/>
              <a:t>Ideal moderno: razón privada y pública. (Kant) Legitimidad social en el intercambio e interdependencia de justificaciones. (Contrato social moderno)</a:t>
            </a:r>
            <a:endParaRPr lang="es-PE" dirty="0"/>
          </a:p>
        </p:txBody>
      </p:sp>
    </p:spTree>
    <p:extLst>
      <p:ext uri="{BB962C8B-B14F-4D97-AF65-F5344CB8AC3E}">
        <p14:creationId xmlns:p14="http://schemas.microsoft.com/office/powerpoint/2010/main" val="1503701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275-276</a:t>
            </a:r>
            <a:endParaRPr lang="es-PE" dirty="0"/>
          </a:p>
        </p:txBody>
      </p:sp>
      <p:pic>
        <p:nvPicPr>
          <p:cNvPr id="3" name="Imagen 2"/>
          <p:cNvPicPr>
            <a:picLocks noChangeAspect="1"/>
          </p:cNvPicPr>
          <p:nvPr/>
        </p:nvPicPr>
        <p:blipFill>
          <a:blip r:embed="rId2"/>
          <a:stretch>
            <a:fillRect/>
          </a:stretch>
        </p:blipFill>
        <p:spPr>
          <a:xfrm>
            <a:off x="1013966" y="306890"/>
            <a:ext cx="9803139" cy="1404344"/>
          </a:xfrm>
          <a:prstGeom prst="rect">
            <a:avLst/>
          </a:prstGeom>
        </p:spPr>
      </p:pic>
      <p:pic>
        <p:nvPicPr>
          <p:cNvPr id="4" name="Imagen 3"/>
          <p:cNvPicPr>
            <a:picLocks noChangeAspect="1"/>
          </p:cNvPicPr>
          <p:nvPr/>
        </p:nvPicPr>
        <p:blipFill>
          <a:blip r:embed="rId3"/>
          <a:stretch>
            <a:fillRect/>
          </a:stretch>
        </p:blipFill>
        <p:spPr>
          <a:xfrm>
            <a:off x="918526" y="1711234"/>
            <a:ext cx="9898579" cy="3722193"/>
          </a:xfrm>
          <a:prstGeom prst="rect">
            <a:avLst/>
          </a:prstGeom>
        </p:spPr>
      </p:pic>
      <p:cxnSp>
        <p:nvCxnSpPr>
          <p:cNvPr id="6" name="Conector recto 5"/>
          <p:cNvCxnSpPr/>
          <p:nvPr/>
        </p:nvCxnSpPr>
        <p:spPr>
          <a:xfrm>
            <a:off x="2612571" y="1009062"/>
            <a:ext cx="6191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013966" y="1319349"/>
            <a:ext cx="733320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573382" y="2099897"/>
            <a:ext cx="39188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H="1">
            <a:off x="2403566" y="2465658"/>
            <a:ext cx="56431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4049486" y="2808514"/>
            <a:ext cx="5512525"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458891" y="4040983"/>
            <a:ext cx="31481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H="1">
            <a:off x="1013966" y="4349931"/>
            <a:ext cx="2134184"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722915" y="5776282"/>
            <a:ext cx="4754880" cy="923330"/>
          </a:xfrm>
          <a:prstGeom prst="rect">
            <a:avLst/>
          </a:prstGeom>
          <a:noFill/>
        </p:spPr>
        <p:txBody>
          <a:bodyPr wrap="square" rtlCol="0">
            <a:spAutoFit/>
          </a:bodyPr>
          <a:lstStyle/>
          <a:p>
            <a:pPr algn="ctr"/>
            <a:r>
              <a:rPr lang="es-PE" dirty="0" smtClean="0"/>
              <a:t>Criterio para inclusión ampliado para la armonía </a:t>
            </a:r>
          </a:p>
          <a:p>
            <a:pPr algn="ctr"/>
            <a:r>
              <a:rPr lang="es-PE" dirty="0" smtClean="0"/>
              <a:t>Nuevas clases sociales</a:t>
            </a:r>
          </a:p>
          <a:p>
            <a:pPr algn="ctr"/>
            <a:r>
              <a:rPr lang="es-PE" dirty="0" smtClean="0"/>
              <a:t>Razón pública</a:t>
            </a:r>
            <a:endParaRPr lang="es-PE" dirty="0"/>
          </a:p>
        </p:txBody>
      </p:sp>
    </p:spTree>
    <p:extLst>
      <p:ext uri="{BB962C8B-B14F-4D97-AF65-F5344CB8AC3E}">
        <p14:creationId xmlns:p14="http://schemas.microsoft.com/office/powerpoint/2010/main" val="622320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276</a:t>
            </a:r>
            <a:endParaRPr lang="es-PE" dirty="0"/>
          </a:p>
        </p:txBody>
      </p:sp>
      <p:pic>
        <p:nvPicPr>
          <p:cNvPr id="3" name="Imagen 2"/>
          <p:cNvPicPr>
            <a:picLocks noChangeAspect="1"/>
          </p:cNvPicPr>
          <p:nvPr/>
        </p:nvPicPr>
        <p:blipFill>
          <a:blip r:embed="rId2"/>
          <a:stretch>
            <a:fillRect/>
          </a:stretch>
        </p:blipFill>
        <p:spPr>
          <a:xfrm>
            <a:off x="1613534" y="413928"/>
            <a:ext cx="8693059" cy="5644534"/>
          </a:xfrm>
          <a:prstGeom prst="rect">
            <a:avLst/>
          </a:prstGeom>
        </p:spPr>
      </p:pic>
      <p:cxnSp>
        <p:nvCxnSpPr>
          <p:cNvPr id="4" name="Conector recto 3"/>
          <p:cNvCxnSpPr/>
          <p:nvPr/>
        </p:nvCxnSpPr>
        <p:spPr>
          <a:xfrm>
            <a:off x="4140926" y="1005840"/>
            <a:ext cx="5982788"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789611" y="1332411"/>
            <a:ext cx="5486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1789611" y="1972491"/>
            <a:ext cx="397110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852160" y="4219303"/>
            <a:ext cx="116259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43200" y="4532811"/>
            <a:ext cx="438912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1789611" y="6058462"/>
            <a:ext cx="43238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2103122" y="6340323"/>
            <a:ext cx="8294914" cy="369332"/>
          </a:xfrm>
          <a:prstGeom prst="rect">
            <a:avLst/>
          </a:prstGeom>
          <a:noFill/>
        </p:spPr>
        <p:txBody>
          <a:bodyPr wrap="square" rtlCol="0">
            <a:spAutoFit/>
          </a:bodyPr>
          <a:lstStyle/>
          <a:p>
            <a:r>
              <a:rPr lang="es-PE" dirty="0" smtClean="0"/>
              <a:t>Sociedad de la cortesía: nueva identidad y autopercepción; de la guerra al comercio.</a:t>
            </a:r>
            <a:endParaRPr lang="es-PE" dirty="0"/>
          </a:p>
        </p:txBody>
      </p:sp>
    </p:spTree>
    <p:extLst>
      <p:ext uri="{BB962C8B-B14F-4D97-AF65-F5344CB8AC3E}">
        <p14:creationId xmlns:p14="http://schemas.microsoft.com/office/powerpoint/2010/main" val="3842103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
            <a:ext cx="12192000" cy="6816401"/>
          </a:xfrm>
          <a:prstGeom prst="rect">
            <a:avLst/>
          </a:prstGeom>
        </p:spPr>
      </p:pic>
    </p:spTree>
    <p:extLst>
      <p:ext uri="{BB962C8B-B14F-4D97-AF65-F5344CB8AC3E}">
        <p14:creationId xmlns:p14="http://schemas.microsoft.com/office/powerpoint/2010/main" val="2792029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1543102" y="5189350"/>
            <a:ext cx="3762425" cy="885296"/>
          </a:xfrm>
          <a:prstGeom prst="rect">
            <a:avLst/>
          </a:prstGeom>
        </p:spPr>
      </p:pic>
      <p:pic>
        <p:nvPicPr>
          <p:cNvPr id="9" name="Imagen 8"/>
          <p:cNvPicPr>
            <a:picLocks noChangeAspect="1"/>
          </p:cNvPicPr>
          <p:nvPr/>
        </p:nvPicPr>
        <p:blipFill>
          <a:blip r:embed="rId6"/>
          <a:stretch>
            <a:fillRect/>
          </a:stretch>
        </p:blipFill>
        <p:spPr>
          <a:xfrm>
            <a:off x="6648856" y="179774"/>
            <a:ext cx="4421154" cy="5894872"/>
          </a:xfrm>
          <a:prstGeom prst="rect">
            <a:avLst/>
          </a:prstGeom>
        </p:spPr>
      </p:pic>
      <p:pic>
        <p:nvPicPr>
          <p:cNvPr id="10" name="Imagen 9"/>
          <p:cNvPicPr>
            <a:picLocks noChangeAspect="1"/>
          </p:cNvPicPr>
          <p:nvPr/>
        </p:nvPicPr>
        <p:blipFill>
          <a:blip r:embed="rId7"/>
          <a:stretch>
            <a:fillRect/>
          </a:stretch>
        </p:blipFill>
        <p:spPr>
          <a:xfrm>
            <a:off x="1633918" y="4125199"/>
            <a:ext cx="3849233" cy="1119583"/>
          </a:xfrm>
          <a:prstGeom prst="rect">
            <a:avLst/>
          </a:prstGeom>
        </p:spPr>
      </p:pic>
    </p:spTree>
    <p:extLst>
      <p:ext uri="{BB962C8B-B14F-4D97-AF65-F5344CB8AC3E}">
        <p14:creationId xmlns:p14="http://schemas.microsoft.com/office/powerpoint/2010/main" val="134549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69467" y="4600395"/>
            <a:ext cx="8567317" cy="1236651"/>
          </a:xfrm>
          <a:prstGeom prst="rect">
            <a:avLst/>
          </a:prstGeom>
        </p:spPr>
      </p:pic>
      <p:pic>
        <p:nvPicPr>
          <p:cNvPr id="3" name="Imagen 2"/>
          <p:cNvPicPr>
            <a:picLocks noChangeAspect="1"/>
          </p:cNvPicPr>
          <p:nvPr/>
        </p:nvPicPr>
        <p:blipFill>
          <a:blip r:embed="rId3"/>
          <a:stretch>
            <a:fillRect/>
          </a:stretch>
        </p:blipFill>
        <p:spPr>
          <a:xfrm>
            <a:off x="4237190" y="256517"/>
            <a:ext cx="3267196" cy="3505203"/>
          </a:xfrm>
          <a:prstGeom prst="rect">
            <a:avLst/>
          </a:prstGeom>
        </p:spPr>
      </p:pic>
      <p:sp>
        <p:nvSpPr>
          <p:cNvPr id="2" name="Rectángulo 1"/>
          <p:cNvSpPr/>
          <p:nvPr/>
        </p:nvSpPr>
        <p:spPr>
          <a:xfrm>
            <a:off x="1150883" y="4147198"/>
            <a:ext cx="3547241" cy="34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5870788" y="3676469"/>
            <a:ext cx="5658226" cy="362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58378" y="6309033"/>
            <a:ext cx="10167164" cy="751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9779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2648607" y="896471"/>
            <a:ext cx="4182499"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t>Secularización No lineal</a:t>
            </a:r>
            <a:endParaRPr lang="es-PE" sz="2800" dirty="0"/>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477328"/>
          </a:xfrm>
          <a:prstGeom prst="rect">
            <a:avLst/>
          </a:prstGeom>
          <a:noFill/>
        </p:spPr>
        <p:txBody>
          <a:bodyPr wrap="square" rtlCol="0">
            <a:spAutoFit/>
          </a:bodyPr>
          <a:lstStyle/>
          <a:p>
            <a:r>
              <a:rPr lang="es-PE" dirty="0" smtClean="0"/>
              <a:t>1 separación de la esfera pública</a:t>
            </a:r>
          </a:p>
          <a:p>
            <a:r>
              <a:rPr lang="es-PE" dirty="0" smtClean="0"/>
              <a:t>2 alejamiento de ritos o prácticas; pérdida o declinación de fe</a:t>
            </a:r>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7656"/>
            <a:ext cx="10515600" cy="758018"/>
          </a:xfrm>
        </p:spPr>
        <p:txBody>
          <a:bodyPr/>
          <a:lstStyle/>
          <a:p>
            <a:pPr algn="ctr"/>
            <a:r>
              <a:rPr lang="es-PE" dirty="0" smtClean="0"/>
              <a:t>Secularización</a:t>
            </a:r>
            <a:endParaRPr lang="es-PE" dirty="0"/>
          </a:p>
        </p:txBody>
      </p:sp>
      <p:sp>
        <p:nvSpPr>
          <p:cNvPr id="3" name="Marcador de contenido 2"/>
          <p:cNvSpPr>
            <a:spLocks noGrp="1"/>
          </p:cNvSpPr>
          <p:nvPr>
            <p:ph idx="1"/>
          </p:nvPr>
        </p:nvSpPr>
        <p:spPr>
          <a:xfrm>
            <a:off x="838200" y="1050311"/>
            <a:ext cx="10515600" cy="4351338"/>
          </a:xfrm>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solidFill>
                  <a:srgbClr val="FF0000"/>
                </a:solidFill>
              </a:rPr>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2038149" y="3958754"/>
            <a:ext cx="8207273" cy="1743893"/>
          </a:xfrm>
          <a:prstGeom prst="rect">
            <a:avLst/>
          </a:prstGeom>
        </p:spPr>
      </p:pic>
      <p:sp>
        <p:nvSpPr>
          <p:cNvPr id="5" name="CuadroTexto 4"/>
          <p:cNvSpPr txBox="1"/>
          <p:nvPr/>
        </p:nvSpPr>
        <p:spPr>
          <a:xfrm>
            <a:off x="8785549" y="5425648"/>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932774" y="4228312"/>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45883" y="5702647"/>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209860" y="5425648"/>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78786" y="4515695"/>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777414" y="4678781"/>
            <a:ext cx="1995010" cy="303838"/>
          </a:xfrm>
          <a:prstGeom prst="rect">
            <a:avLst/>
          </a:prstGeom>
        </p:spPr>
      </p:pic>
      <p:sp>
        <p:nvSpPr>
          <p:cNvPr id="6" name="CuadroTexto 5"/>
          <p:cNvSpPr txBox="1"/>
          <p:nvPr/>
        </p:nvSpPr>
        <p:spPr>
          <a:xfrm>
            <a:off x="1538150" y="6115587"/>
            <a:ext cx="9115700" cy="646331"/>
          </a:xfrm>
          <a:prstGeom prst="rect">
            <a:avLst/>
          </a:prstGeom>
          <a:noFill/>
        </p:spPr>
        <p:txBody>
          <a:bodyPr wrap="square" rtlCol="0">
            <a:spAutoFit/>
          </a:bodyPr>
          <a:lstStyle/>
          <a:p>
            <a:r>
              <a:rPr lang="es-PE" dirty="0" smtClean="0">
                <a:solidFill>
                  <a:schemeClr val="bg1">
                    <a:lumMod val="75000"/>
                  </a:schemeClr>
                </a:solidFill>
              </a:rPr>
              <a:t>Secularidad como “estructura trascendental kantiana”, o como “condición de posibilidad”, o como “una forma antes de la experiencia”.</a:t>
            </a:r>
            <a:endParaRPr lang="es-PE" dirty="0">
              <a:solidFill>
                <a:schemeClr val="bg1">
                  <a:lumMod val="75000"/>
                </a:schemeClr>
              </a:solidFill>
            </a:endParaRPr>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Otros 3 sentidos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del </a:t>
            </a:r>
            <a:r>
              <a:rPr lang="en-US" dirty="0" err="1" smtClean="0"/>
              <a:t>ámbito</a:t>
            </a:r>
            <a:r>
              <a:rPr lang="en-US" dirty="0" smtClean="0"/>
              <a:t> </a:t>
            </a:r>
            <a:r>
              <a:rPr lang="en-US" dirty="0" err="1" smtClean="0"/>
              <a:t>público</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477425"/>
            <a:ext cx="10265337" cy="3545936"/>
          </a:xfrm>
          <a:prstGeom prst="rect">
            <a:avLst/>
          </a:prstGeom>
        </p:spPr>
      </p:pic>
      <p:sp>
        <p:nvSpPr>
          <p:cNvPr id="5" name="CuadroTexto 4"/>
          <p:cNvSpPr txBox="1"/>
          <p:nvPr/>
        </p:nvSpPr>
        <p:spPr>
          <a:xfrm>
            <a:off x="8739051" y="3896599"/>
            <a:ext cx="800736"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371445" y="787621"/>
            <a:ext cx="3178680" cy="1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2505" y="3651981"/>
            <a:ext cx="3033091" cy="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8077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90" y="4393971"/>
            <a:ext cx="4400718" cy="2424469"/>
          </a:xfrm>
          <a:prstGeom prst="rect">
            <a:avLst/>
          </a:prstGeom>
        </p:spPr>
      </p:pic>
      <p:pic>
        <p:nvPicPr>
          <p:cNvPr id="13" name="Imagen 12"/>
          <p:cNvPicPr>
            <a:picLocks noChangeAspect="1"/>
          </p:cNvPicPr>
          <p:nvPr/>
        </p:nvPicPr>
        <p:blipFill>
          <a:blip r:embed="rId4"/>
          <a:stretch>
            <a:fillRect/>
          </a:stretch>
        </p:blipFill>
        <p:spPr>
          <a:xfrm>
            <a:off x="1183634" y="4430961"/>
            <a:ext cx="1618913" cy="327321"/>
          </a:xfrm>
          <a:prstGeom prst="rect">
            <a:avLst/>
          </a:prstGeom>
        </p:spPr>
      </p:pic>
      <p:pic>
        <p:nvPicPr>
          <p:cNvPr id="14" name="Imagen 13"/>
          <p:cNvPicPr>
            <a:picLocks noChangeAspect="1"/>
          </p:cNvPicPr>
          <p:nvPr/>
        </p:nvPicPr>
        <p:blipFill>
          <a:blip r:embed="rId5"/>
          <a:stretch>
            <a:fillRect/>
          </a:stretch>
        </p:blipFill>
        <p:spPr>
          <a:xfrm>
            <a:off x="1311591" y="4786100"/>
            <a:ext cx="1256205" cy="362707"/>
          </a:xfrm>
          <a:prstGeom prst="rect">
            <a:avLst/>
          </a:prstGeom>
        </p:spPr>
      </p:pic>
      <p:pic>
        <p:nvPicPr>
          <p:cNvPr id="15" name="Imagen 14"/>
          <p:cNvPicPr>
            <a:picLocks noChangeAspect="1"/>
          </p:cNvPicPr>
          <p:nvPr/>
        </p:nvPicPr>
        <p:blipFill>
          <a:blip r:embed="rId6"/>
          <a:stretch>
            <a:fillRect/>
          </a:stretch>
        </p:blipFill>
        <p:spPr>
          <a:xfrm>
            <a:off x="1442561" y="5294922"/>
            <a:ext cx="928884" cy="256549"/>
          </a:xfrm>
          <a:prstGeom prst="rect">
            <a:avLst/>
          </a:prstGeom>
        </p:spPr>
      </p:pic>
      <p:pic>
        <p:nvPicPr>
          <p:cNvPr id="16" name="Imagen 15"/>
          <p:cNvPicPr>
            <a:picLocks noChangeAspect="1"/>
          </p:cNvPicPr>
          <p:nvPr/>
        </p:nvPicPr>
        <p:blipFill>
          <a:blip r:embed="rId7"/>
          <a:stretch>
            <a:fillRect/>
          </a:stretch>
        </p:blipFill>
        <p:spPr>
          <a:xfrm>
            <a:off x="1380581" y="5696908"/>
            <a:ext cx="1035042" cy="247702"/>
          </a:xfrm>
          <a:prstGeom prst="rect">
            <a:avLst/>
          </a:prstGeom>
        </p:spPr>
      </p:pic>
      <p:pic>
        <p:nvPicPr>
          <p:cNvPr id="18" name="Imagen 17"/>
          <p:cNvPicPr>
            <a:picLocks noChangeAspect="1"/>
          </p:cNvPicPr>
          <p:nvPr/>
        </p:nvPicPr>
        <p:blipFill>
          <a:blip r:embed="rId8"/>
          <a:stretch>
            <a:fillRect/>
          </a:stretch>
        </p:blipFill>
        <p:spPr>
          <a:xfrm>
            <a:off x="559116" y="6234857"/>
            <a:ext cx="2653955" cy="238856"/>
          </a:xfrm>
          <a:prstGeom prst="rect">
            <a:avLst/>
          </a:prstGeom>
        </p:spPr>
      </p:pic>
      <p:sp>
        <p:nvSpPr>
          <p:cNvPr id="19" name="CuadroTexto 18"/>
          <p:cNvSpPr txBox="1"/>
          <p:nvPr/>
        </p:nvSpPr>
        <p:spPr>
          <a:xfrm>
            <a:off x="3213071" y="14550"/>
            <a:ext cx="5178634" cy="307777"/>
          </a:xfrm>
          <a:prstGeom prst="rect">
            <a:avLst/>
          </a:prstGeom>
          <a:noFill/>
        </p:spPr>
        <p:txBody>
          <a:bodyPr wrap="square" rtlCol="0">
            <a:spAutoFit/>
          </a:bodyPr>
          <a:lstStyle/>
          <a:p>
            <a:pPr algn="ctr"/>
            <a:r>
              <a:rPr lang="es-PE" sz="1400" dirty="0" smtClean="0"/>
              <a:t>Contexto del proceso de </a:t>
            </a:r>
            <a:r>
              <a:rPr lang="es-PE" sz="1200" dirty="0" smtClean="0"/>
              <a:t>desinserción</a:t>
            </a:r>
            <a:endParaRPr lang="es-PE" sz="1400" dirty="0"/>
          </a:p>
        </p:txBody>
      </p:sp>
    </p:spTree>
    <p:extLst>
      <p:ext uri="{BB962C8B-B14F-4D97-AF65-F5344CB8AC3E}">
        <p14:creationId xmlns:p14="http://schemas.microsoft.com/office/powerpoint/2010/main" val="3440578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3924</TotalTime>
  <Words>1482</Words>
  <Application>Microsoft Office PowerPoint</Application>
  <PresentationFormat>Panorámica</PresentationFormat>
  <Paragraphs>182</Paragraphs>
  <Slides>48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Secularización</vt:lpstr>
      <vt:lpstr>Otros 3 sentidos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105</cp:revision>
  <dcterms:created xsi:type="dcterms:W3CDTF">2023-09-14T03:45:26Z</dcterms:created>
  <dcterms:modified xsi:type="dcterms:W3CDTF">2023-12-06T07:52:00Z</dcterms:modified>
</cp:coreProperties>
</file>