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92" r:id="rId5"/>
    <p:sldId id="289" r:id="rId6"/>
    <p:sldId id="288" r:id="rId7"/>
    <p:sldId id="257" r:id="rId8"/>
    <p:sldId id="270" r:id="rId9"/>
    <p:sldId id="304" r:id="rId10"/>
    <p:sldId id="275" r:id="rId11"/>
    <p:sldId id="271" r:id="rId12"/>
    <p:sldId id="272" r:id="rId13"/>
    <p:sldId id="265" r:id="rId14"/>
    <p:sldId id="273" r:id="rId15"/>
    <p:sldId id="274" r:id="rId16"/>
    <p:sldId id="258" r:id="rId17"/>
    <p:sldId id="276" r:id="rId18"/>
    <p:sldId id="277" r:id="rId19"/>
    <p:sldId id="278" r:id="rId20"/>
    <p:sldId id="279" r:id="rId21"/>
    <p:sldId id="280" r:id="rId22"/>
    <p:sldId id="259" r:id="rId23"/>
    <p:sldId id="266" r:id="rId24"/>
    <p:sldId id="281" r:id="rId25"/>
    <p:sldId id="264" r:id="rId26"/>
    <p:sldId id="282" r:id="rId27"/>
    <p:sldId id="263" r:id="rId28"/>
    <p:sldId id="283" r:id="rId29"/>
    <p:sldId id="291" r:id="rId30"/>
    <p:sldId id="261" r:id="rId31"/>
    <p:sldId id="284" r:id="rId32"/>
    <p:sldId id="267" r:id="rId33"/>
    <p:sldId id="285" r:id="rId34"/>
    <p:sldId id="260" r:id="rId35"/>
    <p:sldId id="305" r:id="rId36"/>
    <p:sldId id="286" r:id="rId37"/>
    <p:sldId id="268" r:id="rId38"/>
    <p:sldId id="287" r:id="rId39"/>
    <p:sldId id="301" r:id="rId40"/>
    <p:sldId id="306" r:id="rId41"/>
    <p:sldId id="293" r:id="rId42"/>
    <p:sldId id="294" r:id="rId43"/>
    <p:sldId id="295" r:id="rId44"/>
    <p:sldId id="296" r:id="rId45"/>
    <p:sldId id="298" r:id="rId46"/>
    <p:sldId id="299" r:id="rId47"/>
    <p:sldId id="300" r:id="rId48"/>
    <p:sldId id="269"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73" d="100"/>
          <a:sy n="73"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29/06/2023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29/06/2023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29/06/2023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29/06/2023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29/06/2023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29/06/2023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29/06/2023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29/06/2023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solidFill>
                  <a:srgbClr val="FF0000"/>
                </a:solidFill>
              </a:rPr>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smtClean="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solidFill>
                  <a:srgbClr val="FF0000"/>
                </a:solidFill>
              </a:rPr>
              <a:t>Sentido</a:t>
            </a:r>
            <a:r>
              <a:rPr lang="es-PE" dirty="0" smtClean="0"/>
              <a:t> </a:t>
            </a:r>
            <a:r>
              <a:rPr lang="es-PE" dirty="0" smtClean="0">
                <a:solidFill>
                  <a:srgbClr val="FF0000"/>
                </a:solidFill>
              </a:rPr>
              <a:t>del Deber</a:t>
            </a:r>
            <a:endParaRPr lang="es-PE" dirty="0">
              <a:solidFill>
                <a:srgbClr val="FF0000"/>
              </a:solidFill>
            </a:endParaRP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solidFill>
                  <a:srgbClr val="FF0000"/>
                </a:solidFill>
              </a:rPr>
              <a:t>Autonomía</a:t>
            </a:r>
            <a:endParaRPr lang="es-PE" dirty="0">
              <a:solidFill>
                <a:srgbClr val="FF0000"/>
              </a:solidFill>
            </a:endParaRP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solidFill>
                  <a:schemeClr val="accent6"/>
                </a:solidFill>
              </a:rPr>
              <a:t>Heteronomía</a:t>
            </a:r>
            <a:endParaRPr lang="es-PE" dirty="0">
              <a:solidFill>
                <a:schemeClr val="accent6"/>
              </a:solidFill>
            </a:endParaRP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solidFill>
                  <a:srgbClr val="FF0000"/>
                </a:solidFill>
              </a:rPr>
              <a:t>Imperativo Categórico</a:t>
            </a:r>
            <a:endParaRPr lang="es-PE" dirty="0">
              <a:solidFill>
                <a:srgbClr val="FF0000"/>
              </a:solidFill>
            </a:endParaRP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solidFill>
                  <a:schemeClr val="accent6"/>
                </a:solidFill>
              </a:rPr>
              <a:t>Imperativos Civiles (Leyes)</a:t>
            </a:r>
            <a:endParaRPr lang="es-PE" dirty="0">
              <a:solidFill>
                <a:schemeClr val="accent6"/>
              </a:solidFill>
            </a:endParaRP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solidFill>
                  <a:schemeClr val="accent6"/>
                </a:solidFill>
              </a:rPr>
              <a:t>Sentido Civil/Jurídico</a:t>
            </a:r>
            <a:endParaRPr lang="es-PE" dirty="0">
              <a:solidFill>
                <a:schemeClr val="accent6"/>
              </a:solidFill>
            </a:endParaRP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solidFill>
                  <a:srgbClr val="FF0000"/>
                </a:solidFill>
              </a:rPr>
              <a:t>Teoría General de Deberes internos</a:t>
            </a:r>
            <a:endParaRPr lang="es-PE" dirty="0">
              <a:solidFill>
                <a:srgbClr val="FF0000"/>
              </a:solidFill>
            </a:endParaRP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solidFill>
                  <a:schemeClr val="accent6"/>
                </a:solidFill>
              </a:rPr>
              <a:t>Teoría General de Deberes Externos</a:t>
            </a:r>
            <a:endParaRPr lang="es-PE" dirty="0">
              <a:solidFill>
                <a:schemeClr val="accent6"/>
              </a:solidFill>
            </a:endParaRPr>
          </a:p>
        </p:txBody>
      </p:sp>
      <p:sp>
        <p:nvSpPr>
          <p:cNvPr id="2" name="Rectángulo 1"/>
          <p:cNvSpPr/>
          <p:nvPr/>
        </p:nvSpPr>
        <p:spPr>
          <a:xfrm>
            <a:off x="407034" y="2868373"/>
            <a:ext cx="5166286" cy="369332"/>
          </a:xfrm>
          <a:prstGeom prst="rect">
            <a:avLst/>
          </a:prstGeom>
        </p:spPr>
        <p:txBody>
          <a:bodyPr wrap="none">
            <a:spAutoFit/>
          </a:bodyPr>
          <a:lstStyle/>
          <a:p>
            <a:r>
              <a:rPr lang="es-PE" dirty="0" smtClean="0"/>
              <a:t>“Concordancia” </a:t>
            </a:r>
            <a:r>
              <a:rPr lang="es-PE" dirty="0"/>
              <a:t>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2" y="7585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19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8829" y="0"/>
            <a:ext cx="10515600" cy="410127"/>
          </a:xfrm>
        </p:spPr>
        <p:txBody>
          <a:bodyPr>
            <a:normAutofit fontScale="90000"/>
          </a:bodyPr>
          <a:lstStyle/>
          <a:p>
            <a:r>
              <a:rPr lang="es-PE" dirty="0" smtClean="0">
                <a:solidFill>
                  <a:schemeClr val="accent6"/>
                </a:solidFill>
              </a:rPr>
              <a:t>Derecho Natural</a:t>
            </a:r>
            <a:endParaRPr lang="es-PE" dirty="0">
              <a:solidFill>
                <a:schemeClr val="accent6"/>
              </a:solidFill>
            </a:endParaRPr>
          </a:p>
        </p:txBody>
      </p:sp>
      <p:sp>
        <p:nvSpPr>
          <p:cNvPr id="3" name="Marcador de contenido 2"/>
          <p:cNvSpPr>
            <a:spLocks noGrp="1"/>
          </p:cNvSpPr>
          <p:nvPr>
            <p:ph idx="1"/>
          </p:nvPr>
        </p:nvSpPr>
        <p:spPr>
          <a:xfrm>
            <a:off x="968829" y="596348"/>
            <a:ext cx="10515600" cy="6261652"/>
          </a:xfrm>
        </p:spPr>
        <p:txBody>
          <a:bodyPr>
            <a:normAutofit fontScale="850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r>
              <a:rPr lang="es-PE" dirty="0" smtClean="0"/>
              <a:t>)</a:t>
            </a:r>
          </a:p>
          <a:p>
            <a:pPr marL="0" indent="0">
              <a:buNone/>
            </a:pPr>
            <a:endParaRPr lang="es-PE" dirty="0" smtClean="0"/>
          </a:p>
          <a:p>
            <a:pPr marL="0" indent="0">
              <a:buNone/>
            </a:pPr>
            <a:r>
              <a:rPr lang="es-PE" dirty="0" smtClean="0">
                <a:solidFill>
                  <a:srgbClr val="FF0000"/>
                </a:solidFill>
              </a:rPr>
              <a:t>Finalidad </a:t>
            </a:r>
            <a:r>
              <a:rPr lang="es-PE" dirty="0" smtClean="0">
                <a:solidFill>
                  <a:srgbClr val="FF0000"/>
                </a:solidFill>
              </a:rPr>
              <a:t>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endParaRPr lang="es-PE" dirty="0"/>
          </a:p>
          <a:p>
            <a:pPr marL="0" indent="0">
              <a:buNone/>
            </a:pPr>
            <a:r>
              <a:rPr lang="es-PE" dirty="0" smtClean="0"/>
              <a:t>Estado </a:t>
            </a:r>
            <a:r>
              <a:rPr lang="es-PE" dirty="0" smtClean="0"/>
              <a:t>= resultado de exigencia de </a:t>
            </a:r>
            <a:r>
              <a:rPr lang="es-PE" dirty="0" err="1" smtClean="0"/>
              <a:t>r.p.p</a:t>
            </a:r>
            <a:r>
              <a:rPr lang="es-PE" dirty="0" smtClean="0"/>
              <a:t>., no un mero instrumento </a:t>
            </a:r>
          </a:p>
          <a:p>
            <a:pPr marL="0" indent="0">
              <a:buNone/>
            </a:pPr>
            <a:endParaRPr lang="es-PE" dirty="0" smtClean="0"/>
          </a:p>
          <a:p>
            <a:pPr marL="0" indent="0">
              <a:buNone/>
            </a:pPr>
            <a:r>
              <a:rPr lang="es-PE" dirty="0" smtClean="0"/>
              <a:t>Leyes </a:t>
            </a:r>
            <a:r>
              <a:rPr lang="es-PE" dirty="0" smtClean="0"/>
              <a:t>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 intrínseco por el mero hecho de ser humano. “Derecho de derecho, dignidad”</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a:t>
            </a:r>
            <a:r>
              <a:rPr lang="es-PE" dirty="0" smtClean="0"/>
              <a:t>civiles</a:t>
            </a:r>
          </a:p>
          <a:p>
            <a:pPr marL="0" indent="0">
              <a:buNone/>
            </a:pPr>
            <a:endParaRPr lang="es-PE" dirty="0" smtClean="0"/>
          </a:p>
          <a:p>
            <a:pPr marL="0" indent="0">
              <a:buNone/>
            </a:pPr>
            <a:r>
              <a:rPr lang="es-PE" dirty="0" smtClean="0"/>
              <a:t>Ciudadano activo = voluntad racional autónoma</a:t>
            </a:r>
            <a:endParaRPr lang="es-PE" dirty="0"/>
          </a:p>
        </p:txBody>
      </p:sp>
    </p:spTree>
    <p:extLst>
      <p:ext uri="{BB962C8B-B14F-4D97-AF65-F5344CB8AC3E}">
        <p14:creationId xmlns:p14="http://schemas.microsoft.com/office/powerpoint/2010/main" val="69877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3" y="133958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14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84536250"/>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solidFill>
                            <a:schemeClr val="accent6"/>
                          </a:solidFill>
                        </a:rPr>
                        <a:t>Homo </a:t>
                      </a:r>
                      <a:r>
                        <a:rPr lang="es-PE" sz="1600" baseline="0" dirty="0" err="1" smtClean="0">
                          <a:solidFill>
                            <a:schemeClr val="accent6"/>
                          </a:solidFill>
                        </a:rPr>
                        <a:t>homini</a:t>
                      </a:r>
                      <a:r>
                        <a:rPr lang="es-PE" sz="1600" baseline="0" dirty="0" smtClean="0">
                          <a:solidFill>
                            <a:schemeClr val="accent6"/>
                          </a:solidFill>
                        </a:rPr>
                        <a:t> </a:t>
                      </a:r>
                      <a:r>
                        <a:rPr lang="es-PE" sz="1600" dirty="0" smtClean="0">
                          <a:solidFill>
                            <a:schemeClr val="accent6"/>
                          </a:solidFill>
                        </a:rPr>
                        <a:t>lupus</a:t>
                      </a:r>
                      <a:endParaRPr lang="es-PE" sz="1600" dirty="0">
                        <a:solidFill>
                          <a:schemeClr val="accent6"/>
                        </a:solidFill>
                      </a:endParaRPr>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solidFill>
                            <a:srgbClr val="FF0000"/>
                          </a:solidFill>
                        </a:rPr>
                        <a:t>Leviatán</a:t>
                      </a:r>
                      <a:endParaRPr lang="es-PE" sz="1600" dirty="0">
                        <a:solidFill>
                          <a:srgbClr val="FF0000"/>
                        </a:solidFill>
                      </a:endParaRPr>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a:t>
                      </a:r>
                      <a:r>
                        <a:rPr lang="es-PE" sz="1600" dirty="0" smtClean="0">
                          <a:solidFill>
                            <a:schemeClr val="accent6"/>
                          </a:solidFill>
                        </a:rPr>
                        <a:t>libertad</a:t>
                      </a:r>
                      <a:r>
                        <a:rPr lang="es-PE" sz="1600" dirty="0" smtClean="0"/>
                        <a:t>.</a:t>
                      </a:r>
                      <a:r>
                        <a:rPr lang="es-PE" sz="1600" baseline="0" dirty="0" smtClean="0"/>
                        <a:t> </a:t>
                      </a:r>
                      <a:r>
                        <a:rPr lang="es-PE" sz="1600" baseline="0" dirty="0" smtClean="0">
                          <a:solidFill>
                            <a:schemeClr val="accent6"/>
                          </a:solidFill>
                        </a:rPr>
                        <a:t>Igualdad</a:t>
                      </a:r>
                      <a:r>
                        <a:rPr lang="es-PE" sz="1600" baseline="0" dirty="0" smtClean="0"/>
                        <a:t>.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solidFill>
                            <a:srgbClr val="FF0000"/>
                          </a:solidFill>
                        </a:rPr>
                        <a:t>Absolutista</a:t>
                      </a:r>
                      <a:endParaRPr lang="es-PE" sz="1600" dirty="0">
                        <a:solidFill>
                          <a:srgbClr val="FF0000"/>
                        </a:solidFill>
                      </a:endParaRPr>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a:t>
                      </a:r>
                      <a:r>
                        <a:rPr lang="es-PE" sz="1600" dirty="0" smtClean="0">
                          <a:solidFill>
                            <a:schemeClr val="accent6"/>
                          </a:solidFill>
                        </a:rPr>
                        <a:t>voluntad general</a:t>
                      </a:r>
                      <a:r>
                        <a:rPr lang="es-PE" sz="1600" dirty="0" smtClean="0"/>
                        <a:t>.</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solidFill>
                            <a:srgbClr val="FF0000"/>
                          </a:solidFill>
                        </a:rPr>
                        <a:t>Soberano Absoluto</a:t>
                      </a:r>
                      <a:endParaRPr lang="es-PE"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solidFill>
                            <a:srgbClr val="FF0000"/>
                          </a:solidFill>
                        </a:rPr>
                        <a:t>No. El soberano está por encima de las leyes y la razón.</a:t>
                      </a:r>
                      <a:endParaRPr lang="es-PE" sz="1600" dirty="0">
                        <a:solidFill>
                          <a:srgbClr val="FF0000"/>
                        </a:solidFill>
                      </a:endParaRPr>
                    </a:p>
                  </a:txBody>
                  <a:tcPr anchor="ctr"/>
                </a:tc>
                <a:tc>
                  <a:txBody>
                    <a:bodyPr/>
                    <a:lstStyle/>
                    <a:p>
                      <a:pPr algn="ctr"/>
                      <a:r>
                        <a:rPr lang="es-PE" sz="1600" dirty="0" smtClean="0">
                          <a:solidFill>
                            <a:srgbClr val="FF0000"/>
                          </a:solidFill>
                        </a:rPr>
                        <a:t>Si ! Protesta</a:t>
                      </a:r>
                      <a:r>
                        <a:rPr lang="es-PE" sz="1600" baseline="0" dirty="0" smtClean="0">
                          <a:solidFill>
                            <a:srgbClr val="FF0000"/>
                          </a:solidFill>
                        </a:rPr>
                        <a:t> colectiva pública que busca cambios en leyes.</a:t>
                      </a:r>
                      <a:endParaRPr lang="es-PE" sz="1600" dirty="0">
                        <a:solidFill>
                          <a:srgbClr val="FF0000"/>
                        </a:solidFill>
                      </a:endParaRPr>
                    </a:p>
                  </a:txBody>
                  <a:tcPr anchor="ctr"/>
                </a:tc>
                <a:tc>
                  <a:txBody>
                    <a:bodyPr/>
                    <a:lstStyle/>
                    <a:p>
                      <a:pPr algn="ctr"/>
                      <a:r>
                        <a:rPr lang="es-PE" sz="1600" dirty="0" smtClean="0">
                          <a:solidFill>
                            <a:schemeClr val="accent6"/>
                          </a:solidFill>
                        </a:rPr>
                        <a:t>No</a:t>
                      </a:r>
                      <a:r>
                        <a:rPr lang="es-PE" sz="1600" dirty="0" smtClean="0"/>
                        <a:t>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a:t>
                      </a:r>
                      <a:r>
                        <a:rPr lang="es-PE" sz="1600" baseline="0" dirty="0" smtClean="0">
                          <a:solidFill>
                            <a:schemeClr val="accent6"/>
                          </a:solidFill>
                        </a:rPr>
                        <a:t>. Seguridad y Paz. </a:t>
                      </a:r>
                      <a:endParaRPr lang="es-PE" sz="1600" dirty="0">
                        <a:solidFill>
                          <a:schemeClr val="accent6"/>
                        </a:solidFill>
                      </a:endParaRPr>
                    </a:p>
                  </a:txBody>
                  <a:tcPr anchor="ctr"/>
                </a:tc>
                <a:tc>
                  <a:txBody>
                    <a:bodyPr/>
                    <a:lstStyle/>
                    <a:p>
                      <a:pPr algn="ctr"/>
                      <a:r>
                        <a:rPr lang="es-PE" sz="1600" dirty="0" smtClean="0">
                          <a:solidFill>
                            <a:schemeClr val="accent6"/>
                          </a:solidFill>
                        </a:rPr>
                        <a:t>Libertad, tolerancia. </a:t>
                      </a:r>
                      <a:endParaRPr lang="es-PE" sz="1600" dirty="0">
                        <a:solidFill>
                          <a:schemeClr val="accent6"/>
                        </a:solidFill>
                      </a:endParaRPr>
                    </a:p>
                  </a:txBody>
                  <a:tcPr anchor="ctr"/>
                </a:tc>
                <a:tc>
                  <a:txBody>
                    <a:bodyPr/>
                    <a:lstStyle/>
                    <a:p>
                      <a:pPr algn="ctr"/>
                      <a:r>
                        <a:rPr lang="es-PE" sz="1600" dirty="0" smtClean="0">
                          <a:solidFill>
                            <a:schemeClr val="accent6"/>
                          </a:solidFill>
                        </a:rPr>
                        <a:t>Bien común</a:t>
                      </a:r>
                      <a:r>
                        <a:rPr lang="es-PE" sz="1600" baseline="0" dirty="0" smtClean="0">
                          <a:solidFill>
                            <a:schemeClr val="accent6"/>
                          </a:solidFill>
                        </a:rPr>
                        <a:t> del querer colectivo. Más que la sumatoria de voluntades.</a:t>
                      </a:r>
                      <a:endParaRPr lang="es-PE" sz="1600" dirty="0">
                        <a:solidFill>
                          <a:schemeClr val="accent6"/>
                        </a:solidFill>
                      </a:endParaRPr>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96190" y="188727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9772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72464" y="190500"/>
            <a:ext cx="2084318" cy="700686"/>
          </a:xfrm>
          <a:prstGeom prst="rect">
            <a:avLst/>
          </a:prstGeom>
        </p:spPr>
      </p:pic>
      <p:pic>
        <p:nvPicPr>
          <p:cNvPr id="5" name="Marcador de contenido 4"/>
          <p:cNvPicPr>
            <a:picLocks noGrp="1" noChangeAspect="1"/>
          </p:cNvPicPr>
          <p:nvPr>
            <p:ph idx="1"/>
          </p:nvPr>
        </p:nvPicPr>
        <p:blipFill>
          <a:blip r:embed="rId3"/>
          <a:stretch>
            <a:fillRect/>
          </a:stretch>
        </p:blipFill>
        <p:spPr>
          <a:xfrm>
            <a:off x="0" y="1709530"/>
            <a:ext cx="11614216" cy="4830418"/>
          </a:xfrm>
          <a:prstGeom prst="rect">
            <a:avLst/>
          </a:prstGeom>
        </p:spPr>
      </p:pic>
      <p:cxnSp>
        <p:nvCxnSpPr>
          <p:cNvPr id="3" name="Conector recto 2"/>
          <p:cNvCxnSpPr/>
          <p:nvPr/>
        </p:nvCxnSpPr>
        <p:spPr>
          <a:xfrm>
            <a:off x="1013791" y="2802835"/>
            <a:ext cx="10600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6957" y="3200400"/>
            <a:ext cx="6559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621078" y="3518452"/>
            <a:ext cx="19931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96957" y="3929270"/>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96957" y="4313963"/>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13954" y="5016137"/>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61406" y="5747562"/>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9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cxnSp>
        <p:nvCxnSpPr>
          <p:cNvPr id="5" name="Conector recto 4"/>
          <p:cNvCxnSpPr/>
          <p:nvPr/>
        </p:nvCxnSpPr>
        <p:spPr>
          <a:xfrm>
            <a:off x="5212080" y="1867989"/>
            <a:ext cx="61607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78971" y="2137954"/>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78971" y="2460171"/>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8971" y="2769326"/>
            <a:ext cx="62875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506582" y="5259977"/>
            <a:ext cx="9866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8971" y="5543005"/>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8971" y="5839096"/>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78971" y="6161313"/>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78575" y="6480806"/>
            <a:ext cx="8591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8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cxnSp>
        <p:nvCxnSpPr>
          <p:cNvPr id="6" name="Conector recto 5"/>
          <p:cNvCxnSpPr/>
          <p:nvPr/>
        </p:nvCxnSpPr>
        <p:spPr>
          <a:xfrm>
            <a:off x="570411" y="3365861"/>
            <a:ext cx="111077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570411" y="3705495"/>
            <a:ext cx="111077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70411" y="4045128"/>
            <a:ext cx="51641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2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317474" y="2411151"/>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8149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a:t>
            </a:r>
            <a:r>
              <a:rPr lang="es-PE" sz="2800" dirty="0" smtClean="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2931340"/>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4107404" y="3491013"/>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378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4000465"/>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3085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14400"/>
            <a:ext cx="10515600" cy="5262563"/>
          </a:xfrm>
        </p:spPr>
        <p:txBody>
          <a:bodyPr>
            <a:normAutofit lnSpcReduction="10000"/>
          </a:bodyPr>
          <a:lstStyle/>
          <a:p>
            <a:pPr marL="0" indent="0">
              <a:buNone/>
            </a:pPr>
            <a:r>
              <a:rPr lang="es-PE" dirty="0" smtClean="0">
                <a:solidFill>
                  <a:srgbClr val="FF0000"/>
                </a:solidFill>
              </a:rPr>
              <a:t>Objetivo</a:t>
            </a:r>
            <a:r>
              <a:rPr lang="es-PE" dirty="0" smtClean="0"/>
              <a:t> de “Los Principios Metafísicos del Derecho” = Fundamentación </a:t>
            </a:r>
            <a:r>
              <a:rPr lang="es-PE" dirty="0"/>
              <a:t>de la </a:t>
            </a:r>
            <a:r>
              <a:rPr lang="es-PE" dirty="0" smtClean="0">
                <a:solidFill>
                  <a:srgbClr val="FF0000"/>
                </a:solidFill>
              </a:rPr>
              <a:t>legalidad</a:t>
            </a:r>
          </a:p>
          <a:p>
            <a:pPr marL="0" indent="0">
              <a:buNone/>
            </a:pPr>
            <a:endParaRPr lang="es-PE" dirty="0" smtClean="0"/>
          </a:p>
          <a:p>
            <a:pPr marL="0" indent="0">
              <a:buNone/>
            </a:pPr>
            <a:r>
              <a:rPr lang="es-PE" dirty="0" smtClean="0"/>
              <a:t>¿</a:t>
            </a:r>
            <a:r>
              <a:rPr lang="es-PE" dirty="0"/>
              <a:t>el pueblo francés tiene </a:t>
            </a:r>
            <a:r>
              <a:rPr lang="es-PE" dirty="0">
                <a:solidFill>
                  <a:srgbClr val="FF0000"/>
                </a:solidFill>
              </a:rPr>
              <a:t>derecho</a:t>
            </a:r>
            <a:r>
              <a:rPr lang="es-PE" dirty="0"/>
              <a:t> a guillotinar a su rey</a:t>
            </a:r>
            <a:r>
              <a:rPr lang="es-PE" dirty="0" smtClean="0"/>
              <a:t>?</a:t>
            </a:r>
          </a:p>
          <a:p>
            <a:pPr marL="0" indent="0">
              <a:buNone/>
            </a:pPr>
            <a:endParaRPr lang="es-PE" dirty="0"/>
          </a:p>
          <a:p>
            <a:pPr marL="0" indent="0">
              <a:buNone/>
            </a:pPr>
            <a:r>
              <a:rPr lang="es-PE" dirty="0"/>
              <a:t>Imperativo categórico: Matar a un rey es un acto inmoral y por tanto contrario a lo jurídico, no tiene fundamento legal. </a:t>
            </a:r>
            <a:endParaRPr lang="es-PE" dirty="0" smtClean="0"/>
          </a:p>
          <a:p>
            <a:pPr marL="0" indent="0">
              <a:buNone/>
            </a:pPr>
            <a:endParaRPr lang="es-PE" dirty="0"/>
          </a:p>
          <a:p>
            <a:pPr marL="0" indent="0">
              <a:buNone/>
            </a:pPr>
            <a:r>
              <a:rPr lang="es-PE" dirty="0" smtClean="0"/>
              <a:t>Pena </a:t>
            </a:r>
            <a:r>
              <a:rPr lang="es-PE" dirty="0"/>
              <a:t>Capital: El homicida </a:t>
            </a:r>
            <a:r>
              <a:rPr lang="es-PE" dirty="0">
                <a:solidFill>
                  <a:srgbClr val="FF0000"/>
                </a:solidFill>
              </a:rPr>
              <a:t>universaliza</a:t>
            </a:r>
            <a:r>
              <a:rPr lang="es-PE" dirty="0"/>
              <a:t>  su conducta mediante el imperativo categórico de suerte que le expone a que otros le aniquilen. (En la línea de Demócrito). Lo mismo sucede con rebeldes e insurrectos. </a:t>
            </a:r>
          </a:p>
          <a:p>
            <a:pPr marL="0" indent="0">
              <a:buNone/>
            </a:pPr>
            <a:endParaRPr lang="es-PE" dirty="0"/>
          </a:p>
          <a:p>
            <a:endParaRPr lang="es-PE" dirty="0"/>
          </a:p>
        </p:txBody>
      </p:sp>
    </p:spTree>
    <p:extLst>
      <p:ext uri="{BB962C8B-B14F-4D97-AF65-F5344CB8AC3E}">
        <p14:creationId xmlns:p14="http://schemas.microsoft.com/office/powerpoint/2010/main" val="300205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smtClean="0"/>
              <a:t>Moral Universal</a:t>
            </a:r>
          </a:p>
          <a:p>
            <a:pPr algn="r"/>
            <a:endParaRPr lang="es-PE" sz="3200" dirty="0"/>
          </a:p>
          <a:p>
            <a:pPr algn="r"/>
            <a:r>
              <a:rPr lang="es-PE" sz="3200" dirty="0" smtClean="0"/>
              <a:t>Deontología (ética del deber)</a:t>
            </a:r>
          </a:p>
          <a:p>
            <a:pPr algn="r"/>
            <a:endParaRPr lang="es-PE" sz="3200" dirty="0"/>
          </a:p>
          <a:p>
            <a:pPr algn="r"/>
            <a:r>
              <a:rPr lang="es-PE" sz="3200" dirty="0" smtClean="0"/>
              <a:t>Buena Voluntad</a:t>
            </a:r>
          </a:p>
          <a:p>
            <a:pPr algn="r"/>
            <a:endParaRPr lang="es-PE" sz="3200" dirty="0"/>
          </a:p>
          <a:p>
            <a:pPr algn="r"/>
            <a:r>
              <a:rPr lang="es-PE" sz="3200" dirty="0" smtClean="0"/>
              <a:t>Libertad – Autonomía</a:t>
            </a:r>
          </a:p>
          <a:p>
            <a:pPr algn="r"/>
            <a:endParaRPr lang="es-PE" sz="3200" dirty="0"/>
          </a:p>
          <a:p>
            <a:pPr algn="r"/>
            <a:r>
              <a:rPr lang="es-PE" sz="3200" dirty="0" smtClean="0"/>
              <a:t>Imperativo Categórico</a:t>
            </a:r>
            <a:endParaRPr lang="es-PE" sz="3200" dirty="0"/>
          </a:p>
        </p:txBody>
      </p:sp>
    </p:spTree>
    <p:extLst>
      <p:ext uri="{BB962C8B-B14F-4D97-AF65-F5344CB8AC3E}">
        <p14:creationId xmlns:p14="http://schemas.microsoft.com/office/powerpoint/2010/main" val="2301576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724318"/>
          </a:xfrm>
          <a:prstGeom prst="rect">
            <a:avLst/>
          </a:prstGeom>
        </p:spPr>
        <p:txBody>
          <a:bodyPr wrap="square">
            <a:spAutoFit/>
          </a:bodyPr>
          <a:lstStyle/>
          <a:p>
            <a:pPr marL="449580" algn="just">
              <a:lnSpc>
                <a:spcPct val="107000"/>
              </a:lnSpc>
              <a:spcAft>
                <a:spcPts val="800"/>
              </a:spcAft>
            </a:pPr>
            <a:r>
              <a:rPr lang="es-PE" sz="2000" dirty="0"/>
              <a:t>“El origen del poder supremo es </a:t>
            </a:r>
            <a:r>
              <a:rPr lang="es-PE" sz="2000" dirty="0">
                <a:solidFill>
                  <a:srgbClr val="FF0000"/>
                </a:solidFill>
              </a:rPr>
              <a:t>inescrutable</a:t>
            </a:r>
            <a:r>
              <a:rPr lang="es-PE" sz="2000" dirty="0"/>
              <a:t>, bajo el punto de vista </a:t>
            </a:r>
            <a:r>
              <a:rPr lang="es-PE" sz="2000" i="1" dirty="0"/>
              <a:t>práctico</a:t>
            </a:r>
            <a:r>
              <a:rPr lang="es-PE" sz="2000" dirty="0"/>
              <a:t>, para el pueblo que está sometido a él; es decir, que </a:t>
            </a:r>
            <a:r>
              <a:rPr lang="es-PE" sz="2000" dirty="0">
                <a:solidFill>
                  <a:srgbClr val="FF0000"/>
                </a:solidFill>
              </a:rPr>
              <a:t>el súbdito no debe razonar prácticamente sobre este origen </a:t>
            </a:r>
            <a:r>
              <a:rPr lang="es-PE" sz="2000" dirty="0"/>
              <a:t>(…) con respecto a la obediencia que le debe. (…) Si el súbdito que investiga hoy este último origen quisiese resistir a la autoridad existente, debería ser </a:t>
            </a:r>
            <a:r>
              <a:rPr lang="es-PE" sz="2000" dirty="0">
                <a:solidFill>
                  <a:srgbClr val="FF0000"/>
                </a:solidFill>
              </a:rPr>
              <a:t>castigado</a:t>
            </a:r>
            <a:r>
              <a:rPr lang="es-PE" sz="2000" dirty="0"/>
              <a:t> con toda razón, expulsado o desterrado en nombre de las leyes de esta autoridad.” (2008, p.175)</a:t>
            </a:r>
            <a:endParaRPr lang="es-PE"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938992"/>
          </a:xfrm>
          <a:prstGeom prst="rect">
            <a:avLst/>
          </a:prstGeom>
        </p:spPr>
        <p:txBody>
          <a:bodyPr wrap="square">
            <a:spAutoFit/>
          </a:bodyPr>
          <a:lstStyle/>
          <a:p>
            <a:r>
              <a:rPr lang="es-PE" sz="2000" dirty="0"/>
              <a:t>E</a:t>
            </a:r>
            <a:r>
              <a:rPr lang="es-PE" sz="2000" dirty="0" smtClean="0"/>
              <a:t>l Dr. Alessandro Caviglia refiere: “Si el gobierno da una ley que va en contra de la libertad ciudadana, el pueblo debe acatarla; </a:t>
            </a:r>
            <a:r>
              <a:rPr lang="es-PE" sz="2000" dirty="0" smtClean="0">
                <a:solidFill>
                  <a:srgbClr val="FF0000"/>
                </a:solidFill>
              </a:rPr>
              <a:t>la rebelión se encuentra proscrita </a:t>
            </a:r>
            <a:r>
              <a:rPr lang="es-PE" sz="2000" dirty="0" smtClean="0"/>
              <a:t>porque sería </a:t>
            </a:r>
            <a:r>
              <a:rPr lang="es-PE" sz="2000" dirty="0" smtClean="0">
                <a:solidFill>
                  <a:srgbClr val="FF0000"/>
                </a:solidFill>
              </a:rPr>
              <a:t>atentar contra el sistema de derechos</a:t>
            </a:r>
            <a:r>
              <a:rPr lang="es-PE" sz="2000" dirty="0" smtClean="0"/>
              <a:t> en cuanto tal y desear </a:t>
            </a:r>
            <a:r>
              <a:rPr lang="es-PE" sz="2000" dirty="0" smtClean="0">
                <a:solidFill>
                  <a:srgbClr val="FF0000"/>
                </a:solidFill>
              </a:rPr>
              <a:t>volver al estado de naturaleza</a:t>
            </a:r>
            <a:r>
              <a:rPr lang="es-PE" sz="2000" dirty="0" smtClean="0"/>
              <a:t> o de guerra latente. Sin embargo, </a:t>
            </a:r>
            <a:r>
              <a:rPr lang="es-PE" sz="2000" dirty="0" smtClean="0">
                <a:solidFill>
                  <a:srgbClr val="FF0000"/>
                </a:solidFill>
              </a:rPr>
              <a:t>recurriendo al uso público de la razón la ciudadanía puede criticar y discutir dicha ley</a:t>
            </a:r>
            <a:r>
              <a:rPr lang="es-PE" sz="2000" dirty="0" smtClean="0"/>
              <a:t>. Pero si el gobierno se resiste a tomar en serio la deliberación política, se produce un conflicto entre la soberanía </a:t>
            </a:r>
            <a:r>
              <a:rPr lang="es-PE" sz="2000" dirty="0" smtClean="0">
                <a:solidFill>
                  <a:srgbClr val="FF0000"/>
                </a:solidFill>
              </a:rPr>
              <a:t>popular</a:t>
            </a:r>
            <a:r>
              <a:rPr lang="es-PE" sz="2000" dirty="0" smtClean="0"/>
              <a:t> y la soberanía del </a:t>
            </a:r>
            <a:r>
              <a:rPr lang="es-PE" sz="2000" dirty="0" smtClean="0">
                <a:solidFill>
                  <a:srgbClr val="FF0000"/>
                </a:solidFill>
              </a:rPr>
              <a:t>gobierno</a:t>
            </a:r>
            <a:r>
              <a:rPr lang="es-PE" sz="2000" dirty="0" smtClean="0"/>
              <a:t>” (2005, VII) </a:t>
            </a:r>
          </a:p>
        </p:txBody>
      </p:sp>
    </p:spTree>
    <p:extLst>
      <p:ext uri="{BB962C8B-B14F-4D97-AF65-F5344CB8AC3E}">
        <p14:creationId xmlns:p14="http://schemas.microsoft.com/office/powerpoint/2010/main" val="3547762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063585" y="456653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3418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a:t>
            </a:r>
            <a:r>
              <a:rPr lang="es-PE" dirty="0" smtClean="0">
                <a:solidFill>
                  <a:srgbClr val="92D050"/>
                </a:solidFill>
              </a:rPr>
              <a:t>no en el despotismo</a:t>
            </a:r>
            <a:r>
              <a:rPr lang="es-PE" dirty="0" smtClean="0">
                <a:solidFill>
                  <a:srgbClr val="FF0000"/>
                </a:solidFill>
              </a:rPr>
              <a:t>,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121851" y="509121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863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7" y="1867989"/>
            <a:ext cx="10972800" cy="408867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a:t>
            </a:r>
            <a:r>
              <a:rPr lang="es-PE" sz="2400" dirty="0" smtClean="0"/>
              <a:t>mismo texto </a:t>
            </a:r>
            <a:r>
              <a:rPr lang="es-PE" sz="2400" dirty="0"/>
              <a:t>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p>
          <a:p>
            <a:pPr marL="0" indent="0" algn="just">
              <a:buNone/>
            </a:pPr>
            <a:endParaRPr lang="es-PE" sz="2400" dirty="0"/>
          </a:p>
        </p:txBody>
      </p:sp>
    </p:spTree>
    <p:extLst>
      <p:ext uri="{BB962C8B-B14F-4D97-AF65-F5344CB8AC3E}">
        <p14:creationId xmlns:p14="http://schemas.microsoft.com/office/powerpoint/2010/main" val="596493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r>
              <a:rPr lang="es-PE" sz="2000" dirty="0" smtClean="0"/>
              <a:t>:</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3064029" y="565291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73092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cxnSp>
        <p:nvCxnSpPr>
          <p:cNvPr id="3" name="Conector recto 2"/>
          <p:cNvCxnSpPr/>
          <p:nvPr/>
        </p:nvCxnSpPr>
        <p:spPr>
          <a:xfrm>
            <a:off x="2599509" y="1149531"/>
            <a:ext cx="7537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194560" y="1423851"/>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286000" y="3004456"/>
            <a:ext cx="87693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8686800" y="5421086"/>
            <a:ext cx="1825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194560" y="5643154"/>
            <a:ext cx="2351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63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dirty="0" smtClean="0"/>
              <a:t>2008, p. 214</a:t>
            </a:r>
            <a:endParaRPr lang="es-PE" dirty="0"/>
          </a:p>
        </p:txBody>
      </p:sp>
      <p:pic>
        <p:nvPicPr>
          <p:cNvPr id="4" name="Marcador de contenido 3"/>
          <p:cNvPicPr>
            <a:picLocks noGrp="1" noChangeAspect="1"/>
          </p:cNvPicPr>
          <p:nvPr>
            <p:ph idx="1"/>
          </p:nvPr>
        </p:nvPicPr>
        <p:blipFill>
          <a:blip r:embed="rId2"/>
          <a:stretch>
            <a:fillRect/>
          </a:stretch>
        </p:blipFill>
        <p:spPr>
          <a:xfrm>
            <a:off x="592620" y="1352758"/>
            <a:ext cx="9465779" cy="5291755"/>
          </a:xfrm>
          <a:prstGeom prst="rect">
            <a:avLst/>
          </a:prstGeom>
        </p:spPr>
      </p:pic>
      <p:sp>
        <p:nvSpPr>
          <p:cNvPr id="5" name="Rectángulo 4"/>
          <p:cNvSpPr/>
          <p:nvPr/>
        </p:nvSpPr>
        <p:spPr>
          <a:xfrm>
            <a:off x="592620" y="1027906"/>
            <a:ext cx="3641450" cy="8207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6"/>
          <p:cNvCxnSpPr/>
          <p:nvPr/>
        </p:nvCxnSpPr>
        <p:spPr>
          <a:xfrm>
            <a:off x="4114800" y="5590903"/>
            <a:ext cx="5617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44583" y="6100354"/>
            <a:ext cx="41409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17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5" name="Marcador de contenido 2"/>
          <p:cNvSpPr txBox="1">
            <a:spLocks/>
          </p:cNvSpPr>
          <p:nvPr/>
        </p:nvSpPr>
        <p:spPr>
          <a:xfrm>
            <a:off x="0" y="-1"/>
            <a:ext cx="5068957" cy="437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1800" dirty="0" smtClean="0"/>
              <a:t>China expulsa misioneros extranjeros</a:t>
            </a:r>
          </a:p>
          <a:p>
            <a:pPr marL="0" indent="0" algn="ctr">
              <a:buFont typeface="Arial" panose="020B0604020202020204" pitchFamily="34" charset="0"/>
              <a:buNone/>
            </a:pPr>
            <a:endParaRPr lang="es-PE" sz="1800" dirty="0"/>
          </a:p>
          <a:p>
            <a:pPr marL="0" indent="0" algn="ctr">
              <a:buFont typeface="Arial" panose="020B0604020202020204" pitchFamily="34" charset="0"/>
              <a:buNone/>
            </a:pPr>
            <a:endParaRPr lang="es-PE" sz="1800" dirty="0" smtClean="0"/>
          </a:p>
        </p:txBody>
      </p:sp>
      <p:sp>
        <p:nvSpPr>
          <p:cNvPr id="6" name="Rectángulo 5"/>
          <p:cNvSpPr/>
          <p:nvPr/>
        </p:nvSpPr>
        <p:spPr>
          <a:xfrm>
            <a:off x="0" y="719794"/>
            <a:ext cx="5068957" cy="369332"/>
          </a:xfrm>
          <a:prstGeom prst="rect">
            <a:avLst/>
          </a:prstGeom>
        </p:spPr>
        <p:txBody>
          <a:bodyPr wrap="square">
            <a:spAutoFit/>
          </a:bodyPr>
          <a:lstStyle/>
          <a:p>
            <a:pPr algn="ctr"/>
            <a:r>
              <a:rPr lang="es-PE" dirty="0">
                <a:solidFill>
                  <a:schemeClr val="accent1"/>
                </a:solidFill>
              </a:rPr>
              <a:t>Voltaire</a:t>
            </a:r>
            <a:r>
              <a:rPr lang="es-PE" dirty="0"/>
              <a:t> </a:t>
            </a:r>
            <a:r>
              <a:rPr lang="es-PE" dirty="0" smtClean="0"/>
              <a:t>: Cartas Filosóficas</a:t>
            </a:r>
          </a:p>
        </p:txBody>
      </p:sp>
      <p:sp>
        <p:nvSpPr>
          <p:cNvPr id="7" name="Rectángulo 6"/>
          <p:cNvSpPr/>
          <p:nvPr/>
        </p:nvSpPr>
        <p:spPr>
          <a:xfrm>
            <a:off x="-23193" y="1470985"/>
            <a:ext cx="5068957" cy="369332"/>
          </a:xfrm>
          <a:prstGeom prst="rect">
            <a:avLst/>
          </a:prstGeom>
        </p:spPr>
        <p:txBody>
          <a:bodyPr wrap="square">
            <a:spAutoFit/>
          </a:bodyPr>
          <a:lstStyle/>
          <a:p>
            <a:pPr algn="ctr"/>
            <a:r>
              <a:rPr lang="es-PE" dirty="0" smtClean="0"/>
              <a:t>Fundación: Las Piedras (</a:t>
            </a:r>
            <a:r>
              <a:rPr lang="es-PE" dirty="0" err="1" smtClean="0"/>
              <a:t>Uru</a:t>
            </a:r>
            <a:r>
              <a:rPr lang="es-PE" dirty="0" smtClean="0"/>
              <a:t>) y Copiapó (Chi)</a:t>
            </a:r>
            <a:endParaRPr lang="es-PE" dirty="0"/>
          </a:p>
        </p:txBody>
      </p:sp>
      <p:sp>
        <p:nvSpPr>
          <p:cNvPr id="8" name="Rectángulo 7"/>
          <p:cNvSpPr/>
          <p:nvPr/>
        </p:nvSpPr>
        <p:spPr>
          <a:xfrm>
            <a:off x="115956" y="2227931"/>
            <a:ext cx="5068957" cy="369332"/>
          </a:xfrm>
          <a:prstGeom prst="rect">
            <a:avLst/>
          </a:prstGeom>
        </p:spPr>
        <p:txBody>
          <a:bodyPr wrap="square">
            <a:spAutoFit/>
          </a:bodyPr>
          <a:lstStyle/>
          <a:p>
            <a:pPr algn="ctr"/>
            <a:r>
              <a:rPr lang="es-PE" dirty="0" smtClean="0">
                <a:solidFill>
                  <a:schemeClr val="accent1"/>
                </a:solidFill>
              </a:rPr>
              <a:t>Rousseau</a:t>
            </a:r>
            <a:r>
              <a:rPr lang="es-PE" dirty="0" smtClean="0"/>
              <a:t>: Orígenes de la desigualdad / hombres</a:t>
            </a:r>
            <a:endParaRPr lang="es-PE" dirty="0"/>
          </a:p>
        </p:txBody>
      </p:sp>
      <p:sp>
        <p:nvSpPr>
          <p:cNvPr id="9" name="Rectángulo 8"/>
          <p:cNvSpPr/>
          <p:nvPr/>
        </p:nvSpPr>
        <p:spPr>
          <a:xfrm>
            <a:off x="115954" y="2975028"/>
            <a:ext cx="5068957" cy="646331"/>
          </a:xfrm>
          <a:prstGeom prst="rect">
            <a:avLst/>
          </a:prstGeom>
        </p:spPr>
        <p:txBody>
          <a:bodyPr wrap="square">
            <a:spAutoFit/>
          </a:bodyPr>
          <a:lstStyle/>
          <a:p>
            <a:pPr algn="ctr"/>
            <a:r>
              <a:rPr lang="es-PE" dirty="0" smtClean="0">
                <a:solidFill>
                  <a:schemeClr val="accent1"/>
                </a:solidFill>
              </a:rPr>
              <a:t>Mozart</a:t>
            </a:r>
            <a:r>
              <a:rPr lang="es-PE" dirty="0" smtClean="0"/>
              <a:t> compone su primera sinfonía a los 8</a:t>
            </a:r>
          </a:p>
          <a:p>
            <a:pPr algn="ctr"/>
            <a:r>
              <a:rPr lang="es-PE" dirty="0" err="1" smtClean="0">
                <a:solidFill>
                  <a:schemeClr val="accent1"/>
                </a:solidFill>
              </a:rPr>
              <a:t>Messier</a:t>
            </a:r>
            <a:r>
              <a:rPr lang="es-PE" dirty="0" smtClean="0"/>
              <a:t> descubre 1era nebulosa planetaria</a:t>
            </a:r>
            <a:endParaRPr lang="es-PE" dirty="0"/>
          </a:p>
        </p:txBody>
      </p:sp>
      <p:sp>
        <p:nvSpPr>
          <p:cNvPr id="10" name="Rectángulo 9"/>
          <p:cNvSpPr/>
          <p:nvPr/>
        </p:nvSpPr>
        <p:spPr>
          <a:xfrm>
            <a:off x="-3315" y="3697150"/>
            <a:ext cx="5068957" cy="646331"/>
          </a:xfrm>
          <a:prstGeom prst="rect">
            <a:avLst/>
          </a:prstGeom>
        </p:spPr>
        <p:txBody>
          <a:bodyPr wrap="square">
            <a:spAutoFit/>
          </a:bodyPr>
          <a:lstStyle/>
          <a:p>
            <a:pPr algn="ctr"/>
            <a:r>
              <a:rPr lang="es-PE" dirty="0" smtClean="0"/>
              <a:t>Asciende </a:t>
            </a:r>
            <a:r>
              <a:rPr lang="es-PE" dirty="0" smtClean="0">
                <a:solidFill>
                  <a:schemeClr val="accent1"/>
                </a:solidFill>
              </a:rPr>
              <a:t>Luis</a:t>
            </a:r>
            <a:r>
              <a:rPr lang="es-PE" dirty="0" smtClean="0"/>
              <a:t> </a:t>
            </a:r>
            <a:r>
              <a:rPr lang="es-PE" dirty="0" smtClean="0">
                <a:solidFill>
                  <a:schemeClr val="accent1"/>
                </a:solidFill>
              </a:rPr>
              <a:t>XVI</a:t>
            </a:r>
            <a:r>
              <a:rPr lang="es-PE" dirty="0" smtClean="0"/>
              <a:t> de Francia</a:t>
            </a:r>
          </a:p>
          <a:p>
            <a:pPr algn="ctr"/>
            <a:r>
              <a:rPr lang="es-PE" dirty="0" smtClean="0">
                <a:solidFill>
                  <a:schemeClr val="accent1"/>
                </a:solidFill>
              </a:rPr>
              <a:t>Goethe</a:t>
            </a:r>
            <a:r>
              <a:rPr lang="es-PE" dirty="0" smtClean="0"/>
              <a:t>: Penas del joven Werther</a:t>
            </a:r>
            <a:endParaRPr lang="es-PE" dirty="0"/>
          </a:p>
        </p:txBody>
      </p:sp>
      <p:sp>
        <p:nvSpPr>
          <p:cNvPr id="11" name="Rectángulo 10"/>
          <p:cNvSpPr/>
          <p:nvPr/>
        </p:nvSpPr>
        <p:spPr>
          <a:xfrm>
            <a:off x="205408" y="4571404"/>
            <a:ext cx="5068957" cy="369332"/>
          </a:xfrm>
          <a:prstGeom prst="rect">
            <a:avLst/>
          </a:prstGeom>
        </p:spPr>
        <p:txBody>
          <a:bodyPr wrap="square">
            <a:spAutoFit/>
          </a:bodyPr>
          <a:lstStyle/>
          <a:p>
            <a:pPr algn="ctr"/>
            <a:r>
              <a:rPr lang="es-PE" dirty="0" smtClean="0"/>
              <a:t>Culmina guerra independencia EEUU</a:t>
            </a:r>
            <a:endParaRPr lang="es-PE"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3" name="Rectángulo 12"/>
          <p:cNvSpPr/>
          <p:nvPr/>
        </p:nvSpPr>
        <p:spPr>
          <a:xfrm>
            <a:off x="233568" y="4932780"/>
            <a:ext cx="5068957" cy="369332"/>
          </a:xfrm>
          <a:prstGeom prst="rect">
            <a:avLst/>
          </a:prstGeom>
        </p:spPr>
        <p:txBody>
          <a:bodyPr wrap="square">
            <a:spAutoFit/>
          </a:bodyPr>
          <a:lstStyle/>
          <a:p>
            <a:pPr algn="r"/>
            <a:r>
              <a:rPr lang="es-PE" dirty="0" err="1" smtClean="0">
                <a:solidFill>
                  <a:srgbClr val="FF0000"/>
                </a:solidFill>
              </a:rPr>
              <a:t>Rev</a:t>
            </a:r>
            <a:r>
              <a:rPr lang="es-PE" dirty="0" smtClean="0">
                <a:solidFill>
                  <a:srgbClr val="FF0000"/>
                </a:solidFill>
              </a:rPr>
              <a:t> Francesa 1789-99</a:t>
            </a:r>
            <a:endParaRPr lang="es-PE" dirty="0">
              <a:solidFill>
                <a:srgbClr val="FF0000"/>
              </a:solidFill>
            </a:endParaRPr>
          </a:p>
        </p:txBody>
      </p:sp>
      <p:sp>
        <p:nvSpPr>
          <p:cNvPr id="14" name="Rectángulo 13"/>
          <p:cNvSpPr/>
          <p:nvPr/>
        </p:nvSpPr>
        <p:spPr>
          <a:xfrm>
            <a:off x="301484" y="5302868"/>
            <a:ext cx="5068957" cy="369332"/>
          </a:xfrm>
          <a:prstGeom prst="rect">
            <a:avLst/>
          </a:prstGeom>
        </p:spPr>
        <p:txBody>
          <a:bodyPr wrap="square">
            <a:spAutoFit/>
          </a:bodyPr>
          <a:lstStyle/>
          <a:p>
            <a:pPr algn="ctr"/>
            <a:r>
              <a:rPr lang="es-PE" dirty="0" smtClean="0"/>
              <a:t>Fundación de Rubio (Ven)</a:t>
            </a:r>
            <a:endParaRPr lang="es-PE" dirty="0"/>
          </a:p>
        </p:txBody>
      </p:sp>
      <p:sp>
        <p:nvSpPr>
          <p:cNvPr id="15" name="Rectángulo 14"/>
          <p:cNvSpPr/>
          <p:nvPr/>
        </p:nvSpPr>
        <p:spPr>
          <a:xfrm>
            <a:off x="205408" y="5994456"/>
            <a:ext cx="5068957" cy="646331"/>
          </a:xfrm>
          <a:prstGeom prst="rect">
            <a:avLst/>
          </a:prstGeom>
        </p:spPr>
        <p:txBody>
          <a:bodyPr wrap="square">
            <a:spAutoFit/>
          </a:bodyPr>
          <a:lstStyle/>
          <a:p>
            <a:pPr algn="ctr"/>
            <a:r>
              <a:rPr lang="es-PE" dirty="0" smtClean="0">
                <a:solidFill>
                  <a:schemeClr val="accent1"/>
                </a:solidFill>
              </a:rPr>
              <a:t>Napoleón</a:t>
            </a:r>
            <a:r>
              <a:rPr lang="es-PE" dirty="0" smtClean="0"/>
              <a:t> coronado</a:t>
            </a:r>
          </a:p>
          <a:p>
            <a:pPr algn="ctr"/>
            <a:r>
              <a:rPr lang="es-PE" dirty="0" smtClean="0"/>
              <a:t>Revolución en Haití</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sp>
        <p:nvSpPr>
          <p:cNvPr id="21" name="Rectángulo 20"/>
          <p:cNvSpPr/>
          <p:nvPr/>
        </p:nvSpPr>
        <p:spPr>
          <a:xfrm>
            <a:off x="-342905" y="5697714"/>
            <a:ext cx="5708379" cy="369332"/>
          </a:xfrm>
          <a:prstGeom prst="rect">
            <a:avLst/>
          </a:prstGeom>
        </p:spPr>
        <p:txBody>
          <a:bodyPr wrap="square">
            <a:spAutoFit/>
          </a:bodyPr>
          <a:lstStyle/>
          <a:p>
            <a:pPr algn="r"/>
            <a:r>
              <a:rPr lang="es-PE" dirty="0" smtClean="0">
                <a:solidFill>
                  <a:schemeClr val="accent1"/>
                </a:solidFill>
              </a:rPr>
              <a:t>Volta</a:t>
            </a:r>
            <a:r>
              <a:rPr lang="es-PE" dirty="0" smtClean="0"/>
              <a:t> desarrolla la primera pila electromagnética 1799 </a:t>
            </a:r>
            <a:endParaRPr lang="es-PE" dirty="0"/>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0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46575" y="4138884"/>
            <a:ext cx="2209800" cy="2028825"/>
          </a:xfrm>
          <a:prstGeom prst="rect">
            <a:avLst/>
          </a:prstGeom>
        </p:spPr>
      </p:pic>
      <p:pic>
        <p:nvPicPr>
          <p:cNvPr id="7" name="Imagen 6"/>
          <p:cNvPicPr>
            <a:picLocks noChangeAspect="1"/>
          </p:cNvPicPr>
          <p:nvPr/>
        </p:nvPicPr>
        <p:blipFill>
          <a:blip r:embed="rId3"/>
          <a:stretch>
            <a:fillRect/>
          </a:stretch>
        </p:blipFill>
        <p:spPr>
          <a:xfrm>
            <a:off x="1446575" y="391340"/>
            <a:ext cx="2279605" cy="2291795"/>
          </a:xfrm>
          <a:prstGeom prst="rect">
            <a:avLst/>
          </a:prstGeom>
        </p:spPr>
      </p:pic>
      <p:sp>
        <p:nvSpPr>
          <p:cNvPr id="8" name="Flecha abajo 7"/>
          <p:cNvSpPr/>
          <p:nvPr/>
        </p:nvSpPr>
        <p:spPr>
          <a:xfrm rot="10800000">
            <a:off x="2331651" y="3104032"/>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4"/>
          <a:stretch>
            <a:fillRect/>
          </a:stretch>
        </p:blipFill>
        <p:spPr>
          <a:xfrm>
            <a:off x="5607912" y="765402"/>
            <a:ext cx="5387292" cy="5165136"/>
          </a:xfrm>
          <a:prstGeom prst="rect">
            <a:avLst/>
          </a:prstGeom>
        </p:spPr>
      </p:pic>
      <p:pic>
        <p:nvPicPr>
          <p:cNvPr id="10" name="Imagen 9"/>
          <p:cNvPicPr>
            <a:picLocks noChangeAspect="1"/>
          </p:cNvPicPr>
          <p:nvPr/>
        </p:nvPicPr>
        <p:blipFill>
          <a:blip r:embed="rId3"/>
          <a:stretch>
            <a:fillRect/>
          </a:stretch>
        </p:blipFill>
        <p:spPr>
          <a:xfrm>
            <a:off x="6680427" y="1959778"/>
            <a:ext cx="719509" cy="723357"/>
          </a:xfrm>
          <a:prstGeom prst="rect">
            <a:avLst/>
          </a:prstGeom>
        </p:spPr>
      </p:pic>
      <p:pic>
        <p:nvPicPr>
          <p:cNvPr id="11" name="Imagen 10"/>
          <p:cNvPicPr>
            <a:picLocks noChangeAspect="1"/>
          </p:cNvPicPr>
          <p:nvPr/>
        </p:nvPicPr>
        <p:blipFill>
          <a:blip r:embed="rId3"/>
          <a:stretch>
            <a:fillRect/>
          </a:stretch>
        </p:blipFill>
        <p:spPr>
          <a:xfrm>
            <a:off x="7224713" y="3515832"/>
            <a:ext cx="719509" cy="723357"/>
          </a:xfrm>
          <a:prstGeom prst="rect">
            <a:avLst/>
          </a:prstGeom>
        </p:spPr>
      </p:pic>
      <p:pic>
        <p:nvPicPr>
          <p:cNvPr id="12" name="Imagen 11"/>
          <p:cNvPicPr>
            <a:picLocks noChangeAspect="1"/>
          </p:cNvPicPr>
          <p:nvPr/>
        </p:nvPicPr>
        <p:blipFill>
          <a:blip r:embed="rId3"/>
          <a:stretch>
            <a:fillRect/>
          </a:stretch>
        </p:blipFill>
        <p:spPr>
          <a:xfrm>
            <a:off x="8301558" y="4999070"/>
            <a:ext cx="719509" cy="723357"/>
          </a:xfrm>
          <a:prstGeom prst="rect">
            <a:avLst/>
          </a:prstGeom>
        </p:spPr>
      </p:pic>
      <p:pic>
        <p:nvPicPr>
          <p:cNvPr id="13" name="Imagen 12"/>
          <p:cNvPicPr>
            <a:picLocks noChangeAspect="1"/>
          </p:cNvPicPr>
          <p:nvPr/>
        </p:nvPicPr>
        <p:blipFill>
          <a:blip r:embed="rId3"/>
          <a:stretch>
            <a:fillRect/>
          </a:stretch>
        </p:blipFill>
        <p:spPr>
          <a:xfrm>
            <a:off x="8752752" y="899836"/>
            <a:ext cx="1971854" cy="1982400"/>
          </a:xfrm>
          <a:prstGeom prst="rect">
            <a:avLst/>
          </a:prstGeom>
        </p:spPr>
      </p:pic>
      <p:sp>
        <p:nvSpPr>
          <p:cNvPr id="14" name="Flecha abajo 13"/>
          <p:cNvSpPr/>
          <p:nvPr/>
        </p:nvSpPr>
        <p:spPr>
          <a:xfrm rot="13429769">
            <a:off x="7821618" y="196130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3429769">
            <a:off x="8369996" y="324921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abajo 15"/>
          <p:cNvSpPr/>
          <p:nvPr/>
        </p:nvSpPr>
        <p:spPr>
          <a:xfrm rot="11786163">
            <a:off x="8975124" y="4099410"/>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0229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“Esta </a:t>
            </a:r>
            <a:r>
              <a:rPr lang="es-PE" sz="2000" dirty="0">
                <a:latin typeface="Calibri" panose="020F0502020204030204" pitchFamily="34" charset="0"/>
                <a:ea typeface="Calibri" panose="020F0502020204030204" pitchFamily="34" charset="0"/>
                <a:cs typeface="Times New Roman" panose="02020603050405020304" pitchFamily="18" charset="0"/>
              </a:rPr>
              <a:t>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t>
            </a:r>
            <a:r>
              <a:rPr lang="es-PE"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acción</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es decir, en una relación universal de uno solo con todos los </a:t>
            </a:r>
            <a:r>
              <a:rPr lang="es-PE" sz="2000" dirty="0" smtClean="0">
                <a:latin typeface="Calibri" panose="020F0502020204030204" pitchFamily="34" charset="0"/>
                <a:ea typeface="Calibri" panose="020F0502020204030204" pitchFamily="34" charset="0"/>
                <a:cs typeface="Times New Roman" panose="02020603050405020304" pitchFamily="18" charset="0"/>
              </a:rPr>
              <a:t>demás; y </a:t>
            </a:r>
            <a:r>
              <a:rPr lang="es-PE" sz="2000" dirty="0">
                <a:latin typeface="Calibri" panose="020F0502020204030204" pitchFamily="34" charset="0"/>
                <a:ea typeface="Calibri" panose="020F0502020204030204" pitchFamily="34" charset="0"/>
                <a:cs typeface="Times New Roman" panose="02020603050405020304" pitchFamily="18" charset="0"/>
              </a:rPr>
              <a:t>tienen el derecho de hacer el ensayo, sin que por ello pueda un extranjero tratarlos como </a:t>
            </a:r>
            <a:r>
              <a:rPr lang="es-PE" sz="2000" dirty="0" smtClean="0">
                <a:latin typeface="Calibri" panose="020F0502020204030204" pitchFamily="34" charset="0"/>
                <a:ea typeface="Calibri" panose="020F0502020204030204" pitchFamily="34" charset="0"/>
                <a:cs typeface="Times New Roman" panose="02020603050405020304" pitchFamily="18" charset="0"/>
              </a:rPr>
              <a:t>a </a:t>
            </a:r>
            <a:r>
              <a:rPr lang="es-PE" sz="2000" dirty="0">
                <a:latin typeface="Calibri" panose="020F0502020204030204" pitchFamily="34" charset="0"/>
                <a:ea typeface="Calibri" panose="020F0502020204030204" pitchFamily="34" charset="0"/>
                <a:cs typeface="Times New Roman" panose="02020603050405020304" pitchFamily="18" charset="0"/>
              </a:rPr>
              <a:t>enemigos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Este </a:t>
            </a:r>
            <a:r>
              <a:rPr lang="es-PE" sz="2000" dirty="0">
                <a:latin typeface="Calibri" panose="020F0502020204030204" pitchFamily="34" charset="0"/>
                <a:ea typeface="Calibri" panose="020F0502020204030204" pitchFamily="34" charset="0"/>
                <a:cs typeface="Times New Roman" panose="02020603050405020304" pitchFamily="18" charset="0"/>
              </a:rPr>
              <a:t>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(2008, p. 226)</a:t>
            </a:r>
          </a:p>
        </p:txBody>
      </p:sp>
    </p:spTree>
    <p:extLst>
      <p:ext uri="{BB962C8B-B14F-4D97-AF65-F5344CB8AC3E}">
        <p14:creationId xmlns:p14="http://schemas.microsoft.com/office/powerpoint/2010/main" val="28096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227</a:t>
            </a:r>
            <a:endParaRPr lang="es-PE" sz="3600" dirty="0"/>
          </a:p>
        </p:txBody>
      </p:sp>
      <p:pic>
        <p:nvPicPr>
          <p:cNvPr id="4" name="Imagen 3"/>
          <p:cNvPicPr>
            <a:picLocks noChangeAspect="1"/>
          </p:cNvPicPr>
          <p:nvPr/>
        </p:nvPicPr>
        <p:blipFill>
          <a:blip r:embed="rId2"/>
          <a:stretch>
            <a:fillRect/>
          </a:stretch>
        </p:blipFill>
        <p:spPr>
          <a:xfrm>
            <a:off x="1265343" y="3930033"/>
            <a:ext cx="10220886" cy="1874419"/>
          </a:xfrm>
          <a:prstGeom prst="rect">
            <a:avLst/>
          </a:prstGeom>
        </p:spPr>
      </p:pic>
      <p:pic>
        <p:nvPicPr>
          <p:cNvPr id="5" name="Imagen 4"/>
          <p:cNvPicPr>
            <a:picLocks noChangeAspect="1"/>
          </p:cNvPicPr>
          <p:nvPr/>
        </p:nvPicPr>
        <p:blipFill>
          <a:blip r:embed="rId3"/>
          <a:stretch>
            <a:fillRect/>
          </a:stretch>
        </p:blipFill>
        <p:spPr>
          <a:xfrm>
            <a:off x="3071131" y="400757"/>
            <a:ext cx="6541427" cy="3333013"/>
          </a:xfrm>
          <a:prstGeom prst="rect">
            <a:avLst/>
          </a:prstGeom>
        </p:spPr>
      </p:pic>
    </p:spTree>
    <p:extLst>
      <p:ext uri="{BB962C8B-B14F-4D97-AF65-F5344CB8AC3E}">
        <p14:creationId xmlns:p14="http://schemas.microsoft.com/office/powerpoint/2010/main" val="4293687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3" name="Imagen 2"/>
          <p:cNvPicPr>
            <a:picLocks noChangeAspect="1"/>
          </p:cNvPicPr>
          <p:nvPr/>
        </p:nvPicPr>
        <p:blipFill>
          <a:blip r:embed="rId2"/>
          <a:stretch>
            <a:fillRect/>
          </a:stretch>
        </p:blipFill>
        <p:spPr>
          <a:xfrm>
            <a:off x="643949" y="883167"/>
            <a:ext cx="8129492" cy="5312051"/>
          </a:xfrm>
          <a:prstGeom prst="rect">
            <a:avLst/>
          </a:prstGeom>
        </p:spPr>
      </p:pic>
      <p:pic>
        <p:nvPicPr>
          <p:cNvPr id="5" name="Imagen 4"/>
          <p:cNvPicPr>
            <a:picLocks noChangeAspect="1"/>
          </p:cNvPicPr>
          <p:nvPr/>
        </p:nvPicPr>
        <p:blipFill>
          <a:blip r:embed="rId3"/>
          <a:stretch>
            <a:fillRect/>
          </a:stretch>
        </p:blipFill>
        <p:spPr>
          <a:xfrm>
            <a:off x="9024730" y="1441867"/>
            <a:ext cx="2897945" cy="3531870"/>
          </a:xfrm>
          <a:prstGeom prst="rect">
            <a:avLst/>
          </a:prstGeom>
        </p:spPr>
      </p:pic>
      <p:cxnSp>
        <p:nvCxnSpPr>
          <p:cNvPr id="7" name="Conector recto 6"/>
          <p:cNvCxnSpPr/>
          <p:nvPr/>
        </p:nvCxnSpPr>
        <p:spPr>
          <a:xfrm>
            <a:off x="8098971" y="2886891"/>
            <a:ext cx="6744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57646" y="3207802"/>
            <a:ext cx="7824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3644537"/>
            <a:ext cx="7746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57646" y="4101737"/>
            <a:ext cx="7678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57646" y="4493623"/>
            <a:ext cx="5564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142309" y="6195218"/>
            <a:ext cx="38666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10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4" name="Imagen 3"/>
          <p:cNvPicPr>
            <a:picLocks noChangeAspect="1"/>
          </p:cNvPicPr>
          <p:nvPr/>
        </p:nvPicPr>
        <p:blipFill>
          <a:blip r:embed="rId2"/>
          <a:stretch>
            <a:fillRect/>
          </a:stretch>
        </p:blipFill>
        <p:spPr>
          <a:xfrm>
            <a:off x="1216093" y="511037"/>
            <a:ext cx="7450828" cy="4149828"/>
          </a:xfrm>
          <a:prstGeom prst="rect">
            <a:avLst/>
          </a:prstGeom>
        </p:spPr>
      </p:pic>
      <p:pic>
        <p:nvPicPr>
          <p:cNvPr id="5" name="Imagen 4"/>
          <p:cNvPicPr>
            <a:picLocks noChangeAspect="1"/>
          </p:cNvPicPr>
          <p:nvPr/>
        </p:nvPicPr>
        <p:blipFill>
          <a:blip r:embed="rId3"/>
          <a:stretch>
            <a:fillRect/>
          </a:stretch>
        </p:blipFill>
        <p:spPr>
          <a:xfrm>
            <a:off x="1216093" y="4660864"/>
            <a:ext cx="7291803" cy="1406953"/>
          </a:xfrm>
          <a:prstGeom prst="rect">
            <a:avLst/>
          </a:prstGeom>
        </p:spPr>
      </p:pic>
      <p:cxnSp>
        <p:nvCxnSpPr>
          <p:cNvPr id="7" name="Conector recto 6"/>
          <p:cNvCxnSpPr/>
          <p:nvPr/>
        </p:nvCxnSpPr>
        <p:spPr>
          <a:xfrm>
            <a:off x="5734594" y="1227909"/>
            <a:ext cx="2573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216093" y="1632857"/>
            <a:ext cx="406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975566" y="3422469"/>
            <a:ext cx="14238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216093" y="3827417"/>
            <a:ext cx="1122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27371" y="3814354"/>
            <a:ext cx="1580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00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229</a:t>
            </a:r>
            <a:endParaRPr lang="es-PE" sz="3600" dirty="0"/>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69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230</a:t>
            </a:r>
            <a:endParaRPr lang="es-PE" sz="3600" dirty="0"/>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231</a:t>
            </a:r>
            <a:endParaRPr lang="es-PE" sz="3600" dirty="0"/>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t>Kant, I</a:t>
            </a:r>
            <a:r>
              <a:rPr lang="es-PE" dirty="0"/>
              <a:t>. (2008) </a:t>
            </a:r>
            <a:r>
              <a:rPr lang="es-PE" i="1" dirty="0"/>
              <a:t>Principios metafísicos del derecho</a:t>
            </a:r>
            <a:r>
              <a:rPr lang="es-PE" dirty="0"/>
              <a:t>. Trad. G. </a:t>
            </a:r>
            <a:r>
              <a:rPr lang="es-PE" dirty="0" err="1"/>
              <a:t>Lizarraga</a:t>
            </a:r>
            <a:r>
              <a:rPr lang="es-PE" dirty="0"/>
              <a:t>. Ed. Renacimiento, Madrid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4452" y="536712"/>
            <a:ext cx="5549348" cy="6042991"/>
          </a:xfrm>
        </p:spPr>
        <p:txBody>
          <a:bodyPr>
            <a:normAutofit/>
          </a:bodyPr>
          <a:lstStyle/>
          <a:p>
            <a:pPr marL="0" indent="0">
              <a:buNone/>
            </a:pPr>
            <a:endParaRPr lang="es-PE" dirty="0" smtClean="0"/>
          </a:p>
          <a:p>
            <a:pPr marL="0" indent="0">
              <a:buNone/>
            </a:pPr>
            <a:r>
              <a:rPr lang="es-PE" dirty="0" err="1" smtClean="0"/>
              <a:t>Ius</a:t>
            </a:r>
            <a:r>
              <a:rPr lang="es-PE" dirty="0" smtClean="0"/>
              <a:t>-naturalismo (origen </a:t>
            </a:r>
            <a:r>
              <a:rPr lang="es-PE" dirty="0" smtClean="0">
                <a:solidFill>
                  <a:srgbClr val="FF0000"/>
                </a:solidFill>
              </a:rPr>
              <a:t>natural</a:t>
            </a:r>
            <a:r>
              <a:rPr lang="es-PE" dirty="0" smtClean="0"/>
              <a:t> inherente a lo humano, innato. </a:t>
            </a:r>
            <a:r>
              <a:rPr lang="es-PE" dirty="0" smtClean="0"/>
              <a:t>Para </a:t>
            </a:r>
            <a:r>
              <a:rPr lang="es-PE" dirty="0"/>
              <a:t>Kant: </a:t>
            </a:r>
            <a:r>
              <a:rPr lang="es-PE" dirty="0" smtClean="0"/>
              <a:t>formal, a </a:t>
            </a:r>
            <a:r>
              <a:rPr lang="es-PE" dirty="0" smtClean="0"/>
              <a:t>priori, de la razón) </a:t>
            </a:r>
          </a:p>
          <a:p>
            <a:pPr marL="0" indent="0" algn="ctr">
              <a:buNone/>
            </a:pPr>
            <a:r>
              <a:rPr lang="es-PE" dirty="0" smtClean="0"/>
              <a:t>Vs</a:t>
            </a:r>
          </a:p>
          <a:p>
            <a:pPr marL="0" indent="0">
              <a:buNone/>
            </a:pPr>
            <a:r>
              <a:rPr lang="es-PE" dirty="0" err="1" smtClean="0"/>
              <a:t>Ius</a:t>
            </a:r>
            <a:r>
              <a:rPr lang="es-PE" dirty="0" smtClean="0"/>
              <a:t>-empirismo (</a:t>
            </a:r>
            <a:r>
              <a:rPr lang="es-PE" dirty="0" err="1" smtClean="0"/>
              <a:t>ius</a:t>
            </a:r>
            <a:r>
              <a:rPr lang="es-PE" dirty="0" smtClean="0"/>
              <a:t>-positivismo, Bentham, Austin) </a:t>
            </a:r>
            <a:r>
              <a:rPr lang="es-PE" dirty="0" smtClean="0"/>
              <a:t>(hábitos y </a:t>
            </a:r>
            <a:r>
              <a:rPr lang="es-PE" dirty="0" smtClean="0">
                <a:solidFill>
                  <a:srgbClr val="FF0000"/>
                </a:solidFill>
              </a:rPr>
              <a:t>costumbres</a:t>
            </a:r>
            <a:r>
              <a:rPr lang="es-PE" dirty="0" smtClean="0"/>
              <a:t>, consuetudinario. Hume: no divino. A posteriori)</a:t>
            </a:r>
          </a:p>
          <a:p>
            <a:pPr marL="0" indent="0">
              <a:buNone/>
            </a:pPr>
            <a:endParaRPr lang="es-PE" dirty="0" smtClean="0"/>
          </a:p>
          <a:p>
            <a:pPr marL="0" indent="0">
              <a:buNone/>
            </a:pPr>
            <a:endParaRPr lang="es-PE" dirty="0" smtClean="0"/>
          </a:p>
          <a:p>
            <a:pPr marL="0" indent="0">
              <a:buNone/>
            </a:pPr>
            <a:r>
              <a:rPr lang="es-PE" dirty="0" smtClean="0"/>
              <a:t>Fundamento </a:t>
            </a:r>
            <a:r>
              <a:rPr lang="es-PE" dirty="0" smtClean="0"/>
              <a:t>del derecho: legalidad. </a:t>
            </a:r>
          </a:p>
          <a:p>
            <a:pPr marL="0" indent="0">
              <a:buNone/>
            </a:pPr>
            <a:endParaRPr lang="es-PE" dirty="0"/>
          </a:p>
        </p:txBody>
      </p:sp>
      <p:pic>
        <p:nvPicPr>
          <p:cNvPr id="4" name="Imagen 3"/>
          <p:cNvPicPr>
            <a:picLocks noChangeAspect="1"/>
          </p:cNvPicPr>
          <p:nvPr/>
        </p:nvPicPr>
        <p:blipFill>
          <a:blip r:embed="rId2"/>
          <a:stretch>
            <a:fillRect/>
          </a:stretch>
        </p:blipFill>
        <p:spPr>
          <a:xfrm>
            <a:off x="0" y="0"/>
            <a:ext cx="5370723" cy="6858000"/>
          </a:xfrm>
          <a:prstGeom prst="rect">
            <a:avLst/>
          </a:prstGeom>
        </p:spPr>
      </p:pic>
    </p:spTree>
    <p:extLst>
      <p:ext uri="{BB962C8B-B14F-4D97-AF65-F5344CB8AC3E}">
        <p14:creationId xmlns:p14="http://schemas.microsoft.com/office/powerpoint/2010/main" val="13755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lgn="ctr">
              <a:buNone/>
            </a:pPr>
            <a:r>
              <a:rPr lang="es-PE" sz="1800" dirty="0" smtClean="0"/>
              <a:t>(Alessandro Caviglia, </a:t>
            </a:r>
            <a:r>
              <a:rPr lang="es-PE" sz="1800" i="1" dirty="0" smtClean="0"/>
              <a:t>Soberanía de la voluntad unificada del pueblo sobre el gobierno en la filosofía política de Kant</a:t>
            </a:r>
            <a:r>
              <a:rPr lang="es-PE" sz="1800" dirty="0" smtClean="0"/>
              <a:t> 2005, I)</a:t>
            </a:r>
          </a:p>
          <a:p>
            <a:pPr marL="0" indent="0" algn="ctr">
              <a:buNone/>
            </a:pPr>
            <a:endParaRPr lang="es-PE" sz="2400"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3" name="Flecha derecha 2"/>
          <p:cNvSpPr/>
          <p:nvPr/>
        </p:nvSpPr>
        <p:spPr>
          <a:xfrm rot="10800000">
            <a:off x="2504661" y="1870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006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795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2982</Words>
  <Application>Microsoft Office PowerPoint</Application>
  <PresentationFormat>Panorámica</PresentationFormat>
  <Paragraphs>459</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Derecho Natural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2008, p. 214</vt:lpstr>
      <vt:lpstr>Presentación de PowerPoint</vt:lpstr>
      <vt:lpstr>Presentación de PowerPoint</vt:lpstr>
      <vt:lpstr>2008, p. 227</vt:lpstr>
      <vt:lpstr>2008, p. 228</vt:lpstr>
      <vt:lpstr>2008, p. 228</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80</cp:revision>
  <dcterms:created xsi:type="dcterms:W3CDTF">2023-06-28T01:47:05Z</dcterms:created>
  <dcterms:modified xsi:type="dcterms:W3CDTF">2023-06-30T14:39:42Z</dcterms:modified>
</cp:coreProperties>
</file>