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64" r:id="rId5"/>
    <p:sldId id="265" r:id="rId6"/>
    <p:sldId id="267" r:id="rId7"/>
    <p:sldId id="257" r:id="rId8"/>
    <p:sldId id="262" r:id="rId9"/>
    <p:sldId id="268" r:id="rId10"/>
    <p:sldId id="278" r:id="rId11"/>
    <p:sldId id="269" r:id="rId12"/>
    <p:sldId id="270" r:id="rId13"/>
    <p:sldId id="258" r:id="rId14"/>
    <p:sldId id="272" r:id="rId15"/>
    <p:sldId id="279" r:id="rId16"/>
    <p:sldId id="273" r:id="rId17"/>
    <p:sldId id="280" r:id="rId18"/>
    <p:sldId id="274" r:id="rId19"/>
    <p:sldId id="271" r:id="rId20"/>
    <p:sldId id="261" r:id="rId21"/>
    <p:sldId id="275" r:id="rId22"/>
    <p:sldId id="276" r:id="rId23"/>
    <p:sldId id="277"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1/10/2019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93178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1/10/2019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17908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1/10/2019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23530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0A5F30D-D110-4A3E-B0AD-8F3929FC4291}" type="datetimeFigureOut">
              <a:rPr lang="es-PE" smtClean="0"/>
              <a:t>1/10/2019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851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0A5F30D-D110-4A3E-B0AD-8F3929FC4291}" type="datetimeFigureOut">
              <a:rPr lang="es-PE" smtClean="0"/>
              <a:t>1/10/2019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55997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0A5F30D-D110-4A3E-B0AD-8F3929FC4291}" type="datetimeFigureOut">
              <a:rPr lang="es-PE" smtClean="0"/>
              <a:t>1/10/2019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201236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0A5F30D-D110-4A3E-B0AD-8F3929FC4291}" type="datetimeFigureOut">
              <a:rPr lang="es-PE" smtClean="0"/>
              <a:t>1/10/2019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02790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0A5F30D-D110-4A3E-B0AD-8F3929FC4291}" type="datetimeFigureOut">
              <a:rPr lang="es-PE" smtClean="0"/>
              <a:t>1/10/2019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95083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0A5F30D-D110-4A3E-B0AD-8F3929FC4291}" type="datetimeFigureOut">
              <a:rPr lang="es-PE" smtClean="0"/>
              <a:t>1/10/2019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227005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0A5F30D-D110-4A3E-B0AD-8F3929FC4291}" type="datetimeFigureOut">
              <a:rPr lang="es-PE" smtClean="0"/>
              <a:t>1/10/2019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105860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0A5F30D-D110-4A3E-B0AD-8F3929FC4291}" type="datetimeFigureOut">
              <a:rPr lang="es-PE" smtClean="0"/>
              <a:t>1/10/2019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2D0C313A-5132-47C4-9464-73B906CE1888}" type="slidenum">
              <a:rPr lang="es-PE" smtClean="0"/>
              <a:t>‹Nº›</a:t>
            </a:fld>
            <a:endParaRPr lang="es-PE"/>
          </a:p>
        </p:txBody>
      </p:sp>
    </p:spTree>
    <p:extLst>
      <p:ext uri="{BB962C8B-B14F-4D97-AF65-F5344CB8AC3E}">
        <p14:creationId xmlns:p14="http://schemas.microsoft.com/office/powerpoint/2010/main" val="373736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5F30D-D110-4A3E-B0AD-8F3929FC4291}" type="datetimeFigureOut">
              <a:rPr lang="es-PE" smtClean="0"/>
              <a:t>1/10/2019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C313A-5132-47C4-9464-73B906CE1888}" type="slidenum">
              <a:rPr lang="es-PE" smtClean="0"/>
              <a:t>‹Nº›</a:t>
            </a:fld>
            <a:endParaRPr lang="es-PE"/>
          </a:p>
        </p:txBody>
      </p:sp>
    </p:spTree>
    <p:extLst>
      <p:ext uri="{BB962C8B-B14F-4D97-AF65-F5344CB8AC3E}">
        <p14:creationId xmlns:p14="http://schemas.microsoft.com/office/powerpoint/2010/main" val="188674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58091" y="182880"/>
            <a:ext cx="10075818" cy="1110343"/>
          </a:xfrm>
        </p:spPr>
        <p:txBody>
          <a:bodyPr>
            <a:normAutofit/>
          </a:bodyPr>
          <a:lstStyle/>
          <a:p>
            <a:r>
              <a:rPr lang="es-PE" sz="4400" u="sng" dirty="0" smtClean="0"/>
              <a:t>Unidad 3: La cuestión política</a:t>
            </a:r>
            <a:endParaRPr lang="es-PE" sz="4400" u="sng" dirty="0"/>
          </a:p>
        </p:txBody>
      </p:sp>
      <p:sp>
        <p:nvSpPr>
          <p:cNvPr id="3" name="Subtítulo 2"/>
          <p:cNvSpPr>
            <a:spLocks noGrp="1"/>
          </p:cNvSpPr>
          <p:nvPr>
            <p:ph type="subTitle" idx="1"/>
          </p:nvPr>
        </p:nvSpPr>
        <p:spPr>
          <a:xfrm>
            <a:off x="1058091" y="1476103"/>
            <a:ext cx="10515599" cy="4859383"/>
          </a:xfrm>
        </p:spPr>
        <p:txBody>
          <a:bodyPr>
            <a:normAutofit fontScale="85000" lnSpcReduction="20000"/>
          </a:bodyPr>
          <a:lstStyle/>
          <a:p>
            <a:pPr algn="l"/>
            <a:r>
              <a:rPr lang="es-PE" dirty="0" smtClean="0"/>
              <a:t>Argumento: La propuesta teórica de Butler se entiende como un rechazo a lo normativo desde la heterosexualidad y constituye una crítica de las estructuras sociales. Pero su afán político ha sido criticado.</a:t>
            </a:r>
          </a:p>
          <a:p>
            <a:pPr algn="l"/>
            <a:endParaRPr lang="es-PE" dirty="0" smtClean="0"/>
          </a:p>
          <a:p>
            <a:pPr algn="l"/>
            <a:r>
              <a:rPr lang="es-PE" dirty="0" smtClean="0"/>
              <a:t>Actividad para la Unidad 3: </a:t>
            </a:r>
            <a:r>
              <a:rPr lang="es-PE" u="sng" dirty="0" smtClean="0"/>
              <a:t>Definir el papel político de la teoría de Butler y presentar</a:t>
            </a:r>
          </a:p>
          <a:p>
            <a:pPr algn="l"/>
            <a:r>
              <a:rPr lang="es-PE" u="sng" dirty="0" smtClean="0"/>
              <a:t>algunas críticas a su propuesta.</a:t>
            </a:r>
          </a:p>
          <a:p>
            <a:pPr algn="l"/>
            <a:endParaRPr lang="es-PE" dirty="0" smtClean="0"/>
          </a:p>
          <a:p>
            <a:pPr algn="l"/>
            <a:r>
              <a:rPr lang="es-PE" dirty="0" smtClean="0"/>
              <a:t>Lecturas obligatorias:</a:t>
            </a:r>
          </a:p>
          <a:p>
            <a:pPr algn="l"/>
            <a:r>
              <a:rPr lang="es-PE" dirty="0" smtClean="0"/>
              <a:t>-    Butler. El grito de Antígona. pp. 15-43</a:t>
            </a:r>
          </a:p>
          <a:p>
            <a:pPr marL="342900" indent="-342900" algn="l">
              <a:buFontTx/>
              <a:buChar char="-"/>
            </a:pPr>
            <a:r>
              <a:rPr lang="es-PE" dirty="0" err="1" smtClean="0"/>
              <a:t>Pulecio</a:t>
            </a:r>
            <a:r>
              <a:rPr lang="es-PE" dirty="0" smtClean="0"/>
              <a:t>. Judith Butler: Una filosofía para habitar el mundo. pp. 1-25</a:t>
            </a:r>
          </a:p>
          <a:p>
            <a:pPr algn="l"/>
            <a:endParaRPr lang="es-PE" dirty="0" smtClean="0"/>
          </a:p>
          <a:p>
            <a:pPr algn="l"/>
            <a:r>
              <a:rPr lang="es-PE" dirty="0" smtClean="0"/>
              <a:t>Lecturas recomendadas:</a:t>
            </a:r>
          </a:p>
          <a:p>
            <a:pPr algn="l"/>
            <a:r>
              <a:rPr lang="es-PE" dirty="0" smtClean="0"/>
              <a:t>- </a:t>
            </a:r>
            <a:r>
              <a:rPr lang="es-PE" dirty="0" err="1" smtClean="0"/>
              <a:t>Femenías</a:t>
            </a:r>
            <a:r>
              <a:rPr lang="es-PE" dirty="0" smtClean="0"/>
              <a:t> y </a:t>
            </a:r>
            <a:r>
              <a:rPr lang="es-PE" dirty="0" err="1" smtClean="0"/>
              <a:t>Casale</a:t>
            </a:r>
            <a:r>
              <a:rPr lang="es-PE" dirty="0" smtClean="0"/>
              <a:t>. Butler. Método para una ontología política. pp. 1-22</a:t>
            </a:r>
          </a:p>
          <a:p>
            <a:pPr algn="l"/>
            <a:r>
              <a:rPr lang="es-PE" dirty="0" smtClean="0"/>
              <a:t>- Perona. La política como resistencia, la vulnerabilidad y algunos cabos sueltos. pp.1-20</a:t>
            </a:r>
            <a:endParaRPr lang="es-PE" dirty="0"/>
          </a:p>
        </p:txBody>
      </p:sp>
    </p:spTree>
    <p:extLst>
      <p:ext uri="{BB962C8B-B14F-4D97-AF65-F5344CB8AC3E}">
        <p14:creationId xmlns:p14="http://schemas.microsoft.com/office/powerpoint/2010/main" val="164851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95406" y="1381488"/>
            <a:ext cx="5619206" cy="4351338"/>
          </a:xfrm>
        </p:spPr>
        <p:txBody>
          <a:bodyPr>
            <a:normAutofit fontScale="70000" lnSpcReduction="20000"/>
          </a:bodyPr>
          <a:lstStyle/>
          <a:p>
            <a:pPr algn="just"/>
            <a:r>
              <a:rPr lang="es-PE" dirty="0"/>
              <a:t>En Hegel, los actos de Creonte y Antígona no se oponen, sino más bien se “reflejan”: “sólo pueden representarse a través de la implicación del uno en el idioma del otro. Al hablarle, ella se hace varonil y Creonte se debilita” (p.26)</a:t>
            </a:r>
          </a:p>
          <a:p>
            <a:pPr algn="just"/>
            <a:r>
              <a:rPr lang="es-PE" dirty="0"/>
              <a:t>Al verbalizar el hecho con la confesión, se dan las implicancias sociales de tomar responsabilidad por el acto, y es en este sentido, también, se ve “implicada en ese exceso de masculinidad llamado orgullo” </a:t>
            </a:r>
            <a:r>
              <a:rPr lang="es-PE" i="1" dirty="0"/>
              <a:t>(Ib</a:t>
            </a:r>
            <a:r>
              <a:rPr lang="es-PE" dirty="0"/>
              <a:t>.). Apelar a su masculinidad, equivale a resaltar su autonomía, su autogobierno y/o a su autosuficiencia.  </a:t>
            </a:r>
          </a:p>
          <a:p>
            <a:pPr algn="just"/>
            <a:r>
              <a:rPr lang="es-PE" dirty="0"/>
              <a:t>Es “masculino” desafiar la ley, pero también “porque se apropia de la voz de la ley para cometer un acto en contra de la ley misma” </a:t>
            </a:r>
            <a:r>
              <a:rPr lang="es-PE" i="1" dirty="0"/>
              <a:t>(Ib.)</a:t>
            </a:r>
          </a:p>
          <a:p>
            <a:endParaRPr lang="es-PE" dirty="0"/>
          </a:p>
        </p:txBody>
      </p:sp>
      <p:pic>
        <p:nvPicPr>
          <p:cNvPr id="8194" name="Picture 2" descr="Image result for greek warrio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731" y="1047320"/>
            <a:ext cx="3219866" cy="434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02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06285" y="1097280"/>
            <a:ext cx="5279571" cy="5471569"/>
          </a:xfrm>
        </p:spPr>
        <p:txBody>
          <a:bodyPr>
            <a:normAutofit fontScale="70000" lnSpcReduction="20000"/>
          </a:bodyPr>
          <a:lstStyle/>
          <a:p>
            <a:pPr algn="just"/>
            <a:r>
              <a:rPr lang="es-PE" dirty="0" smtClean="0"/>
              <a:t>Butler refiere que de acuerdo a Lacan, “Antígona busca un deseo que tan sólo puede llevarla a la muerte precisamente porque pretende desafiar las normas simbólicas” (p. 35)</a:t>
            </a:r>
          </a:p>
          <a:p>
            <a:pPr algn="just"/>
            <a:r>
              <a:rPr lang="es-PE" dirty="0" smtClean="0"/>
              <a:t>De la mano de Levi-Strauss, Butler refiere una lectura de Antígona como quien subvierte las relaciones simbólicas. Nos hace atender a la etimología de su nombre: “</a:t>
            </a:r>
            <a:r>
              <a:rPr lang="es-PE" dirty="0" err="1" smtClean="0"/>
              <a:t>Antigeneración</a:t>
            </a:r>
            <a:r>
              <a:rPr lang="es-PE" dirty="0" smtClean="0"/>
              <a:t>”. “Así, ella se encuentra a una distancia de lo que representa, y lo que representa no está ni mucho menos claro. Si la estabilidad del lugar maternal no se puede asegurar, y tampoco la del paternal, ¿Qué ha engendrado Edipo?. Planteo esta pregunta, por supuesto, en un momento en el que la familia es idealizada nostálgicamente en diferentes formas culturales: una época en la que el Vaticano protesta contra la homosexualidad, no sólo acusándola de ser un ataque a la familia, sino también a la noción misma de lo humano.” (p. 40) </a:t>
            </a:r>
            <a:endParaRPr lang="es-PE" dirty="0"/>
          </a:p>
        </p:txBody>
      </p:sp>
      <p:pic>
        <p:nvPicPr>
          <p:cNvPr id="9218" name="Picture 2" descr="https://42796r1ctbz645bo223zkcdl-wpengine.netdna-ssl.com/wp-content/uploads/2017/09/DD-0WCyVOA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323" y="1097280"/>
            <a:ext cx="3832251" cy="456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61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434149" y="1499053"/>
            <a:ext cx="5710646" cy="4351338"/>
          </a:xfrm>
        </p:spPr>
        <p:txBody>
          <a:bodyPr>
            <a:normAutofit fontScale="92500" lnSpcReduction="10000"/>
          </a:bodyPr>
          <a:lstStyle/>
          <a:p>
            <a:pPr algn="just"/>
            <a:r>
              <a:rPr lang="es-PE" dirty="0" smtClean="0"/>
              <a:t>Es en este sentido que Butler plantea lo siguiente</a:t>
            </a:r>
            <a:r>
              <a:rPr lang="es-PE" dirty="0"/>
              <a:t>: “Aunque Antígona muere, su acto permanece en el lenguaje, </a:t>
            </a:r>
            <a:r>
              <a:rPr lang="es-PE" dirty="0" smtClean="0"/>
              <a:t>pero ¿cuál </a:t>
            </a:r>
            <a:r>
              <a:rPr lang="es-PE" dirty="0"/>
              <a:t>es su acto? Este acto, que es y no es suyo, supone una </a:t>
            </a:r>
            <a:r>
              <a:rPr lang="es-PE" dirty="0" smtClean="0"/>
              <a:t>trasgresión de </a:t>
            </a:r>
            <a:r>
              <a:rPr lang="es-PE" dirty="0"/>
              <a:t>las normas de parentesco y de género que pone de manifiesto </a:t>
            </a:r>
            <a:r>
              <a:rPr lang="es-PE" dirty="0" smtClean="0"/>
              <a:t>el carácter precario de </a:t>
            </a:r>
            <a:r>
              <a:rPr lang="es-PE" dirty="0"/>
              <a:t>esas normas, su imprevista y molesta </a:t>
            </a:r>
            <a:r>
              <a:rPr lang="es-PE" dirty="0" smtClean="0"/>
              <a:t>transferibilidad</a:t>
            </a:r>
            <a:r>
              <a:rPr lang="es-PE" dirty="0"/>
              <a:t>, y su capacidad para ser reiteradas en contextos y de formas </a:t>
            </a:r>
            <a:r>
              <a:rPr lang="es-PE" dirty="0" smtClean="0"/>
              <a:t>que nunca </a:t>
            </a:r>
            <a:r>
              <a:rPr lang="es-PE" dirty="0"/>
              <a:t>podremos anticipar completamente</a:t>
            </a:r>
            <a:r>
              <a:rPr lang="es-PE" dirty="0" smtClean="0"/>
              <a:t>.” (p. 42)</a:t>
            </a:r>
            <a:endParaRPr lang="es-PE" dirty="0"/>
          </a:p>
        </p:txBody>
      </p:sp>
      <p:pic>
        <p:nvPicPr>
          <p:cNvPr id="10242" name="Picture 2" descr="Image result for antig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124" y="1293222"/>
            <a:ext cx="2583397" cy="400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47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2400" dirty="0" err="1" smtClean="0"/>
              <a:t>Pulecio</a:t>
            </a:r>
            <a:r>
              <a:rPr lang="es-PE" sz="2800" dirty="0" smtClean="0"/>
              <a:t>. Judith Butler: Una filosofía para habitar el mundo. pp. 1-25</a:t>
            </a:r>
            <a:endParaRPr lang="es-PE" sz="2800" dirty="0"/>
          </a:p>
        </p:txBody>
      </p:sp>
      <p:sp>
        <p:nvSpPr>
          <p:cNvPr id="3" name="Marcador de contenido 2"/>
          <p:cNvSpPr>
            <a:spLocks noGrp="1"/>
          </p:cNvSpPr>
          <p:nvPr>
            <p:ph idx="1"/>
          </p:nvPr>
        </p:nvSpPr>
        <p:spPr/>
        <p:txBody>
          <a:bodyPr>
            <a:normAutofit fontScale="85000" lnSpcReduction="20000"/>
          </a:bodyPr>
          <a:lstStyle/>
          <a:p>
            <a:pPr algn="just"/>
            <a:r>
              <a:rPr lang="es-PE" dirty="0" smtClean="0"/>
              <a:t>El artículo refiere un desarrollo de la propuesta ética de Butler a partir de la noción del concepto crítico de “habitar el mundo”. La línea central de lo propuesto se cuestiona por quiénes pueden y quienes no pueden habitar plenamente el mundo social. </a:t>
            </a:r>
          </a:p>
          <a:p>
            <a:pPr algn="just"/>
            <a:r>
              <a:rPr lang="es-PE" dirty="0" smtClean="0"/>
              <a:t>En la primera parte atendemos al concepto de habitar el mundo de acuerdo a Butler. Se plantea, siguiendo a la autora en un epígrafe, que lo humano se elabora históricamente a través del tiempo y en una estructura cuya naturaleza es </a:t>
            </a:r>
            <a:r>
              <a:rPr lang="es-PE" dirty="0" err="1" smtClean="0"/>
              <a:t>invisibilizar</a:t>
            </a:r>
            <a:r>
              <a:rPr lang="es-PE" dirty="0" smtClean="0"/>
              <a:t> minorías</a:t>
            </a:r>
            <a:r>
              <a:rPr lang="es-PE" dirty="0" smtClean="0"/>
              <a:t>. Su rearticulación debe por tanto iniciarse por los excluidos desde tal concepción.</a:t>
            </a:r>
          </a:p>
          <a:p>
            <a:pPr algn="just"/>
            <a:r>
              <a:rPr lang="es-PE" dirty="0" smtClean="0"/>
              <a:t>En tal sentido la motivación de la investigación implica la labor de pensar la inclusión, lo marginal y los mecanismos que podrían refrenar tal opresión. </a:t>
            </a:r>
          </a:p>
          <a:p>
            <a:pPr algn="just"/>
            <a:r>
              <a:rPr lang="es-PE" dirty="0" err="1" smtClean="0"/>
              <a:t>Pulecio</a:t>
            </a:r>
            <a:r>
              <a:rPr lang="es-PE" dirty="0" smtClean="0"/>
              <a:t> plantea dos cuestiones centrales en su artículo: En primer lugar quienes pueden habitar el mundo a plenitud y en segundo lugar, cómo pueden hacerlo sin que algunas vidas sean inviables, lamentables o sufridas.  </a:t>
            </a:r>
          </a:p>
          <a:p>
            <a:pPr algn="just"/>
            <a:endParaRPr lang="es-PE" dirty="0" smtClean="0"/>
          </a:p>
        </p:txBody>
      </p:sp>
    </p:spTree>
    <p:extLst>
      <p:ext uri="{BB962C8B-B14F-4D97-AF65-F5344CB8AC3E}">
        <p14:creationId xmlns:p14="http://schemas.microsoft.com/office/powerpoint/2010/main" val="30352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20194" y="548640"/>
            <a:ext cx="6533606" cy="5628323"/>
          </a:xfrm>
        </p:spPr>
        <p:txBody>
          <a:bodyPr>
            <a:normAutofit fontScale="92500" lnSpcReduction="20000"/>
          </a:bodyPr>
          <a:lstStyle/>
          <a:p>
            <a:pPr algn="just"/>
            <a:r>
              <a:rPr lang="es-PE" dirty="0" smtClean="0"/>
              <a:t>Butler se ocupa al modo en que muchas personas no pueden cómodamente habitar el mundo por razones diversas como el modo distinto de construir los cuerpos, organizar el espacio social, al atender a leyes promulgadas y otros elementos que marginan en virtud de diferencias, como las de género. </a:t>
            </a:r>
          </a:p>
          <a:p>
            <a:pPr algn="just"/>
            <a:r>
              <a:rPr lang="es-PE" dirty="0" err="1" smtClean="0"/>
              <a:t>Pulecio</a:t>
            </a:r>
            <a:r>
              <a:rPr lang="es-PE" dirty="0" smtClean="0"/>
              <a:t> cita a Sarah </a:t>
            </a:r>
            <a:r>
              <a:rPr lang="es-PE" dirty="0" err="1" smtClean="0"/>
              <a:t>Salih</a:t>
            </a:r>
            <a:r>
              <a:rPr lang="es-PE" dirty="0" smtClean="0"/>
              <a:t> para reforzar el interés </a:t>
            </a:r>
            <a:r>
              <a:rPr lang="es-PE" dirty="0" err="1" smtClean="0"/>
              <a:t>butleriano</a:t>
            </a:r>
            <a:r>
              <a:rPr lang="es-PE" dirty="0" smtClean="0"/>
              <a:t> por las minorías: “Si algo puede decirse para caracterizar todo el trabajo de Butler, es su ímpetu ético para extender las normas por las cuales a los humanos se les permite llevar a cabo vidas vivibles en las esferas sociales públicamente reconocidas” (p.65) En este sentido, se refiere que su trabajo se acomode en la línea de la filosofía de la libertad. </a:t>
            </a:r>
          </a:p>
        </p:txBody>
      </p:sp>
      <p:pic>
        <p:nvPicPr>
          <p:cNvPr id="11266" name="Picture 2" descr="Image result for habitar el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68" y="1541416"/>
            <a:ext cx="4360926" cy="332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43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1185545"/>
            <a:ext cx="5941423" cy="4351338"/>
          </a:xfrm>
        </p:spPr>
        <p:txBody>
          <a:bodyPr>
            <a:normAutofit fontScale="77500" lnSpcReduction="20000"/>
          </a:bodyPr>
          <a:lstStyle/>
          <a:p>
            <a:pPr algn="just"/>
            <a:r>
              <a:rPr lang="es-PE" dirty="0"/>
              <a:t>Para pensar cómo habitamos el mundo de modo cómodo, </a:t>
            </a:r>
            <a:r>
              <a:rPr lang="es-PE" dirty="0" err="1"/>
              <a:t>Pulecio</a:t>
            </a:r>
            <a:r>
              <a:rPr lang="es-PE" dirty="0"/>
              <a:t> propone pensar en la comodidad que tenemos al habitar sin restricciones en nuestros hogares. Habitamos el mundo no </a:t>
            </a:r>
            <a:r>
              <a:rPr lang="es-PE" dirty="0" err="1"/>
              <a:t>sólos</a:t>
            </a:r>
            <a:r>
              <a:rPr lang="es-PE" dirty="0"/>
              <a:t>, sino que envueltos en relaciones con personas, y compartiendo el entorno con miles de personas con las cuales no nos relacionamos directamente. “En otras palabras, la vida humana es una vida en convivencia. Lo grave es que para algunos esa convivencia hace la vida inviable.” (p. 66)</a:t>
            </a:r>
          </a:p>
          <a:p>
            <a:pPr algn="just"/>
            <a:r>
              <a:rPr lang="es-PE" dirty="0"/>
              <a:t>En este sentido, se cita a Butler: “Cuando nos preguntamos qué convierte una vida en habitable, estamos preguntándonos acerca de ciertas condiciones normativas que deben ser cumplidas para que la vida sea vida” (p .67)</a:t>
            </a:r>
          </a:p>
          <a:p>
            <a:endParaRPr lang="es-PE" dirty="0"/>
          </a:p>
        </p:txBody>
      </p:sp>
      <p:pic>
        <p:nvPicPr>
          <p:cNvPr id="12290" name="Picture 2" descr="Image result for habitable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697" y="1185545"/>
            <a:ext cx="3749040" cy="374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30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22960"/>
            <a:ext cx="10515600" cy="2090057"/>
          </a:xfrm>
        </p:spPr>
        <p:txBody>
          <a:bodyPr>
            <a:normAutofit fontScale="70000" lnSpcReduction="20000"/>
          </a:bodyPr>
          <a:lstStyle/>
          <a:p>
            <a:pPr algn="just"/>
            <a:r>
              <a:rPr lang="es-PE" dirty="0" smtClean="0"/>
              <a:t>Tal y como refiere </a:t>
            </a:r>
            <a:r>
              <a:rPr lang="es-PE" dirty="0" err="1" smtClean="0"/>
              <a:t>Pulecio</a:t>
            </a:r>
            <a:r>
              <a:rPr lang="es-PE" dirty="0" smtClean="0"/>
              <a:t>, pensar en vivir a plenitud puede parecer algo como no estimable de reflexión: pero ¿qué pasaría si le preguntamos, siguiendo su ejemplo, a un transexual lo mismo? ¿ha tenido un espacio pleno, pudiendo estudiar, trabajar o desenvolverse sin ser objeto de burlas, amenazas y especialmente </a:t>
            </a:r>
            <a:r>
              <a:rPr lang="es-PE" dirty="0" err="1" smtClean="0"/>
              <a:t>crimenes</a:t>
            </a:r>
            <a:r>
              <a:rPr lang="es-PE" dirty="0" smtClean="0"/>
              <a:t>?</a:t>
            </a:r>
          </a:p>
          <a:p>
            <a:pPr algn="just"/>
            <a:r>
              <a:rPr lang="es-PE" dirty="0" smtClean="0"/>
              <a:t>En la misma línea, cabe preguntarle a las mujeres lo mismo: ¿Pueden vivir a plenitud? “Habría que preguntarle a una mujer subyugada por la dominación de su marido, si puede hablar, pensar y opinar sin la autorización del cónyuge” (p. 67) Estas vidas son en tal sentido, insoportables. </a:t>
            </a:r>
          </a:p>
          <a:p>
            <a:pPr algn="just"/>
            <a:endParaRPr lang="es-PE" dirty="0"/>
          </a:p>
        </p:txBody>
      </p:sp>
      <p:pic>
        <p:nvPicPr>
          <p:cNvPr id="13314" name="Picture 2" descr="Image result for repre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45" y="3096215"/>
            <a:ext cx="47625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1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65713"/>
            <a:ext cx="10515600" cy="2911249"/>
          </a:xfrm>
        </p:spPr>
        <p:txBody>
          <a:bodyPr>
            <a:normAutofit fontScale="85000" lnSpcReduction="10000"/>
          </a:bodyPr>
          <a:lstStyle/>
          <a:p>
            <a:pPr algn="just"/>
            <a:r>
              <a:rPr lang="es-PE" dirty="0"/>
              <a:t>A raíz de esta negación del reconocimiento de los humanos en igualdad de condiciones en relación a los otros, es que Butler refiere la idea de un mundo inhabitado. En este sentido cabe preguntarnos con </a:t>
            </a:r>
            <a:r>
              <a:rPr lang="es-PE" dirty="0" err="1"/>
              <a:t>Pulecio</a:t>
            </a:r>
            <a:r>
              <a:rPr lang="es-PE" dirty="0"/>
              <a:t>: “¿En qué tipo de organización devienen las sociedades cuando la vida que reconocen como propiamente humana es sólo la vida que satisface los requisitos que imponen las ideologías en sus estrechos marcos dominantes de pensamiento?” (p.68)</a:t>
            </a:r>
          </a:p>
          <a:p>
            <a:pPr algn="just"/>
            <a:r>
              <a:rPr lang="es-PE" dirty="0"/>
              <a:t>Ello lleva a Butler a “Recalcar la importancia de una filosofía de la libertad que reconozca la diversidad en aras de hacer del mundo un lugar habitable a plenitud.” (p. 69)</a:t>
            </a:r>
          </a:p>
          <a:p>
            <a:pPr algn="just"/>
            <a:endParaRPr lang="es-PE" dirty="0"/>
          </a:p>
        </p:txBody>
      </p:sp>
      <p:pic>
        <p:nvPicPr>
          <p:cNvPr id="14338" name="Picture 2" descr="Image result for mundo inhabi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330" y="621292"/>
            <a:ext cx="6519544" cy="229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9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7389" y="679269"/>
            <a:ext cx="10515600" cy="3644537"/>
          </a:xfrm>
        </p:spPr>
        <p:txBody>
          <a:bodyPr>
            <a:normAutofit fontScale="92500" lnSpcReduction="20000"/>
          </a:bodyPr>
          <a:lstStyle/>
          <a:p>
            <a:pPr algn="just"/>
            <a:r>
              <a:rPr lang="es-PE" dirty="0" smtClean="0"/>
              <a:t>En tal horizonte, </a:t>
            </a:r>
            <a:r>
              <a:rPr lang="es-PE" dirty="0" err="1" smtClean="0"/>
              <a:t>Pulecio</a:t>
            </a:r>
            <a:r>
              <a:rPr lang="es-PE" dirty="0" smtClean="0"/>
              <a:t> plantea que “En </a:t>
            </a:r>
            <a:r>
              <a:rPr lang="es-PE" dirty="0"/>
              <a:t>este orden de ideas, vemos que el mundo inhabitado existe, </a:t>
            </a:r>
            <a:r>
              <a:rPr lang="es-PE" dirty="0" smtClean="0"/>
              <a:t>pero como </a:t>
            </a:r>
            <a:r>
              <a:rPr lang="es-PE" dirty="0"/>
              <a:t>irrealidad social. La inhabitabilidad está cercada por las </a:t>
            </a:r>
            <a:r>
              <a:rPr lang="es-PE" dirty="0" smtClean="0"/>
              <a:t>fronteras de </a:t>
            </a:r>
            <a:r>
              <a:rPr lang="es-PE" dirty="0"/>
              <a:t>una acuciante aporía: es una realidad cuyas condiciones de </a:t>
            </a:r>
            <a:r>
              <a:rPr lang="es-PE" dirty="0" smtClean="0"/>
              <a:t>realización plena </a:t>
            </a:r>
            <a:r>
              <a:rPr lang="es-PE" dirty="0"/>
              <a:t>están imposibilitadas, y los seres humanos que allí habitan </a:t>
            </a:r>
            <a:r>
              <a:rPr lang="es-PE" dirty="0" smtClean="0"/>
              <a:t>no experimentan </a:t>
            </a:r>
            <a:r>
              <a:rPr lang="es-PE" dirty="0"/>
              <a:t>la plenitud de la vida humana. Las normas imperantes en </a:t>
            </a:r>
            <a:r>
              <a:rPr lang="es-PE" dirty="0" smtClean="0"/>
              <a:t>el mundo </a:t>
            </a:r>
            <a:r>
              <a:rPr lang="es-PE" dirty="0"/>
              <a:t>habitable no otorgan reconocimiento pleno a dicha realidad </a:t>
            </a:r>
            <a:r>
              <a:rPr lang="es-PE" dirty="0" smtClean="0"/>
              <a:t>fractal. Por </a:t>
            </a:r>
            <a:r>
              <a:rPr lang="es-PE" dirty="0"/>
              <a:t>ello la teorización del mundo habitado y del mundo inhabitado </a:t>
            </a:r>
            <a:r>
              <a:rPr lang="es-PE" dirty="0" smtClean="0"/>
              <a:t>no suscita </a:t>
            </a:r>
            <a:r>
              <a:rPr lang="es-PE" dirty="0"/>
              <a:t>sólo un problema epistemológico o espacial, sino </a:t>
            </a:r>
            <a:r>
              <a:rPr lang="es-PE" dirty="0" smtClean="0"/>
              <a:t>profundamente ético</a:t>
            </a:r>
            <a:r>
              <a:rPr lang="es-PE" dirty="0"/>
              <a:t>, en tanto que la realidad social se bifurca, culturalmente, entre </a:t>
            </a:r>
            <a:r>
              <a:rPr lang="es-PE" dirty="0" smtClean="0"/>
              <a:t>un mundo </a:t>
            </a:r>
            <a:r>
              <a:rPr lang="es-PE" dirty="0"/>
              <a:t>que ofrece las condiciones para el ejercicio de la libertad, y uno </a:t>
            </a:r>
            <a:r>
              <a:rPr lang="es-PE" dirty="0" smtClean="0"/>
              <a:t>que niega </a:t>
            </a:r>
            <a:r>
              <a:rPr lang="es-PE" dirty="0"/>
              <a:t>a sus habitantes el desarrollo como sujetos morales plenos</a:t>
            </a:r>
            <a:r>
              <a:rPr lang="es-PE" dirty="0" smtClean="0"/>
              <a:t>.” (p. 70)</a:t>
            </a:r>
            <a:endParaRPr lang="es-PE" dirty="0"/>
          </a:p>
        </p:txBody>
      </p:sp>
      <p:pic>
        <p:nvPicPr>
          <p:cNvPr id="15362" name="Picture 2" descr="https://encrypted-tbn0.gstatic.com/images?q=tbn:ANd9GcQd6akwlvhZLXAv9Ynx5wzl5ptj9caSURqa3nNjFPjcGobw1EAHJ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543" y="4323806"/>
            <a:ext cx="6087291" cy="235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50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61702"/>
            <a:ext cx="10515600" cy="6570617"/>
          </a:xfrm>
        </p:spPr>
        <p:txBody>
          <a:bodyPr>
            <a:normAutofit fontScale="62500" lnSpcReduction="20000"/>
          </a:bodyPr>
          <a:lstStyle/>
          <a:p>
            <a:pPr algn="just"/>
            <a:r>
              <a:rPr lang="es-PE" dirty="0"/>
              <a:t>En la segunda parte se analiza la idea de </a:t>
            </a:r>
            <a:r>
              <a:rPr lang="es-PE" dirty="0" smtClean="0"/>
              <a:t>inhabitabilidad para considerar la posibilidad del lenguaje como instrumento para hacer el mundo habitable.</a:t>
            </a:r>
          </a:p>
          <a:p>
            <a:pPr algn="just"/>
            <a:r>
              <a:rPr lang="es-PE" dirty="0" smtClean="0"/>
              <a:t>Siguiendo a </a:t>
            </a:r>
            <a:r>
              <a:rPr lang="es-PE" dirty="0" err="1" smtClean="0"/>
              <a:t>Pulecio</a:t>
            </a:r>
            <a:r>
              <a:rPr lang="es-PE" dirty="0" smtClean="0"/>
              <a:t> debemos preguntarnos: “¿Es el lenguaje una estructura cultural neutra, o , es la herramienta gracias a la cual la visión de mundo habitable dominante se sedimenta?” (p. 72)</a:t>
            </a:r>
          </a:p>
          <a:p>
            <a:pPr algn="just"/>
            <a:r>
              <a:rPr lang="es-PE" dirty="0" smtClean="0"/>
              <a:t>Como respuesta a ello, el autor plantea lo siguiente: “El lenguaje tiene un poder que nos permite ingresar al círculo de reconocimiento social. Somos seres lingüísticos y dependemos de ese poder para habitar el mundo” (p. 75 )</a:t>
            </a:r>
          </a:p>
          <a:p>
            <a:pPr algn="just"/>
            <a:r>
              <a:rPr lang="es-PE" dirty="0" smtClean="0"/>
              <a:t>El mundo como habitado, es “ambivalente y quebradizo” al notar el caso del lenguaje de odio. (Cfr. p. 77) Ello lleva al autor a concluir que la tarea de la democracia radical consiste en maximizar las posibilidades para habitar el mundo de modo que se incluyan a las minorías olvidadas.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endParaRPr lang="es-PE" dirty="0" smtClean="0"/>
          </a:p>
          <a:p>
            <a:pPr algn="just"/>
            <a:endParaRPr lang="es-PE" dirty="0" smtClean="0"/>
          </a:p>
          <a:p>
            <a:pPr algn="just"/>
            <a:r>
              <a:rPr lang="es-PE" dirty="0" smtClean="0"/>
              <a:t>Por ello Butler, citada por </a:t>
            </a:r>
            <a:r>
              <a:rPr lang="es-PE" dirty="0" err="1" smtClean="0"/>
              <a:t>Pulecio</a:t>
            </a:r>
            <a:r>
              <a:rPr lang="es-PE" dirty="0" smtClean="0"/>
              <a:t> señala: “La responsabilidad por los Otros nos golpea desde el grito de los excluidos” (p. 81) La propuesta del autor supone, bajo el concepto de la democracia radical, que es labor fundamental el hacer del mundo un lugar habitable para todos por igual. Aunque pueda sonar utópico o fruto de un idealismo romántico, lo cierto es que comprobar la realidad, por distintas razones que exceden e incluyen el género, es cierto que el mundo actual sea inhabitable. </a:t>
            </a:r>
            <a:endParaRPr lang="es-PE" dirty="0"/>
          </a:p>
          <a:p>
            <a:pPr algn="just"/>
            <a:endParaRPr lang="es-PE" dirty="0"/>
          </a:p>
        </p:txBody>
      </p:sp>
      <p:pic>
        <p:nvPicPr>
          <p:cNvPr id="16386" name="Picture 2" descr="Image result for lenguaje de o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04" y="2988553"/>
            <a:ext cx="4076791" cy="203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73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14589"/>
          </a:xfrm>
        </p:spPr>
        <p:txBody>
          <a:bodyPr>
            <a:normAutofit fontScale="90000"/>
          </a:bodyPr>
          <a:lstStyle/>
          <a:p>
            <a:pPr algn="ctr"/>
            <a:r>
              <a:rPr lang="es-PE" dirty="0" smtClean="0"/>
              <a:t>¿Quién es Antígona?</a:t>
            </a:r>
            <a:endParaRPr lang="es-PE" dirty="0"/>
          </a:p>
        </p:txBody>
      </p:sp>
      <p:sp>
        <p:nvSpPr>
          <p:cNvPr id="3" name="Marcador de contenido 2"/>
          <p:cNvSpPr>
            <a:spLocks noGrp="1"/>
          </p:cNvSpPr>
          <p:nvPr>
            <p:ph idx="1"/>
          </p:nvPr>
        </p:nvSpPr>
        <p:spPr>
          <a:xfrm>
            <a:off x="838200" y="1358539"/>
            <a:ext cx="10515600" cy="1750422"/>
          </a:xfrm>
        </p:spPr>
        <p:txBody>
          <a:bodyPr>
            <a:normAutofit fontScale="62500" lnSpcReduction="20000"/>
          </a:bodyPr>
          <a:lstStyle/>
          <a:p>
            <a:pPr algn="just"/>
            <a:r>
              <a:rPr lang="es-PE" dirty="0" smtClean="0"/>
              <a:t>El drama de Sófocles desarrolla algunos hechos fabulados luego de los sucesos ocurridos en Edipo Rey. </a:t>
            </a:r>
          </a:p>
          <a:p>
            <a:pPr algn="just"/>
            <a:r>
              <a:rPr lang="es-PE" dirty="0" smtClean="0"/>
              <a:t>Edipo, rey de Tebas, es exiliado trágicamente y es obligado a dejar atrás a cuatro hijos: </a:t>
            </a:r>
            <a:r>
              <a:rPr lang="es-PE" dirty="0" err="1" smtClean="0"/>
              <a:t>Eteocles</a:t>
            </a:r>
            <a:r>
              <a:rPr lang="es-PE" dirty="0" smtClean="0"/>
              <a:t>, Polinices, </a:t>
            </a:r>
            <a:r>
              <a:rPr lang="es-PE" dirty="0" err="1" smtClean="0"/>
              <a:t>Ismene</a:t>
            </a:r>
            <a:r>
              <a:rPr lang="es-PE" dirty="0" smtClean="0"/>
              <a:t> y Antígona. </a:t>
            </a:r>
          </a:p>
          <a:p>
            <a:pPr algn="just"/>
            <a:r>
              <a:rPr lang="es-PE" dirty="0" smtClean="0"/>
              <a:t>Estando ciego, Edipo en el destierro es acompañado por sus dos hijas. </a:t>
            </a:r>
          </a:p>
          <a:p>
            <a:pPr algn="just"/>
            <a:r>
              <a:rPr lang="es-PE" dirty="0" smtClean="0"/>
              <a:t>En Tebas, </a:t>
            </a:r>
            <a:r>
              <a:rPr lang="es-PE" dirty="0" err="1" smtClean="0"/>
              <a:t>Eteocles</a:t>
            </a:r>
            <a:r>
              <a:rPr lang="es-PE" dirty="0" smtClean="0"/>
              <a:t> y Polinices discuten por quién debe gobernar. Acuerdan que cada uno gobernará por turnos de un año. </a:t>
            </a:r>
          </a:p>
          <a:p>
            <a:pPr algn="just"/>
            <a:endParaRPr lang="es-PE" dirty="0"/>
          </a:p>
        </p:txBody>
      </p:sp>
      <p:pic>
        <p:nvPicPr>
          <p:cNvPr id="2050" name="Picture 2" descr="Image result for edipo r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41" y="3326355"/>
            <a:ext cx="5715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78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Actividad para la Unidad 3</a:t>
            </a:r>
            <a:endParaRPr lang="es-PE" dirty="0"/>
          </a:p>
        </p:txBody>
      </p:sp>
      <p:sp>
        <p:nvSpPr>
          <p:cNvPr id="3" name="Marcador de contenido 2"/>
          <p:cNvSpPr>
            <a:spLocks noGrp="1"/>
          </p:cNvSpPr>
          <p:nvPr>
            <p:ph idx="1"/>
          </p:nvPr>
        </p:nvSpPr>
        <p:spPr/>
        <p:txBody>
          <a:bodyPr/>
          <a:lstStyle/>
          <a:p>
            <a:pPr algn="just"/>
            <a:r>
              <a:rPr lang="es-PE" dirty="0" smtClean="0"/>
              <a:t>Argumento: La propuesta teórica de Butler se entiende como un rechazo a lo normativo desde la heterosexualidad y constituye una crítica de las estructuras sociales. Pero su afán político ha sido criticado.</a:t>
            </a:r>
          </a:p>
          <a:p>
            <a:pPr algn="just"/>
            <a:endParaRPr lang="es-PE" dirty="0" smtClean="0"/>
          </a:p>
          <a:p>
            <a:pPr algn="just"/>
            <a:r>
              <a:rPr lang="es-PE" dirty="0" smtClean="0"/>
              <a:t>Actividad para la Unidad 3: Definir el papel político de la teoría de Butler y presentar algunas críticas a su propuesta.</a:t>
            </a:r>
          </a:p>
          <a:p>
            <a:pPr algn="just"/>
            <a:endParaRPr lang="es-PE" dirty="0"/>
          </a:p>
        </p:txBody>
      </p:sp>
    </p:spTree>
    <p:extLst>
      <p:ext uri="{BB962C8B-B14F-4D97-AF65-F5344CB8AC3E}">
        <p14:creationId xmlns:p14="http://schemas.microsoft.com/office/powerpoint/2010/main" val="385240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331029"/>
            <a:ext cx="10515600" cy="2845934"/>
          </a:xfrm>
        </p:spPr>
        <p:txBody>
          <a:bodyPr>
            <a:normAutofit fontScale="62500" lnSpcReduction="20000"/>
          </a:bodyPr>
          <a:lstStyle/>
          <a:p>
            <a:pPr algn="just"/>
            <a:r>
              <a:rPr lang="es-PE" dirty="0" smtClean="0"/>
              <a:t>Para pensar el papel de lo político en Butler, tendríamos que tener en cuenta en qué consiste realizar un papel político propiamente. </a:t>
            </a:r>
          </a:p>
          <a:p>
            <a:pPr algn="just"/>
            <a:r>
              <a:rPr lang="es-PE" dirty="0" smtClean="0"/>
              <a:t>Lo político se refiere a lo relacionado a la polis, es decir a la ciudad-estado. En este sentido, política es también consenso y deliberación pública. </a:t>
            </a:r>
          </a:p>
          <a:p>
            <a:pPr algn="just"/>
            <a:r>
              <a:rPr lang="es-PE" dirty="0" smtClean="0"/>
              <a:t>Butler, en cuanto filósofa, desarrolla temas que se vuelven políticos en la medida en que hay intereses comunes respecto al ideal de realización de un estado social en donde puedan armonizarse la libertad y la justicia, ambas en términos de igualdad (Si lo ponemos en términos de la Teoría de la Justicia como Equidad de </a:t>
            </a:r>
            <a:r>
              <a:rPr lang="es-PE" dirty="0" err="1" smtClean="0"/>
              <a:t>Rawls</a:t>
            </a:r>
            <a:r>
              <a:rPr lang="es-PE" dirty="0" smtClean="0"/>
              <a:t>).</a:t>
            </a:r>
          </a:p>
          <a:p>
            <a:pPr algn="just"/>
            <a:r>
              <a:rPr lang="es-PE" dirty="0" smtClean="0"/>
              <a:t>Desde que Butler habla de las identidades, ya incurre políticamente en una interlocución con sus lectores. Desde que el papel de Butler es equivalente al papel de Antígona, luego vemos que su lucha enfocada en minorías marginadas nos habla de una rebeldía hacia la ley de un estado </a:t>
            </a:r>
            <a:r>
              <a:rPr lang="es-PE" dirty="0" err="1" smtClean="0"/>
              <a:t>homogenizante</a:t>
            </a:r>
            <a:r>
              <a:rPr lang="es-PE" dirty="0" smtClean="0"/>
              <a:t> y totalizador. </a:t>
            </a:r>
            <a:endParaRPr lang="es-PE" dirty="0"/>
          </a:p>
        </p:txBody>
      </p:sp>
      <p:pic>
        <p:nvPicPr>
          <p:cNvPr id="17410" name="Picture 2" descr="Image result for polí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734" y="739048"/>
            <a:ext cx="4520929" cy="239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5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49086"/>
            <a:ext cx="10515600" cy="5327877"/>
          </a:xfrm>
        </p:spPr>
        <p:txBody>
          <a:bodyPr>
            <a:normAutofit fontScale="92500" lnSpcReduction="10000"/>
          </a:bodyPr>
          <a:lstStyle/>
          <a:p>
            <a:pPr algn="just"/>
            <a:r>
              <a:rPr lang="es-PE" dirty="0" smtClean="0"/>
              <a:t>No olvidemos lo visto en la unidad pasada: </a:t>
            </a:r>
            <a:r>
              <a:rPr lang="es-PE" dirty="0"/>
              <a:t>Duque explora la crítica de </a:t>
            </a:r>
            <a:r>
              <a:rPr lang="es-PE" dirty="0" err="1"/>
              <a:t>Nussbaum</a:t>
            </a:r>
            <a:r>
              <a:rPr lang="es-PE" dirty="0"/>
              <a:t> a Butler. En </a:t>
            </a:r>
            <a:r>
              <a:rPr lang="es-PE" i="1" dirty="0" err="1"/>
              <a:t>The</a:t>
            </a:r>
            <a:r>
              <a:rPr lang="es-PE" i="1" dirty="0"/>
              <a:t> </a:t>
            </a:r>
            <a:r>
              <a:rPr lang="es-PE" i="1" dirty="0" err="1"/>
              <a:t>professor</a:t>
            </a:r>
            <a:r>
              <a:rPr lang="es-PE" i="1" dirty="0"/>
              <a:t> of </a:t>
            </a:r>
            <a:r>
              <a:rPr lang="es-PE" i="1" dirty="0" err="1"/>
              <a:t>Parody</a:t>
            </a:r>
            <a:r>
              <a:rPr lang="es-PE" dirty="0"/>
              <a:t>, </a:t>
            </a:r>
            <a:r>
              <a:rPr lang="es-PE" dirty="0" err="1"/>
              <a:t>Nussbaum</a:t>
            </a:r>
            <a:r>
              <a:rPr lang="es-PE" dirty="0"/>
              <a:t> acusa al pensamiento </a:t>
            </a:r>
            <a:r>
              <a:rPr lang="es-PE" dirty="0" err="1"/>
              <a:t>butleriano</a:t>
            </a:r>
            <a:r>
              <a:rPr lang="es-PE" dirty="0"/>
              <a:t> de ser elitista y referirse exclusivamente a un público académico. Le refiere además, paradójicamente, un estilo autoritario. </a:t>
            </a:r>
          </a:p>
          <a:p>
            <a:pPr algn="just"/>
            <a:r>
              <a:rPr lang="es-PE" dirty="0"/>
              <a:t>Refiere el autor que, de acuerdo a </a:t>
            </a:r>
            <a:r>
              <a:rPr lang="es-PE" dirty="0" err="1"/>
              <a:t>Nussbaum</a:t>
            </a:r>
            <a:r>
              <a:rPr lang="es-PE" dirty="0"/>
              <a:t>, la propuesta de Butler “otorga un papel preponderante al lenguaje, pero no puede dar cuenta de la realidad del sufrimiento y opresión que experimentan seres humanos reales en tiempos y espacios reales</a:t>
            </a:r>
            <a:r>
              <a:rPr lang="es-PE" dirty="0" smtClean="0"/>
              <a:t>.”</a:t>
            </a:r>
            <a:endParaRPr lang="es-PE" dirty="0"/>
          </a:p>
          <a:p>
            <a:pPr algn="just"/>
            <a:r>
              <a:rPr lang="es-PE" dirty="0"/>
              <a:t>Por otro lado, si atendemos a la pretensión de una deconstrucción antiesencialista, tendremos que el activismo político sería inviable debido a que la política social y cultural por sí misma no se sostendría en un horizonte deconstructivo. </a:t>
            </a:r>
            <a:r>
              <a:rPr lang="es-PE" dirty="0" err="1"/>
              <a:t>Nussbaum</a:t>
            </a:r>
            <a:r>
              <a:rPr lang="es-PE" dirty="0"/>
              <a:t> interpreta que tal condición conduciría a una suerte de nihilismo que favorecería más a la opresión que a la lucha que busca </a:t>
            </a:r>
            <a:r>
              <a:rPr lang="es-PE" dirty="0" err="1"/>
              <a:t>performarse</a:t>
            </a:r>
            <a:r>
              <a:rPr lang="es-PE" dirty="0"/>
              <a:t>. </a:t>
            </a:r>
            <a:endParaRPr lang="es-PE" dirty="0" smtClean="0"/>
          </a:p>
          <a:p>
            <a:endParaRPr lang="es-PE" dirty="0"/>
          </a:p>
        </p:txBody>
      </p:sp>
    </p:spTree>
    <p:extLst>
      <p:ext uri="{BB962C8B-B14F-4D97-AF65-F5344CB8AC3E}">
        <p14:creationId xmlns:p14="http://schemas.microsoft.com/office/powerpoint/2010/main" val="4015768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66651"/>
            <a:ext cx="10515600" cy="5210312"/>
          </a:xfrm>
        </p:spPr>
        <p:txBody>
          <a:bodyPr>
            <a:normAutofit fontScale="85000" lnSpcReduction="10000"/>
          </a:bodyPr>
          <a:lstStyle/>
          <a:p>
            <a:pPr algn="just"/>
            <a:r>
              <a:rPr lang="es-PE" dirty="0" smtClean="0"/>
              <a:t>No olvidemos la crítica de Sáenz </a:t>
            </a:r>
            <a:r>
              <a:rPr lang="es-PE" i="1" dirty="0" smtClean="0"/>
              <a:t>et al. en Género, cuerpo, poder y resistencia, </a:t>
            </a:r>
            <a:r>
              <a:rPr lang="es-PE" dirty="0" smtClean="0"/>
              <a:t>en donde se refiere que Butler no logra dar cuenta de la raíz del surgimiento de la resistencia, mediante el análisis de casos diversos de opciones </a:t>
            </a:r>
            <a:r>
              <a:rPr lang="es-PE" i="1" dirty="0" err="1" smtClean="0"/>
              <a:t>queer</a:t>
            </a:r>
            <a:r>
              <a:rPr lang="es-PE" dirty="0" smtClean="0"/>
              <a:t>.</a:t>
            </a:r>
          </a:p>
          <a:p>
            <a:pPr algn="just"/>
            <a:r>
              <a:rPr lang="es-PE" dirty="0" smtClean="0"/>
              <a:t>A cambio, las autoras y autores proponen que el concepto de cuerpo </a:t>
            </a:r>
            <a:r>
              <a:rPr lang="es-PE" dirty="0" err="1" smtClean="0"/>
              <a:t>deseante</a:t>
            </a:r>
            <a:r>
              <a:rPr lang="es-PE" dirty="0" smtClean="0"/>
              <a:t> cumple mejor aquel espacio que Butler explica como un surgimiento entre las grietas de la normatividad. </a:t>
            </a:r>
          </a:p>
          <a:p>
            <a:pPr algn="just"/>
            <a:r>
              <a:rPr lang="es-PE" dirty="0" smtClean="0"/>
              <a:t>Se ha criticado a Butler de querer instaurar un matriarcado a cambio de un patriarcado, pero, tal y como se puede seguir, tal crítica carece de fundamentos al observar de cerca lo establecido por la autora norteamericana. </a:t>
            </a:r>
          </a:p>
          <a:p>
            <a:pPr algn="just"/>
            <a:r>
              <a:rPr lang="es-PE" dirty="0" smtClean="0"/>
              <a:t>Las consecuencias de una ideología de género han sido criticadas por grupos fundamentalistas y dogmáticos que representan al </a:t>
            </a:r>
            <a:r>
              <a:rPr lang="es-PE" dirty="0" err="1" smtClean="0"/>
              <a:t>conservadurísmo</a:t>
            </a:r>
            <a:r>
              <a:rPr lang="es-PE" dirty="0" smtClean="0"/>
              <a:t> anti liberal. Lastimosamente, hay mucho que cambiar en la práctica, y precisamente por ello, el carácter político del pensamiento de Butler se traslada al del activismo social, en donde se cumplen los dos elementos que ella misma apuntaba de Antígona: se rebela ante la ley del hombre y lo hace de conocimiento público. </a:t>
            </a:r>
            <a:endParaRPr lang="es-PE" dirty="0"/>
          </a:p>
        </p:txBody>
      </p:sp>
    </p:spTree>
    <p:extLst>
      <p:ext uri="{BB962C8B-B14F-4D97-AF65-F5344CB8AC3E}">
        <p14:creationId xmlns:p14="http://schemas.microsoft.com/office/powerpoint/2010/main" val="5407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997233"/>
            <a:ext cx="10515600" cy="2179729"/>
          </a:xfrm>
        </p:spPr>
        <p:txBody>
          <a:bodyPr>
            <a:normAutofit fontScale="85000" lnSpcReduction="10000"/>
          </a:bodyPr>
          <a:lstStyle/>
          <a:p>
            <a:pPr algn="just"/>
            <a:r>
              <a:rPr lang="es-PE" dirty="0" err="1"/>
              <a:t>Eteocles</a:t>
            </a:r>
            <a:r>
              <a:rPr lang="es-PE" dirty="0"/>
              <a:t> eventualmente se aferra al poder y desata una guerra. Mientras el tirano tiene el ejército tebano, Polinices contrata uno de mercenarios extranjeros. </a:t>
            </a:r>
          </a:p>
          <a:p>
            <a:pPr algn="just"/>
            <a:r>
              <a:rPr lang="es-PE" dirty="0"/>
              <a:t>Se desata un baño de sangre en Tebas que termina en un duelo entre los hermanos que resulta en una doble fatalidad. </a:t>
            </a:r>
          </a:p>
          <a:p>
            <a:pPr algn="just"/>
            <a:r>
              <a:rPr lang="es-PE" dirty="0"/>
              <a:t> Así, el tío político de los hermanos, Creonte, toma el poder de Tebas. Y es este el contexto de los sucesos protagonizados por Antígona. </a:t>
            </a:r>
          </a:p>
          <a:p>
            <a:pPr algn="just"/>
            <a:endParaRPr lang="es-PE" dirty="0"/>
          </a:p>
        </p:txBody>
      </p:sp>
      <p:pic>
        <p:nvPicPr>
          <p:cNvPr id="3074" name="Picture 2" descr="Image result for guerra en t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42" y="496251"/>
            <a:ext cx="5931716" cy="3143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56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6132" y="378187"/>
            <a:ext cx="10515600" cy="640715"/>
          </a:xfrm>
        </p:spPr>
        <p:txBody>
          <a:bodyPr>
            <a:normAutofit fontScale="90000"/>
          </a:bodyPr>
          <a:lstStyle/>
          <a:p>
            <a:pPr algn="ctr"/>
            <a:r>
              <a:rPr lang="es-PE" dirty="0" smtClean="0"/>
              <a:t>¿Qué sucede en la tragedia de Antígona?</a:t>
            </a:r>
            <a:endParaRPr lang="es-PE" dirty="0"/>
          </a:p>
        </p:txBody>
      </p:sp>
      <p:sp>
        <p:nvSpPr>
          <p:cNvPr id="3" name="Marcador de contenido 2"/>
          <p:cNvSpPr>
            <a:spLocks noGrp="1"/>
          </p:cNvSpPr>
          <p:nvPr>
            <p:ph idx="1"/>
          </p:nvPr>
        </p:nvSpPr>
        <p:spPr>
          <a:xfrm>
            <a:off x="838200" y="1825625"/>
            <a:ext cx="6267994" cy="4351338"/>
          </a:xfrm>
        </p:spPr>
        <p:txBody>
          <a:bodyPr>
            <a:normAutofit fontScale="70000" lnSpcReduction="20000"/>
          </a:bodyPr>
          <a:lstStyle/>
          <a:p>
            <a:pPr algn="just"/>
            <a:r>
              <a:rPr lang="es-PE" dirty="0" smtClean="0"/>
              <a:t>Creonte dictamina que </a:t>
            </a:r>
            <a:r>
              <a:rPr lang="es-PE" dirty="0" err="1" smtClean="0"/>
              <a:t>Eteocles</a:t>
            </a:r>
            <a:r>
              <a:rPr lang="es-PE" dirty="0" smtClean="0"/>
              <a:t> será honrado con los ritos fúnebres apropiados de un monarca, mientras que Polinices quedará insepulto, por estimársele como traidor. </a:t>
            </a:r>
          </a:p>
          <a:p>
            <a:pPr algn="just"/>
            <a:r>
              <a:rPr lang="es-PE" dirty="0" smtClean="0"/>
              <a:t>Debemos considerar, que para la mentalidad religiosa griega, el no ser enviado al otro mundo, suponía algo análogo al tormento del alma por la eternidad, debido a que quedar insepulto equivalía a que su alma vagaría por la tierra sin acceder al inframundo del Hades. </a:t>
            </a:r>
          </a:p>
          <a:p>
            <a:pPr algn="just"/>
            <a:r>
              <a:rPr lang="es-PE" dirty="0" smtClean="0"/>
              <a:t>Antígona e </a:t>
            </a:r>
            <a:r>
              <a:rPr lang="es-PE" dirty="0" err="1" smtClean="0"/>
              <a:t>Ismene</a:t>
            </a:r>
            <a:r>
              <a:rPr lang="es-PE" dirty="0" smtClean="0"/>
              <a:t> discuten sobre si deben o no escabullirse por la noche para sepultar a su hermano y ofrecer los ritos apropiados. </a:t>
            </a:r>
            <a:r>
              <a:rPr lang="es-PE" dirty="0" err="1" smtClean="0"/>
              <a:t>Ismene</a:t>
            </a:r>
            <a:r>
              <a:rPr lang="es-PE" dirty="0" smtClean="0"/>
              <a:t> no quiere atentar contra la prohibición. El caso de Antígona es distinto, porque busca hacer respetar una ley que no es la ley del hombre. </a:t>
            </a:r>
          </a:p>
          <a:p>
            <a:pPr algn="just"/>
            <a:r>
              <a:rPr lang="es-PE" dirty="0" smtClean="0"/>
              <a:t>Dicha tensión entre las hermanas puede interpretarse como el conflicto entre las leyes divinas y las leyes del estado. </a:t>
            </a:r>
          </a:p>
        </p:txBody>
      </p:sp>
      <p:pic>
        <p:nvPicPr>
          <p:cNvPr id="4100" name="Picture 4" descr="Image result for antigona isme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94" y="1391512"/>
            <a:ext cx="5219563" cy="521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2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07576" y="770708"/>
            <a:ext cx="6792685" cy="6244046"/>
          </a:xfrm>
        </p:spPr>
        <p:txBody>
          <a:bodyPr>
            <a:normAutofit fontScale="77500" lnSpcReduction="20000"/>
          </a:bodyPr>
          <a:lstStyle/>
          <a:p>
            <a:pPr algn="just"/>
            <a:r>
              <a:rPr lang="es-PE" dirty="0"/>
              <a:t>Sabido esto, Creonte condena a Antígona a ser sepultada viva en una cueva y a ser alimentada una vez al día. El hijo de Creonte le reclama por la decisión y se compadece por la hija de Edipo.</a:t>
            </a:r>
          </a:p>
          <a:p>
            <a:pPr algn="just"/>
            <a:r>
              <a:rPr lang="es-PE" dirty="0"/>
              <a:t>Tiresias, el ciego, intercede por Antígona, refiriendo que los dioses no se detendrán hasta que un heredero suyo pague con su sangre. Creonte cede y la libera.  </a:t>
            </a:r>
          </a:p>
          <a:p>
            <a:pPr algn="just"/>
            <a:r>
              <a:rPr lang="es-PE" dirty="0"/>
              <a:t>Sin embargo, al llegar a la cueva, encuentran que ella se ha suicidado ahorcándose con su ceñidor y el hijo de Creonte es testigo de la escena. En un arrebato de furia, el hijo de Creonte desenvaina su espada y ataca a su padre, pero en el embate se clava la espada a sí mismo, muriendo en la misma cueva que Antígona. </a:t>
            </a:r>
          </a:p>
          <a:p>
            <a:pPr algn="just"/>
            <a:r>
              <a:rPr lang="es-PE" dirty="0"/>
              <a:t>Llegando al palacio real, Creonte con su hijo muerto en brazos, conoce que su esposa, al saber de lo sucedido, se ha quitado la vida</a:t>
            </a:r>
            <a:r>
              <a:rPr lang="es-PE" dirty="0" smtClean="0"/>
              <a:t>.</a:t>
            </a:r>
          </a:p>
          <a:p>
            <a:pPr algn="just"/>
            <a:r>
              <a:rPr lang="es-PE" dirty="0" smtClean="0"/>
              <a:t>Así, la obra de Sófocles plantea los conflictos entre individuos y soberanos, entre las leyes del estado y de la religión, entre los seres finitos y los dioses, además de los conflictos entre las mujeres y los hombres. </a:t>
            </a:r>
            <a:endParaRPr lang="es-PE" dirty="0"/>
          </a:p>
          <a:p>
            <a:pPr algn="just"/>
            <a:endParaRPr lang="es-PE" dirty="0"/>
          </a:p>
        </p:txBody>
      </p:sp>
      <p:pic>
        <p:nvPicPr>
          <p:cNvPr id="5122" name="Picture 2" descr="http://archivo.e-consulta.com/blogs/consultario/wp-content/uploads/2018/12/03-Otra-representaci%C3%B3n-de-Ant%C3%ADgon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31" y="770708"/>
            <a:ext cx="2394555" cy="262753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upload.wikimedia.org/wikipedia/commons/thumb/8/8c/Lytras_nikiforos_antigone_polynices.jpeg/245px-Lytras_nikiforos_antigone_polynice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87" y="3061752"/>
            <a:ext cx="4929989" cy="346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9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ntigo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65" y="-26847"/>
            <a:ext cx="11194869" cy="688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37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Butler. El grito de Antígona. pp. 15-43</a:t>
            </a:r>
            <a:endParaRPr lang="es-PE" dirty="0"/>
          </a:p>
        </p:txBody>
      </p:sp>
      <p:sp>
        <p:nvSpPr>
          <p:cNvPr id="3" name="Marcador de contenido 2"/>
          <p:cNvSpPr>
            <a:spLocks noGrp="1"/>
          </p:cNvSpPr>
          <p:nvPr>
            <p:ph idx="1"/>
          </p:nvPr>
        </p:nvSpPr>
        <p:spPr/>
        <p:txBody>
          <a:bodyPr>
            <a:normAutofit fontScale="70000" lnSpcReduction="20000"/>
          </a:bodyPr>
          <a:lstStyle/>
          <a:p>
            <a:pPr algn="just"/>
            <a:r>
              <a:rPr lang="es-PE" dirty="0" smtClean="0"/>
              <a:t>Butler se pregunta por Antígona en cuanto personaje femenino desafiando al estado. Plantea que puede tenerse como una contra-figura de las posturas que buscan la aprobación de lo políticamente correcto. </a:t>
            </a:r>
            <a:endParaRPr lang="es-PE" dirty="0" smtClean="0"/>
          </a:p>
          <a:p>
            <a:pPr algn="just"/>
            <a:r>
              <a:rPr lang="es-PE" dirty="0" smtClean="0"/>
              <a:t>Tenemos diversas interpretaciones de Antígona. Podemos empezar por referir la de Sófocles, en cuanto ficción. Por su carácter irreal, Butler busca ir más allá, puesto que busca la interpretación de una Antígona concreta. </a:t>
            </a:r>
          </a:p>
          <a:p>
            <a:pPr algn="just"/>
            <a:r>
              <a:rPr lang="es-PE" dirty="0" smtClean="0"/>
              <a:t>“Hegel la identifica con una transición de la norma del matriarcado a la del patriarcado, pero también con el principio de parentesco.” (p. 16)</a:t>
            </a:r>
          </a:p>
          <a:p>
            <a:pPr algn="just"/>
            <a:r>
              <a:rPr lang="es-PE" dirty="0" smtClean="0"/>
              <a:t>Siguiendo a Luce </a:t>
            </a:r>
            <a:r>
              <a:rPr lang="es-PE" dirty="0" err="1" smtClean="0"/>
              <a:t>Irigaray</a:t>
            </a:r>
            <a:r>
              <a:rPr lang="es-PE" dirty="0" smtClean="0"/>
              <a:t>, Antígona representa un ejemplo de figura histórica que puede inspirar niñas y mujeres en cuanto ella tiene algo que manifestar sobre el orden y leyes del gobierno de la polis. </a:t>
            </a:r>
          </a:p>
          <a:p>
            <a:pPr algn="just"/>
            <a:r>
              <a:rPr lang="es-PE" dirty="0" smtClean="0"/>
              <a:t>Para Butler, Antígona representa los principios normativos del parentesco y así, toma la posición de la figura que está al margen del mismo poder que rechaza. En ese sentido: “No es que, como ficción, el carácter mimético o representativo de Antígona se ponga en cuestión, sino que, como figura </a:t>
            </a:r>
            <a:r>
              <a:rPr lang="es-PE" dirty="0" smtClean="0"/>
              <a:t>política, apunta más allá, no a la la política como cuestión de representación, sino a esa posibilidad política que surge cuando se muestran los límites de la representación y la representatividad.</a:t>
            </a:r>
            <a:r>
              <a:rPr lang="es-PE" dirty="0" smtClean="0"/>
              <a:t>” (</a:t>
            </a:r>
            <a:r>
              <a:rPr lang="es-PE" i="1" dirty="0" smtClean="0"/>
              <a:t>Ib.</a:t>
            </a:r>
            <a:r>
              <a:rPr lang="es-PE" dirty="0" smtClean="0"/>
              <a:t>)</a:t>
            </a:r>
            <a:endParaRPr lang="es-PE" dirty="0"/>
          </a:p>
        </p:txBody>
      </p:sp>
    </p:spTree>
    <p:extLst>
      <p:ext uri="{BB962C8B-B14F-4D97-AF65-F5344CB8AC3E}">
        <p14:creationId xmlns:p14="http://schemas.microsoft.com/office/powerpoint/2010/main" val="117724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1149532"/>
            <a:ext cx="6934200" cy="5458506"/>
          </a:xfrm>
        </p:spPr>
        <p:txBody>
          <a:bodyPr>
            <a:normAutofit fontScale="70000" lnSpcReduction="20000"/>
          </a:bodyPr>
          <a:lstStyle/>
          <a:p>
            <a:pPr algn="just"/>
            <a:r>
              <a:rPr lang="es-PE" dirty="0" smtClean="0"/>
              <a:t>En este sentido, Butler plantea que : “Empecé a leer Antígona y sus críticas para ver si se podía hacer de ella un modelo político como figura femenina que desafiaba al estado a través de poderosos actos físicos y lingüísticos. Pero encontré algo distinto de lo que esperaba” (p. 16)</a:t>
            </a:r>
          </a:p>
          <a:p>
            <a:pPr algn="just"/>
            <a:r>
              <a:rPr lang="es-PE" dirty="0" smtClean="0"/>
              <a:t>Butler refiere que la interpretación de Hegel no incide en las implicaciones políticas, sino “alguien que articula una oposición pre-política a la política” (p. 17), así, Antígona refleja el parentesco y disolución, mientras que Creonte refleja un orden moral que va de la mano de la autoridad de un estado emergente que se pretende universal. El parentesco aparece en el límite del orden ético; uno responde a las leyes del estado y el hombre, la otra refleja un orden distinto. </a:t>
            </a:r>
            <a:r>
              <a:rPr lang="es-PE" dirty="0"/>
              <a:t>Antígona representa la ley de los dioses del hogar y Creonte a la ley de la polis. </a:t>
            </a:r>
          </a:p>
          <a:p>
            <a:pPr algn="just"/>
            <a:r>
              <a:rPr lang="es-PE" dirty="0" smtClean="0"/>
              <a:t>Butler agrega otra perspectiva: “Lacan ofrece una interpretación de Antígona que la sitúa en los límites de los ámbitos de lo imaginario y lo simbólico, interpretándose como una representación inaugural del simbolismo, del ámbito de las leyes normas que gobiernan la adquisición del habla y de las capacidades de hablar.” (p.18)</a:t>
            </a:r>
            <a:endParaRPr lang="es-PE" dirty="0"/>
          </a:p>
        </p:txBody>
      </p:sp>
      <p:pic>
        <p:nvPicPr>
          <p:cNvPr id="6146" name="Picture 2" descr="Image result for antigo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445" y="1364184"/>
            <a:ext cx="4167052" cy="416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56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3326" y="509451"/>
            <a:ext cx="10870474" cy="2586446"/>
          </a:xfrm>
        </p:spPr>
        <p:txBody>
          <a:bodyPr>
            <a:normAutofit fontScale="62500" lnSpcReduction="20000"/>
          </a:bodyPr>
          <a:lstStyle/>
          <a:p>
            <a:pPr algn="just"/>
            <a:r>
              <a:rPr lang="es-PE" dirty="0" smtClean="0"/>
              <a:t>De acuerdo a Luce </a:t>
            </a:r>
            <a:r>
              <a:rPr lang="es-PE" dirty="0" err="1" smtClean="0"/>
              <a:t>Irigaray</a:t>
            </a:r>
            <a:r>
              <a:rPr lang="es-PE" dirty="0" smtClean="0"/>
              <a:t>: “el poder insurrecto de Antígona es aquél que permanece fuera de lo político” (p.18) En la lectura que hace Butler de </a:t>
            </a:r>
            <a:r>
              <a:rPr lang="es-PE" dirty="0" err="1" smtClean="0"/>
              <a:t>Irigaray</a:t>
            </a:r>
            <a:r>
              <a:rPr lang="es-PE" dirty="0" smtClean="0"/>
              <a:t>, Antígona representa un vínculo de sangre, no en el sentido de la relación consanguínea, sino como algo más cercano a un derramamiento de sangre. </a:t>
            </a:r>
          </a:p>
          <a:p>
            <a:pPr algn="just"/>
            <a:r>
              <a:rPr lang="es-PE" dirty="0" smtClean="0"/>
              <a:t>Butler coincide en parte con la lectura de Hegel de una Antígona como defensora de las fuerzas de parentesco y a Creonte como de las fuerzas del estado. </a:t>
            </a:r>
          </a:p>
          <a:p>
            <a:pPr algn="just"/>
            <a:r>
              <a:rPr lang="es-PE" dirty="0" smtClean="0"/>
              <a:t>Se identifican dos momentos de Antígona: “el entierro (de Polinices) y su desafío verbal (“Confieso que yo he sido”), coinciden con las ocasiones en que el coro, Creonte y los mensajeros la llaman &lt;&lt;varonil&gt;&gt; (…) Antígona parece asumir la forma de una cierta soberanía masculina, una virilidad que no se puede compartir, que requiere que su otro sea tanto femenino como inferior. (…) ¿ha vencido la soberanía del género? ” (p. 24) </a:t>
            </a:r>
          </a:p>
          <a:p>
            <a:pPr algn="just"/>
            <a:endParaRPr lang="es-PE" dirty="0" smtClean="0"/>
          </a:p>
          <a:p>
            <a:pPr algn="just"/>
            <a:endParaRPr lang="es-PE" dirty="0" smtClean="0"/>
          </a:p>
        </p:txBody>
      </p:sp>
      <p:pic>
        <p:nvPicPr>
          <p:cNvPr id="7170" name="Picture 2" descr="Image result for antigona creo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425" y="2834640"/>
            <a:ext cx="7534275"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115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TotalTime>
  <Words>3412</Words>
  <Application>Microsoft Office PowerPoint</Application>
  <PresentationFormat>Panorámica</PresentationFormat>
  <Paragraphs>90</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Unidad 3: La cuestión política</vt:lpstr>
      <vt:lpstr>¿Quién es Antígona?</vt:lpstr>
      <vt:lpstr>Presentación de PowerPoint</vt:lpstr>
      <vt:lpstr>¿Qué sucede en la tragedia de Antígona?</vt:lpstr>
      <vt:lpstr>Presentación de PowerPoint</vt:lpstr>
      <vt:lpstr>Presentación de PowerPoint</vt:lpstr>
      <vt:lpstr>Butler. El grito de Antígona. pp. 15-43</vt:lpstr>
      <vt:lpstr>Presentación de PowerPoint</vt:lpstr>
      <vt:lpstr>Presentación de PowerPoint</vt:lpstr>
      <vt:lpstr>Presentación de PowerPoint</vt:lpstr>
      <vt:lpstr>Presentación de PowerPoint</vt:lpstr>
      <vt:lpstr>Presentación de PowerPoint</vt:lpstr>
      <vt:lpstr>Pulecio. Judith Butler: Una filosofía para habitar el mundo. pp. 1-25</vt:lpstr>
      <vt:lpstr>Presentación de PowerPoint</vt:lpstr>
      <vt:lpstr>Presentación de PowerPoint</vt:lpstr>
      <vt:lpstr>Presentación de PowerPoint</vt:lpstr>
      <vt:lpstr>Presentación de PowerPoint</vt:lpstr>
      <vt:lpstr>Presentación de PowerPoint</vt:lpstr>
      <vt:lpstr>Presentación de PowerPoint</vt:lpstr>
      <vt:lpstr>Actividad para la Unidad 3</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3: La cuestión política</dc:title>
  <dc:creator>Usuario de Windows</dc:creator>
  <cp:lastModifiedBy>Usuario de Windows</cp:lastModifiedBy>
  <cp:revision>47</cp:revision>
  <dcterms:created xsi:type="dcterms:W3CDTF">2019-09-30T09:53:45Z</dcterms:created>
  <dcterms:modified xsi:type="dcterms:W3CDTF">2019-10-02T02:28:25Z</dcterms:modified>
</cp:coreProperties>
</file>