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3" d="100"/>
          <a:sy n="73"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6D510749-4E4A-4B48-BD8C-BD8BE44ECEF5}" type="datetimeFigureOut">
              <a:rPr lang="es-PE" smtClean="0"/>
              <a:t>25/08/2019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141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6D510749-4E4A-4B48-BD8C-BD8BE44ECEF5}" type="datetimeFigureOut">
              <a:rPr lang="es-PE" smtClean="0"/>
              <a:t>25/08/2019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29423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6D510749-4E4A-4B48-BD8C-BD8BE44ECEF5}" type="datetimeFigureOut">
              <a:rPr lang="es-PE" smtClean="0"/>
              <a:t>25/08/2019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298706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6D510749-4E4A-4B48-BD8C-BD8BE44ECEF5}" type="datetimeFigureOut">
              <a:rPr lang="es-PE" smtClean="0"/>
              <a:t>25/08/2019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421079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D510749-4E4A-4B48-BD8C-BD8BE44ECEF5}" type="datetimeFigureOut">
              <a:rPr lang="es-PE" smtClean="0"/>
              <a:t>25/08/2019</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425191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6D510749-4E4A-4B48-BD8C-BD8BE44ECEF5}" type="datetimeFigureOut">
              <a:rPr lang="es-PE" smtClean="0"/>
              <a:t>25/08/2019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2278218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6D510749-4E4A-4B48-BD8C-BD8BE44ECEF5}" type="datetimeFigureOut">
              <a:rPr lang="es-PE" smtClean="0"/>
              <a:t>25/08/2019</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196452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6D510749-4E4A-4B48-BD8C-BD8BE44ECEF5}" type="datetimeFigureOut">
              <a:rPr lang="es-PE" smtClean="0"/>
              <a:t>25/08/2019</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211701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D510749-4E4A-4B48-BD8C-BD8BE44ECEF5}" type="datetimeFigureOut">
              <a:rPr lang="es-PE" smtClean="0"/>
              <a:t>25/08/2019</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160441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D510749-4E4A-4B48-BD8C-BD8BE44ECEF5}" type="datetimeFigureOut">
              <a:rPr lang="es-PE" smtClean="0"/>
              <a:t>25/08/2019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383030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D510749-4E4A-4B48-BD8C-BD8BE44ECEF5}" type="datetimeFigureOut">
              <a:rPr lang="es-PE" smtClean="0"/>
              <a:t>25/08/2019</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042C898-2FAD-48F5-BDAB-19001B940D79}" type="slidenum">
              <a:rPr lang="es-PE" smtClean="0"/>
              <a:t>‹Nº›</a:t>
            </a:fld>
            <a:endParaRPr lang="es-PE"/>
          </a:p>
        </p:txBody>
      </p:sp>
    </p:spTree>
    <p:extLst>
      <p:ext uri="{BB962C8B-B14F-4D97-AF65-F5344CB8AC3E}">
        <p14:creationId xmlns:p14="http://schemas.microsoft.com/office/powerpoint/2010/main" val="389611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10749-4E4A-4B48-BD8C-BD8BE44ECEF5}" type="datetimeFigureOut">
              <a:rPr lang="es-PE" smtClean="0"/>
              <a:t>25/08/2019</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2C898-2FAD-48F5-BDAB-19001B940D79}" type="slidenum">
              <a:rPr lang="es-PE" smtClean="0"/>
              <a:t>‹Nº›</a:t>
            </a:fld>
            <a:endParaRPr lang="es-PE"/>
          </a:p>
        </p:txBody>
      </p:sp>
    </p:spTree>
    <p:extLst>
      <p:ext uri="{BB962C8B-B14F-4D97-AF65-F5344CB8AC3E}">
        <p14:creationId xmlns:p14="http://schemas.microsoft.com/office/powerpoint/2010/main" val="138342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75211" y="535577"/>
            <a:ext cx="10228218" cy="3814354"/>
          </a:xfrm>
        </p:spPr>
        <p:txBody>
          <a:bodyPr>
            <a:noAutofit/>
          </a:bodyPr>
          <a:lstStyle/>
          <a:p>
            <a:r>
              <a:rPr lang="es-PE" sz="2800" b="1" dirty="0"/>
              <a:t>Jornadas Internacionales sobre Idealismo alemán y Teoría crítica</a:t>
            </a:r>
            <a:br>
              <a:rPr lang="es-PE" sz="2800" b="1" dirty="0"/>
            </a:br>
            <a:r>
              <a:rPr lang="es-PE" sz="2800" b="1" dirty="0"/>
              <a:t>A 230 años de la Revolución Francesa</a:t>
            </a:r>
            <a:r>
              <a:rPr lang="es-PE" sz="2400" dirty="0"/>
              <a:t/>
            </a:r>
            <a:br>
              <a:rPr lang="es-PE" sz="2400" dirty="0"/>
            </a:br>
            <a:r>
              <a:rPr lang="es-PE" sz="2400" b="1" dirty="0"/>
              <a:t> </a:t>
            </a:r>
            <a:r>
              <a:rPr lang="es-PE" sz="2400" b="1" dirty="0" smtClean="0"/>
              <a:t/>
            </a:r>
            <a:br>
              <a:rPr lang="es-PE" sz="2400" b="1" dirty="0" smtClean="0"/>
            </a:br>
            <a:r>
              <a:rPr lang="es-PE" sz="2400" dirty="0"/>
              <a:t/>
            </a:r>
            <a:br>
              <a:rPr lang="es-PE" sz="2400" dirty="0"/>
            </a:br>
            <a:r>
              <a:rPr lang="es-PE" sz="2400" u="sng" dirty="0"/>
              <a:t>Una crítica de Hegel desde la interpretación de Adorno</a:t>
            </a:r>
            <a:br>
              <a:rPr lang="es-PE" sz="2400" u="sng" dirty="0"/>
            </a:br>
            <a:r>
              <a:rPr lang="es-PE" sz="2400" dirty="0"/>
              <a:t/>
            </a:r>
            <a:br>
              <a:rPr lang="es-PE" sz="2400" dirty="0"/>
            </a:br>
            <a:endParaRPr lang="es-PE" sz="2400" dirty="0"/>
          </a:p>
        </p:txBody>
      </p:sp>
      <p:sp>
        <p:nvSpPr>
          <p:cNvPr id="3" name="Subtítulo 2"/>
          <p:cNvSpPr>
            <a:spLocks noGrp="1"/>
          </p:cNvSpPr>
          <p:nvPr>
            <p:ph type="subTitle" idx="1"/>
          </p:nvPr>
        </p:nvSpPr>
        <p:spPr>
          <a:xfrm>
            <a:off x="1524000" y="4349931"/>
            <a:ext cx="9144000" cy="1854925"/>
          </a:xfrm>
        </p:spPr>
        <p:txBody>
          <a:bodyPr>
            <a:normAutofit/>
          </a:bodyPr>
          <a:lstStyle/>
          <a:p>
            <a:pPr algn="r"/>
            <a:endParaRPr lang="es-PE" sz="2000" b="1" dirty="0" smtClean="0"/>
          </a:p>
          <a:p>
            <a:pPr algn="r"/>
            <a:r>
              <a:rPr lang="es-PE" sz="2000" b="1" dirty="0" smtClean="0"/>
              <a:t>Dra. Soledad Escalante Beltrán</a:t>
            </a:r>
            <a:r>
              <a:rPr lang="es-PE" sz="2000" dirty="0" smtClean="0"/>
              <a:t/>
            </a:r>
            <a:br>
              <a:rPr lang="es-PE" sz="2000" dirty="0" smtClean="0"/>
            </a:br>
            <a:r>
              <a:rPr lang="es-PE" sz="2000" b="1" dirty="0" smtClean="0"/>
              <a:t>										27.08.19</a:t>
            </a:r>
            <a:endParaRPr lang="es-PE" sz="2000" dirty="0"/>
          </a:p>
        </p:txBody>
      </p:sp>
    </p:spTree>
    <p:extLst>
      <p:ext uri="{BB962C8B-B14F-4D97-AF65-F5344CB8AC3E}">
        <p14:creationId xmlns:p14="http://schemas.microsoft.com/office/powerpoint/2010/main" val="317146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85000" lnSpcReduction="20000"/>
          </a:bodyPr>
          <a:lstStyle/>
          <a:p>
            <a:pPr marL="0" indent="0" algn="just">
              <a:buNone/>
            </a:pPr>
            <a:r>
              <a:rPr lang="es-PE" dirty="0" smtClean="0"/>
              <a:t>El </a:t>
            </a:r>
            <a:r>
              <a:rPr lang="es-PE" dirty="0"/>
              <a:t>arte moderno, fruto de la producción masiva e industrializada se ha convertido en un </a:t>
            </a:r>
            <a:r>
              <a:rPr lang="es-PE" b="1" u="sng" dirty="0"/>
              <a:t>ensalzamiento de las cosas agradables y suaves</a:t>
            </a:r>
            <a:r>
              <a:rPr lang="es-PE" dirty="0"/>
              <a:t>, mientras que Adorno, reconociendo el caos de la humanidad moderna, rescata que atender a </a:t>
            </a:r>
            <a:r>
              <a:rPr lang="es-PE" b="1" u="sng" dirty="0"/>
              <a:t>la estética de lo amargo, lo oscuro, supone voltear la mirada a lo abyecto y marginal</a:t>
            </a:r>
            <a:r>
              <a:rPr lang="es-PE" dirty="0"/>
              <a:t>. </a:t>
            </a:r>
            <a:r>
              <a:rPr lang="es-PE" dirty="0" smtClean="0"/>
              <a:t>(…) se </a:t>
            </a:r>
            <a:r>
              <a:rPr lang="es-PE" dirty="0"/>
              <a:t>fomenta la producción en masa de objetos menores, comunes y producibles sistemáticamente sin cesar. </a:t>
            </a:r>
          </a:p>
          <a:p>
            <a:pPr marL="0" indent="0" algn="just">
              <a:buNone/>
            </a:pPr>
            <a:r>
              <a:rPr lang="es-PE" dirty="0"/>
              <a:t> </a:t>
            </a:r>
          </a:p>
          <a:p>
            <a:pPr marL="0" indent="0" algn="just">
              <a:buNone/>
            </a:pPr>
            <a:r>
              <a:rPr lang="es-PE" dirty="0" smtClean="0"/>
              <a:t>El </a:t>
            </a:r>
            <a:r>
              <a:rPr lang="es-PE" b="1" u="sng" dirty="0"/>
              <a:t>sujeto industrial</a:t>
            </a:r>
            <a:r>
              <a:rPr lang="es-PE" dirty="0"/>
              <a:t>, alienado, cosificado, ha entregado su labor para la guerra y la depredación ambiental por parte de una serie de sociedades autoritarias. ¿Dónde ha quedado algún rastro de </a:t>
            </a:r>
            <a:r>
              <a:rPr lang="es-PE" dirty="0" smtClean="0"/>
              <a:t>humanidad? Por </a:t>
            </a:r>
            <a:r>
              <a:rPr lang="es-PE" dirty="0"/>
              <a:t>ello Adorno refiere que el poder de la ideología de la cultura industrial se despliega de modo que </a:t>
            </a:r>
            <a:r>
              <a:rPr lang="es-PE" b="1" u="sng" dirty="0"/>
              <a:t>la conformidad reemplace a la conciencia crítica</a:t>
            </a:r>
            <a:r>
              <a:rPr lang="es-PE" dirty="0"/>
              <a:t>. Así, </a:t>
            </a:r>
            <a:r>
              <a:rPr lang="es-PE" b="1" u="sng" dirty="0"/>
              <a:t>la totalidad del proceso dialéctico histórico no se ocupa de la aniquilación de lo diferente.</a:t>
            </a:r>
          </a:p>
          <a:p>
            <a:pPr marL="0" indent="0" algn="just">
              <a:buNone/>
            </a:pPr>
            <a:r>
              <a:rPr lang="es-PE" dirty="0"/>
              <a:t> </a:t>
            </a:r>
          </a:p>
          <a:p>
            <a:pPr marL="0" indent="0" algn="just">
              <a:buNone/>
            </a:pPr>
            <a:r>
              <a:rPr lang="es-PE" dirty="0"/>
              <a:t>La</a:t>
            </a:r>
            <a:r>
              <a:rPr lang="es-PE" b="1" dirty="0"/>
              <a:t> </a:t>
            </a:r>
            <a:r>
              <a:rPr lang="es-PE" b="1" u="sng" dirty="0"/>
              <a:t>diferencia</a:t>
            </a:r>
            <a:r>
              <a:rPr lang="es-PE" dirty="0"/>
              <a:t> en Hegel siempre está situada en un plano </a:t>
            </a:r>
            <a:r>
              <a:rPr lang="es-PE" dirty="0" smtClean="0"/>
              <a:t>histórico. (…) </a:t>
            </a:r>
            <a:r>
              <a:rPr lang="es-PE" dirty="0"/>
              <a:t>Sin embargo, esa diferencia se pierde cuando el sujeto se reconoce a sí mismo como realidad objetiva, es decir, cuando hay una “superación” (</a:t>
            </a:r>
            <a:r>
              <a:rPr lang="es-PE" i="1" dirty="0" err="1"/>
              <a:t>Aufhebung</a:t>
            </a:r>
            <a:r>
              <a:rPr lang="es-PE" dirty="0"/>
              <a:t>) que plantea una objetividad ya no particular sino más bien universal: </a:t>
            </a:r>
            <a:r>
              <a:rPr lang="es-PE" b="1" u="sng" dirty="0"/>
              <a:t>aquí hay para Adorno una cosificación de la diferencia que oculta la irracionalidad del mundo, el desorden propio del particular concreto, de la diferencia.</a:t>
            </a:r>
            <a:r>
              <a:rPr lang="es-PE" u="sng" dirty="0"/>
              <a:t>  </a:t>
            </a:r>
          </a:p>
          <a:p>
            <a:pPr marL="0" indent="0" algn="just">
              <a:buNone/>
            </a:pPr>
            <a:endParaRPr lang="es-PE" dirty="0"/>
          </a:p>
        </p:txBody>
      </p:sp>
    </p:spTree>
    <p:extLst>
      <p:ext uri="{BB962C8B-B14F-4D97-AF65-F5344CB8AC3E}">
        <p14:creationId xmlns:p14="http://schemas.microsoft.com/office/powerpoint/2010/main" val="334612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91885"/>
            <a:ext cx="10515600" cy="5745889"/>
          </a:xfrm>
        </p:spPr>
        <p:txBody>
          <a:bodyPr>
            <a:normAutofit fontScale="92500" lnSpcReduction="20000"/>
          </a:bodyPr>
          <a:lstStyle/>
          <a:p>
            <a:pPr marL="0" indent="0" algn="just">
              <a:buNone/>
            </a:pPr>
            <a:r>
              <a:rPr lang="es-PE" dirty="0" smtClean="0"/>
              <a:t>Para </a:t>
            </a:r>
            <a:r>
              <a:rPr lang="es-PE" dirty="0"/>
              <a:t>Hegel es necesario someter lo nuevo y lo Otro, es decir la diferencia particular y concreta, a un sistema cerrado </a:t>
            </a:r>
            <a:r>
              <a:rPr lang="es-PE" b="1" u="sng" dirty="0"/>
              <a:t>creando, para Adorno, el fantasma de la totalidad. </a:t>
            </a:r>
            <a:endParaRPr lang="es-PE" u="sng" dirty="0"/>
          </a:p>
          <a:p>
            <a:pPr marL="0" indent="0" algn="just">
              <a:buNone/>
            </a:pPr>
            <a:r>
              <a:rPr lang="es-PE" b="1" dirty="0"/>
              <a:t> </a:t>
            </a:r>
            <a:endParaRPr lang="es-PE" dirty="0"/>
          </a:p>
          <a:p>
            <a:pPr marL="0" indent="0" algn="just">
              <a:buNone/>
            </a:pPr>
            <a:r>
              <a:rPr lang="es-PE" dirty="0"/>
              <a:t>Adorno refleja tal pesimismo en las manifestaciones prácticas de una sociedad industrial que ha aniquilado su humanidad para dar paso a un sistema que expulsa lo crítico y adoctrina mediante propaganda e influencia mediática, </a:t>
            </a:r>
            <a:r>
              <a:rPr lang="es-PE" dirty="0" smtClean="0"/>
              <a:t>(…) en </a:t>
            </a:r>
            <a:r>
              <a:rPr lang="es-PE" dirty="0"/>
              <a:t>la realidad encontramos casos de una “</a:t>
            </a:r>
            <a:r>
              <a:rPr lang="es-PE" b="1" u="sng" dirty="0"/>
              <a:t>vida dañada</a:t>
            </a:r>
            <a:r>
              <a:rPr lang="es-PE" dirty="0"/>
              <a:t>” en donde los que sufren se encuentran “</a:t>
            </a:r>
            <a:r>
              <a:rPr lang="es-PE" b="1" u="sng" dirty="0"/>
              <a:t>mutilados, sin excepción</a:t>
            </a:r>
            <a:r>
              <a:rPr lang="es-PE" dirty="0"/>
              <a:t>”. Ello nos permite ver el sueño de la razón moderna convertida en la pesadilla post-bélica.  </a:t>
            </a:r>
          </a:p>
          <a:p>
            <a:pPr marL="0" indent="0" algn="just">
              <a:buNone/>
            </a:pPr>
            <a:r>
              <a:rPr lang="es-PE" dirty="0"/>
              <a:t>  </a:t>
            </a:r>
          </a:p>
          <a:p>
            <a:pPr marL="0" indent="0" algn="just">
              <a:buNone/>
            </a:pPr>
            <a:r>
              <a:rPr lang="es-PE" dirty="0" smtClean="0"/>
              <a:t>La </a:t>
            </a:r>
            <a:r>
              <a:rPr lang="es-PE" dirty="0"/>
              <a:t>historia no puede pensarse sin un sujeto. El sujeto supone, bajo esta lectura, al mismo tiempo la substancia, la materia, la conciencia, la autoconciencia y la razón deliberativa. Se implica, del mismo modo, que </a:t>
            </a:r>
            <a:r>
              <a:rPr lang="es-PE" b="1" u="sng" dirty="0"/>
              <a:t>sujeto e historia se realizan en el mismo proceso temporal</a:t>
            </a:r>
            <a:r>
              <a:rPr lang="es-PE" dirty="0"/>
              <a:t>. Las mujeres y hombres hacen la historia, pero al mismo tiempo, la historia influye y se construye a partir de tales sujetos. </a:t>
            </a:r>
          </a:p>
          <a:p>
            <a:pPr marL="0" indent="0" algn="just">
              <a:buNone/>
            </a:pPr>
            <a:endParaRPr lang="es-PE" dirty="0"/>
          </a:p>
        </p:txBody>
      </p:sp>
    </p:spTree>
    <p:extLst>
      <p:ext uri="{BB962C8B-B14F-4D97-AF65-F5344CB8AC3E}">
        <p14:creationId xmlns:p14="http://schemas.microsoft.com/office/powerpoint/2010/main" val="269258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a:bodyPr>
          <a:lstStyle/>
          <a:p>
            <a:pPr marL="0" indent="0" algn="just">
              <a:buNone/>
            </a:pPr>
            <a:r>
              <a:rPr lang="es-PE" dirty="0" smtClean="0"/>
              <a:t>¿</a:t>
            </a:r>
            <a:r>
              <a:rPr lang="es-PE" dirty="0"/>
              <a:t>Por qué no hay </a:t>
            </a:r>
            <a:r>
              <a:rPr lang="es-PE" b="1" u="sng" dirty="0"/>
              <a:t>intersubjetividad</a:t>
            </a:r>
            <a:r>
              <a:rPr lang="es-PE" dirty="0"/>
              <a:t> en la propuesta de Adorno?  Adorno consideraría la intersubjetividad como una </a:t>
            </a:r>
            <a:r>
              <a:rPr lang="es-PE" b="1" u="sng" dirty="0"/>
              <a:t>herramienta para justificar</a:t>
            </a:r>
            <a:r>
              <a:rPr lang="es-PE" dirty="0"/>
              <a:t> una propuesta metafísica u ontológica o de filosofía de la conciencia complaciente con la filosofía tradicional y </a:t>
            </a:r>
            <a:r>
              <a:rPr lang="es-PE" b="1" u="sng" dirty="0"/>
              <a:t>no con una teoría crítica</a:t>
            </a:r>
            <a:r>
              <a:rPr lang="es-PE" dirty="0"/>
              <a:t>. </a:t>
            </a:r>
            <a:endParaRPr lang="es-PE" dirty="0" smtClean="0"/>
          </a:p>
          <a:p>
            <a:pPr marL="0" indent="0" algn="just">
              <a:buNone/>
            </a:pPr>
            <a:endParaRPr lang="es-PE" dirty="0"/>
          </a:p>
          <a:p>
            <a:pPr marL="0" indent="0" algn="just">
              <a:buNone/>
            </a:pPr>
            <a:r>
              <a:rPr lang="es-PE" dirty="0" smtClean="0"/>
              <a:t>La búsqueda de un “nosotros” que tácitamente busca ser abstraído para favorecer la construcción de un horizonte común, en términos de </a:t>
            </a:r>
            <a:r>
              <a:rPr lang="es-PE" dirty="0" err="1" smtClean="0"/>
              <a:t>Gadamer</a:t>
            </a:r>
            <a:r>
              <a:rPr lang="es-PE" dirty="0" smtClean="0"/>
              <a:t>, terminaría finalmente, por elevar el acuerdo intersubjetivo como el principio comunicativo por excelencia. Un acuerdo que no deja de ser una formalidad puramente conceptual, con fines prácticos y utilitarios. Ya </a:t>
            </a:r>
            <a:r>
              <a:rPr lang="es-PE" dirty="0"/>
              <a:t>que el acuerdo intersubjetivo es producto de una síntesis positiva, </a:t>
            </a:r>
            <a:r>
              <a:rPr lang="es-PE" b="1" u="sng" dirty="0"/>
              <a:t>se termina justificando la racionalidad instrumental</a:t>
            </a:r>
            <a:r>
              <a:rPr lang="es-PE" b="1" dirty="0"/>
              <a:t>. </a:t>
            </a:r>
            <a:endParaRPr lang="es-PE" dirty="0"/>
          </a:p>
          <a:p>
            <a:pPr marL="0" indent="0" algn="just">
              <a:buNone/>
            </a:pPr>
            <a:endParaRPr lang="es-PE" dirty="0"/>
          </a:p>
        </p:txBody>
      </p:sp>
    </p:spTree>
    <p:extLst>
      <p:ext uri="{BB962C8B-B14F-4D97-AF65-F5344CB8AC3E}">
        <p14:creationId xmlns:p14="http://schemas.microsoft.com/office/powerpoint/2010/main" val="135302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a:bodyPr>
          <a:lstStyle/>
          <a:p>
            <a:pPr marL="0" indent="0" algn="just">
              <a:buNone/>
            </a:pPr>
            <a:r>
              <a:rPr lang="es-PE" dirty="0"/>
              <a:t> </a:t>
            </a:r>
          </a:p>
          <a:p>
            <a:pPr marL="0" indent="0" algn="just">
              <a:buNone/>
            </a:pPr>
            <a:r>
              <a:rPr lang="es-PE" dirty="0" smtClean="0"/>
              <a:t>¿</a:t>
            </a:r>
            <a:r>
              <a:rPr lang="es-PE" b="1" u="sng" dirty="0" smtClean="0"/>
              <a:t>Puede </a:t>
            </a:r>
            <a:r>
              <a:rPr lang="es-PE" b="1" u="sng" dirty="0"/>
              <a:t>entonces plantearse la comunicabilidad de la experiencia del particular </a:t>
            </a:r>
            <a:r>
              <a:rPr lang="es-PE" dirty="0"/>
              <a:t>concreto a pesar de no fundamentarse en un principio como el de la intersubjetividad? Podemos afirmar que no podemos hablar propiamente de comunicación, como lo propio de las leyes de interacción entre hablantes, pues presupone una racionalidad </a:t>
            </a:r>
            <a:r>
              <a:rPr lang="es-PE" dirty="0" smtClean="0"/>
              <a:t>discursiva.</a:t>
            </a:r>
          </a:p>
          <a:p>
            <a:pPr marL="0" indent="0" algn="just">
              <a:buNone/>
            </a:pPr>
            <a:r>
              <a:rPr lang="es-PE" dirty="0" smtClean="0"/>
              <a:t>Pero </a:t>
            </a:r>
            <a:r>
              <a:rPr lang="es-PE" dirty="0"/>
              <a:t>sí podemos hablar de una </a:t>
            </a:r>
            <a:r>
              <a:rPr lang="es-PE" b="1" u="sng" dirty="0"/>
              <a:t>comunicabilidad de la experiencia para Adorno ajena a los parámetros de la lógica discursiva y por ende de un pensamiento sistemático</a:t>
            </a:r>
            <a:r>
              <a:rPr lang="es-PE" b="1" dirty="0"/>
              <a:t>.</a:t>
            </a:r>
            <a:r>
              <a:rPr lang="es-PE" dirty="0"/>
              <a:t> Esta experiencia es la capacidad de que los sujetos no solo se reconozcan racionalmente entre ellos y en sus acuerdos, sino que se reconozcan en su diferencia, y eso </a:t>
            </a:r>
            <a:r>
              <a:rPr lang="es-PE" b="1" u="sng" dirty="0"/>
              <a:t>solo es posible fuera de los caminos propios de la lógica formal y la razón discursiva</a:t>
            </a:r>
            <a:r>
              <a:rPr lang="es-PE" dirty="0"/>
              <a:t>.  </a:t>
            </a:r>
          </a:p>
          <a:p>
            <a:pPr marL="0" indent="0" algn="just">
              <a:buNone/>
            </a:pPr>
            <a:endParaRPr lang="es-PE" dirty="0"/>
          </a:p>
        </p:txBody>
      </p:sp>
    </p:spTree>
    <p:extLst>
      <p:ext uri="{BB962C8B-B14F-4D97-AF65-F5344CB8AC3E}">
        <p14:creationId xmlns:p14="http://schemas.microsoft.com/office/powerpoint/2010/main" val="2071064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92500" lnSpcReduction="20000"/>
          </a:bodyPr>
          <a:lstStyle/>
          <a:p>
            <a:pPr marL="0" indent="0" algn="just">
              <a:buNone/>
            </a:pPr>
            <a:r>
              <a:rPr lang="es-PE" dirty="0" smtClean="0"/>
              <a:t>El </a:t>
            </a:r>
            <a:r>
              <a:rPr lang="es-PE" dirty="0"/>
              <a:t>espíritu hegeliano, dirigido por la tríada afirmación-negación-superación, al ser totalidad social, aspira permanentemente al Absoluto en tanto racionalidad dinámica. </a:t>
            </a:r>
            <a:r>
              <a:rPr lang="es-PE" b="1" u="sng" dirty="0"/>
              <a:t>Con ello se termina justificando un principio de identidad absoluta</a:t>
            </a:r>
            <a:r>
              <a:rPr lang="es-PE" b="1" dirty="0"/>
              <a:t> (Adorno 1992: 316).</a:t>
            </a:r>
            <a:r>
              <a:rPr lang="es-PE" dirty="0"/>
              <a:t> Esta razón hegeliana, dice Adorno, es “</a:t>
            </a:r>
            <a:r>
              <a:rPr lang="es-PE" b="1" u="sng" dirty="0" err="1"/>
              <a:t>pantócrata</a:t>
            </a:r>
            <a:r>
              <a:rPr lang="es-PE" dirty="0"/>
              <a:t>”: es una razón universal que se impone y, por eso mismo, limitada (Adorno 1992: 315). </a:t>
            </a:r>
            <a:r>
              <a:rPr lang="es-PE" b="1" u="sng" dirty="0"/>
              <a:t>La razón universal no es asumida como principio de reconocimiento de lo particular, sino como un mecanismo de abstracción</a:t>
            </a:r>
            <a:r>
              <a:rPr lang="es-PE" dirty="0"/>
              <a:t> (Adorno 1992: 316). Así pues, el trabajo de la síntesis responde a este uso universal de la razón que responde a una lógica instrumental que, a su vez, responde a la búsqueda de una propuesta sistemática. </a:t>
            </a:r>
            <a:r>
              <a:rPr lang="es-PE" b="1" u="sng" dirty="0"/>
              <a:t>Esto se traduce en un totalitarismo </a:t>
            </a:r>
            <a:r>
              <a:rPr lang="es-PE" b="1" u="sng" dirty="0" err="1"/>
              <a:t>invisibilizante</a:t>
            </a:r>
            <a:r>
              <a:rPr lang="es-PE" b="1" u="sng" dirty="0"/>
              <a:t> de la alteridad.</a:t>
            </a:r>
          </a:p>
          <a:p>
            <a:pPr marL="0" indent="0" algn="just">
              <a:buNone/>
            </a:pPr>
            <a:r>
              <a:rPr lang="es-PE" dirty="0"/>
              <a:t> </a:t>
            </a:r>
          </a:p>
          <a:p>
            <a:pPr marL="0" indent="0" algn="just">
              <a:buNone/>
            </a:pPr>
            <a:r>
              <a:rPr lang="es-PE" dirty="0" smtClean="0"/>
              <a:t>Para Adorno </a:t>
            </a:r>
            <a:r>
              <a:rPr lang="es-PE" dirty="0"/>
              <a:t>“dialéctica significa objetivamente romper la imposición de identidad por medio de la energía acumulada en esa coacción y coagulada en sus objetivaciones” (Adorno 1992: 160). Romper la imposición de la identidad no es negarla de plano: sencillamente es tratar de ir más allá de la tautología (Adorno 1992: 160). En ese sentido, </a:t>
            </a:r>
            <a:r>
              <a:rPr lang="es-PE" b="1" u="sng" dirty="0"/>
              <a:t>la identidad no es principio de “ser”</a:t>
            </a:r>
            <a:r>
              <a:rPr lang="es-PE" dirty="0"/>
              <a:t> (lo que implica el fundamento de cualquier ontología), sino que </a:t>
            </a:r>
            <a:r>
              <a:rPr lang="es-PE" b="1" u="sng" dirty="0"/>
              <a:t>la identidad es predicada más bien de lo diferente. </a:t>
            </a:r>
            <a:r>
              <a:rPr lang="es-PE" dirty="0"/>
              <a:t> </a:t>
            </a:r>
          </a:p>
          <a:p>
            <a:pPr marL="0" indent="0" algn="just">
              <a:buNone/>
            </a:pPr>
            <a:endParaRPr lang="es-PE" dirty="0"/>
          </a:p>
        </p:txBody>
      </p:sp>
    </p:spTree>
    <p:extLst>
      <p:ext uri="{BB962C8B-B14F-4D97-AF65-F5344CB8AC3E}">
        <p14:creationId xmlns:p14="http://schemas.microsoft.com/office/powerpoint/2010/main" val="398403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85000" lnSpcReduction="20000"/>
          </a:bodyPr>
          <a:lstStyle/>
          <a:p>
            <a:pPr marL="0" indent="0" algn="just">
              <a:buNone/>
            </a:pPr>
            <a:r>
              <a:rPr lang="es-PE" dirty="0" smtClean="0"/>
              <a:t>Con </a:t>
            </a:r>
            <a:r>
              <a:rPr lang="es-PE" dirty="0"/>
              <a:t>la ideología, lo aprehendido se vuelve entonces un objeto con una identidad positiva, reconocible. En esa misma línea, </a:t>
            </a:r>
            <a:r>
              <a:rPr lang="es-PE" b="1" u="sng" dirty="0"/>
              <a:t>la ideología como consecuencia de una racionalidad práctica es el sentido que sostiene una lógica discursiva que justifica una racionalidad que impone universalidad. </a:t>
            </a:r>
          </a:p>
          <a:p>
            <a:pPr marL="0" indent="0" algn="just">
              <a:buNone/>
            </a:pPr>
            <a:r>
              <a:rPr lang="es-PE" dirty="0"/>
              <a:t> </a:t>
            </a:r>
          </a:p>
          <a:p>
            <a:pPr marL="0" indent="0" algn="just">
              <a:buNone/>
            </a:pPr>
            <a:r>
              <a:rPr lang="es-PE" dirty="0" smtClean="0"/>
              <a:t>La </a:t>
            </a:r>
            <a:r>
              <a:rPr lang="es-PE" dirty="0"/>
              <a:t>síntesis justifica una dependencia hacia la racionalidad discursiva de carácter instrumental desde su lógica circular, ya sea progresiva o regresiva tal y como hemos visto. Bajo este panorama </a:t>
            </a:r>
            <a:r>
              <a:rPr lang="es-PE" b="1" u="sng" dirty="0"/>
              <a:t>la comunicación (discursiva) para Adorno no tiene sentido</a:t>
            </a:r>
            <a:r>
              <a:rPr lang="es-PE" dirty="0"/>
              <a:t>, tal y como </a:t>
            </a:r>
            <a:r>
              <a:rPr lang="es-PE" dirty="0" err="1"/>
              <a:t>Habermas</a:t>
            </a:r>
            <a:r>
              <a:rPr lang="es-PE" dirty="0"/>
              <a:t> ya denunció en su clásico libro </a:t>
            </a:r>
            <a:r>
              <a:rPr lang="es-PE" i="1" dirty="0"/>
              <a:t>El discurso filosófico de la modernidad </a:t>
            </a:r>
            <a:r>
              <a:rPr lang="es-PE" dirty="0"/>
              <a:t>(</a:t>
            </a:r>
            <a:r>
              <a:rPr lang="es-PE" dirty="0" err="1"/>
              <a:t>Habermas</a:t>
            </a:r>
            <a:r>
              <a:rPr lang="es-PE" dirty="0"/>
              <a:t> 1989).  Por ello, en este caso,  nosotros, en vez de asumir el camino propuesto por </a:t>
            </a:r>
            <a:r>
              <a:rPr lang="es-PE" dirty="0" err="1"/>
              <a:t>Habermas</a:t>
            </a:r>
            <a:r>
              <a:rPr lang="es-PE" dirty="0"/>
              <a:t>, </a:t>
            </a:r>
            <a:r>
              <a:rPr lang="es-PE" b="1" u="sng" dirty="0"/>
              <a:t>nos quedamos más en profundidad dentro de la propuesta de Adorno. </a:t>
            </a:r>
          </a:p>
          <a:p>
            <a:pPr marL="0" indent="0" algn="just">
              <a:buNone/>
            </a:pPr>
            <a:endParaRPr lang="es-PE" dirty="0"/>
          </a:p>
          <a:p>
            <a:pPr marL="0" indent="0" algn="just">
              <a:buNone/>
            </a:pPr>
            <a:r>
              <a:rPr lang="es-PE" dirty="0"/>
              <a:t>Si bien en Hegel, el sentido de totalidad alude a la plenitud, completitud y superación de la dialéctica, podemos, siguiendo a Adorno, referir que </a:t>
            </a:r>
            <a:r>
              <a:rPr lang="es-PE" b="1" u="sng" dirty="0"/>
              <a:t>tal negación puede trascender el plano teórico y abstracto para influir en el terreno social</a:t>
            </a:r>
            <a:r>
              <a:rPr lang="es-PE" dirty="0"/>
              <a:t>, cultural y político, dejando una huella negativa que implica la </a:t>
            </a:r>
            <a:r>
              <a:rPr lang="es-PE" b="1" u="sng" dirty="0"/>
              <a:t>deshumanización de lo humano.</a:t>
            </a:r>
          </a:p>
          <a:p>
            <a:pPr marL="0" indent="0" algn="just">
              <a:buNone/>
            </a:pPr>
            <a:endParaRPr lang="es-PE" dirty="0"/>
          </a:p>
        </p:txBody>
      </p:sp>
    </p:spTree>
    <p:extLst>
      <p:ext uri="{BB962C8B-B14F-4D97-AF65-F5344CB8AC3E}">
        <p14:creationId xmlns:p14="http://schemas.microsoft.com/office/powerpoint/2010/main" val="2682706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77500" lnSpcReduction="20000"/>
          </a:bodyPr>
          <a:lstStyle/>
          <a:p>
            <a:pPr marL="0" indent="0" algn="just">
              <a:buNone/>
            </a:pPr>
            <a:r>
              <a:rPr lang="es-PE" dirty="0"/>
              <a:t> </a:t>
            </a:r>
            <a:r>
              <a:rPr lang="es-PE" dirty="0" smtClean="0"/>
              <a:t>Es </a:t>
            </a:r>
            <a:r>
              <a:rPr lang="es-PE" dirty="0"/>
              <a:t>en este contexto industrial, que sepulta al pensamiento crítico y fomenta la obediencia, que el conformismo y lo superficial, </a:t>
            </a:r>
            <a:r>
              <a:rPr lang="es-PE" b="1" u="sng" dirty="0"/>
              <a:t>lo humano se ve confundido </a:t>
            </a:r>
            <a:r>
              <a:rPr lang="es-PE" dirty="0"/>
              <a:t>en su modo de considerarse y pasa a identificarse con lo material, con el prestigio del consumo y con elementos que lo alienan. De este modo, </a:t>
            </a:r>
            <a:r>
              <a:rPr lang="es-PE" b="1" u="sng" dirty="0"/>
              <a:t>la no-identidad, supone la pérdida del criterio para construir, desarrollar y valorar el concepto de persona</a:t>
            </a:r>
            <a:r>
              <a:rPr lang="es-PE" dirty="0"/>
              <a:t>, en nobles términos humanos. Esto se desarrolla en paralelo a una cultura que fomenta el conformismo y en donde se aliena la construcción de identidad con elementos plásticos. </a:t>
            </a:r>
          </a:p>
          <a:p>
            <a:pPr marL="0" indent="0" algn="just">
              <a:buNone/>
            </a:pPr>
            <a:r>
              <a:rPr lang="es-PE" dirty="0"/>
              <a:t> </a:t>
            </a:r>
          </a:p>
          <a:p>
            <a:pPr marL="0" indent="0" algn="just">
              <a:buNone/>
            </a:pPr>
            <a:r>
              <a:rPr lang="es-PE" dirty="0"/>
              <a:t>En cuanto </a:t>
            </a:r>
            <a:r>
              <a:rPr lang="es-PE" b="1" u="sng" dirty="0"/>
              <a:t>es imposible, de acuerdo a Adorno, encajar lo particular en fórmulas absolutas</a:t>
            </a:r>
            <a:r>
              <a:rPr lang="es-PE" dirty="0"/>
              <a:t>, tenemos entonces que </a:t>
            </a:r>
            <a:r>
              <a:rPr lang="es-PE" b="1" u="sng" dirty="0"/>
              <a:t>todo intento de intersubjetividad implica algo lejano a la teoría crítica</a:t>
            </a:r>
            <a:r>
              <a:rPr lang="es-PE" dirty="0"/>
              <a:t>, supone, más bien, un resultado complaciente del pensamiento tradicional que justifica de modo </a:t>
            </a:r>
            <a:r>
              <a:rPr lang="es-PE" dirty="0" err="1"/>
              <a:t>performativo</a:t>
            </a:r>
            <a:r>
              <a:rPr lang="es-PE" dirty="0"/>
              <a:t> y constructivo. </a:t>
            </a:r>
            <a:endParaRPr lang="es-PE" dirty="0" smtClean="0"/>
          </a:p>
          <a:p>
            <a:pPr marL="0" indent="0" algn="just">
              <a:buNone/>
            </a:pPr>
            <a:endParaRPr lang="es-PE" b="1" u="sng" dirty="0"/>
          </a:p>
          <a:p>
            <a:pPr marL="0" indent="0" algn="just">
              <a:buNone/>
            </a:pPr>
            <a:r>
              <a:rPr lang="es-PE" b="1" u="sng" dirty="0" smtClean="0"/>
              <a:t>Desde </a:t>
            </a:r>
            <a:r>
              <a:rPr lang="es-PE" b="1" u="sng" dirty="0"/>
              <a:t>que lo intersubjetivo representa el resultado de una síntesis positiva, presupone en su figura la negación de uno o varios fragmentos, lo cual puede verse traducido en la peor expresión de lo humano, en las prácticas sociales, como es el caso de los totalitarismos</a:t>
            </a:r>
            <a:r>
              <a:rPr lang="es-PE" dirty="0"/>
              <a:t>. Adorno ve, en tal sentido, que la idea de plantear una homogenización de lo plural supone la justificación de la racionalidad instrumental, que, al integrar sus elementos dialécticamente, los niega y deforma al punto de eliminarlos para asimilarlos a su conveniencia, despojándoles de la naturaleza de lo que eran antes de ser “totalizados”. </a:t>
            </a:r>
          </a:p>
          <a:p>
            <a:pPr marL="0" indent="0" algn="just">
              <a:buNone/>
            </a:pPr>
            <a:r>
              <a:rPr lang="es-PE" dirty="0"/>
              <a:t> </a:t>
            </a:r>
          </a:p>
        </p:txBody>
      </p:sp>
    </p:spTree>
    <p:extLst>
      <p:ext uri="{BB962C8B-B14F-4D97-AF65-F5344CB8AC3E}">
        <p14:creationId xmlns:p14="http://schemas.microsoft.com/office/powerpoint/2010/main" val="81872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lnSpcReduction="10000"/>
          </a:bodyPr>
          <a:lstStyle/>
          <a:p>
            <a:pPr marL="0" indent="0" algn="just">
              <a:buNone/>
            </a:pPr>
            <a:r>
              <a:rPr lang="es-PE" dirty="0" smtClean="0"/>
              <a:t> </a:t>
            </a:r>
            <a:endParaRPr lang="es-PE" dirty="0"/>
          </a:p>
          <a:p>
            <a:pPr marL="0" indent="0" algn="just">
              <a:buNone/>
            </a:pPr>
            <a:r>
              <a:rPr lang="es-PE" dirty="0"/>
              <a:t>La conferencia que presentaré esta tarde busca revisar los puntos en que </a:t>
            </a:r>
            <a:r>
              <a:rPr lang="es-PE" b="1" u="sng" dirty="0"/>
              <a:t>Adorno realiza una crítica al pensamiento hegeliano</a:t>
            </a:r>
            <a:r>
              <a:rPr lang="es-PE" dirty="0"/>
              <a:t>, especialmente en </a:t>
            </a:r>
            <a:r>
              <a:rPr lang="es-PE" i="1" dirty="0"/>
              <a:t>Tres estudios sobre Hegel</a:t>
            </a:r>
            <a:r>
              <a:rPr lang="es-PE" dirty="0"/>
              <a:t>, pero también, en general, bajo el lente de la Teoría Crítica que es esencial y constitutiva a la línea de pensamiento de la Escuela de Frankfurt. </a:t>
            </a:r>
          </a:p>
          <a:p>
            <a:pPr marL="0" indent="0" algn="just">
              <a:buNone/>
            </a:pPr>
            <a:r>
              <a:rPr lang="es-PE" dirty="0"/>
              <a:t> </a:t>
            </a:r>
          </a:p>
          <a:p>
            <a:pPr marL="0" indent="0" algn="just">
              <a:buNone/>
            </a:pPr>
            <a:r>
              <a:rPr lang="es-PE" dirty="0"/>
              <a:t>Los puntos centrales de dicha valoración orbitan en dos conceptos claves que se desarrollan en partes separadas. En un </a:t>
            </a:r>
            <a:r>
              <a:rPr lang="es-PE" b="1" u="sng" dirty="0"/>
              <a:t>primer momento</a:t>
            </a:r>
            <a:r>
              <a:rPr lang="es-PE" u="sng" dirty="0"/>
              <a:t> </a:t>
            </a:r>
            <a:r>
              <a:rPr lang="es-PE" dirty="0"/>
              <a:t>atendemos a la interpretación que Adorno ofrece sobre la totalidad dialéctica. </a:t>
            </a:r>
            <a:r>
              <a:rPr lang="es-PE" b="1" u="sng" dirty="0"/>
              <a:t>En seguida</a:t>
            </a:r>
            <a:r>
              <a:rPr lang="es-PE" dirty="0"/>
              <a:t>, se refiere el problema de la no-identidad en el contexto de una posible intersubjetividad como alternativa a la totalización.</a:t>
            </a:r>
          </a:p>
          <a:p>
            <a:pPr marL="0" indent="0" algn="just">
              <a:buNone/>
            </a:pPr>
            <a:r>
              <a:rPr lang="es-PE" dirty="0"/>
              <a:t> </a:t>
            </a:r>
          </a:p>
          <a:p>
            <a:pPr marL="0" indent="0" algn="just">
              <a:buNone/>
            </a:pPr>
            <a:endParaRPr lang="es-PE" dirty="0"/>
          </a:p>
        </p:txBody>
      </p:sp>
    </p:spTree>
    <p:extLst>
      <p:ext uri="{BB962C8B-B14F-4D97-AF65-F5344CB8AC3E}">
        <p14:creationId xmlns:p14="http://schemas.microsoft.com/office/powerpoint/2010/main" val="207040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a:bodyPr>
          <a:lstStyle/>
          <a:p>
            <a:pPr marL="0" indent="0" algn="just">
              <a:buNone/>
            </a:pPr>
            <a:r>
              <a:rPr lang="es-PE" dirty="0" smtClean="0"/>
              <a:t>La </a:t>
            </a:r>
            <a:r>
              <a:rPr lang="es-PE" dirty="0"/>
              <a:t>conferencia, entonces, está dividida en dos partes y una conclusión. Primera parte, </a:t>
            </a:r>
            <a:r>
              <a:rPr lang="es-PE" b="1" dirty="0"/>
              <a:t>Hegel y Adorno: Dialéctica positiva/dialéctica negativa</a:t>
            </a:r>
            <a:r>
              <a:rPr lang="es-PE" dirty="0"/>
              <a:t>, segunda parte, </a:t>
            </a:r>
            <a:r>
              <a:rPr lang="es-PE" b="1" dirty="0"/>
              <a:t>No- Identidad e identidad: el problema de la síntesis positiva</a:t>
            </a:r>
            <a:r>
              <a:rPr lang="es-PE" dirty="0"/>
              <a:t>, finalmente, una conclusión que de cierre </a:t>
            </a:r>
            <a:r>
              <a:rPr lang="es-PE" dirty="0" smtClean="0"/>
              <a:t>a esta </a:t>
            </a:r>
            <a:r>
              <a:rPr lang="es-PE" dirty="0"/>
              <a:t>reflexión.</a:t>
            </a:r>
          </a:p>
          <a:p>
            <a:pPr marL="0" indent="0" algn="just">
              <a:buNone/>
            </a:pPr>
            <a:endParaRPr lang="es-PE" dirty="0"/>
          </a:p>
          <a:p>
            <a:pPr marL="0" indent="0" algn="just">
              <a:buNone/>
            </a:pPr>
            <a:r>
              <a:rPr lang="es-PE" dirty="0" smtClean="0"/>
              <a:t>De </a:t>
            </a:r>
            <a:r>
              <a:rPr lang="es-PE" dirty="0"/>
              <a:t>acuerdo a Kant, </a:t>
            </a:r>
            <a:r>
              <a:rPr lang="es-PE" b="1" u="sng" dirty="0"/>
              <a:t>al sujeto que conoce le es imposible alcanzar la compresión absoluta de la cosa en sí</a:t>
            </a:r>
            <a:r>
              <a:rPr lang="es-PE" dirty="0"/>
              <a:t>. Lo que dicho sujeto tiene es el fenómeno que ha moldeado y construido con su entendimiento. Hegel, por otro lado, sostiene que la totalidad de lo real tiene relación con el sujeto racional que lo piensa</a:t>
            </a:r>
            <a:r>
              <a:rPr lang="es-PE" dirty="0" smtClean="0"/>
              <a:t>. (…) </a:t>
            </a:r>
            <a:r>
              <a:rPr lang="es-PE" b="1" u="sng" dirty="0" smtClean="0"/>
              <a:t>Lo </a:t>
            </a:r>
            <a:r>
              <a:rPr lang="es-PE" b="1" u="sng" dirty="0"/>
              <a:t>real se puede dar a conocer al sujeto, en la medida en que es racional</a:t>
            </a:r>
            <a:r>
              <a:rPr lang="es-PE" dirty="0"/>
              <a:t>. </a:t>
            </a:r>
          </a:p>
        </p:txBody>
      </p:sp>
    </p:spTree>
    <p:extLst>
      <p:ext uri="{BB962C8B-B14F-4D97-AF65-F5344CB8AC3E}">
        <p14:creationId xmlns:p14="http://schemas.microsoft.com/office/powerpoint/2010/main" val="115769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92500" lnSpcReduction="20000"/>
          </a:bodyPr>
          <a:lstStyle/>
          <a:p>
            <a:pPr marL="0" indent="0" algn="just">
              <a:buNone/>
            </a:pPr>
            <a:r>
              <a:rPr lang="es-PE" dirty="0"/>
              <a:t> </a:t>
            </a:r>
          </a:p>
          <a:p>
            <a:pPr marL="0" indent="0" algn="just">
              <a:buNone/>
            </a:pPr>
            <a:r>
              <a:rPr lang="es-PE" dirty="0"/>
              <a:t>Hay múltiples elementos que Adorno critica de Hegel, y quizás lo central suponga que, derivada de la concepción hegeliana, envuelta en la dialéctica señor-siervo, tenemos la idea de una historicidad lineal y totalitarista que, de acuerdo a las corrientes post-estructuralista y post-modernista, termina marginando a los fragmentos minoritarios. </a:t>
            </a:r>
            <a:r>
              <a:rPr lang="es-PE" b="1" u="sng" dirty="0"/>
              <a:t>Así, la crítica se extiende a la dialéctica en cuanto proceso histórico por lo que presupone de negación</a:t>
            </a:r>
            <a:r>
              <a:rPr lang="es-PE" u="sng" dirty="0"/>
              <a:t>.  </a:t>
            </a:r>
            <a:endParaRPr lang="es-PE" u="sng" dirty="0" smtClean="0"/>
          </a:p>
          <a:p>
            <a:pPr marL="0" indent="0" algn="just">
              <a:buNone/>
            </a:pPr>
            <a:r>
              <a:rPr lang="es-PE" dirty="0"/>
              <a:t> </a:t>
            </a:r>
          </a:p>
          <a:p>
            <a:pPr marL="0" indent="0" algn="just">
              <a:buNone/>
            </a:pPr>
            <a:r>
              <a:rPr lang="es-PE" dirty="0"/>
              <a:t>Reconocer </a:t>
            </a:r>
            <a:r>
              <a:rPr lang="es-PE" b="1" u="sng" dirty="0"/>
              <a:t>lo diferente</a:t>
            </a:r>
            <a:r>
              <a:rPr lang="es-PE" dirty="0"/>
              <a:t>, por parte del sujeto, inevitablemente se ve asociado al aspecto social de lo humano, por cuanto tiene una moralidad inscrita y está entramado en una sociedad con complejas relaciones. Así, cuando Hegel se cuestiona qué es lo que el hombre desea, podemos ver cuán lejos se halla del encuentro con el otro, sino que, por el contrario, se ve en una relación que crea brechas entre los hombres: nos referimos a </a:t>
            </a:r>
            <a:r>
              <a:rPr lang="es-PE" b="1" u="sng" dirty="0"/>
              <a:t>la dialéctica señor-siervo</a:t>
            </a:r>
            <a:r>
              <a:rPr lang="es-PE" dirty="0"/>
              <a:t>, la cual impide o ralentiza el reconocimiento de la conciencia del otro. </a:t>
            </a:r>
          </a:p>
          <a:p>
            <a:pPr marL="0" indent="0" algn="just">
              <a:buNone/>
            </a:pPr>
            <a:r>
              <a:rPr lang="es-PE" dirty="0"/>
              <a:t> </a:t>
            </a:r>
          </a:p>
        </p:txBody>
      </p:sp>
    </p:spTree>
    <p:extLst>
      <p:ext uri="{BB962C8B-B14F-4D97-AF65-F5344CB8AC3E}">
        <p14:creationId xmlns:p14="http://schemas.microsoft.com/office/powerpoint/2010/main" val="408698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85000" lnSpcReduction="20000"/>
          </a:bodyPr>
          <a:lstStyle/>
          <a:p>
            <a:pPr marL="0" indent="0" algn="just">
              <a:buNone/>
            </a:pPr>
            <a:r>
              <a:rPr lang="es-PE" dirty="0" smtClean="0"/>
              <a:t>En </a:t>
            </a:r>
            <a:r>
              <a:rPr lang="es-PE" dirty="0"/>
              <a:t>ese horizonte de sujetos </a:t>
            </a:r>
            <a:r>
              <a:rPr lang="es-PE" dirty="0" err="1"/>
              <a:t>deseantes</a:t>
            </a:r>
            <a:r>
              <a:rPr lang="es-PE" dirty="0"/>
              <a:t> de deseos de otros sujetos, se busca que se reconozca a unos como superiores a otros, </a:t>
            </a:r>
            <a:r>
              <a:rPr lang="es-PE" b="1" u="sng" dirty="0"/>
              <a:t>sembrando, así, una relación de poder en donde pueda someterse y dominarse a otros.</a:t>
            </a:r>
            <a:r>
              <a:rPr lang="es-PE" dirty="0"/>
              <a:t> En ésta línea, Hegel establece que, de acuerdo a lo referido, la conciencia del sujeto es el deseo mismo. Así, la interioridad de la conciencia se vuelca hacia fuera en un arrebato de voluntad </a:t>
            </a:r>
            <a:r>
              <a:rPr lang="es-PE" dirty="0" err="1"/>
              <a:t>deseante</a:t>
            </a:r>
            <a:r>
              <a:rPr lang="es-PE" dirty="0"/>
              <a:t>. </a:t>
            </a:r>
          </a:p>
          <a:p>
            <a:pPr marL="0" indent="0" algn="just">
              <a:buNone/>
            </a:pPr>
            <a:r>
              <a:rPr lang="es-PE" dirty="0"/>
              <a:t> </a:t>
            </a:r>
          </a:p>
          <a:p>
            <a:pPr marL="0" indent="0" algn="just">
              <a:buNone/>
            </a:pPr>
            <a:r>
              <a:rPr lang="es-PE" dirty="0" smtClean="0"/>
              <a:t>La </a:t>
            </a:r>
            <a:r>
              <a:rPr lang="es-PE" dirty="0"/>
              <a:t>resolución de dicha tensión se reduce a que ambos saben que </a:t>
            </a:r>
            <a:r>
              <a:rPr lang="es-PE" b="1" u="sng" dirty="0"/>
              <a:t>la confrontación supone la aniquilación</a:t>
            </a:r>
            <a:r>
              <a:rPr lang="es-PE" dirty="0"/>
              <a:t> de al menos uno de los dos, por lo que es natural que el miedo invada a uno primero que a otro. </a:t>
            </a:r>
            <a:r>
              <a:rPr lang="es-PE" dirty="0" smtClean="0"/>
              <a:t>El </a:t>
            </a:r>
            <a:r>
              <a:rPr lang="es-PE" dirty="0"/>
              <a:t>temor a la muerte, al ponerse por encima del deseo, supone que un sujeto doblega su conciencia y se entrega al dominio de otro.  </a:t>
            </a:r>
            <a:endParaRPr lang="es-PE" dirty="0" smtClean="0"/>
          </a:p>
          <a:p>
            <a:pPr marL="0" indent="0" algn="just">
              <a:buNone/>
            </a:pPr>
            <a:endParaRPr lang="es-PE" dirty="0"/>
          </a:p>
          <a:p>
            <a:pPr marL="0" indent="0" algn="just">
              <a:buNone/>
            </a:pPr>
            <a:r>
              <a:rPr lang="es-PE" dirty="0"/>
              <a:t>Así, </a:t>
            </a:r>
            <a:r>
              <a:rPr lang="es-PE" b="1" u="sng" dirty="0"/>
              <a:t>en esta dialéctica, el siervo es sometido y el señor domina</a:t>
            </a:r>
            <a:r>
              <a:rPr lang="es-PE" dirty="0"/>
              <a:t>. En este encuentro es que Hegel ubica el inicio de la historia humana. Consideremos </a:t>
            </a:r>
            <a:r>
              <a:rPr lang="es-PE" b="1" u="sng" dirty="0"/>
              <a:t>la insatisfacción y desencanto del señor</a:t>
            </a:r>
            <a:r>
              <a:rPr lang="es-PE" dirty="0"/>
              <a:t>, debido a que su deseo de reconocimiento se daba en un plano de iguales confrontados. </a:t>
            </a:r>
            <a:r>
              <a:rPr lang="es-PE" dirty="0" smtClean="0"/>
              <a:t>(…)Hablamos </a:t>
            </a:r>
            <a:r>
              <a:rPr lang="es-PE" dirty="0"/>
              <a:t>de un reconocimiento menguado, que proviene de un otro que ya no es igual. </a:t>
            </a:r>
          </a:p>
        </p:txBody>
      </p:sp>
    </p:spTree>
    <p:extLst>
      <p:ext uri="{BB962C8B-B14F-4D97-AF65-F5344CB8AC3E}">
        <p14:creationId xmlns:p14="http://schemas.microsoft.com/office/powerpoint/2010/main" val="194730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92500" lnSpcReduction="20000"/>
          </a:bodyPr>
          <a:lstStyle/>
          <a:p>
            <a:pPr marL="0" indent="0" algn="just">
              <a:buNone/>
            </a:pPr>
            <a:r>
              <a:rPr lang="es-PE" dirty="0" smtClean="0"/>
              <a:t>El </a:t>
            </a:r>
            <a:r>
              <a:rPr lang="es-PE" dirty="0"/>
              <a:t>señor pone a trabajar al siervo para su beneficio y en detrimento de su condición, puesto que se ha alienado con la relación de dominio. De este modo, el siervo se ve envuelto en un halo pro-activo de </a:t>
            </a:r>
            <a:r>
              <a:rPr lang="es-PE" b="1" u="sng" dirty="0"/>
              <a:t>realización material</a:t>
            </a:r>
            <a:r>
              <a:rPr lang="es-PE" dirty="0"/>
              <a:t>, mientras que el señor pasa a una condición pasiva de no labor, ocio y goce. Mientras el siervo trabaja, el señor no produce. </a:t>
            </a:r>
          </a:p>
          <a:p>
            <a:pPr marL="0" indent="0" algn="just">
              <a:buNone/>
            </a:pPr>
            <a:r>
              <a:rPr lang="es-PE" dirty="0"/>
              <a:t> </a:t>
            </a:r>
          </a:p>
          <a:p>
            <a:pPr marL="0" indent="0" algn="just">
              <a:buNone/>
            </a:pPr>
            <a:r>
              <a:rPr lang="es-PE" dirty="0"/>
              <a:t>Lo que resulta de esto es que el siervo trabaja la materia y con ello </a:t>
            </a:r>
            <a:r>
              <a:rPr lang="es-PE" b="1" u="sng" dirty="0"/>
              <a:t>produce propiamente la cultura</a:t>
            </a:r>
            <a:r>
              <a:rPr lang="es-PE" dirty="0"/>
              <a:t>, entendida ésta como la labor que realiza el hombre en la naturaleza y como resultado de sus relaciones. En este sentido, la historia pasa por el trabajo de las manos del siervo, quien ahora posee la posibilidad creativa de la materia. </a:t>
            </a:r>
          </a:p>
          <a:p>
            <a:pPr marL="0" indent="0" algn="just">
              <a:buNone/>
            </a:pPr>
            <a:r>
              <a:rPr lang="es-PE" dirty="0"/>
              <a:t> </a:t>
            </a:r>
          </a:p>
          <a:p>
            <a:pPr marL="0" indent="0" algn="just">
              <a:buNone/>
            </a:pPr>
            <a:r>
              <a:rPr lang="es-PE" dirty="0" smtClean="0"/>
              <a:t>El </a:t>
            </a:r>
            <a:r>
              <a:rPr lang="es-PE" dirty="0"/>
              <a:t>origen de la cultura, así, se retrotrae a la dialéctica que supone la producción cultural del trabajo del siervo y el dominio del señor. En este sentido</a:t>
            </a:r>
            <a:r>
              <a:rPr lang="es-PE" b="1" u="sng" dirty="0"/>
              <a:t>, la cultura es formativa, en cuanto se construye o edifica </a:t>
            </a:r>
            <a:r>
              <a:rPr lang="es-PE" dirty="0"/>
              <a:t>y lo hace de modo histórico (</a:t>
            </a:r>
            <a:r>
              <a:rPr lang="es-PE" i="1" dirty="0" err="1"/>
              <a:t>Bildung</a:t>
            </a:r>
            <a:r>
              <a:rPr lang="es-PE" dirty="0"/>
              <a:t>).</a:t>
            </a:r>
          </a:p>
          <a:p>
            <a:pPr marL="0" indent="0" algn="just">
              <a:buNone/>
            </a:pPr>
            <a:r>
              <a:rPr lang="es-PE" dirty="0"/>
              <a:t> </a:t>
            </a:r>
          </a:p>
          <a:p>
            <a:pPr marL="0" indent="0" algn="just">
              <a:buNone/>
            </a:pPr>
            <a:endParaRPr lang="es-PE" dirty="0"/>
          </a:p>
        </p:txBody>
      </p:sp>
    </p:spTree>
    <p:extLst>
      <p:ext uri="{BB962C8B-B14F-4D97-AF65-F5344CB8AC3E}">
        <p14:creationId xmlns:p14="http://schemas.microsoft.com/office/powerpoint/2010/main" val="80279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85000" lnSpcReduction="20000"/>
          </a:bodyPr>
          <a:lstStyle/>
          <a:p>
            <a:pPr marL="0" indent="0" algn="just">
              <a:buNone/>
            </a:pPr>
            <a:r>
              <a:rPr lang="es-PE" dirty="0"/>
              <a:t> </a:t>
            </a:r>
          </a:p>
          <a:p>
            <a:pPr marL="0" indent="0" algn="just">
              <a:buNone/>
            </a:pPr>
            <a:r>
              <a:rPr lang="es-PE" dirty="0"/>
              <a:t>Desde Adorno, podemos notar que </a:t>
            </a:r>
            <a:r>
              <a:rPr lang="es-PE" b="1" u="sng" dirty="0"/>
              <a:t>la negación</a:t>
            </a:r>
            <a:r>
              <a:rPr lang="es-PE" dirty="0"/>
              <a:t>, en el despliegue de la historia, </a:t>
            </a:r>
            <a:r>
              <a:rPr lang="es-PE" b="1" u="sng" dirty="0"/>
              <a:t>se traduce en actos inhumanos</a:t>
            </a:r>
            <a:r>
              <a:rPr lang="es-PE" dirty="0"/>
              <a:t>, por lo que entiende la historia de la humanidad como la de sus guerras, en donde los vencidos pierden la voz. En esa línea se entiende que luego del holocausto, sea imposible algo como la poesía o el arte, de acuerdo a cómo se comprendía tradicionalmente.</a:t>
            </a:r>
          </a:p>
          <a:p>
            <a:pPr marL="0" indent="0" algn="just">
              <a:buNone/>
            </a:pPr>
            <a:r>
              <a:rPr lang="es-PE" dirty="0"/>
              <a:t> </a:t>
            </a:r>
          </a:p>
          <a:p>
            <a:pPr marL="0" indent="0" algn="just">
              <a:buNone/>
            </a:pPr>
            <a:r>
              <a:rPr lang="es-PE" dirty="0"/>
              <a:t>En una lectura que totaliza, perdemos de vista aquello que Adorno busca traer a la luz, el otro, lo otro. </a:t>
            </a:r>
            <a:r>
              <a:rPr lang="es-PE" b="1" u="sng" dirty="0"/>
              <a:t>El encuentro con la diferencia </a:t>
            </a:r>
            <a:r>
              <a:rPr lang="es-PE" dirty="0"/>
              <a:t>es lo que permite que el sujeto pueda pasar de reconocerse como una conciencia inmediata a entenderse a sí mismo como una </a:t>
            </a:r>
            <a:r>
              <a:rPr lang="es-PE" i="1" dirty="0"/>
              <a:t>conciencia para sí</a:t>
            </a:r>
            <a:r>
              <a:rPr lang="es-PE" dirty="0"/>
              <a:t> y conciliar el hecho de que no solo es una conciencia para sí, sino que también es una </a:t>
            </a:r>
            <a:r>
              <a:rPr lang="es-PE" b="1" u="sng" dirty="0"/>
              <a:t>conciencia para otros</a:t>
            </a:r>
            <a:r>
              <a:rPr lang="es-PE" dirty="0"/>
              <a:t>: se reconoce como una </a:t>
            </a:r>
            <a:r>
              <a:rPr lang="es-PE" i="1" dirty="0"/>
              <a:t>razón</a:t>
            </a:r>
            <a:r>
              <a:rPr lang="es-PE" dirty="0"/>
              <a:t> situada en un contexto determinado en la historia.</a:t>
            </a:r>
          </a:p>
          <a:p>
            <a:pPr marL="0" indent="0" algn="just">
              <a:buNone/>
            </a:pPr>
            <a:r>
              <a:rPr lang="es-PE" dirty="0"/>
              <a:t> </a:t>
            </a:r>
          </a:p>
          <a:p>
            <a:pPr marL="0" indent="0" algn="just">
              <a:buNone/>
            </a:pPr>
            <a:r>
              <a:rPr lang="es-PE" dirty="0"/>
              <a:t>Los </a:t>
            </a:r>
            <a:r>
              <a:rPr lang="es-PE" b="1" dirty="0"/>
              <a:t>tres estadios</a:t>
            </a:r>
            <a:r>
              <a:rPr lang="es-PE" dirty="0"/>
              <a:t>: </a:t>
            </a:r>
            <a:r>
              <a:rPr lang="es-PE" u="sng" dirty="0"/>
              <a:t>conciencia</a:t>
            </a:r>
            <a:r>
              <a:rPr lang="es-PE" dirty="0"/>
              <a:t>, </a:t>
            </a:r>
            <a:r>
              <a:rPr lang="es-PE" u="sng" dirty="0"/>
              <a:t>autoconciencia</a:t>
            </a:r>
            <a:r>
              <a:rPr lang="es-PE" dirty="0"/>
              <a:t> y </a:t>
            </a:r>
            <a:r>
              <a:rPr lang="es-PE" u="sng" dirty="0"/>
              <a:t>razón</a:t>
            </a:r>
            <a:r>
              <a:rPr lang="es-PE" dirty="0"/>
              <a:t>, (que actúan de manera indistinta y no en una temporalidad secuencial) son centrales para entender la lógica de la dialéctica en términos generales. </a:t>
            </a:r>
            <a:r>
              <a:rPr lang="es-PE" b="1" dirty="0"/>
              <a:t>Esto será clave para entender la crítica de Adorno.</a:t>
            </a:r>
            <a:endParaRPr lang="es-PE" dirty="0"/>
          </a:p>
          <a:p>
            <a:pPr marL="0" indent="0" algn="just">
              <a:buNone/>
            </a:pPr>
            <a:r>
              <a:rPr lang="es-PE" dirty="0"/>
              <a:t> </a:t>
            </a:r>
          </a:p>
        </p:txBody>
      </p:sp>
    </p:spTree>
    <p:extLst>
      <p:ext uri="{BB962C8B-B14F-4D97-AF65-F5344CB8AC3E}">
        <p14:creationId xmlns:p14="http://schemas.microsoft.com/office/powerpoint/2010/main" val="409596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92500" lnSpcReduction="20000"/>
          </a:bodyPr>
          <a:lstStyle/>
          <a:p>
            <a:pPr marL="0" indent="0" algn="just">
              <a:buNone/>
            </a:pPr>
            <a:r>
              <a:rPr lang="es-PE" dirty="0" smtClean="0"/>
              <a:t>El </a:t>
            </a:r>
            <a:r>
              <a:rPr lang="es-PE" dirty="0"/>
              <a:t>yo universal, cartesiano y kantiano, no sería una conciencia sino más bien una </a:t>
            </a:r>
            <a:r>
              <a:rPr lang="es-PE" b="1" u="sng" dirty="0"/>
              <a:t>autoconciencia</a:t>
            </a:r>
            <a:r>
              <a:rPr lang="es-PE" dirty="0"/>
              <a:t>. En estos casos, la autoconciencia presupone el reconocimiento de la conciencia como una identidad: como una “igualdad consigo misma”, como una tautología.  No obstante, solamente es posible hablar de una autoconciencia universal “cuando la certeza (subjetiva) ha tomado la forma de una verdad (objetiva) y cuando esta verdad (objetiva) ha pasado a ser certeza de sí”. </a:t>
            </a:r>
          </a:p>
          <a:p>
            <a:pPr marL="0" indent="0" algn="just">
              <a:buNone/>
            </a:pPr>
            <a:r>
              <a:rPr lang="es-PE" dirty="0"/>
              <a:t> </a:t>
            </a:r>
          </a:p>
          <a:p>
            <a:pPr marL="0" indent="0" algn="just">
              <a:buNone/>
            </a:pPr>
            <a:r>
              <a:rPr lang="es-PE" dirty="0"/>
              <a:t>Esta autoconciencia </a:t>
            </a:r>
            <a:r>
              <a:rPr lang="es-PE" b="1" u="sng" dirty="0"/>
              <a:t>no es estática</a:t>
            </a:r>
            <a:r>
              <a:rPr lang="es-PE" dirty="0"/>
              <a:t>, avanza en su experiencia, se encuentra con otra autoconciencia (la diferencia concreta), que no es nada menos que otra conciencia, pero ya no como “yo singular” sino, más bien como otra autoconciencia en su carácter mediado. </a:t>
            </a:r>
            <a:endParaRPr lang="es-PE" dirty="0" smtClean="0"/>
          </a:p>
          <a:p>
            <a:pPr marL="0" indent="0" algn="just">
              <a:buNone/>
            </a:pPr>
            <a:r>
              <a:rPr lang="es-PE" dirty="0"/>
              <a:t> </a:t>
            </a:r>
          </a:p>
          <a:p>
            <a:pPr marL="0" indent="0" algn="just">
              <a:buNone/>
            </a:pPr>
            <a:r>
              <a:rPr lang="es-PE" dirty="0"/>
              <a:t>Es importante señalar que </a:t>
            </a:r>
            <a:r>
              <a:rPr lang="es-PE" b="1" u="sng" dirty="0" smtClean="0"/>
              <a:t>la libertad </a:t>
            </a:r>
            <a:r>
              <a:rPr lang="es-PE" dirty="0" smtClean="0"/>
              <a:t>de </a:t>
            </a:r>
            <a:r>
              <a:rPr lang="es-PE" dirty="0"/>
              <a:t>la autoconciencia aparece como posibilidad en un contexto de lucha concreta entre dos autoconciencias, sin que esto suponga un momento determinado de la historia; hecho que dista de la libertad como característica esencial del sujeto en el caso de Kant y en el de Descartes.  </a:t>
            </a:r>
          </a:p>
          <a:p>
            <a:pPr marL="0" indent="0" algn="just">
              <a:buNone/>
            </a:pPr>
            <a:endParaRPr lang="es-PE" dirty="0"/>
          </a:p>
        </p:txBody>
      </p:sp>
    </p:spTree>
    <p:extLst>
      <p:ext uri="{BB962C8B-B14F-4D97-AF65-F5344CB8AC3E}">
        <p14:creationId xmlns:p14="http://schemas.microsoft.com/office/powerpoint/2010/main" val="1402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1074"/>
            <a:ext cx="10515600" cy="5745889"/>
          </a:xfrm>
        </p:spPr>
        <p:txBody>
          <a:bodyPr>
            <a:normAutofit fontScale="85000" lnSpcReduction="20000"/>
          </a:bodyPr>
          <a:lstStyle/>
          <a:p>
            <a:pPr marL="0" indent="0" algn="just">
              <a:buNone/>
            </a:pPr>
            <a:endParaRPr lang="es-PE" dirty="0"/>
          </a:p>
          <a:p>
            <a:pPr marL="0" indent="0" algn="just">
              <a:buNone/>
            </a:pPr>
            <a:r>
              <a:rPr lang="es-PE" dirty="0"/>
              <a:t>En Hegel, la libertad supone aquella </a:t>
            </a:r>
            <a:r>
              <a:rPr lang="es-PE" b="1" u="sng" dirty="0"/>
              <a:t>autodeterminación de la conciencia para lo cual la razón juega un papel fundamental</a:t>
            </a:r>
            <a:r>
              <a:rPr lang="es-PE" dirty="0"/>
              <a:t>. Así pues, aparece </a:t>
            </a:r>
            <a:r>
              <a:rPr lang="es-PE" i="1" dirty="0"/>
              <a:t>la </a:t>
            </a:r>
            <a:r>
              <a:rPr lang="es-PE" b="1" i="1" u="sng" dirty="0"/>
              <a:t>razón</a:t>
            </a:r>
            <a:r>
              <a:rPr lang="es-PE" dirty="0"/>
              <a:t> como la posibilidad de que estas autoconciencias no solo puedan luchar por su libertad situándose a sí mismas en un determinado contexto histórico, siendo capaces de reconocerse tanto en su individualidad como en su necesaria pretensión de universalidad: necesaria pues es la universalidad, en cuanto la superación en la que se suman todas las mediaciones dialécticas o luchas anteriores. </a:t>
            </a:r>
            <a:endParaRPr lang="es-PE" dirty="0" smtClean="0"/>
          </a:p>
          <a:p>
            <a:pPr marL="0" indent="0" algn="just">
              <a:buNone/>
            </a:pPr>
            <a:endParaRPr lang="es-PE" dirty="0"/>
          </a:p>
          <a:p>
            <a:pPr marL="0" indent="0" algn="just">
              <a:buNone/>
            </a:pPr>
            <a:r>
              <a:rPr lang="es-PE" b="1" u="sng" dirty="0" smtClean="0"/>
              <a:t>Adorno </a:t>
            </a:r>
            <a:r>
              <a:rPr lang="es-PE" b="1" u="sng" dirty="0"/>
              <a:t>tiene una postura muy crítica del concepto de libertad moderno</a:t>
            </a:r>
            <a:r>
              <a:rPr lang="es-PE" dirty="0"/>
              <a:t>, debido que estima al ser humano como perteneciente a un orden natural social, normado con severidad y cuya historia es fruto de la negación totalitarista. ¿Dónde queda la libertad del individuo en dicha sociedad más cercana a lo irracional? </a:t>
            </a:r>
          </a:p>
          <a:p>
            <a:pPr marL="0" indent="0" algn="just">
              <a:buNone/>
            </a:pPr>
            <a:r>
              <a:rPr lang="es-PE" dirty="0"/>
              <a:t> </a:t>
            </a:r>
          </a:p>
          <a:p>
            <a:pPr marL="0" indent="0" algn="just">
              <a:buNone/>
            </a:pPr>
            <a:r>
              <a:rPr lang="es-PE" dirty="0"/>
              <a:t>El pensamiento de Adorno hace contundentes críticas a la racionalidad instrumental de la sociedad moderna. Como sabemos, en cuanto músico aporta a la teoría estética precisamente con una crítica a lo establecido tradicionalmente. </a:t>
            </a:r>
            <a:r>
              <a:rPr lang="es-PE" dirty="0" smtClean="0"/>
              <a:t> (…) La </a:t>
            </a:r>
            <a:r>
              <a:rPr lang="es-PE" dirty="0"/>
              <a:t>música que Adorno produjo contiene tales elementos que </a:t>
            </a:r>
            <a:r>
              <a:rPr lang="es-PE" b="1" u="sng" dirty="0"/>
              <a:t>subvierten el totalitarismo de la historia</a:t>
            </a:r>
            <a:r>
              <a:rPr lang="es-PE" dirty="0"/>
              <a:t>, mediante una reformulación del orden canónico. </a:t>
            </a:r>
          </a:p>
          <a:p>
            <a:pPr marL="0" indent="0" algn="just">
              <a:buNone/>
            </a:pPr>
            <a:endParaRPr lang="es-PE" dirty="0"/>
          </a:p>
        </p:txBody>
      </p:sp>
    </p:spTree>
    <p:extLst>
      <p:ext uri="{BB962C8B-B14F-4D97-AF65-F5344CB8AC3E}">
        <p14:creationId xmlns:p14="http://schemas.microsoft.com/office/powerpoint/2010/main" val="10666298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1014</Words>
  <Application>Microsoft Office PowerPoint</Application>
  <PresentationFormat>Panorámica</PresentationFormat>
  <Paragraphs>75</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Jornadas Internacionales sobre Idealismo alemán y Teoría crítica A 230 años de la Revolución Francesa    Una crítica de Hegel desde la interpretación de Adorno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Jornadas Internacionales sobre Idealismo alemán y Teoría crítica A 230 años de la Revolución Francesa    Una crítica de Hegel desde la interpretación de Adorno</dc:title>
  <dc:creator>Usuario de Windows</dc:creator>
  <cp:lastModifiedBy>Usuario de Windows</cp:lastModifiedBy>
  <cp:revision>10</cp:revision>
  <dcterms:created xsi:type="dcterms:W3CDTF">2019-08-25T23:53:40Z</dcterms:created>
  <dcterms:modified xsi:type="dcterms:W3CDTF">2019-08-26T10:34:28Z</dcterms:modified>
</cp:coreProperties>
</file>