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0" r:id="rId5"/>
    <p:sldId id="264" r:id="rId6"/>
    <p:sldId id="265" r:id="rId7"/>
    <p:sldId id="262" r:id="rId8"/>
    <p:sldId id="266" r:id="rId9"/>
    <p:sldId id="270" r:id="rId10"/>
    <p:sldId id="271" r:id="rId11"/>
    <p:sldId id="283" r:id="rId12"/>
    <p:sldId id="286" r:id="rId13"/>
    <p:sldId id="287" r:id="rId14"/>
    <p:sldId id="272" r:id="rId15"/>
    <p:sldId id="288" r:id="rId16"/>
    <p:sldId id="291" r:id="rId17"/>
    <p:sldId id="292" r:id="rId18"/>
    <p:sldId id="295" r:id="rId19"/>
    <p:sldId id="296" r:id="rId20"/>
    <p:sldId id="298"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varScale="1">
        <p:scale>
          <a:sx n="73" d="100"/>
          <a:sy n="73"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30/08/2019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30/08/2019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30/08/2019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30/08/2019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30/08/2019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30/08/2019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30/08/2019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30/08/2019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30/08/2019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30/08/2019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30/08/2019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30/08/2019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noAutofit/>
          </a:bodyPr>
          <a:lstStyle/>
          <a:p>
            <a:r>
              <a:rPr lang="es-PE" sz="7200" b="1" dirty="0" smtClean="0">
                <a:solidFill>
                  <a:schemeClr val="bg1"/>
                </a:solidFill>
              </a:rPr>
              <a:t>Judith Butler</a:t>
            </a:r>
            <a:endParaRPr lang="es-PE" sz="7200" b="1"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5100" b="1" dirty="0" err="1" smtClean="0">
                <a:solidFill>
                  <a:srgbClr val="F593E7"/>
                </a:solidFill>
              </a:rPr>
              <a:t>Performatividad</a:t>
            </a:r>
            <a:r>
              <a:rPr lang="es-PE" sz="5100" b="1" dirty="0" smtClean="0">
                <a:solidFill>
                  <a:srgbClr val="F593E7"/>
                </a:solidFill>
              </a:rPr>
              <a:t> y Deconstrucción</a:t>
            </a:r>
            <a:endParaRPr lang="es-PE" sz="5100" b="1"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pPr algn="ctr"/>
            <a:r>
              <a:rPr lang="es-PE" sz="2400" b="1" dirty="0" smtClean="0">
                <a:solidFill>
                  <a:srgbClr val="FF0000"/>
                </a:solidFill>
              </a:rPr>
              <a:t>Lectura 2 : </a:t>
            </a:r>
            <a:r>
              <a:rPr lang="es-PE" sz="2400" b="1" dirty="0">
                <a:solidFill>
                  <a:srgbClr val="FF0000"/>
                </a:solidFill>
              </a:rPr>
              <a:t>Duque, </a:t>
            </a:r>
            <a:r>
              <a:rPr lang="es-PE" sz="2400" b="1" i="1" dirty="0">
                <a:solidFill>
                  <a:srgbClr val="FF0000"/>
                </a:solidFill>
              </a:rPr>
              <a:t>Judith Butler y la teoría de la </a:t>
            </a:r>
            <a:r>
              <a:rPr lang="es-PE" sz="2400" b="1" i="1" dirty="0" err="1" smtClean="0">
                <a:solidFill>
                  <a:srgbClr val="FF0000"/>
                </a:solidFill>
              </a:rPr>
              <a:t>performatividad</a:t>
            </a:r>
            <a:r>
              <a:rPr lang="es-PE" sz="2400" b="1" i="1" dirty="0" smtClean="0">
                <a:solidFill>
                  <a:srgbClr val="FF0000"/>
                </a:solidFill>
              </a:rPr>
              <a:t> de género</a:t>
            </a:r>
            <a:endParaRPr lang="es-PE" sz="2400" b="1" dirty="0">
              <a:solidFill>
                <a:srgbClr val="FF0000"/>
              </a:solidFill>
            </a:endParaRPr>
          </a:p>
        </p:txBody>
      </p:sp>
      <p:sp>
        <p:nvSpPr>
          <p:cNvPr id="3" name="Marcador de contenido 2"/>
          <p:cNvSpPr>
            <a:spLocks noGrp="1"/>
          </p:cNvSpPr>
          <p:nvPr>
            <p:ph idx="1"/>
          </p:nvPr>
        </p:nvSpPr>
        <p:spPr/>
        <p:txBody>
          <a:bodyPr>
            <a:normAutofit fontScale="70000" lnSpcReduction="20000"/>
          </a:bodyPr>
          <a:lstStyle/>
          <a:p>
            <a:pPr algn="just"/>
            <a:r>
              <a:rPr lang="es-PE" dirty="0" smtClean="0">
                <a:solidFill>
                  <a:schemeClr val="bg1"/>
                </a:solidFill>
              </a:rPr>
              <a:t>El autor ubica la reflexión de Butler como “enmarcada en el paradigma filosófico, político y vital que denominaré </a:t>
            </a:r>
            <a:r>
              <a:rPr lang="es-PE" dirty="0" smtClean="0">
                <a:solidFill>
                  <a:srgbClr val="FF0000"/>
                </a:solidFill>
              </a:rPr>
              <a:t>paradigma de la política deconstructiva antiesencialista</a:t>
            </a:r>
            <a:r>
              <a:rPr lang="es-PE" dirty="0" smtClean="0">
                <a:solidFill>
                  <a:schemeClr val="bg1"/>
                </a:solidFill>
              </a:rPr>
              <a:t>.” (2010: p.86) También referida como Teoría Crítica </a:t>
            </a:r>
            <a:r>
              <a:rPr lang="es-PE" dirty="0" err="1" smtClean="0">
                <a:solidFill>
                  <a:schemeClr val="bg1"/>
                </a:solidFill>
              </a:rPr>
              <a:t>Queer</a:t>
            </a:r>
            <a:r>
              <a:rPr lang="es-PE" dirty="0" smtClean="0">
                <a:solidFill>
                  <a:schemeClr val="bg1"/>
                </a:solidFill>
              </a:rPr>
              <a:t>. </a:t>
            </a:r>
            <a:r>
              <a:rPr lang="es-PE" sz="2200" dirty="0" smtClean="0">
                <a:solidFill>
                  <a:schemeClr val="bg1"/>
                </a:solidFill>
              </a:rPr>
              <a:t>(</a:t>
            </a:r>
            <a:r>
              <a:rPr lang="es-PE" sz="2200" dirty="0" err="1" smtClean="0">
                <a:solidFill>
                  <a:schemeClr val="bg1"/>
                </a:solidFill>
              </a:rPr>
              <a:t>Queer</a:t>
            </a:r>
            <a:r>
              <a:rPr lang="es-PE" sz="2200" dirty="0" smtClean="0">
                <a:solidFill>
                  <a:schemeClr val="bg1"/>
                </a:solidFill>
              </a:rPr>
              <a:t>, del inglés: extraño, raro, inusual, peculiar, curioso, bizarro, </a:t>
            </a:r>
            <a:r>
              <a:rPr lang="es-PE" sz="2200" dirty="0" err="1" smtClean="0">
                <a:solidFill>
                  <a:schemeClr val="bg1"/>
                </a:solidFill>
              </a:rPr>
              <a:t>abnormal</a:t>
            </a:r>
            <a:r>
              <a:rPr lang="es-PE" sz="2200" dirty="0" smtClean="0">
                <a:solidFill>
                  <a:schemeClr val="bg1"/>
                </a:solidFill>
              </a:rPr>
              <a:t>, </a:t>
            </a:r>
            <a:r>
              <a:rPr lang="es-PE" sz="2200" dirty="0" err="1" smtClean="0">
                <a:solidFill>
                  <a:schemeClr val="bg1"/>
                </a:solidFill>
              </a:rPr>
              <a:t>infamiliar</a:t>
            </a:r>
            <a:r>
              <a:rPr lang="es-PE" sz="2200" dirty="0" smtClean="0">
                <a:solidFill>
                  <a:schemeClr val="bg1"/>
                </a:solidFill>
              </a:rPr>
              <a:t>, anómalo, atípico, diferente, extra-ordinario, misterioso, </a:t>
            </a:r>
            <a:r>
              <a:rPr lang="es-PE" sz="2200" dirty="0" err="1" smtClean="0">
                <a:solidFill>
                  <a:schemeClr val="bg1"/>
                </a:solidFill>
              </a:rPr>
              <a:t>perplejante</a:t>
            </a:r>
            <a:r>
              <a:rPr lang="es-PE" sz="2200" dirty="0" smtClean="0">
                <a:solidFill>
                  <a:schemeClr val="bg1"/>
                </a:solidFill>
              </a:rPr>
              <a:t>, sorprendente, incongruente, </a:t>
            </a:r>
            <a:r>
              <a:rPr lang="es-PE" sz="2200" dirty="0" err="1" smtClean="0">
                <a:solidFill>
                  <a:schemeClr val="bg1"/>
                </a:solidFill>
              </a:rPr>
              <a:t>incomún</a:t>
            </a:r>
            <a:r>
              <a:rPr lang="es-PE" sz="2200" dirty="0" smtClean="0">
                <a:solidFill>
                  <a:schemeClr val="bg1"/>
                </a:solidFill>
              </a:rPr>
              <a:t>, irregular, fuera de ritmo/tiempo, singular, desviado, aberrante, sin paralelo, abyecto, ininteligible y otros.)</a:t>
            </a:r>
            <a:endParaRPr lang="es-PE" dirty="0" smtClean="0">
              <a:solidFill>
                <a:schemeClr val="bg1"/>
              </a:solidFill>
            </a:endParaRPr>
          </a:p>
          <a:p>
            <a:pPr algn="just"/>
            <a:r>
              <a:rPr lang="es-PE" dirty="0" smtClean="0">
                <a:solidFill>
                  <a:schemeClr val="bg1"/>
                </a:solidFill>
              </a:rPr>
              <a:t>Así, la teoría </a:t>
            </a:r>
            <a:r>
              <a:rPr lang="es-PE" dirty="0" err="1" smtClean="0">
                <a:solidFill>
                  <a:schemeClr val="bg1"/>
                </a:solidFill>
              </a:rPr>
              <a:t>Queer</a:t>
            </a:r>
            <a:r>
              <a:rPr lang="es-PE" dirty="0" smtClean="0">
                <a:solidFill>
                  <a:schemeClr val="bg1"/>
                </a:solidFill>
              </a:rPr>
              <a:t> busca ser una propuesta que </a:t>
            </a:r>
            <a:r>
              <a:rPr lang="es-PE" dirty="0" smtClean="0">
                <a:solidFill>
                  <a:srgbClr val="FF0000"/>
                </a:solidFill>
              </a:rPr>
              <a:t>critica</a:t>
            </a:r>
            <a:r>
              <a:rPr lang="es-PE" dirty="0" smtClean="0">
                <a:solidFill>
                  <a:schemeClr val="bg1"/>
                </a:solidFill>
              </a:rPr>
              <a:t> la cultura y busca </a:t>
            </a:r>
            <a:r>
              <a:rPr lang="es-PE" dirty="0" smtClean="0">
                <a:solidFill>
                  <a:srgbClr val="FF0000"/>
                </a:solidFill>
              </a:rPr>
              <a:t>de-construirla</a:t>
            </a:r>
            <a:r>
              <a:rPr lang="es-PE" dirty="0" smtClean="0">
                <a:solidFill>
                  <a:schemeClr val="bg1"/>
                </a:solidFill>
              </a:rPr>
              <a:t> para </a:t>
            </a:r>
            <a:r>
              <a:rPr lang="es-PE" dirty="0" smtClean="0">
                <a:solidFill>
                  <a:srgbClr val="FF0000"/>
                </a:solidFill>
              </a:rPr>
              <a:t>transformar</a:t>
            </a:r>
            <a:r>
              <a:rPr lang="es-PE" dirty="0" smtClean="0">
                <a:solidFill>
                  <a:schemeClr val="bg1"/>
                </a:solidFill>
              </a:rPr>
              <a:t> a la sociedad en una inclusiva, en donde esté normalizada la libertad sexual de los individuos, libre de cargas e improntas de cualquier tipo (política, religiosas u otras) que fomenten la discriminación, intolerancia y violencia</a:t>
            </a:r>
            <a:r>
              <a:rPr lang="es-PE" dirty="0" smtClean="0">
                <a:solidFill>
                  <a:schemeClr val="bg1"/>
                </a:solidFill>
              </a:rPr>
              <a:t>.</a:t>
            </a:r>
          </a:p>
          <a:p>
            <a:pPr algn="just"/>
            <a:r>
              <a:rPr lang="es-PE" dirty="0">
                <a:solidFill>
                  <a:schemeClr val="bg1"/>
                </a:solidFill>
              </a:rPr>
              <a:t>El proceso deconstructivo suponen cuestionar la </a:t>
            </a:r>
            <a:r>
              <a:rPr lang="es-PE" dirty="0" err="1">
                <a:solidFill>
                  <a:schemeClr val="bg1"/>
                </a:solidFill>
              </a:rPr>
              <a:t>esencialización</a:t>
            </a:r>
            <a:r>
              <a:rPr lang="es-PE" dirty="0">
                <a:solidFill>
                  <a:schemeClr val="bg1"/>
                </a:solidFill>
              </a:rPr>
              <a:t> y la naturalización que resultan en una imposición cultural.</a:t>
            </a:r>
          </a:p>
          <a:p>
            <a:pPr algn="just"/>
            <a:r>
              <a:rPr lang="es-PE" dirty="0">
                <a:solidFill>
                  <a:schemeClr val="bg1"/>
                </a:solidFill>
              </a:rPr>
              <a:t>La </a:t>
            </a:r>
            <a:r>
              <a:rPr lang="es-PE" dirty="0" err="1">
                <a:solidFill>
                  <a:srgbClr val="FF0000"/>
                </a:solidFill>
              </a:rPr>
              <a:t>esencialización</a:t>
            </a:r>
            <a:r>
              <a:rPr lang="es-PE" dirty="0">
                <a:solidFill>
                  <a:schemeClr val="bg1"/>
                </a:solidFill>
              </a:rPr>
              <a:t>, supondría que se le adjudica a las personas por su sexo biológico, una paralela esencia de género. Butler sostiene que esto puede no ser así, y que las prácticas son culturales, dadas en un contexto, pero que el sujeto puede validar su libertad. Para ello es importante considerar la fundamental idea </a:t>
            </a:r>
            <a:r>
              <a:rPr lang="es-PE" dirty="0" err="1">
                <a:solidFill>
                  <a:schemeClr val="bg1"/>
                </a:solidFill>
              </a:rPr>
              <a:t>performativa</a:t>
            </a:r>
            <a:r>
              <a:rPr lang="es-PE" dirty="0">
                <a:solidFill>
                  <a:schemeClr val="bg1"/>
                </a:solidFill>
              </a:rPr>
              <a:t> de género, la cual supone que la identidad sexual es una construcción y producción social, en el ámbito del reconocimiento, histórica, dinámica y no estática. </a:t>
            </a:r>
          </a:p>
          <a:p>
            <a:pPr algn="just"/>
            <a:endParaRPr lang="es-PE" dirty="0" smtClean="0"/>
          </a:p>
          <a:p>
            <a:pPr algn="just"/>
            <a:endParaRPr lang="es-PE" dirty="0"/>
          </a:p>
        </p:txBody>
      </p:sp>
    </p:spTree>
    <p:extLst>
      <p:ext uri="{BB962C8B-B14F-4D97-AF65-F5344CB8AC3E}">
        <p14:creationId xmlns:p14="http://schemas.microsoft.com/office/powerpoint/2010/main" val="131446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04949"/>
            <a:ext cx="10515600" cy="5772014"/>
          </a:xfrm>
        </p:spPr>
        <p:txBody>
          <a:bodyPr>
            <a:normAutofit fontScale="92500"/>
          </a:bodyPr>
          <a:lstStyle/>
          <a:p>
            <a:pPr algn="just"/>
            <a:r>
              <a:rPr lang="es-PE" dirty="0">
                <a:solidFill>
                  <a:schemeClr val="bg1"/>
                </a:solidFill>
              </a:rPr>
              <a:t>Por otro lado, se critica que en el contexto de la política liberal actual se </a:t>
            </a:r>
            <a:r>
              <a:rPr lang="es-PE" dirty="0">
                <a:solidFill>
                  <a:srgbClr val="FF0000"/>
                </a:solidFill>
              </a:rPr>
              <a:t>naturalice</a:t>
            </a:r>
            <a:r>
              <a:rPr lang="es-PE" dirty="0">
                <a:solidFill>
                  <a:schemeClr val="bg1"/>
                </a:solidFill>
              </a:rPr>
              <a:t> y normalice la heterogeneidad, debido a que ello </a:t>
            </a:r>
            <a:r>
              <a:rPr lang="es-PE" dirty="0" err="1">
                <a:solidFill>
                  <a:schemeClr val="bg1"/>
                </a:solidFill>
              </a:rPr>
              <a:t>invisibiliza</a:t>
            </a:r>
            <a:r>
              <a:rPr lang="es-PE" dirty="0">
                <a:solidFill>
                  <a:schemeClr val="bg1"/>
                </a:solidFill>
              </a:rPr>
              <a:t> a las opciones </a:t>
            </a:r>
            <a:r>
              <a:rPr lang="es-PE" i="1" dirty="0" err="1">
                <a:solidFill>
                  <a:schemeClr val="bg1"/>
                </a:solidFill>
              </a:rPr>
              <a:t>queer</a:t>
            </a:r>
            <a:r>
              <a:rPr lang="es-PE" dirty="0">
                <a:solidFill>
                  <a:schemeClr val="bg1"/>
                </a:solidFill>
              </a:rPr>
              <a:t>. La estructura binaria de hombre y mujer oprime el despliegue de las expresiones </a:t>
            </a:r>
            <a:r>
              <a:rPr lang="es-PE" dirty="0" err="1" smtClean="0">
                <a:solidFill>
                  <a:schemeClr val="bg1"/>
                </a:solidFill>
              </a:rPr>
              <a:t>alterntivas</a:t>
            </a:r>
            <a:r>
              <a:rPr lang="es-PE" dirty="0" smtClean="0">
                <a:solidFill>
                  <a:schemeClr val="bg1"/>
                </a:solidFill>
              </a:rPr>
              <a:t> </a:t>
            </a:r>
            <a:r>
              <a:rPr lang="es-PE" dirty="0">
                <a:solidFill>
                  <a:schemeClr val="bg1"/>
                </a:solidFill>
              </a:rPr>
              <a:t>de identidad sexual. De acuerdo a Butler, hacen la vida inviable para estas minorías. La </a:t>
            </a:r>
            <a:r>
              <a:rPr lang="es-PE" dirty="0">
                <a:solidFill>
                  <a:srgbClr val="FF0000"/>
                </a:solidFill>
              </a:rPr>
              <a:t>naturalización</a:t>
            </a:r>
            <a:r>
              <a:rPr lang="es-PE" dirty="0">
                <a:solidFill>
                  <a:schemeClr val="bg1"/>
                </a:solidFill>
              </a:rPr>
              <a:t> de un entramado social binario es criticado en paralelo al </a:t>
            </a:r>
            <a:r>
              <a:rPr lang="es-PE" dirty="0">
                <a:solidFill>
                  <a:srgbClr val="FF0000"/>
                </a:solidFill>
              </a:rPr>
              <a:t>esencialismo</a:t>
            </a:r>
            <a:r>
              <a:rPr lang="es-PE" dirty="0">
                <a:solidFill>
                  <a:schemeClr val="bg1"/>
                </a:solidFill>
              </a:rPr>
              <a:t> de </a:t>
            </a:r>
            <a:r>
              <a:rPr lang="es-PE" dirty="0" smtClean="0">
                <a:solidFill>
                  <a:schemeClr val="bg1"/>
                </a:solidFill>
              </a:rPr>
              <a:t>género, puesto que genera dichas inhospitalidades.</a:t>
            </a:r>
            <a:endParaRPr lang="es-PE" dirty="0">
              <a:solidFill>
                <a:schemeClr val="bg1"/>
              </a:solidFill>
            </a:endParaRPr>
          </a:p>
          <a:p>
            <a:pPr algn="just"/>
            <a:r>
              <a:rPr lang="es-PE" dirty="0" smtClean="0">
                <a:solidFill>
                  <a:schemeClr val="bg1"/>
                </a:solidFill>
              </a:rPr>
              <a:t>El género no es algo por sí mismo fuera de la práctica que le construye, es decir; no existe como un concepto aislado y abstracto que encarna, posee o </a:t>
            </a:r>
            <a:r>
              <a:rPr lang="es-PE" dirty="0" err="1" smtClean="0">
                <a:solidFill>
                  <a:schemeClr val="bg1"/>
                </a:solidFill>
              </a:rPr>
              <a:t>esencializa</a:t>
            </a:r>
            <a:r>
              <a:rPr lang="es-PE" dirty="0" smtClean="0">
                <a:solidFill>
                  <a:schemeClr val="bg1"/>
                </a:solidFill>
              </a:rPr>
              <a:t> a una persona; Butler refiere que el despliegue de su ser se da efectivamente en la </a:t>
            </a:r>
            <a:r>
              <a:rPr lang="es-PE" dirty="0" smtClean="0">
                <a:solidFill>
                  <a:srgbClr val="FF0000"/>
                </a:solidFill>
              </a:rPr>
              <a:t>práctica</a:t>
            </a:r>
            <a:r>
              <a:rPr lang="es-PE" dirty="0" smtClean="0">
                <a:solidFill>
                  <a:schemeClr val="bg1"/>
                </a:solidFill>
              </a:rPr>
              <a:t> contundente humana. La repetición de </a:t>
            </a:r>
            <a:r>
              <a:rPr lang="es-PE" dirty="0" smtClean="0">
                <a:solidFill>
                  <a:srgbClr val="FF0000"/>
                </a:solidFill>
              </a:rPr>
              <a:t>actos</a:t>
            </a:r>
            <a:r>
              <a:rPr lang="es-PE" dirty="0" smtClean="0">
                <a:solidFill>
                  <a:schemeClr val="bg1"/>
                </a:solidFill>
              </a:rPr>
              <a:t> concreta </a:t>
            </a:r>
            <a:r>
              <a:rPr lang="es-PE" dirty="0" smtClean="0">
                <a:solidFill>
                  <a:srgbClr val="FF0000"/>
                </a:solidFill>
              </a:rPr>
              <a:t>construye</a:t>
            </a:r>
            <a:r>
              <a:rPr lang="es-PE" dirty="0" smtClean="0">
                <a:solidFill>
                  <a:schemeClr val="bg1"/>
                </a:solidFill>
              </a:rPr>
              <a:t> la realidad y es por ello que el género resulta de la </a:t>
            </a:r>
            <a:r>
              <a:rPr lang="es-PE" dirty="0" err="1" smtClean="0">
                <a:solidFill>
                  <a:srgbClr val="FF0000"/>
                </a:solidFill>
              </a:rPr>
              <a:t>performatividad</a:t>
            </a:r>
            <a:r>
              <a:rPr lang="es-PE" dirty="0" smtClean="0">
                <a:solidFill>
                  <a:schemeClr val="bg1"/>
                </a:solidFill>
              </a:rPr>
              <a:t> que refleja la libertad del individuo. La esencia de un género es ilusoria; por el contrario, se construye en el devenir del tiempo y de ello se deriva el género como una configuración progresiva. </a:t>
            </a:r>
            <a:r>
              <a:rPr lang="es-PE" dirty="0" smtClean="0"/>
              <a:t>histórica. </a:t>
            </a:r>
            <a:endParaRPr lang="es-PE" dirty="0"/>
          </a:p>
          <a:p>
            <a:pPr algn="just"/>
            <a:endParaRPr lang="es-PE" dirty="0"/>
          </a:p>
        </p:txBody>
      </p:sp>
    </p:spTree>
    <p:extLst>
      <p:ext uri="{BB962C8B-B14F-4D97-AF65-F5344CB8AC3E}">
        <p14:creationId xmlns:p14="http://schemas.microsoft.com/office/powerpoint/2010/main" val="299030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71500"/>
            <a:ext cx="10515600" cy="5605463"/>
          </a:xfrm>
        </p:spPr>
        <p:txBody>
          <a:bodyPr>
            <a:normAutofit/>
          </a:bodyPr>
          <a:lstStyle/>
          <a:p>
            <a:pPr algn="just"/>
            <a:r>
              <a:rPr lang="es-PE" dirty="0" smtClean="0">
                <a:solidFill>
                  <a:schemeClr val="bg1"/>
                </a:solidFill>
              </a:rPr>
              <a:t>La democracia radical propone como fundamental la actividad política en la reconfiguración de una nueva consciencia social con el fin de que sea más inclusiva.  Por ello se invita a la subversión y a la resistencia. </a:t>
            </a:r>
          </a:p>
          <a:p>
            <a:pPr algn="just"/>
            <a:r>
              <a:rPr lang="es-PE" dirty="0" smtClean="0">
                <a:solidFill>
                  <a:schemeClr val="bg1"/>
                </a:solidFill>
              </a:rPr>
              <a:t>En este sentido, </a:t>
            </a:r>
            <a:r>
              <a:rPr lang="es-PE" dirty="0" smtClean="0">
                <a:solidFill>
                  <a:srgbClr val="FF0000"/>
                </a:solidFill>
              </a:rPr>
              <a:t>la teoría de </a:t>
            </a:r>
            <a:r>
              <a:rPr lang="es-PE" dirty="0" err="1" smtClean="0">
                <a:solidFill>
                  <a:srgbClr val="FF0000"/>
                </a:solidFill>
              </a:rPr>
              <a:t>performatividad</a:t>
            </a:r>
            <a:r>
              <a:rPr lang="es-PE" dirty="0" smtClean="0">
                <a:solidFill>
                  <a:srgbClr val="FF0000"/>
                </a:solidFill>
              </a:rPr>
              <a:t> de género  no se agota en buscar que se reconozcan derechos como matrimonio, adopción, patrimonio</a:t>
            </a:r>
            <a:r>
              <a:rPr lang="es-PE" dirty="0" smtClean="0">
                <a:solidFill>
                  <a:schemeClr val="bg1"/>
                </a:solidFill>
              </a:rPr>
              <a:t>, sino que, especialmente, se enfoca en </a:t>
            </a:r>
            <a:r>
              <a:rPr lang="es-PE" sz="4000" u="sng" dirty="0" err="1" smtClean="0">
                <a:solidFill>
                  <a:srgbClr val="FF0000"/>
                </a:solidFill>
              </a:rPr>
              <a:t>deconstruir</a:t>
            </a:r>
            <a:r>
              <a:rPr lang="es-PE" sz="4000" u="sng" dirty="0" smtClean="0">
                <a:solidFill>
                  <a:srgbClr val="FF0000"/>
                </a:solidFill>
              </a:rPr>
              <a:t> una estructura social opresiva</a:t>
            </a:r>
            <a:r>
              <a:rPr lang="es-PE" sz="4000" dirty="0" smtClean="0">
                <a:solidFill>
                  <a:schemeClr val="bg1"/>
                </a:solidFill>
              </a:rPr>
              <a:t>.</a:t>
            </a:r>
            <a:endParaRPr lang="es-PE" dirty="0" smtClean="0">
              <a:solidFill>
                <a:schemeClr val="bg1"/>
              </a:solidFill>
            </a:endParaRPr>
          </a:p>
          <a:p>
            <a:pPr algn="just"/>
            <a:r>
              <a:rPr lang="es-PE" dirty="0" smtClean="0">
                <a:solidFill>
                  <a:schemeClr val="bg1"/>
                </a:solidFill>
              </a:rPr>
              <a:t>De este modo, lejos de construir una identidad </a:t>
            </a:r>
            <a:r>
              <a:rPr lang="es-PE" dirty="0" err="1" smtClean="0">
                <a:solidFill>
                  <a:schemeClr val="bg1"/>
                </a:solidFill>
              </a:rPr>
              <a:t>queer</a:t>
            </a:r>
            <a:r>
              <a:rPr lang="es-PE" dirty="0" smtClean="0">
                <a:solidFill>
                  <a:schemeClr val="bg1"/>
                </a:solidFill>
              </a:rPr>
              <a:t> propiamente, se busca deshacer la idea de una identidad fija articulada en una dicotomía.  </a:t>
            </a:r>
            <a:endParaRPr lang="es-PE" dirty="0">
              <a:solidFill>
                <a:schemeClr val="bg1"/>
              </a:solidFill>
            </a:endParaRPr>
          </a:p>
        </p:txBody>
      </p:sp>
    </p:spTree>
    <p:extLst>
      <p:ext uri="{BB962C8B-B14F-4D97-AF65-F5344CB8AC3E}">
        <p14:creationId xmlns:p14="http://schemas.microsoft.com/office/powerpoint/2010/main" val="178981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94360"/>
            <a:ext cx="10515600" cy="5582603"/>
          </a:xfrm>
        </p:spPr>
        <p:txBody>
          <a:bodyPr>
            <a:normAutofit lnSpcReduction="10000"/>
          </a:bodyPr>
          <a:lstStyle/>
          <a:p>
            <a:pPr algn="just"/>
            <a:r>
              <a:rPr lang="es-PE" dirty="0" smtClean="0">
                <a:solidFill>
                  <a:schemeClr val="bg1"/>
                </a:solidFill>
              </a:rPr>
              <a:t>Duque explora la crítica de </a:t>
            </a:r>
            <a:r>
              <a:rPr lang="es-PE" dirty="0" err="1" smtClean="0">
                <a:solidFill>
                  <a:schemeClr val="bg1"/>
                </a:solidFill>
              </a:rPr>
              <a:t>Nussbaum</a:t>
            </a:r>
            <a:r>
              <a:rPr lang="es-PE" dirty="0" smtClean="0">
                <a:solidFill>
                  <a:schemeClr val="bg1"/>
                </a:solidFill>
              </a:rPr>
              <a:t> a Butler. En </a:t>
            </a:r>
            <a:r>
              <a:rPr lang="es-PE" i="1" dirty="0" err="1" smtClean="0">
                <a:solidFill>
                  <a:schemeClr val="bg1"/>
                </a:solidFill>
              </a:rPr>
              <a:t>The</a:t>
            </a:r>
            <a:r>
              <a:rPr lang="es-PE" i="1" dirty="0" smtClean="0">
                <a:solidFill>
                  <a:schemeClr val="bg1"/>
                </a:solidFill>
              </a:rPr>
              <a:t> </a:t>
            </a:r>
            <a:r>
              <a:rPr lang="es-PE" i="1" dirty="0" err="1" smtClean="0">
                <a:solidFill>
                  <a:schemeClr val="bg1"/>
                </a:solidFill>
              </a:rPr>
              <a:t>professor</a:t>
            </a:r>
            <a:r>
              <a:rPr lang="es-PE" i="1" dirty="0" smtClean="0">
                <a:solidFill>
                  <a:schemeClr val="bg1"/>
                </a:solidFill>
              </a:rPr>
              <a:t> of </a:t>
            </a:r>
            <a:r>
              <a:rPr lang="es-PE" i="1" dirty="0" err="1" smtClean="0">
                <a:solidFill>
                  <a:schemeClr val="bg1"/>
                </a:solidFill>
              </a:rPr>
              <a:t>Parody</a:t>
            </a:r>
            <a:r>
              <a:rPr lang="es-PE" dirty="0" smtClean="0">
                <a:solidFill>
                  <a:schemeClr val="bg1"/>
                </a:solidFill>
              </a:rPr>
              <a:t>, </a:t>
            </a:r>
            <a:r>
              <a:rPr lang="es-PE" dirty="0" err="1" smtClean="0">
                <a:solidFill>
                  <a:schemeClr val="bg1"/>
                </a:solidFill>
              </a:rPr>
              <a:t>Nussbaum</a:t>
            </a:r>
            <a:r>
              <a:rPr lang="es-PE" dirty="0" smtClean="0">
                <a:solidFill>
                  <a:schemeClr val="bg1"/>
                </a:solidFill>
              </a:rPr>
              <a:t> acusa al pensamiento </a:t>
            </a:r>
            <a:r>
              <a:rPr lang="es-PE" dirty="0" err="1" smtClean="0">
                <a:solidFill>
                  <a:schemeClr val="bg1"/>
                </a:solidFill>
              </a:rPr>
              <a:t>butleriano</a:t>
            </a:r>
            <a:r>
              <a:rPr lang="es-PE" dirty="0" smtClean="0">
                <a:solidFill>
                  <a:schemeClr val="bg1"/>
                </a:solidFill>
              </a:rPr>
              <a:t> de ser </a:t>
            </a:r>
            <a:r>
              <a:rPr lang="es-PE" dirty="0" smtClean="0">
                <a:solidFill>
                  <a:srgbClr val="FF0000"/>
                </a:solidFill>
              </a:rPr>
              <a:t>elitista</a:t>
            </a:r>
            <a:r>
              <a:rPr lang="es-PE" dirty="0" smtClean="0">
                <a:solidFill>
                  <a:schemeClr val="bg1"/>
                </a:solidFill>
              </a:rPr>
              <a:t> y referirse exclusivamente a un público </a:t>
            </a:r>
            <a:r>
              <a:rPr lang="es-PE" dirty="0" smtClean="0">
                <a:solidFill>
                  <a:srgbClr val="FF0000"/>
                </a:solidFill>
              </a:rPr>
              <a:t>académico</a:t>
            </a:r>
            <a:r>
              <a:rPr lang="es-PE" dirty="0" smtClean="0">
                <a:solidFill>
                  <a:schemeClr val="bg1"/>
                </a:solidFill>
              </a:rPr>
              <a:t>. Le refiere además, paradójicamente, un estilo </a:t>
            </a:r>
            <a:r>
              <a:rPr lang="es-PE" dirty="0" smtClean="0">
                <a:solidFill>
                  <a:srgbClr val="FF0000"/>
                </a:solidFill>
              </a:rPr>
              <a:t>autoritario</a:t>
            </a:r>
            <a:r>
              <a:rPr lang="es-PE" dirty="0" smtClean="0">
                <a:solidFill>
                  <a:schemeClr val="bg1"/>
                </a:solidFill>
              </a:rPr>
              <a:t>. </a:t>
            </a:r>
          </a:p>
          <a:p>
            <a:pPr algn="just"/>
            <a:r>
              <a:rPr lang="es-PE" dirty="0" smtClean="0">
                <a:solidFill>
                  <a:schemeClr val="bg1"/>
                </a:solidFill>
              </a:rPr>
              <a:t>Refiere el autor que, de acuerdo a </a:t>
            </a:r>
            <a:r>
              <a:rPr lang="es-PE" dirty="0" err="1" smtClean="0">
                <a:solidFill>
                  <a:schemeClr val="bg1"/>
                </a:solidFill>
              </a:rPr>
              <a:t>Nussbaum</a:t>
            </a:r>
            <a:r>
              <a:rPr lang="es-PE" dirty="0" smtClean="0">
                <a:solidFill>
                  <a:schemeClr val="bg1"/>
                </a:solidFill>
              </a:rPr>
              <a:t>, la propuesta de Butler “otorga un papel preponderante al lenguaje, pero no puede dar cuenta de la realidad del sufrimiento y opresión que experimentan seres humanos reales en tiempos y espacios reales.”  (p. 93)</a:t>
            </a:r>
          </a:p>
          <a:p>
            <a:pPr algn="just"/>
            <a:r>
              <a:rPr lang="es-PE" dirty="0" smtClean="0">
                <a:solidFill>
                  <a:schemeClr val="bg1"/>
                </a:solidFill>
              </a:rPr>
              <a:t>Por otro lado, si atendemos a la pretensión de una deconstrucción antiesencialista, tendremos que el </a:t>
            </a:r>
            <a:r>
              <a:rPr lang="es-PE" dirty="0" smtClean="0">
                <a:solidFill>
                  <a:srgbClr val="FF0000"/>
                </a:solidFill>
              </a:rPr>
              <a:t>activismo político sería inviable </a:t>
            </a:r>
            <a:r>
              <a:rPr lang="es-PE" dirty="0" smtClean="0">
                <a:solidFill>
                  <a:schemeClr val="bg1"/>
                </a:solidFill>
              </a:rPr>
              <a:t>debido a que la política social y cultural por sí misma no se sostendría en un horizonte deconstructivo. </a:t>
            </a:r>
            <a:r>
              <a:rPr lang="es-PE" dirty="0" err="1" smtClean="0">
                <a:solidFill>
                  <a:schemeClr val="bg1"/>
                </a:solidFill>
              </a:rPr>
              <a:t>Nussbaum</a:t>
            </a:r>
            <a:r>
              <a:rPr lang="es-PE" dirty="0" smtClean="0">
                <a:solidFill>
                  <a:schemeClr val="bg1"/>
                </a:solidFill>
              </a:rPr>
              <a:t> interpreta que tal condición conduciría a una suerte de nihilismo que favorecería más a la opresión que a la lucha que busca </a:t>
            </a:r>
            <a:r>
              <a:rPr lang="es-PE" dirty="0" err="1" smtClean="0">
                <a:solidFill>
                  <a:schemeClr val="bg1"/>
                </a:solidFill>
              </a:rPr>
              <a:t>performarse</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310328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3100" dirty="0" smtClean="0">
                <a:solidFill>
                  <a:srgbClr val="FF0000"/>
                </a:solidFill>
              </a:rPr>
              <a:t>Lectura 3 : </a:t>
            </a:r>
            <a:r>
              <a:rPr lang="es-PE" sz="3100" dirty="0">
                <a:solidFill>
                  <a:srgbClr val="FF0000"/>
                </a:solidFill>
              </a:rPr>
              <a:t>Butler </a:t>
            </a:r>
            <a:r>
              <a:rPr lang="es-PE" sz="3100" i="1" dirty="0">
                <a:solidFill>
                  <a:srgbClr val="FF0000"/>
                </a:solidFill>
              </a:rPr>
              <a:t>Actos </a:t>
            </a:r>
            <a:r>
              <a:rPr lang="es-PE" sz="3100" i="1" dirty="0" err="1">
                <a:solidFill>
                  <a:srgbClr val="FF0000"/>
                </a:solidFill>
              </a:rPr>
              <a:t>performativos</a:t>
            </a:r>
            <a:r>
              <a:rPr lang="es-PE" sz="3100" i="1" dirty="0">
                <a:solidFill>
                  <a:srgbClr val="FF0000"/>
                </a:solidFill>
              </a:rPr>
              <a:t> y constitución del </a:t>
            </a:r>
            <a:r>
              <a:rPr lang="es-PE" sz="3100" i="1" dirty="0" smtClean="0">
                <a:solidFill>
                  <a:srgbClr val="FF0000"/>
                </a:solidFill>
              </a:rPr>
              <a:t>género</a:t>
            </a:r>
            <a:endParaRPr lang="es-PE" dirty="0">
              <a:solidFill>
                <a:srgbClr val="FF0000"/>
              </a:solidFill>
            </a:endParaRPr>
          </a:p>
        </p:txBody>
      </p:sp>
      <p:sp>
        <p:nvSpPr>
          <p:cNvPr id="3" name="Marcador de contenido 2"/>
          <p:cNvSpPr>
            <a:spLocks noGrp="1"/>
          </p:cNvSpPr>
          <p:nvPr>
            <p:ph idx="1"/>
          </p:nvPr>
        </p:nvSpPr>
        <p:spPr/>
        <p:txBody>
          <a:bodyPr>
            <a:normAutofit fontScale="85000" lnSpcReduction="20000"/>
          </a:bodyPr>
          <a:lstStyle/>
          <a:p>
            <a:pPr algn="just"/>
            <a:r>
              <a:rPr lang="es-PE" dirty="0" smtClean="0">
                <a:solidFill>
                  <a:schemeClr val="bg1"/>
                </a:solidFill>
              </a:rPr>
              <a:t>Butler critica la idea de una </a:t>
            </a:r>
            <a:r>
              <a:rPr lang="es-PE" dirty="0" smtClean="0">
                <a:solidFill>
                  <a:srgbClr val="FF0000"/>
                </a:solidFill>
              </a:rPr>
              <a:t>esencia estática </a:t>
            </a:r>
            <a:r>
              <a:rPr lang="es-PE" dirty="0" smtClean="0">
                <a:solidFill>
                  <a:schemeClr val="bg1"/>
                </a:solidFill>
              </a:rPr>
              <a:t>otorgada en la generación de las personas. Refiere: “hay un uso más radical de la doctrina de la constitución que toma el agente social como objeto, antes que sujeto, de los actos constitutivos. </a:t>
            </a:r>
            <a:r>
              <a:rPr lang="es-PE" dirty="0" smtClean="0">
                <a:solidFill>
                  <a:srgbClr val="FF0000"/>
                </a:solidFill>
              </a:rPr>
              <a:t>Al declarar “la mujer no nace, se hace”, Simone de </a:t>
            </a:r>
            <a:r>
              <a:rPr lang="es-PE" dirty="0" err="1" smtClean="0">
                <a:solidFill>
                  <a:srgbClr val="FF0000"/>
                </a:solidFill>
              </a:rPr>
              <a:t>Beauvoir</a:t>
            </a:r>
            <a:r>
              <a:rPr lang="es-PE" dirty="0" smtClean="0">
                <a:solidFill>
                  <a:srgbClr val="FF0000"/>
                </a:solidFill>
              </a:rPr>
              <a:t> se apropia de esta doctrina de los actos constitutivos</a:t>
            </a:r>
            <a:r>
              <a:rPr lang="es-PE" dirty="0" smtClean="0">
                <a:solidFill>
                  <a:schemeClr val="bg1"/>
                </a:solidFill>
              </a:rPr>
              <a:t>.” (p. 296)</a:t>
            </a:r>
          </a:p>
          <a:p>
            <a:pPr algn="just"/>
            <a:r>
              <a:rPr lang="es-PE" dirty="0" smtClean="0">
                <a:solidFill>
                  <a:schemeClr val="bg1"/>
                </a:solidFill>
              </a:rPr>
              <a:t>De este modo se sostiene que el </a:t>
            </a:r>
            <a:r>
              <a:rPr lang="es-PE" dirty="0" smtClean="0">
                <a:solidFill>
                  <a:srgbClr val="FF0000"/>
                </a:solidFill>
              </a:rPr>
              <a:t>género</a:t>
            </a:r>
            <a:r>
              <a:rPr lang="es-PE" dirty="0" smtClean="0">
                <a:solidFill>
                  <a:schemeClr val="bg1"/>
                </a:solidFill>
              </a:rPr>
              <a:t> no signifique precisamente una identidad, asociación ni asignación </a:t>
            </a:r>
            <a:r>
              <a:rPr lang="es-PE" dirty="0" smtClean="0">
                <a:solidFill>
                  <a:srgbClr val="FF0000"/>
                </a:solidFill>
              </a:rPr>
              <a:t>estable</a:t>
            </a:r>
            <a:r>
              <a:rPr lang="es-PE" dirty="0" smtClean="0">
                <a:solidFill>
                  <a:schemeClr val="bg1"/>
                </a:solidFill>
              </a:rPr>
              <a:t>. Por el contrario, es una </a:t>
            </a:r>
            <a:r>
              <a:rPr lang="es-PE" dirty="0" smtClean="0">
                <a:solidFill>
                  <a:srgbClr val="FF0000"/>
                </a:solidFill>
              </a:rPr>
              <a:t>construcción</a:t>
            </a:r>
            <a:r>
              <a:rPr lang="es-PE" dirty="0" smtClean="0">
                <a:solidFill>
                  <a:schemeClr val="bg1"/>
                </a:solidFill>
              </a:rPr>
              <a:t> </a:t>
            </a:r>
            <a:r>
              <a:rPr lang="es-PE" dirty="0" smtClean="0">
                <a:solidFill>
                  <a:srgbClr val="FF0000"/>
                </a:solidFill>
              </a:rPr>
              <a:t>histórica</a:t>
            </a:r>
            <a:r>
              <a:rPr lang="es-PE" dirty="0" smtClean="0">
                <a:solidFill>
                  <a:schemeClr val="bg1"/>
                </a:solidFill>
              </a:rPr>
              <a:t> temporal realizada por la </a:t>
            </a:r>
            <a:r>
              <a:rPr lang="es-PE" dirty="0" smtClean="0">
                <a:solidFill>
                  <a:srgbClr val="FF0000"/>
                </a:solidFill>
              </a:rPr>
              <a:t>repetición</a:t>
            </a:r>
            <a:r>
              <a:rPr lang="es-PE" dirty="0" smtClean="0">
                <a:solidFill>
                  <a:schemeClr val="bg1"/>
                </a:solidFill>
              </a:rPr>
              <a:t> de ciertos actos culturalmente imbuidos de cargas y valores que reflejan una matriz binaria de normatividad conductual en torno a una determinación corporal. </a:t>
            </a:r>
          </a:p>
          <a:p>
            <a:pPr algn="just"/>
            <a:r>
              <a:rPr lang="es-PE" dirty="0">
                <a:solidFill>
                  <a:schemeClr val="bg1"/>
                </a:solidFill>
              </a:rPr>
              <a:t>Butler escribe: </a:t>
            </a:r>
            <a:r>
              <a:rPr lang="es-PE" dirty="0" smtClean="0">
                <a:solidFill>
                  <a:schemeClr val="bg1"/>
                </a:solidFill>
              </a:rPr>
              <a:t>“Significativamente</a:t>
            </a:r>
            <a:r>
              <a:rPr lang="es-PE" dirty="0">
                <a:solidFill>
                  <a:schemeClr val="bg1"/>
                </a:solidFill>
              </a:rPr>
              <a:t>, el género es </a:t>
            </a:r>
            <a:r>
              <a:rPr lang="es-PE" dirty="0" smtClean="0">
                <a:solidFill>
                  <a:schemeClr val="bg1"/>
                </a:solidFill>
              </a:rPr>
              <a:t>instituido </a:t>
            </a:r>
            <a:r>
              <a:rPr lang="es-PE" dirty="0">
                <a:solidFill>
                  <a:schemeClr val="bg1"/>
                </a:solidFill>
              </a:rPr>
              <a:t>por actos internamente discontinuos, la apariencia de sustancia </a:t>
            </a:r>
            <a:r>
              <a:rPr lang="es-PE" dirty="0" smtClean="0">
                <a:solidFill>
                  <a:schemeClr val="bg1"/>
                </a:solidFill>
              </a:rPr>
              <a:t>es entonces </a:t>
            </a:r>
            <a:r>
              <a:rPr lang="es-PE" dirty="0">
                <a:solidFill>
                  <a:schemeClr val="bg1"/>
                </a:solidFill>
              </a:rPr>
              <a:t>precisamente eso, una identidad construida, un </a:t>
            </a:r>
            <a:r>
              <a:rPr lang="es-PE" dirty="0" smtClean="0">
                <a:solidFill>
                  <a:schemeClr val="bg1"/>
                </a:solidFill>
              </a:rPr>
              <a:t>resultado </a:t>
            </a:r>
            <a:r>
              <a:rPr lang="es-PE" dirty="0" err="1" smtClean="0">
                <a:solidFill>
                  <a:schemeClr val="bg1"/>
                </a:solidFill>
              </a:rPr>
              <a:t>performativo</a:t>
            </a:r>
            <a:r>
              <a:rPr lang="es-PE" dirty="0" smtClean="0">
                <a:solidFill>
                  <a:schemeClr val="bg1"/>
                </a:solidFill>
              </a:rPr>
              <a:t> </a:t>
            </a:r>
            <a:r>
              <a:rPr lang="es-PE" dirty="0">
                <a:solidFill>
                  <a:schemeClr val="bg1"/>
                </a:solidFill>
              </a:rPr>
              <a:t>llevado a cabo que la audiencia social mundana, </a:t>
            </a:r>
            <a:r>
              <a:rPr lang="es-PE" dirty="0" smtClean="0">
                <a:solidFill>
                  <a:schemeClr val="bg1"/>
                </a:solidFill>
              </a:rPr>
              <a:t>incluyendo </a:t>
            </a:r>
            <a:r>
              <a:rPr lang="es-PE" dirty="0">
                <a:solidFill>
                  <a:schemeClr val="bg1"/>
                </a:solidFill>
              </a:rPr>
              <a:t>los propios actores, ha venido a creer y a actuar como </a:t>
            </a:r>
            <a:r>
              <a:rPr lang="es-PE" dirty="0" smtClean="0">
                <a:solidFill>
                  <a:schemeClr val="bg1"/>
                </a:solidFill>
              </a:rPr>
              <a:t>creencia.” (p. 297)</a:t>
            </a:r>
          </a:p>
        </p:txBody>
      </p:sp>
    </p:spTree>
    <p:extLst>
      <p:ext uri="{BB962C8B-B14F-4D97-AF65-F5344CB8AC3E}">
        <p14:creationId xmlns:p14="http://schemas.microsoft.com/office/powerpoint/2010/main" val="381228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40080"/>
            <a:ext cx="10515600" cy="5536883"/>
          </a:xfrm>
        </p:spPr>
        <p:txBody>
          <a:bodyPr>
            <a:normAutofit fontScale="92500" lnSpcReduction="10000"/>
          </a:bodyPr>
          <a:lstStyle/>
          <a:p>
            <a:pPr algn="just"/>
            <a:r>
              <a:rPr lang="es-PE" dirty="0" smtClean="0">
                <a:solidFill>
                  <a:schemeClr val="bg1"/>
                </a:solidFill>
              </a:rPr>
              <a:t>El género como una </a:t>
            </a:r>
            <a:r>
              <a:rPr lang="es-PE" dirty="0" err="1" smtClean="0">
                <a:solidFill>
                  <a:schemeClr val="bg1"/>
                </a:solidFill>
              </a:rPr>
              <a:t>performación</a:t>
            </a:r>
            <a:r>
              <a:rPr lang="es-PE" dirty="0" smtClean="0">
                <a:solidFill>
                  <a:schemeClr val="bg1"/>
                </a:solidFill>
              </a:rPr>
              <a:t> temporal histórica se puede retrotraer a las propuestas de Merleau-Ponty y Simone de </a:t>
            </a:r>
            <a:r>
              <a:rPr lang="es-PE" dirty="0" err="1" smtClean="0">
                <a:solidFill>
                  <a:schemeClr val="bg1"/>
                </a:solidFill>
              </a:rPr>
              <a:t>Beauvoir</a:t>
            </a:r>
            <a:r>
              <a:rPr lang="es-PE" dirty="0" smtClean="0">
                <a:solidFill>
                  <a:schemeClr val="bg1"/>
                </a:solidFill>
              </a:rPr>
              <a:t>, quienes sostienen que </a:t>
            </a:r>
            <a:r>
              <a:rPr lang="es-PE" dirty="0" smtClean="0">
                <a:solidFill>
                  <a:srgbClr val="FF0000"/>
                </a:solidFill>
              </a:rPr>
              <a:t>el cuerpo no supone una “especie natural”, sino una “</a:t>
            </a:r>
            <a:r>
              <a:rPr lang="es-PE" sz="4000" dirty="0" smtClean="0">
                <a:solidFill>
                  <a:srgbClr val="FF0000"/>
                </a:solidFill>
              </a:rPr>
              <a:t>idea histórica</a:t>
            </a:r>
            <a:r>
              <a:rPr lang="es-PE" dirty="0" smtClean="0">
                <a:solidFill>
                  <a:srgbClr val="FF0000"/>
                </a:solidFill>
              </a:rPr>
              <a:t>”. </a:t>
            </a:r>
          </a:p>
          <a:p>
            <a:pPr algn="just"/>
            <a:r>
              <a:rPr lang="es-PE" sz="3200" dirty="0">
                <a:solidFill>
                  <a:schemeClr val="bg1"/>
                </a:solidFill>
              </a:rPr>
              <a:t>Butler nos dice</a:t>
            </a:r>
            <a:r>
              <a:rPr lang="es-PE" sz="3200" dirty="0" smtClean="0">
                <a:solidFill>
                  <a:schemeClr val="bg1"/>
                </a:solidFill>
              </a:rPr>
              <a:t>: “En </a:t>
            </a:r>
            <a:r>
              <a:rPr lang="es-PE" sz="3200" dirty="0">
                <a:solidFill>
                  <a:schemeClr val="bg1"/>
                </a:solidFill>
              </a:rPr>
              <a:t>ambos contextos, la existencia y la realidad de las </a:t>
            </a:r>
            <a:r>
              <a:rPr lang="es-PE" sz="3200" dirty="0" smtClean="0">
                <a:solidFill>
                  <a:schemeClr val="bg1"/>
                </a:solidFill>
              </a:rPr>
              <a:t>dimensiones </a:t>
            </a:r>
            <a:r>
              <a:rPr lang="es-PE" sz="3200" dirty="0" smtClean="0">
                <a:solidFill>
                  <a:srgbClr val="FF0000"/>
                </a:solidFill>
              </a:rPr>
              <a:t>materiales</a:t>
            </a:r>
            <a:r>
              <a:rPr lang="es-PE" sz="3200" dirty="0" smtClean="0">
                <a:solidFill>
                  <a:schemeClr val="bg1"/>
                </a:solidFill>
              </a:rPr>
              <a:t> </a:t>
            </a:r>
            <a:r>
              <a:rPr lang="es-PE" sz="3200" dirty="0">
                <a:solidFill>
                  <a:schemeClr val="bg1"/>
                </a:solidFill>
              </a:rPr>
              <a:t>o </a:t>
            </a:r>
            <a:r>
              <a:rPr lang="es-PE" sz="3200" dirty="0">
                <a:solidFill>
                  <a:srgbClr val="FF0000"/>
                </a:solidFill>
              </a:rPr>
              <a:t>naturales</a:t>
            </a:r>
            <a:r>
              <a:rPr lang="es-PE" sz="3200" dirty="0">
                <a:solidFill>
                  <a:schemeClr val="bg1"/>
                </a:solidFill>
              </a:rPr>
              <a:t> del cuerpo </a:t>
            </a:r>
            <a:r>
              <a:rPr lang="es-PE" sz="3200" dirty="0">
                <a:solidFill>
                  <a:srgbClr val="FF0000"/>
                </a:solidFill>
              </a:rPr>
              <a:t>no son negadas</a:t>
            </a:r>
            <a:r>
              <a:rPr lang="es-PE" sz="3200" dirty="0">
                <a:solidFill>
                  <a:schemeClr val="bg1"/>
                </a:solidFill>
              </a:rPr>
              <a:t> sino replanteadas </a:t>
            </a:r>
            <a:r>
              <a:rPr lang="es-PE" sz="3200" dirty="0" smtClean="0">
                <a:solidFill>
                  <a:schemeClr val="bg1"/>
                </a:solidFill>
              </a:rPr>
              <a:t>de tal </a:t>
            </a:r>
            <a:r>
              <a:rPr lang="es-PE" sz="3200" dirty="0">
                <a:solidFill>
                  <a:schemeClr val="bg1"/>
                </a:solidFill>
              </a:rPr>
              <a:t>suerte que quede establecida la distinción entre estas dimensiones </a:t>
            </a:r>
            <a:r>
              <a:rPr lang="es-PE" sz="3200" dirty="0" smtClean="0">
                <a:solidFill>
                  <a:schemeClr val="bg1"/>
                </a:solidFill>
              </a:rPr>
              <a:t>y el </a:t>
            </a:r>
            <a:r>
              <a:rPr lang="es-PE" sz="3200" dirty="0">
                <a:solidFill>
                  <a:schemeClr val="bg1"/>
                </a:solidFill>
              </a:rPr>
              <a:t>proceso por el cual el cuerpo termina portando significados </a:t>
            </a:r>
            <a:r>
              <a:rPr lang="es-PE" sz="3200" dirty="0" smtClean="0">
                <a:solidFill>
                  <a:srgbClr val="FF0000"/>
                </a:solidFill>
              </a:rPr>
              <a:t>culturales</a:t>
            </a:r>
            <a:r>
              <a:rPr lang="es-PE" sz="3200" dirty="0" smtClean="0">
                <a:solidFill>
                  <a:schemeClr val="bg1"/>
                </a:solidFill>
              </a:rPr>
              <a:t>.” (p. 298)</a:t>
            </a:r>
          </a:p>
          <a:p>
            <a:pPr algn="just"/>
            <a:r>
              <a:rPr lang="es-PE" dirty="0" smtClean="0">
                <a:solidFill>
                  <a:schemeClr val="bg1"/>
                </a:solidFill>
              </a:rPr>
              <a:t>Siguiendo a Merleau-Ponty, se establece que el cuerpo es un conjunto de posibilidades realizables en los siguientes sentidos:</a:t>
            </a:r>
          </a:p>
          <a:p>
            <a:pPr lvl="1" algn="just">
              <a:buFontTx/>
              <a:buChar char="-"/>
            </a:pPr>
            <a:r>
              <a:rPr lang="es-PE" dirty="0" smtClean="0">
                <a:solidFill>
                  <a:schemeClr val="bg1"/>
                </a:solidFill>
              </a:rPr>
              <a:t>El cuerpo </a:t>
            </a:r>
            <a:r>
              <a:rPr lang="es-PE" dirty="0" smtClean="0">
                <a:solidFill>
                  <a:srgbClr val="FF0000"/>
                </a:solidFill>
              </a:rPr>
              <a:t>no tiene una esencia </a:t>
            </a:r>
            <a:r>
              <a:rPr lang="es-PE" dirty="0" smtClean="0">
                <a:solidFill>
                  <a:schemeClr val="bg1"/>
                </a:solidFill>
              </a:rPr>
              <a:t>interior determinada al nacer</a:t>
            </a:r>
          </a:p>
          <a:p>
            <a:pPr lvl="1" algn="just">
              <a:buFontTx/>
              <a:buChar char="-"/>
            </a:pPr>
            <a:r>
              <a:rPr lang="es-PE" dirty="0" smtClean="0">
                <a:solidFill>
                  <a:schemeClr val="bg1"/>
                </a:solidFill>
              </a:rPr>
              <a:t>La historia corporal se define por la </a:t>
            </a:r>
            <a:r>
              <a:rPr lang="es-PE" dirty="0" smtClean="0">
                <a:solidFill>
                  <a:srgbClr val="FF0000"/>
                </a:solidFill>
              </a:rPr>
              <a:t>libertad</a:t>
            </a:r>
            <a:r>
              <a:rPr lang="es-PE" dirty="0" smtClean="0">
                <a:solidFill>
                  <a:schemeClr val="bg1"/>
                </a:solidFill>
              </a:rPr>
              <a:t> del individuo y por el </a:t>
            </a:r>
            <a:r>
              <a:rPr lang="es-PE" dirty="0" smtClean="0">
                <a:solidFill>
                  <a:srgbClr val="FF0000"/>
                </a:solidFill>
              </a:rPr>
              <a:t>contexto</a:t>
            </a:r>
            <a:r>
              <a:rPr lang="es-PE" dirty="0" smtClean="0">
                <a:solidFill>
                  <a:schemeClr val="bg1"/>
                </a:solidFill>
              </a:rPr>
              <a:t> vigente </a:t>
            </a:r>
            <a:r>
              <a:rPr lang="es-PE" dirty="0" smtClean="0">
                <a:solidFill>
                  <a:srgbClr val="FF0000"/>
                </a:solidFill>
              </a:rPr>
              <a:t>cultural</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5671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lstStyle/>
          <a:p>
            <a:pPr algn="just"/>
            <a:r>
              <a:rPr lang="es-PE" dirty="0" smtClean="0">
                <a:solidFill>
                  <a:schemeClr val="bg1"/>
                </a:solidFill>
              </a:rPr>
              <a:t>Consideremos a los actos como una experiencia compartida en el horizonte de un “gran teatro”. En este sentido se entienden como acciones colectivas todas las movilizaciones que dan cuenta de los sujetos temporales.</a:t>
            </a:r>
          </a:p>
          <a:p>
            <a:pPr algn="just"/>
            <a:r>
              <a:rPr lang="es-PE" dirty="0">
                <a:solidFill>
                  <a:schemeClr val="bg1"/>
                </a:solidFill>
              </a:rPr>
              <a:t>Por ello Butler apunta: “El acto que uno hace, el acto que uno ejecuta, es, en cierto sentido, un acto que ya fue llevado a cabo antes de que uno llegue al escenario . Por ende, el género es un acto que ya estuvo </a:t>
            </a:r>
            <a:r>
              <a:rPr lang="es-PE" dirty="0">
                <a:solidFill>
                  <a:srgbClr val="FF0000"/>
                </a:solidFill>
              </a:rPr>
              <a:t>ensayado</a:t>
            </a:r>
            <a:r>
              <a:rPr lang="es-PE" dirty="0">
                <a:solidFill>
                  <a:schemeClr val="bg1"/>
                </a:solidFill>
              </a:rPr>
              <a:t>, muy parecido a un libreto que sobrevive a los actores particulares que lo han utilizado, pero que requiere actores individuales para ser actualizado y reproducido una vez más como </a:t>
            </a:r>
            <a:r>
              <a:rPr lang="es-PE" dirty="0">
                <a:solidFill>
                  <a:srgbClr val="FF0000"/>
                </a:solidFill>
              </a:rPr>
              <a:t>realidad</a:t>
            </a:r>
            <a:r>
              <a:rPr lang="es-PE" dirty="0">
                <a:solidFill>
                  <a:schemeClr val="bg1"/>
                </a:solidFill>
              </a:rPr>
              <a:t>.” (p. 306)</a:t>
            </a:r>
          </a:p>
          <a:p>
            <a:pPr algn="just"/>
            <a:endParaRPr lang="es-PE" dirty="0" smtClean="0">
              <a:solidFill>
                <a:schemeClr val="bg1"/>
              </a:solidFill>
            </a:endParaRPr>
          </a:p>
          <a:p>
            <a:pPr algn="just"/>
            <a:endParaRPr lang="es-PE" dirty="0"/>
          </a:p>
        </p:txBody>
      </p:sp>
    </p:spTree>
    <p:extLst>
      <p:ext uri="{BB962C8B-B14F-4D97-AF65-F5344CB8AC3E}">
        <p14:creationId xmlns:p14="http://schemas.microsoft.com/office/powerpoint/2010/main" val="125930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88620"/>
            <a:ext cx="10515600" cy="6469380"/>
          </a:xfrm>
        </p:spPr>
        <p:txBody>
          <a:bodyPr>
            <a:normAutofit fontScale="92500" lnSpcReduction="20000"/>
          </a:bodyPr>
          <a:lstStyle/>
          <a:p>
            <a:pPr algn="just"/>
            <a:r>
              <a:rPr lang="es-PE" sz="3200" dirty="0" smtClean="0">
                <a:solidFill>
                  <a:schemeClr val="bg1"/>
                </a:solidFill>
              </a:rPr>
              <a:t>El género se entiende </a:t>
            </a:r>
            <a:r>
              <a:rPr lang="es-PE" sz="3200" dirty="0" err="1" smtClean="0">
                <a:solidFill>
                  <a:schemeClr val="bg1"/>
                </a:solidFill>
              </a:rPr>
              <a:t>performativo</a:t>
            </a:r>
            <a:r>
              <a:rPr lang="es-PE" sz="3200" dirty="0" smtClean="0">
                <a:solidFill>
                  <a:schemeClr val="bg1"/>
                </a:solidFill>
              </a:rPr>
              <a:t> en virtud de la repetición de un acto “</a:t>
            </a:r>
            <a:r>
              <a:rPr lang="es-PE" sz="3200" dirty="0" err="1" smtClean="0">
                <a:solidFill>
                  <a:srgbClr val="FF0000"/>
                </a:solidFill>
              </a:rPr>
              <a:t>ritualizado</a:t>
            </a:r>
            <a:r>
              <a:rPr lang="es-PE" sz="3200" dirty="0" smtClean="0">
                <a:solidFill>
                  <a:schemeClr val="bg1"/>
                </a:solidFill>
              </a:rPr>
              <a:t> y </a:t>
            </a:r>
            <a:r>
              <a:rPr lang="es-PE" sz="3200" dirty="0" smtClean="0">
                <a:solidFill>
                  <a:srgbClr val="FF0000"/>
                </a:solidFill>
              </a:rPr>
              <a:t>estilizado</a:t>
            </a:r>
            <a:r>
              <a:rPr lang="es-PE" sz="3200" dirty="0" smtClean="0">
                <a:solidFill>
                  <a:schemeClr val="bg1"/>
                </a:solidFill>
              </a:rPr>
              <a:t>” ; en el horizonte trazado, se interpreta de qué modo una performance social a modo </a:t>
            </a:r>
            <a:r>
              <a:rPr lang="es-PE" sz="3200" dirty="0" smtClean="0">
                <a:solidFill>
                  <a:srgbClr val="FF0000"/>
                </a:solidFill>
              </a:rPr>
              <a:t>individual</a:t>
            </a:r>
            <a:r>
              <a:rPr lang="es-PE" sz="3200" dirty="0" smtClean="0">
                <a:solidFill>
                  <a:schemeClr val="bg1"/>
                </a:solidFill>
              </a:rPr>
              <a:t> supone eventualmente un despliegue </a:t>
            </a:r>
            <a:r>
              <a:rPr lang="es-PE" sz="3200" dirty="0" smtClean="0">
                <a:solidFill>
                  <a:srgbClr val="FF0000"/>
                </a:solidFill>
              </a:rPr>
              <a:t>social</a:t>
            </a:r>
            <a:r>
              <a:rPr lang="es-PE" sz="3200" dirty="0" smtClean="0">
                <a:solidFill>
                  <a:schemeClr val="bg1"/>
                </a:solidFill>
              </a:rPr>
              <a:t>, por lo que deviene pública. El estilo cultural que le influye estructuralmente es </a:t>
            </a:r>
            <a:r>
              <a:rPr lang="es-PE" sz="3200" dirty="0" err="1" smtClean="0">
                <a:solidFill>
                  <a:schemeClr val="bg1"/>
                </a:solidFill>
              </a:rPr>
              <a:t>inesquivable</a:t>
            </a:r>
            <a:r>
              <a:rPr lang="es-PE" sz="3200" dirty="0">
                <a:solidFill>
                  <a:schemeClr val="bg1"/>
                </a:solidFill>
              </a:rPr>
              <a:t> </a:t>
            </a:r>
            <a:r>
              <a:rPr lang="es-PE" sz="3200" dirty="0" smtClean="0">
                <a:solidFill>
                  <a:schemeClr val="bg1"/>
                </a:solidFill>
              </a:rPr>
              <a:t>y por ello la importancia de un pensamiento crítico.</a:t>
            </a:r>
          </a:p>
          <a:p>
            <a:pPr algn="just"/>
            <a:r>
              <a:rPr lang="es-PE" sz="3200" dirty="0">
                <a:solidFill>
                  <a:schemeClr val="bg1"/>
                </a:solidFill>
              </a:rPr>
              <a:t>Butler propone, en la alegoría del teatro, que el hecho de ver un travesti </a:t>
            </a:r>
            <a:r>
              <a:rPr lang="es-PE" sz="3200" dirty="0" smtClean="0">
                <a:solidFill>
                  <a:schemeClr val="bg1"/>
                </a:solidFill>
              </a:rPr>
              <a:t>en </a:t>
            </a:r>
            <a:r>
              <a:rPr lang="es-PE" sz="3200" dirty="0" smtClean="0">
                <a:solidFill>
                  <a:srgbClr val="FF0000"/>
                </a:solidFill>
              </a:rPr>
              <a:t>escena</a:t>
            </a:r>
            <a:r>
              <a:rPr lang="es-PE" sz="3200" dirty="0" smtClean="0">
                <a:solidFill>
                  <a:schemeClr val="bg1"/>
                </a:solidFill>
              </a:rPr>
              <a:t> puede </a:t>
            </a:r>
            <a:r>
              <a:rPr lang="es-PE" sz="3200" dirty="0">
                <a:solidFill>
                  <a:schemeClr val="bg1"/>
                </a:solidFill>
              </a:rPr>
              <a:t>ocasionar aplausos </a:t>
            </a:r>
            <a:r>
              <a:rPr lang="es-PE" sz="3200" dirty="0" smtClean="0">
                <a:solidFill>
                  <a:schemeClr val="bg1"/>
                </a:solidFill>
              </a:rPr>
              <a:t>y/o </a:t>
            </a:r>
            <a:r>
              <a:rPr lang="es-PE" sz="3200" dirty="0">
                <a:solidFill>
                  <a:schemeClr val="bg1"/>
                </a:solidFill>
              </a:rPr>
              <a:t>risas en un contexto de actuación: pero si lo vemos en la ciudad, como una persona libre, luego la situación “</a:t>
            </a:r>
            <a:r>
              <a:rPr lang="es-PE" sz="3200" dirty="0">
                <a:solidFill>
                  <a:srgbClr val="FF0000"/>
                </a:solidFill>
              </a:rPr>
              <a:t>puede provocar miedo, ira, hasta violencia</a:t>
            </a:r>
            <a:r>
              <a:rPr lang="es-PE" sz="3200" dirty="0">
                <a:solidFill>
                  <a:schemeClr val="bg1"/>
                </a:solidFill>
              </a:rPr>
              <a:t>.” (p. 308</a:t>
            </a:r>
            <a:r>
              <a:rPr lang="es-PE" sz="3200" dirty="0" smtClean="0">
                <a:solidFill>
                  <a:schemeClr val="bg1"/>
                </a:solidFill>
              </a:rPr>
              <a:t>)</a:t>
            </a:r>
          </a:p>
          <a:p>
            <a:pPr algn="just"/>
            <a:r>
              <a:rPr lang="es-PE" sz="3200" dirty="0">
                <a:solidFill>
                  <a:schemeClr val="bg1"/>
                </a:solidFill>
              </a:rPr>
              <a:t>Butler nos explicita que mediante las críticas que realiza, que muchos asocian con la teoría feminista, no busca </a:t>
            </a:r>
            <a:r>
              <a:rPr lang="es-PE" sz="3200" dirty="0">
                <a:solidFill>
                  <a:srgbClr val="FF0000"/>
                </a:solidFill>
              </a:rPr>
              <a:t>invertir</a:t>
            </a:r>
            <a:r>
              <a:rPr lang="es-PE" sz="3200" dirty="0">
                <a:solidFill>
                  <a:schemeClr val="bg1"/>
                </a:solidFill>
              </a:rPr>
              <a:t> el estado actual de dominación; es decir, no busca modular un patriarcado excluyente por un matriarcado opresor. </a:t>
            </a:r>
            <a:r>
              <a:rPr lang="es-PE" sz="3200" dirty="0">
                <a:solidFill>
                  <a:srgbClr val="FF0000"/>
                </a:solidFill>
              </a:rPr>
              <a:t>Por el contrario, las estructuras de dominación, por sí mismas, suponen un obstáculo para lo humano.</a:t>
            </a:r>
          </a:p>
          <a:p>
            <a:pPr algn="just"/>
            <a:endParaRPr lang="es-PE" sz="3200" dirty="0">
              <a:solidFill>
                <a:schemeClr val="bg1"/>
              </a:solidFill>
            </a:endParaRPr>
          </a:p>
          <a:p>
            <a:pPr algn="just"/>
            <a:endParaRPr lang="es-PE" dirty="0" smtClean="0">
              <a:solidFill>
                <a:schemeClr val="bg1"/>
              </a:solidFill>
            </a:endParaRPr>
          </a:p>
          <a:p>
            <a:pPr algn="just"/>
            <a:endParaRPr lang="es-PE" dirty="0"/>
          </a:p>
        </p:txBody>
      </p:sp>
    </p:spTree>
    <p:extLst>
      <p:ext uri="{BB962C8B-B14F-4D97-AF65-F5344CB8AC3E}">
        <p14:creationId xmlns:p14="http://schemas.microsoft.com/office/powerpoint/2010/main" val="419339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20040"/>
            <a:ext cx="10515600" cy="5856923"/>
          </a:xfrm>
        </p:spPr>
        <p:txBody>
          <a:bodyPr>
            <a:normAutofit fontScale="92500" lnSpcReduction="10000"/>
          </a:bodyPr>
          <a:lstStyle/>
          <a:p>
            <a:pPr algn="just"/>
            <a:r>
              <a:rPr lang="es-PE" dirty="0" smtClean="0">
                <a:solidFill>
                  <a:schemeClr val="bg1"/>
                </a:solidFill>
              </a:rPr>
              <a:t>“No </a:t>
            </a:r>
            <a:r>
              <a:rPr lang="es-PE" dirty="0">
                <a:solidFill>
                  <a:schemeClr val="bg1"/>
                </a:solidFill>
              </a:rPr>
              <a:t>hay, a mi modo de ver, nada de </a:t>
            </a:r>
            <a:r>
              <a:rPr lang="es-PE" dirty="0" smtClean="0">
                <a:solidFill>
                  <a:schemeClr val="bg1"/>
                </a:solidFill>
              </a:rPr>
              <a:t>la feminidad </a:t>
            </a:r>
            <a:r>
              <a:rPr lang="es-PE" dirty="0">
                <a:solidFill>
                  <a:schemeClr val="bg1"/>
                </a:solidFill>
              </a:rPr>
              <a:t>que espere a ser expresado ; y hay mucho, en cambio, </a:t>
            </a:r>
            <a:r>
              <a:rPr lang="es-PE" dirty="0" smtClean="0">
                <a:solidFill>
                  <a:schemeClr val="bg1"/>
                </a:solidFill>
              </a:rPr>
              <a:t>sobre las </a:t>
            </a:r>
            <a:r>
              <a:rPr lang="es-PE" dirty="0">
                <a:solidFill>
                  <a:schemeClr val="bg1"/>
                </a:solidFill>
              </a:rPr>
              <a:t>diversas experiencias de las mujeres que se está expresando y </a:t>
            </a:r>
            <a:r>
              <a:rPr lang="es-PE" dirty="0" smtClean="0">
                <a:solidFill>
                  <a:schemeClr val="bg1"/>
                </a:solidFill>
              </a:rPr>
              <a:t>aún queda </a:t>
            </a:r>
            <a:r>
              <a:rPr lang="es-PE" dirty="0">
                <a:solidFill>
                  <a:schemeClr val="bg1"/>
                </a:solidFill>
              </a:rPr>
              <a:t>por expresarse, pero </a:t>
            </a:r>
            <a:r>
              <a:rPr lang="es-PE" dirty="0" smtClean="0">
                <a:solidFill>
                  <a:schemeClr val="bg1"/>
                </a:solidFill>
              </a:rPr>
              <a:t>se </a:t>
            </a:r>
            <a:r>
              <a:rPr lang="es-PE" dirty="0">
                <a:solidFill>
                  <a:schemeClr val="bg1"/>
                </a:solidFill>
              </a:rPr>
              <a:t>requiere cuidado respecto a ese </a:t>
            </a:r>
            <a:r>
              <a:rPr lang="es-PE" dirty="0" smtClean="0">
                <a:solidFill>
                  <a:schemeClr val="bg1"/>
                </a:solidFill>
              </a:rPr>
              <a:t>lenguaje teórico</a:t>
            </a:r>
            <a:r>
              <a:rPr lang="es-PE" dirty="0">
                <a:solidFill>
                  <a:schemeClr val="bg1"/>
                </a:solidFill>
              </a:rPr>
              <a:t>, porque no reporta simplemente una experiencia </a:t>
            </a:r>
            <a:r>
              <a:rPr lang="es-PE" dirty="0" smtClean="0">
                <a:solidFill>
                  <a:schemeClr val="bg1"/>
                </a:solidFill>
              </a:rPr>
              <a:t>pre-lingüística, sino </a:t>
            </a:r>
            <a:r>
              <a:rPr lang="es-PE" dirty="0">
                <a:solidFill>
                  <a:schemeClr val="bg1"/>
                </a:solidFill>
              </a:rPr>
              <a:t>que </a:t>
            </a:r>
            <a:r>
              <a:rPr lang="es-PE" dirty="0">
                <a:solidFill>
                  <a:srgbClr val="FF0000"/>
                </a:solidFill>
              </a:rPr>
              <a:t>construye esa experiencia así como los límites de su análisis </a:t>
            </a:r>
            <a:r>
              <a:rPr lang="es-PE" dirty="0" smtClean="0">
                <a:solidFill>
                  <a:schemeClr val="bg1"/>
                </a:solidFill>
              </a:rPr>
              <a:t>. Pese </a:t>
            </a:r>
            <a:r>
              <a:rPr lang="es-PE" dirty="0">
                <a:solidFill>
                  <a:schemeClr val="bg1"/>
                </a:solidFill>
              </a:rPr>
              <a:t>al carácter penetrante del patriarcado y a la frecuencia con que </a:t>
            </a:r>
            <a:r>
              <a:rPr lang="es-PE" dirty="0" smtClean="0">
                <a:solidFill>
                  <a:schemeClr val="bg1"/>
                </a:solidFill>
              </a:rPr>
              <a:t>se usa </a:t>
            </a:r>
            <a:r>
              <a:rPr lang="es-PE" dirty="0">
                <a:solidFill>
                  <a:schemeClr val="bg1"/>
                </a:solidFill>
              </a:rPr>
              <a:t>la diferencia sexual como distinción cultural operativa, </a:t>
            </a:r>
            <a:r>
              <a:rPr lang="es-PE" dirty="0">
                <a:solidFill>
                  <a:srgbClr val="FF0000"/>
                </a:solidFill>
              </a:rPr>
              <a:t>no hay </a:t>
            </a:r>
            <a:r>
              <a:rPr lang="es-PE" dirty="0" smtClean="0">
                <a:solidFill>
                  <a:srgbClr val="FF0000"/>
                </a:solidFill>
              </a:rPr>
              <a:t>nada en </a:t>
            </a:r>
            <a:r>
              <a:rPr lang="es-PE" dirty="0">
                <a:solidFill>
                  <a:srgbClr val="FF0000"/>
                </a:solidFill>
              </a:rPr>
              <a:t>un sistema binario de género que esté dado</a:t>
            </a:r>
            <a:r>
              <a:rPr lang="es-PE" dirty="0">
                <a:solidFill>
                  <a:schemeClr val="bg1"/>
                </a:solidFill>
              </a:rPr>
              <a:t> . Como campo </a:t>
            </a:r>
            <a:r>
              <a:rPr lang="es-PE" dirty="0" smtClean="0">
                <a:solidFill>
                  <a:schemeClr val="bg1"/>
                </a:solidFill>
              </a:rPr>
              <a:t>corporal o </a:t>
            </a:r>
            <a:r>
              <a:rPr lang="es-PE" dirty="0">
                <a:solidFill>
                  <a:schemeClr val="bg1"/>
                </a:solidFill>
              </a:rPr>
              <a:t>del juego cultural, el género es un asunto fundamentalmente </a:t>
            </a:r>
            <a:r>
              <a:rPr lang="es-PE" dirty="0" smtClean="0">
                <a:solidFill>
                  <a:schemeClr val="bg1"/>
                </a:solidFill>
              </a:rPr>
              <a:t>innovador</a:t>
            </a:r>
            <a:r>
              <a:rPr lang="es-PE" dirty="0">
                <a:solidFill>
                  <a:schemeClr val="bg1"/>
                </a:solidFill>
              </a:rPr>
              <a:t>, aunque esté clarísimo que se castiga estrictamente cuestionar </a:t>
            </a:r>
            <a:r>
              <a:rPr lang="es-PE" dirty="0" smtClean="0">
                <a:solidFill>
                  <a:schemeClr val="bg1"/>
                </a:solidFill>
              </a:rPr>
              <a:t>el libreto </a:t>
            </a:r>
            <a:r>
              <a:rPr lang="es-PE" dirty="0">
                <a:solidFill>
                  <a:schemeClr val="bg1"/>
                </a:solidFill>
              </a:rPr>
              <a:t>actuando fuera de turno o con una improvisación no </a:t>
            </a:r>
            <a:r>
              <a:rPr lang="es-PE" dirty="0" smtClean="0">
                <a:solidFill>
                  <a:schemeClr val="bg1"/>
                </a:solidFill>
              </a:rPr>
              <a:t>autorizada</a:t>
            </a:r>
            <a:r>
              <a:rPr lang="es-PE" dirty="0">
                <a:solidFill>
                  <a:schemeClr val="bg1"/>
                </a:solidFill>
              </a:rPr>
              <a:t>. </a:t>
            </a:r>
            <a:r>
              <a:rPr lang="es-PE" dirty="0">
                <a:solidFill>
                  <a:srgbClr val="FF0000"/>
                </a:solidFill>
              </a:rPr>
              <a:t>El género no está pasivamente inscrito sobre el cuerpo, y </a:t>
            </a:r>
            <a:r>
              <a:rPr lang="es-PE" dirty="0" smtClean="0">
                <a:solidFill>
                  <a:srgbClr val="FF0000"/>
                </a:solidFill>
              </a:rPr>
              <a:t>tampoco está </a:t>
            </a:r>
            <a:r>
              <a:rPr lang="es-PE" dirty="0">
                <a:solidFill>
                  <a:srgbClr val="FF0000"/>
                </a:solidFill>
              </a:rPr>
              <a:t>determinado por la naturaleza, el lenguaje, lo simbólico o la </a:t>
            </a:r>
            <a:r>
              <a:rPr lang="es-PE" dirty="0" smtClean="0">
                <a:solidFill>
                  <a:srgbClr val="FF0000"/>
                </a:solidFill>
              </a:rPr>
              <a:t>apabullante </a:t>
            </a:r>
            <a:r>
              <a:rPr lang="es-PE" dirty="0">
                <a:solidFill>
                  <a:srgbClr val="FF0000"/>
                </a:solidFill>
              </a:rPr>
              <a:t>historia del patriarcado</a:t>
            </a:r>
            <a:r>
              <a:rPr lang="es-PE" dirty="0">
                <a:solidFill>
                  <a:schemeClr val="bg1"/>
                </a:solidFill>
              </a:rPr>
              <a:t> . El género es lo que uno asume, </a:t>
            </a:r>
            <a:r>
              <a:rPr lang="es-PE" dirty="0" smtClean="0">
                <a:solidFill>
                  <a:schemeClr val="bg1"/>
                </a:solidFill>
              </a:rPr>
              <a:t>invariablemente</a:t>
            </a:r>
            <a:r>
              <a:rPr lang="es-PE" dirty="0">
                <a:solidFill>
                  <a:schemeClr val="bg1"/>
                </a:solidFill>
              </a:rPr>
              <a:t>, bajo coacción, a diario e incesantemente, con ansiedad </a:t>
            </a:r>
            <a:r>
              <a:rPr lang="es-PE" dirty="0" smtClean="0">
                <a:solidFill>
                  <a:schemeClr val="bg1"/>
                </a:solidFill>
              </a:rPr>
              <a:t>y placer</a:t>
            </a:r>
            <a:r>
              <a:rPr lang="es-PE" dirty="0">
                <a:solidFill>
                  <a:schemeClr val="bg1"/>
                </a:solidFill>
              </a:rPr>
              <a:t>, pero tomar erróneamente este acto continuo por un dato </a:t>
            </a:r>
            <a:r>
              <a:rPr lang="es-PE" dirty="0" smtClean="0">
                <a:solidFill>
                  <a:schemeClr val="bg1"/>
                </a:solidFill>
              </a:rPr>
              <a:t>natural </a:t>
            </a:r>
            <a:r>
              <a:rPr lang="es-PE" dirty="0">
                <a:solidFill>
                  <a:schemeClr val="bg1"/>
                </a:solidFill>
              </a:rPr>
              <a:t>o lingüístico es renunciar al poder de ampliar el campo cultural </a:t>
            </a:r>
            <a:r>
              <a:rPr lang="es-PE" dirty="0" smtClean="0">
                <a:solidFill>
                  <a:schemeClr val="bg1"/>
                </a:solidFill>
              </a:rPr>
              <a:t>corporal </a:t>
            </a:r>
            <a:r>
              <a:rPr lang="es-PE" dirty="0">
                <a:solidFill>
                  <a:schemeClr val="bg1"/>
                </a:solidFill>
              </a:rPr>
              <a:t>con performances subversivas de diversas </a:t>
            </a:r>
            <a:r>
              <a:rPr lang="es-PE" dirty="0" smtClean="0">
                <a:solidFill>
                  <a:schemeClr val="bg1"/>
                </a:solidFill>
              </a:rPr>
              <a:t>clases” (p. 314)</a:t>
            </a:r>
            <a:endParaRPr lang="es-PE" dirty="0">
              <a:solidFill>
                <a:schemeClr val="bg1"/>
              </a:solidFill>
            </a:endParaRPr>
          </a:p>
        </p:txBody>
      </p:sp>
    </p:spTree>
    <p:extLst>
      <p:ext uri="{BB962C8B-B14F-4D97-AF65-F5344CB8AC3E}">
        <p14:creationId xmlns:p14="http://schemas.microsoft.com/office/powerpoint/2010/main" val="351980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a:xfrm>
            <a:off x="838200" y="1489166"/>
            <a:ext cx="10515600" cy="2638697"/>
          </a:xfrm>
        </p:spPr>
        <p:txBody>
          <a:bodyPr>
            <a:noAutofit/>
          </a:bodyPr>
          <a:lstStyle/>
          <a:p>
            <a:r>
              <a:rPr lang="es-PE" sz="1400" u="sng" dirty="0" smtClean="0"/>
              <a:t>Discusión propuesta </a:t>
            </a:r>
            <a:r>
              <a:rPr lang="es-PE" sz="1400" u="sng" dirty="0"/>
              <a:t>para la Unidad 1</a:t>
            </a:r>
            <a:r>
              <a:rPr lang="es-PE" sz="1400" dirty="0" smtClean="0"/>
              <a:t>:</a:t>
            </a:r>
          </a:p>
          <a:p>
            <a:pPr marL="0" indent="0">
              <a:buNone/>
            </a:pPr>
            <a:endParaRPr lang="es-PE" sz="1400" dirty="0" smtClean="0"/>
          </a:p>
          <a:p>
            <a:pPr marL="0" indent="0">
              <a:buNone/>
            </a:pPr>
            <a:r>
              <a:rPr lang="es-PE" sz="1400" dirty="0" smtClean="0">
                <a:solidFill>
                  <a:srgbClr val="FF0000"/>
                </a:solidFill>
              </a:rPr>
              <a:t>Esclarecer </a:t>
            </a:r>
            <a:r>
              <a:rPr lang="es-PE" sz="1400" dirty="0">
                <a:solidFill>
                  <a:srgbClr val="FF0000"/>
                </a:solidFill>
              </a:rPr>
              <a:t>qué es la </a:t>
            </a:r>
            <a:r>
              <a:rPr lang="es-PE" sz="1400" dirty="0" err="1"/>
              <a:t>performatividad</a:t>
            </a:r>
            <a:r>
              <a:rPr lang="es-PE" sz="1400" dirty="0">
                <a:solidFill>
                  <a:srgbClr val="FF0000"/>
                </a:solidFill>
              </a:rPr>
              <a:t> y relacionar </a:t>
            </a:r>
            <a:r>
              <a:rPr lang="es-PE" sz="1400" dirty="0" smtClean="0">
                <a:solidFill>
                  <a:srgbClr val="FF0000"/>
                </a:solidFill>
              </a:rPr>
              <a:t>la </a:t>
            </a:r>
            <a:r>
              <a:rPr lang="es-PE" sz="1400" dirty="0" err="1" smtClean="0">
                <a:solidFill>
                  <a:srgbClr val="FF0000"/>
                </a:solidFill>
              </a:rPr>
              <a:t>performatividad</a:t>
            </a:r>
            <a:r>
              <a:rPr lang="es-PE" sz="1400" dirty="0" smtClean="0">
                <a:solidFill>
                  <a:srgbClr val="FF0000"/>
                </a:solidFill>
              </a:rPr>
              <a:t> </a:t>
            </a:r>
            <a:r>
              <a:rPr lang="es-PE" sz="1400" dirty="0">
                <a:solidFill>
                  <a:srgbClr val="FF0000"/>
                </a:solidFill>
              </a:rPr>
              <a:t>con la deconstrucción del </a:t>
            </a:r>
            <a:r>
              <a:rPr lang="es-PE" sz="1400" dirty="0"/>
              <a:t>género</a:t>
            </a:r>
            <a:r>
              <a:rPr lang="es-PE" sz="1400" dirty="0" smtClean="0">
                <a:solidFill>
                  <a:srgbClr val="FF0000"/>
                </a:solidFill>
              </a:rPr>
              <a:t>.</a:t>
            </a:r>
          </a:p>
          <a:p>
            <a:pPr marL="0" indent="0">
              <a:buNone/>
            </a:pPr>
            <a:endParaRPr lang="es-PE" sz="2400" dirty="0"/>
          </a:p>
          <a:p>
            <a:pPr lvl="1" algn="just">
              <a:buFontTx/>
              <a:buChar char="-"/>
            </a:pPr>
            <a:r>
              <a:rPr lang="es-MX" sz="1800" dirty="0" smtClean="0"/>
              <a:t>Habiendo revisado las nociones anteriores, podemos estar en posición de definir la </a:t>
            </a:r>
            <a:r>
              <a:rPr lang="es-MX" sz="1800" dirty="0" err="1" smtClean="0"/>
              <a:t>performatividad</a:t>
            </a:r>
            <a:r>
              <a:rPr lang="es-MX" sz="1800" dirty="0" smtClean="0"/>
              <a:t>. En el ámbito de la filosofía del lenguaje, los actos de habla </a:t>
            </a:r>
            <a:r>
              <a:rPr lang="es-MX" sz="1800" dirty="0" err="1" smtClean="0"/>
              <a:t>performativos</a:t>
            </a:r>
            <a:r>
              <a:rPr lang="es-MX" sz="1800" dirty="0" smtClean="0"/>
              <a:t> suponen unos que no encajan en la validación de verdadero o falsos. Su carácter más resaltante es que enuncian o expresan la voluntad del individuo al tiempo que realizan un acto en sí mismo al ser manifestados. </a:t>
            </a:r>
          </a:p>
          <a:p>
            <a:pPr lvl="1" algn="just">
              <a:buFontTx/>
              <a:buChar char="-"/>
            </a:pPr>
            <a:r>
              <a:rPr lang="es-MX" sz="1800" dirty="0" smtClean="0"/>
              <a:t>La </a:t>
            </a:r>
            <a:r>
              <a:rPr lang="es-MX" sz="1800" dirty="0" err="1" smtClean="0"/>
              <a:t>performatividad</a:t>
            </a:r>
            <a:r>
              <a:rPr lang="es-MX" sz="1800" dirty="0" smtClean="0"/>
              <a:t> es, así, una agencia que se circunscribe a las reglas de un lenguaje y por consiguiente, a una cultura con una matriz estructural de contenido tradicional que se presenta como natural y necesaria a los individuos que la comparten socialmente. </a:t>
            </a:r>
          </a:p>
        </p:txBody>
      </p:sp>
      <p:sp>
        <p:nvSpPr>
          <p:cNvPr id="4" name="Marcador de contenido 2"/>
          <p:cNvSpPr txBox="1">
            <a:spLocks/>
          </p:cNvSpPr>
          <p:nvPr/>
        </p:nvSpPr>
        <p:spPr>
          <a:xfrm>
            <a:off x="838200" y="4807132"/>
            <a:ext cx="10515600" cy="1789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Tx/>
              <a:buChar char="-"/>
            </a:pPr>
            <a:r>
              <a:rPr lang="es-MX" sz="1600" dirty="0" smtClean="0"/>
              <a:t>Relacionar la </a:t>
            </a:r>
            <a:r>
              <a:rPr lang="es-MX" sz="1600" dirty="0" err="1" smtClean="0"/>
              <a:t>performatividad</a:t>
            </a:r>
            <a:r>
              <a:rPr lang="es-MX" sz="1600" dirty="0" smtClean="0"/>
              <a:t> a la deconstrucción de género supone que reflexionemos en qué sentido el género se ha comprendido usualmente y qué problemas nos trae. </a:t>
            </a:r>
          </a:p>
          <a:p>
            <a:pPr lvl="1" algn="just">
              <a:buFontTx/>
              <a:buChar char="-"/>
            </a:pPr>
            <a:r>
              <a:rPr lang="es-MX" sz="1600" dirty="0" smtClean="0"/>
              <a:t>Butler sostiene que en el orden </a:t>
            </a:r>
            <a:r>
              <a:rPr lang="es-MX" sz="1600" dirty="0" err="1" smtClean="0"/>
              <a:t>hetero</a:t>
            </a:r>
            <a:r>
              <a:rPr lang="es-MX" sz="1600" dirty="0" smtClean="0"/>
              <a:t>-normativo hemos asociado el sexo biológico de nacimiento con el género, otorgándole así una cualidad estática. Butler, por el contrario, propone que el género es </a:t>
            </a:r>
            <a:r>
              <a:rPr lang="es-MX" sz="1600" dirty="0" err="1" smtClean="0"/>
              <a:t>performativo</a:t>
            </a:r>
            <a:r>
              <a:rPr lang="es-MX" sz="1600" dirty="0" smtClean="0"/>
              <a:t>, en el sentido en que supone una repetición con contenidos culturales, que pueden desafiar el esencialismo binario. </a:t>
            </a:r>
            <a:endParaRPr lang="es-PE" sz="1600" dirty="0"/>
          </a:p>
        </p:txBody>
      </p:sp>
    </p:spTree>
    <p:extLst>
      <p:ext uri="{BB962C8B-B14F-4D97-AF65-F5344CB8AC3E}">
        <p14:creationId xmlns:p14="http://schemas.microsoft.com/office/powerpoint/2010/main" val="15841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054759" cy="5908431"/>
          </a:xfrm>
          <a:solidFill>
            <a:schemeClr val="tx1">
              <a:alpha val="68000"/>
            </a:schemeClr>
          </a:solidFill>
        </p:spPr>
        <p:txBody>
          <a:bodyPr>
            <a:normAutofit fontScale="77500" lnSpcReduction="20000"/>
          </a:bodyPr>
          <a:lstStyle/>
          <a:p>
            <a:pPr algn="just"/>
            <a:r>
              <a:rPr lang="es-PE" dirty="0" smtClean="0">
                <a:solidFill>
                  <a:schemeClr val="bg1"/>
                </a:solidFill>
              </a:rPr>
              <a:t>Como </a:t>
            </a:r>
            <a:r>
              <a:rPr lang="es-PE" dirty="0" smtClean="0">
                <a:solidFill>
                  <a:schemeClr val="bg1"/>
                </a:solidFill>
              </a:rPr>
              <a:t>teórica del género ha influido mucho en el cuestionamiento de la noción convencional de sexualidad y género. Defiende la idea de un género </a:t>
            </a:r>
            <a:r>
              <a:rPr lang="es-PE" b="1" u="sng" dirty="0" err="1" smtClean="0">
                <a:solidFill>
                  <a:srgbClr val="FF0000"/>
                </a:solidFill>
              </a:rPr>
              <a:t>performativo</a:t>
            </a:r>
            <a:r>
              <a:rPr lang="es-PE" dirty="0" smtClean="0">
                <a:solidFill>
                  <a:schemeClr val="bg1"/>
                </a:solidFill>
              </a:rPr>
              <a:t>. </a:t>
            </a:r>
            <a:endParaRPr lang="es-PE" dirty="0" smtClean="0">
              <a:solidFill>
                <a:schemeClr val="bg1"/>
              </a:solidFill>
            </a:endParaRPr>
          </a:p>
          <a:p>
            <a:pPr algn="just"/>
            <a:r>
              <a:rPr lang="es-PE" dirty="0">
                <a:solidFill>
                  <a:schemeClr val="bg1"/>
                </a:solidFill>
              </a:rPr>
              <a:t>Refiere lo siguiente sobre la necesidad de ejercer una reflexión crítica constante en la construcción inacabable de la identidad: </a:t>
            </a:r>
            <a:r>
              <a:rPr lang="es-PE" i="1" dirty="0">
                <a:solidFill>
                  <a:schemeClr val="accent4">
                    <a:lumMod val="40000"/>
                    <a:lumOff val="60000"/>
                  </a:schemeClr>
                </a:solidFill>
              </a:rPr>
              <a:t>“Las definiciones que se dan por sentadas en el campo político hacen que la vida sea menos </a:t>
            </a:r>
            <a:r>
              <a:rPr lang="es-PE" i="1" dirty="0" smtClean="0">
                <a:solidFill>
                  <a:schemeClr val="accent4">
                    <a:lumMod val="40000"/>
                    <a:lumOff val="60000"/>
                  </a:schemeClr>
                </a:solidFill>
              </a:rPr>
              <a:t>vivible (…) Mi </a:t>
            </a:r>
            <a:r>
              <a:rPr lang="es-PE" i="1" dirty="0">
                <a:solidFill>
                  <a:schemeClr val="accent4">
                    <a:lumMod val="40000"/>
                    <a:lumOff val="60000"/>
                  </a:schemeClr>
                </a:solidFill>
              </a:rPr>
              <a:t>opinión es que la vida sería más vivible si no estuviésemos limitados por categorías que no nos funcionan.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y del activismo es, sin duda, hacer que sea más fácil respirar, más fácil moverse por la calle, más fácil obtener reconocimiento cuando lo necesitamos, más fácil tener una vida que podamos afirmar con placer y alegría, incluso en medio de las dificultades</a:t>
            </a:r>
            <a:r>
              <a:rPr lang="es-PE" i="1" dirty="0" smtClean="0">
                <a:solidFill>
                  <a:schemeClr val="accent4">
                    <a:lumMod val="40000"/>
                    <a:lumOff val="60000"/>
                  </a:schemeClr>
                </a:solidFill>
              </a:rPr>
              <a:t>”.</a:t>
            </a:r>
          </a:p>
          <a:p>
            <a:pPr algn="just"/>
            <a:r>
              <a:rPr lang="es-PE" dirty="0">
                <a:solidFill>
                  <a:schemeClr val="bg1"/>
                </a:solidFill>
              </a:rPr>
              <a:t>Señala la notable relación que parece existir entre machismo y capitalismo. Para ello retoma las gran pregunta del pensamiento feminista: ¿cuál es la relación entre el </a:t>
            </a:r>
            <a:r>
              <a:rPr lang="es-PE" b="1" u="sng" dirty="0">
                <a:solidFill>
                  <a:srgbClr val="FF0000"/>
                </a:solidFill>
              </a:rPr>
              <a:t>patriarcado</a:t>
            </a:r>
            <a:r>
              <a:rPr lang="es-PE" dirty="0">
                <a:solidFill>
                  <a:schemeClr val="bg1"/>
                </a:solidFill>
              </a:rPr>
              <a:t>, la dominación de los hombres de la sociedad </a:t>
            </a:r>
            <a:r>
              <a:rPr lang="es-PE" dirty="0">
                <a:solidFill>
                  <a:schemeClr val="bg1"/>
                </a:solidFill>
                <a:effectLst>
                  <a:outerShdw blurRad="38100" dist="38100" dir="2700000" algn="tl">
                    <a:srgbClr val="000000">
                      <a:alpha val="43137"/>
                    </a:srgbClr>
                  </a:outerShdw>
                </a:effectLst>
              </a:rPr>
              <a:t>y el </a:t>
            </a:r>
            <a:r>
              <a:rPr lang="es-PE" b="1" u="sng" dirty="0">
                <a:solidFill>
                  <a:srgbClr val="FF0000"/>
                </a:solidFill>
              </a:rPr>
              <a:t>capitalismo</a:t>
            </a:r>
            <a:r>
              <a:rPr lang="es-PE" dirty="0">
                <a:solidFill>
                  <a:schemeClr val="bg1"/>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algn="just"/>
            <a:endParaRPr lang="es-PE" i="1" dirty="0">
              <a:solidFill>
                <a:schemeClr val="accent4">
                  <a:lumMod val="40000"/>
                  <a:lumOff val="60000"/>
                </a:schemeClr>
              </a:solidFill>
            </a:endParaRPr>
          </a:p>
          <a:p>
            <a:pPr algn="just"/>
            <a:endParaRPr lang="es-PE" dirty="0" smtClean="0">
              <a:solidFill>
                <a:schemeClr val="bg1"/>
              </a:solidFill>
            </a:endParaRP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4320" y="718457"/>
            <a:ext cx="11079480" cy="2808514"/>
          </a:xfrm>
        </p:spPr>
        <p:txBody>
          <a:bodyPr>
            <a:normAutofit fontScale="85000" lnSpcReduction="20000"/>
          </a:bodyPr>
          <a:lstStyle/>
          <a:p>
            <a:pPr marL="457200" lvl="1" indent="0" algn="just">
              <a:buNone/>
            </a:pPr>
            <a:r>
              <a:rPr lang="es-MX" dirty="0"/>
              <a:t>El género, </a:t>
            </a:r>
            <a:r>
              <a:rPr lang="es-MX" dirty="0" smtClean="0"/>
              <a:t>así, </a:t>
            </a:r>
            <a:r>
              <a:rPr lang="es-MX" dirty="0"/>
              <a:t>es dinámico y puede comprenderse cuando De </a:t>
            </a:r>
            <a:r>
              <a:rPr lang="es-MX" dirty="0" err="1"/>
              <a:t>Beauvoir</a:t>
            </a:r>
            <a:r>
              <a:rPr lang="es-MX" dirty="0"/>
              <a:t> refiere que la “mujer no nace, se hace”. </a:t>
            </a:r>
            <a:endParaRPr lang="es-MX" dirty="0" smtClean="0"/>
          </a:p>
          <a:p>
            <a:pPr marL="457200" lvl="1" indent="0" algn="just">
              <a:buNone/>
            </a:pPr>
            <a:r>
              <a:rPr lang="es-MX" dirty="0" smtClean="0"/>
              <a:t>El </a:t>
            </a:r>
            <a:r>
              <a:rPr lang="es-MX" dirty="0"/>
              <a:t>carácter de repetición </a:t>
            </a:r>
            <a:r>
              <a:rPr lang="es-MX" dirty="0" err="1"/>
              <a:t>ritualizada</a:t>
            </a:r>
            <a:r>
              <a:rPr lang="es-MX" dirty="0"/>
              <a:t> supone las relaciones del individuo con una estructura social que ha tenido que pasar por el filtro del pensamiento crítico y la </a:t>
            </a:r>
            <a:r>
              <a:rPr lang="es-MX" dirty="0" smtClean="0"/>
              <a:t>deconstrucción del o la </a:t>
            </a:r>
            <a:r>
              <a:rPr lang="es-MX" dirty="0" err="1" smtClean="0"/>
              <a:t>sujet</a:t>
            </a:r>
            <a:r>
              <a:rPr lang="es-MX" dirty="0" smtClean="0"/>
              <a:t>@.</a:t>
            </a:r>
            <a:endParaRPr lang="es-MX" dirty="0"/>
          </a:p>
          <a:p>
            <a:pPr marL="457200" lvl="1" indent="0" algn="just">
              <a:buNone/>
            </a:pPr>
            <a:r>
              <a:rPr lang="es-MX" dirty="0"/>
              <a:t>La </a:t>
            </a:r>
            <a:r>
              <a:rPr lang="es-MX" dirty="0" err="1"/>
              <a:t>performatividad</a:t>
            </a:r>
            <a:r>
              <a:rPr lang="es-MX" dirty="0"/>
              <a:t> de un género no puede lograrse plenamente sin una consciente revisión de los valores morales con que atendemos a estas deliberaciones. La ideología de género no busca subvertir ni modificar las tendencias de nadie, sino que busca que reconozcamos que el uso práctico del </a:t>
            </a:r>
            <a:r>
              <a:rPr lang="es-MX" dirty="0" smtClean="0"/>
              <a:t>género admite </a:t>
            </a:r>
            <a:r>
              <a:rPr lang="es-MX" dirty="0"/>
              <a:t>posibilidades que escapan a un </a:t>
            </a:r>
            <a:r>
              <a:rPr lang="es-MX" dirty="0" smtClean="0"/>
              <a:t>orden totalitarista </a:t>
            </a:r>
            <a:r>
              <a:rPr lang="es-MX" dirty="0"/>
              <a:t>que atropella los imaginarios LGBT. Butler busca que reconociendo a tales individuos </a:t>
            </a:r>
            <a:r>
              <a:rPr lang="es-MX" dirty="0" err="1"/>
              <a:t>queer</a:t>
            </a:r>
            <a:r>
              <a:rPr lang="es-MX" dirty="0"/>
              <a:t>, se fomente un clima de respeto y aceptación, para que en un futuro contemos con una sociedad que ha podido de-construir nociones estructurales de la sociedad que </a:t>
            </a:r>
            <a:r>
              <a:rPr lang="es-MX" dirty="0" smtClean="0"/>
              <a:t>resultan en marginación</a:t>
            </a:r>
            <a:r>
              <a:rPr lang="es-MX" dirty="0"/>
              <a:t>, segregación </a:t>
            </a:r>
            <a:r>
              <a:rPr lang="es-MX" dirty="0" smtClean="0"/>
              <a:t>y tornan sus panoramas éticos y de vida en invivibles.  </a:t>
            </a:r>
            <a:endParaRPr lang="es-PE" dirty="0" smtClean="0"/>
          </a:p>
          <a:p>
            <a:pPr marL="0" indent="0">
              <a:buNone/>
            </a:pPr>
            <a:endParaRPr lang="es-PE" dirty="0"/>
          </a:p>
        </p:txBody>
      </p:sp>
      <p:sp>
        <p:nvSpPr>
          <p:cNvPr id="4" name="Marcador de contenido 2"/>
          <p:cNvSpPr txBox="1">
            <a:spLocks/>
          </p:cNvSpPr>
          <p:nvPr/>
        </p:nvSpPr>
        <p:spPr>
          <a:xfrm>
            <a:off x="692331" y="3526971"/>
            <a:ext cx="10881359" cy="29652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dirty="0" smtClean="0"/>
              <a:t>Toda </a:t>
            </a:r>
            <a:r>
              <a:rPr lang="es-MX" sz="2000" dirty="0" err="1" smtClean="0"/>
              <a:t>performatividad</a:t>
            </a:r>
            <a:r>
              <a:rPr lang="es-MX" sz="2000" dirty="0" smtClean="0"/>
              <a:t> de género, así, supone la de-construcción crítica de las razones por las que actuamos socialmente. Es en esa capacidad crítica de cuestionar los motivos que rigen nuestras vidas en que podemos encontrar una libertad a las ataduras ideológicas que se han impuesto en tiempos pasados.</a:t>
            </a:r>
          </a:p>
          <a:p>
            <a:pPr marL="0" indent="0" algn="just">
              <a:buNone/>
            </a:pPr>
            <a:r>
              <a:rPr lang="es-MX" sz="2000" dirty="0" smtClean="0"/>
              <a:t>Tal revisión aguda y atenta de las raíces de nuestro comportamiento supone la garantía de un género que se hace mediante los actos habituales revisados a consciencia y no repetidos por imitación, compulsión ni temor a la represalia; es decir, supondría una sexualidad libre fruto de la reflexión individual, y en cuyo contexto se desenvuelve un clima de aceptación, inclusión y tolerancia a las opciones diversas que ofrece la libertad social. </a:t>
            </a:r>
            <a:endParaRPr lang="es-PE" sz="2000" dirty="0"/>
          </a:p>
        </p:txBody>
      </p:sp>
    </p:spTree>
    <p:extLst>
      <p:ext uri="{BB962C8B-B14F-4D97-AF65-F5344CB8AC3E}">
        <p14:creationId xmlns:p14="http://schemas.microsoft.com/office/powerpoint/2010/main" val="266544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968188"/>
            <a:ext cx="7758953" cy="5171355"/>
          </a:xfrm>
        </p:spPr>
        <p:txBody>
          <a:bodyPr>
            <a:noAutofit/>
          </a:bodyPr>
          <a:lstStyle/>
          <a:p>
            <a:pPr algn="just"/>
            <a:r>
              <a:rPr lang="es-PE" sz="2000" dirty="0" smtClean="0">
                <a:solidFill>
                  <a:schemeClr val="bg1"/>
                </a:solidFill>
              </a:rPr>
              <a:t>La Lucha de Butler reincide en el reconocimiento del otro, sin encasillarlo de un modo reduccionista. Declara </a:t>
            </a:r>
            <a:r>
              <a:rPr lang="es-PE" sz="2000" dirty="0">
                <a:solidFill>
                  <a:schemeClr val="bg1"/>
                </a:solidFill>
              </a:rPr>
              <a:t>lo siguiente: </a:t>
            </a:r>
            <a:r>
              <a:rPr lang="es-PE" sz="2000" dirty="0" smtClean="0">
                <a:solidFill>
                  <a:schemeClr val="bg1"/>
                </a:solidFill>
              </a:rPr>
              <a:t>“</a:t>
            </a:r>
            <a:r>
              <a:rPr lang="es-PE" sz="2000" dirty="0">
                <a:solidFill>
                  <a:schemeClr val="bg1"/>
                </a:solidFill>
              </a:rPr>
              <a:t>Aunque mi pensamiento </a:t>
            </a:r>
            <a:r>
              <a:rPr lang="es-PE" sz="2000" dirty="0" smtClean="0">
                <a:solidFill>
                  <a:schemeClr val="bg1"/>
                </a:solidFill>
              </a:rPr>
              <a:t>se ha </a:t>
            </a:r>
            <a:r>
              <a:rPr lang="es-PE" sz="2000" dirty="0">
                <a:solidFill>
                  <a:schemeClr val="bg1"/>
                </a:solidFill>
              </a:rPr>
              <a:t>relacionado con el feminismo, la política de género y </a:t>
            </a:r>
            <a:r>
              <a:rPr lang="es-PE" sz="2000" dirty="0" smtClean="0">
                <a:solidFill>
                  <a:schemeClr val="bg1"/>
                </a:solidFill>
              </a:rPr>
              <a:t>los derechos </a:t>
            </a:r>
            <a:r>
              <a:rPr lang="es-PE" sz="2000" dirty="0">
                <a:solidFill>
                  <a:schemeClr val="bg1"/>
                </a:solidFill>
              </a:rPr>
              <a:t>sexuales, me parece importante ver cómo la </a:t>
            </a:r>
            <a:r>
              <a:rPr lang="es-PE" sz="2000" dirty="0" smtClean="0">
                <a:solidFill>
                  <a:schemeClr val="bg1"/>
                </a:solidFill>
              </a:rPr>
              <a:t>cuestión de </a:t>
            </a:r>
            <a:r>
              <a:rPr lang="es-PE" sz="2000" dirty="0">
                <a:solidFill>
                  <a:schemeClr val="bg1"/>
                </a:solidFill>
              </a:rPr>
              <a:t>quién es reconocido se extiende a otras poblaciones </a:t>
            </a:r>
            <a:r>
              <a:rPr lang="es-PE" sz="2000" dirty="0" smtClean="0">
                <a:solidFill>
                  <a:schemeClr val="bg1"/>
                </a:solidFill>
              </a:rPr>
              <a:t>que hoy </a:t>
            </a:r>
            <a:r>
              <a:rPr lang="es-PE" sz="2000" dirty="0">
                <a:solidFill>
                  <a:schemeClr val="bg1"/>
                </a:solidFill>
              </a:rPr>
              <a:t>viven una vida precaria</a:t>
            </a:r>
            <a:r>
              <a:rPr lang="es-PE" sz="2000" dirty="0" smtClean="0">
                <a:solidFill>
                  <a:schemeClr val="bg1"/>
                </a:solidFill>
              </a:rPr>
              <a:t>”.</a:t>
            </a:r>
          </a:p>
          <a:p>
            <a:pPr algn="just"/>
            <a:r>
              <a:rPr lang="es-PE" sz="2000" dirty="0">
                <a:solidFill>
                  <a:schemeClr val="bg1"/>
                </a:solidFill>
              </a:rPr>
              <a:t>En el despliegue de su trabajo intelectual y activismo político, Butler refiere que busca saber como lograr que (1) la gente viva más libre, (2) en un mundo que puedan los individuos sentirse igual de importantes que otras personas y que (3) puedan vivir sabiendo que la justicia es algo posible en la realidad.</a:t>
            </a:r>
          </a:p>
          <a:p>
            <a:pPr algn="just"/>
            <a:r>
              <a:rPr lang="es-PE" sz="2000" dirty="0" smtClean="0">
                <a:solidFill>
                  <a:schemeClr val="bg1"/>
                </a:solidFill>
              </a:rPr>
              <a:t>Butler </a:t>
            </a:r>
            <a:r>
              <a:rPr lang="es-PE" sz="2000" dirty="0">
                <a:solidFill>
                  <a:schemeClr val="bg1"/>
                </a:solidFill>
              </a:rPr>
              <a:t>no logra conciliar la posibilidad de ser demócrata sin ser feminista. Desde que la democracia es el gobierno de las personas, y el </a:t>
            </a:r>
            <a:r>
              <a:rPr lang="es-PE" sz="2000" i="1" dirty="0">
                <a:solidFill>
                  <a:schemeClr val="bg1"/>
                </a:solidFill>
              </a:rPr>
              <a:t>demos</a:t>
            </a:r>
            <a:r>
              <a:rPr lang="es-PE" sz="2000" dirty="0">
                <a:solidFill>
                  <a:schemeClr val="bg1"/>
                </a:solidFill>
              </a:rPr>
              <a:t> elige a sus representantes, Butler se pregunta quién tiene el poder de decidir quién es gente y quién puede representar, debido a que existe segregación en la acumulación de poder. </a:t>
            </a:r>
          </a:p>
          <a:p>
            <a:pPr algn="just"/>
            <a:endParaRPr lang="es-PE" sz="2000" dirty="0" smtClean="0">
              <a:solidFill>
                <a:schemeClr val="bg1"/>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7030A0"/>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85000" lnSpcReduction="10000"/>
          </a:bodyPr>
          <a:lstStyle/>
          <a:p>
            <a:pPr algn="just"/>
            <a:r>
              <a:rPr lang="es-PE" dirty="0" smtClean="0">
                <a:solidFill>
                  <a:schemeClr val="bg1"/>
                </a:solidFill>
              </a:rPr>
              <a:t>En esta obra se discute la coherencia entre las categorías de </a:t>
            </a:r>
            <a:r>
              <a:rPr lang="es-PE" dirty="0" smtClean="0">
                <a:solidFill>
                  <a:srgbClr val="FF0000"/>
                </a:solidFill>
              </a:rPr>
              <a:t>sexo</a:t>
            </a:r>
            <a:r>
              <a:rPr lang="es-PE" dirty="0" smtClean="0">
                <a:solidFill>
                  <a:schemeClr val="bg1"/>
                </a:solidFill>
              </a:rPr>
              <a:t>, </a:t>
            </a:r>
            <a:r>
              <a:rPr lang="es-PE" dirty="0" smtClean="0">
                <a:solidFill>
                  <a:srgbClr val="FF0000"/>
                </a:solidFill>
              </a:rPr>
              <a:t>género</a:t>
            </a:r>
            <a:r>
              <a:rPr lang="es-PE" dirty="0" smtClean="0">
                <a:solidFill>
                  <a:schemeClr val="bg1"/>
                </a:solidFill>
              </a:rPr>
              <a:t> y </a:t>
            </a:r>
            <a:r>
              <a:rPr lang="es-PE" dirty="0" smtClean="0">
                <a:solidFill>
                  <a:srgbClr val="FF0000"/>
                </a:solidFill>
              </a:rPr>
              <a:t>sexualidad</a:t>
            </a:r>
            <a:r>
              <a:rPr lang="es-PE" dirty="0" smtClean="0">
                <a:solidFill>
                  <a:schemeClr val="bg1"/>
                </a:solidFill>
              </a:rPr>
              <a:t>. La conducta y los deseos están culturalmente construidos en el individuo mediante la repetición de particulares actos durante el tiempo. Dicha práctica corporal y conductual supone el núcleo del género, debido a que Butler estima que el género, con la consecuente sexualidad, se construye mediante </a:t>
            </a:r>
            <a:r>
              <a:rPr lang="es-PE" dirty="0" smtClean="0">
                <a:solidFill>
                  <a:srgbClr val="FF0000"/>
                </a:solidFill>
              </a:rPr>
              <a:t>actos </a:t>
            </a:r>
            <a:r>
              <a:rPr lang="es-PE" dirty="0" err="1" smtClean="0">
                <a:solidFill>
                  <a:srgbClr val="FF0000"/>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a:t>
            </a:r>
            <a:r>
              <a:rPr lang="es-PE" dirty="0" smtClean="0">
                <a:solidFill>
                  <a:srgbClr val="FF0000"/>
                </a:solidFill>
              </a:rPr>
              <a:t>binaria</a:t>
            </a:r>
            <a:r>
              <a:rPr lang="es-PE" dirty="0" smtClean="0">
                <a:solidFill>
                  <a:schemeClr val="bg1"/>
                </a:solidFill>
              </a:rPr>
              <a:t>. La supuesta normalidad de la heterosexualidad se pretende precisamente desde la base de esta normativa binaria, (por lo que no se podría seguir algo diferente), en tanto se </a:t>
            </a:r>
            <a:r>
              <a:rPr lang="es-PE" dirty="0" smtClean="0">
                <a:solidFill>
                  <a:srgbClr val="FF0000"/>
                </a:solidFill>
              </a:rPr>
              <a:t>naturaliza</a:t>
            </a:r>
            <a:r>
              <a:rPr lang="es-PE" dirty="0" smtClean="0">
                <a:solidFill>
                  <a:schemeClr val="bg1"/>
                </a:solidFill>
              </a:rPr>
              <a:t> la construcción de un género binario de la normalizada heterosexualidad.</a:t>
            </a:r>
          </a:p>
          <a:p>
            <a:pPr algn="just"/>
            <a:r>
              <a:rPr lang="es-PE" dirty="0" smtClean="0">
                <a:solidFill>
                  <a:schemeClr val="bg1"/>
                </a:solidFill>
              </a:rPr>
              <a:t>Butler señala que el feminismo no debería definir a la mujer y que debería enfocarse en rendir cuentas de cómo el </a:t>
            </a:r>
            <a:r>
              <a:rPr lang="es-PE" dirty="0" smtClean="0">
                <a:solidFill>
                  <a:srgbClr val="FF0000"/>
                </a:solidFill>
              </a:rPr>
              <a:t>poder</a:t>
            </a:r>
            <a:r>
              <a:rPr lang="es-PE" dirty="0" smtClean="0">
                <a:solidFill>
                  <a:schemeClr val="bg1"/>
                </a:solidFill>
              </a:rPr>
              <a:t> funciona </a:t>
            </a:r>
            <a:r>
              <a:rPr lang="es-PE" dirty="0" smtClean="0">
                <a:solidFill>
                  <a:srgbClr val="FF0000"/>
                </a:solidFill>
              </a:rPr>
              <a:t>estructuralmente</a:t>
            </a:r>
            <a:r>
              <a:rPr lang="es-PE" dirty="0" smtClean="0">
                <a:solidFill>
                  <a:schemeClr val="bg1"/>
                </a:solidFill>
              </a:rPr>
              <a:t>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a:t>
            </a:r>
            <a:r>
              <a:rPr lang="es-PE" dirty="0" smtClean="0">
                <a:solidFill>
                  <a:srgbClr val="FF0000"/>
                </a:solidFill>
              </a:rPr>
              <a:t>libertad</a:t>
            </a:r>
            <a:r>
              <a:rPr lang="es-PE" dirty="0" smtClean="0">
                <a:solidFill>
                  <a:schemeClr val="bg1"/>
                </a:solidFill>
              </a:rPr>
              <a:t>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03869"/>
            <a:ext cx="10515600" cy="1224524"/>
          </a:xfrm>
          <a:solidFill>
            <a:srgbClr val="7030A0"/>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a:t>
            </a:r>
            <a:r>
              <a:rPr lang="es-PE" dirty="0" smtClean="0">
                <a:solidFill>
                  <a:srgbClr val="FF0000"/>
                </a:solidFill>
              </a:rPr>
              <a:t>censura</a:t>
            </a:r>
            <a:r>
              <a:rPr lang="es-PE" dirty="0" smtClean="0">
                <a:solidFill>
                  <a:schemeClr val="bg1"/>
                </a:solidFill>
              </a:rPr>
              <a:t>. Sopesa que la censura es algo complicado de evaluar, debido a que en algunos casos puede ser útil e incluso necesario. </a:t>
            </a:r>
          </a:p>
          <a:p>
            <a:pPr algn="just"/>
            <a:r>
              <a:rPr lang="es-PE" dirty="0" smtClean="0">
                <a:solidFill>
                  <a:schemeClr val="bg1"/>
                </a:solidFill>
              </a:rPr>
              <a:t>Argumenta que el discurso de odio </a:t>
            </a:r>
            <a:r>
              <a:rPr lang="es-PE" i="1" dirty="0" smtClean="0">
                <a:solidFill>
                  <a:schemeClr val="bg1"/>
                </a:solidFill>
              </a:rPr>
              <a:t>(</a:t>
            </a:r>
            <a:r>
              <a:rPr lang="es-PE" i="1" dirty="0" err="1" smtClean="0">
                <a:solidFill>
                  <a:schemeClr val="bg1"/>
                </a:solidFill>
              </a:rPr>
              <a:t>hatespeech</a:t>
            </a:r>
            <a:r>
              <a:rPr lang="es-PE" i="1" dirty="0" smtClean="0">
                <a:solidFill>
                  <a:schemeClr val="bg1"/>
                </a:solidFill>
              </a:rPr>
              <a:t>)</a:t>
            </a:r>
            <a:r>
              <a:rPr lang="es-PE" dirty="0" smtClean="0">
                <a:solidFill>
                  <a:schemeClr val="bg1"/>
                </a:solidFill>
              </a:rPr>
              <a:t> existe (como ley) retrospectivamente sólo desde ser declarado tal por las autoridades del estado. De tal modo, el </a:t>
            </a:r>
            <a:r>
              <a:rPr lang="es-PE" dirty="0" smtClean="0">
                <a:solidFill>
                  <a:srgbClr val="FF0000"/>
                </a:solidFill>
              </a:rPr>
              <a:t>estado se reserva </a:t>
            </a:r>
            <a:r>
              <a:rPr lang="es-PE" dirty="0" smtClean="0">
                <a:solidFill>
                  <a:schemeClr val="bg1"/>
                </a:solidFill>
              </a:rPr>
              <a:t>para sí el derecho de definir qué límites suponen lo </a:t>
            </a:r>
            <a:r>
              <a:rPr lang="es-PE" dirty="0" smtClean="0">
                <a:solidFill>
                  <a:srgbClr val="FF0000"/>
                </a:solidFill>
              </a:rPr>
              <a:t>aceptable</a:t>
            </a:r>
            <a:r>
              <a:rPr lang="es-PE" dirty="0" smtClean="0">
                <a:solidFill>
                  <a:schemeClr val="bg1"/>
                </a:solidFill>
              </a:rPr>
              <a:t> y un discurso </a:t>
            </a:r>
            <a:r>
              <a:rPr lang="es-PE" dirty="0" smtClean="0">
                <a:solidFill>
                  <a:srgbClr val="FF0000"/>
                </a:solidFill>
              </a:rPr>
              <a:t>inaceptable</a:t>
            </a:r>
            <a:r>
              <a:rPr lang="es-PE" dirty="0" smtClean="0">
                <a:solidFill>
                  <a:schemeClr val="bg1"/>
                </a:solidFill>
              </a:rPr>
              <a:t>. </a:t>
            </a:r>
          </a:p>
          <a:p>
            <a:pPr algn="just"/>
            <a:r>
              <a:rPr lang="es-PE" dirty="0" smtClean="0">
                <a:solidFill>
                  <a:schemeClr val="bg1"/>
                </a:solidFill>
              </a:rPr>
              <a:t>Butler 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92500" lnSpcReduction="10000"/>
          </a:bodyPr>
          <a:lstStyle/>
          <a:p>
            <a:pPr algn="just"/>
            <a:r>
              <a:rPr lang="es-PE" dirty="0" smtClean="0">
                <a:solidFill>
                  <a:schemeClr val="bg1"/>
                </a:solidFill>
              </a:rPr>
              <a:t>Discute 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a:t>
            </a:r>
            <a:r>
              <a:rPr lang="es-PE" dirty="0" smtClean="0">
                <a:solidFill>
                  <a:srgbClr val="FF0000"/>
                </a:solidFill>
              </a:rPr>
              <a:t>inculcados por la sociedad</a:t>
            </a:r>
            <a:r>
              <a:rPr lang="es-PE" dirty="0" smtClean="0">
                <a:solidFill>
                  <a:schemeClr val="bg1"/>
                </a:solidFill>
              </a:rPr>
              <a:t>, pero señala, también albergamos deseos propios que pueden o no coincidir con tal normatividad.</a:t>
            </a:r>
          </a:p>
          <a:p>
            <a:pPr algn="just"/>
            <a:r>
              <a:rPr lang="es-PE" dirty="0" smtClean="0">
                <a:solidFill>
                  <a:schemeClr val="bg1"/>
                </a:solidFill>
              </a:rPr>
              <a:t>Cuestiona la posibilidad de una vida </a:t>
            </a:r>
            <a:r>
              <a:rPr lang="es-PE" b="1" dirty="0" smtClean="0">
                <a:solidFill>
                  <a:srgbClr val="FF0000"/>
                </a:solidFill>
              </a:rPr>
              <a:t>viable</a:t>
            </a:r>
            <a:r>
              <a:rPr lang="es-PE" dirty="0" smtClean="0">
                <a:solidFill>
                  <a:schemeClr val="bg1"/>
                </a:solidFill>
              </a:rPr>
              <a:t> por cuanto las opciones que se alejan de lo entendido como normal parecen asediar como imposiciones culturales a las personas. Es patente que necesitamos el reconocimiento de otros, pero las condiciones para tal reconocimiento, en casos como el de lo </a:t>
            </a:r>
            <a:r>
              <a:rPr lang="es-PE" i="1" dirty="0" err="1" smtClean="0">
                <a:solidFill>
                  <a:schemeClr val="bg1"/>
                </a:solidFill>
              </a:rPr>
              <a:t>queer</a:t>
            </a:r>
            <a:r>
              <a:rPr lang="es-PE" dirty="0" smtClean="0">
                <a:solidFill>
                  <a:schemeClr val="bg1"/>
                </a:solidFill>
              </a:rPr>
              <a:t>, pueden hacer la vida </a:t>
            </a:r>
            <a:r>
              <a:rPr lang="es-PE" dirty="0" smtClean="0">
                <a:solidFill>
                  <a:srgbClr val="FF0000"/>
                </a:solidFill>
              </a:rPr>
              <a:t>insoportable</a:t>
            </a:r>
            <a:r>
              <a:rPr lang="es-PE" dirty="0" smtClean="0">
                <a:solidFill>
                  <a:schemeClr val="bg1"/>
                </a:solidFill>
              </a:rPr>
              <a:t>. Butler reclama que es necesario lograr que tales condiciones, de quienes no encajan, tengan mejores horizontes de 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85000" lnSpcReduction="20000"/>
          </a:bodyPr>
          <a:lstStyle/>
          <a:p>
            <a:pPr algn="just"/>
            <a:r>
              <a:rPr lang="es-PE" dirty="0" smtClean="0">
                <a:solidFill>
                  <a:schemeClr val="bg1"/>
                </a:solidFill>
              </a:rPr>
              <a:t>Butler desarrolla una ética fundamentada en la opacidad o transparencia de un sujeto consigo mismo. Esto supone los limites del </a:t>
            </a:r>
            <a:r>
              <a:rPr lang="es-PE" dirty="0" smtClean="0">
                <a:solidFill>
                  <a:srgbClr val="FF0000"/>
                </a:solidFill>
              </a:rPr>
              <a:t>autoconocimiento</a:t>
            </a:r>
            <a:r>
              <a:rPr lang="es-PE" dirty="0" smtClean="0">
                <a:solidFill>
                  <a:schemeClr val="bg1"/>
                </a:solidFill>
              </a:rPr>
              <a:t>.</a:t>
            </a:r>
          </a:p>
          <a:p>
            <a:pPr algn="just"/>
            <a:r>
              <a:rPr lang="es-PE" dirty="0" smtClean="0">
                <a:solidFill>
                  <a:schemeClr val="bg1"/>
                </a:solidFill>
              </a:rPr>
              <a:t>Las limitaciones de su libertad y responsabilidad ética conservan una relación con los límites de la narrativa normativa, presupuestos del lenguaje y sus proyecciones.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a:t>
            </a:r>
            <a:r>
              <a:rPr lang="es-PE" dirty="0" smtClean="0">
                <a:solidFill>
                  <a:srgbClr val="FF0000"/>
                </a:solidFill>
              </a:rPr>
              <a:t>dar cuenta de sí mismo</a:t>
            </a:r>
            <a:r>
              <a:rPr lang="es-PE" dirty="0" smtClean="0">
                <a:solidFill>
                  <a:schemeClr val="bg1"/>
                </a:solidFill>
              </a:rPr>
              <a:t>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a:t>
            </a:r>
            <a:r>
              <a:rPr lang="es-PE" dirty="0" smtClean="0">
                <a:solidFill>
                  <a:srgbClr val="FF0000"/>
                </a:solidFill>
              </a:rPr>
              <a:t>críticamente</a:t>
            </a:r>
            <a:r>
              <a:rPr lang="es-PE" dirty="0" smtClean="0">
                <a:solidFill>
                  <a:schemeClr val="bg1"/>
                </a:solidFill>
              </a:rPr>
              <a:t>  el mundo social en donde nos hacemos humanos y es, precisamente, uno que nos cuesta entender para proyectar nuestros límites. </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dirty="0" smtClean="0">
                <a:solidFill>
                  <a:srgbClr val="FF0000"/>
                </a:solidFill>
              </a:rPr>
              <a:t>Esclarecer </a:t>
            </a:r>
            <a:r>
              <a:rPr lang="es-PE" dirty="0">
                <a:solidFill>
                  <a:srgbClr val="FF0000"/>
                </a:solidFill>
              </a:rPr>
              <a:t>qué es la </a:t>
            </a:r>
            <a:r>
              <a:rPr lang="es-PE" dirty="0" err="1">
                <a:solidFill>
                  <a:srgbClr val="FF0000"/>
                </a:solidFill>
              </a:rPr>
              <a:t>performatividad</a:t>
            </a:r>
            <a:r>
              <a:rPr lang="es-PE" dirty="0">
                <a:solidFill>
                  <a:srgbClr val="FF0000"/>
                </a:solidFill>
              </a:rPr>
              <a:t> y relacionar </a:t>
            </a:r>
            <a:r>
              <a:rPr lang="es-PE" dirty="0" smtClean="0">
                <a:solidFill>
                  <a:srgbClr val="FF0000"/>
                </a:solidFill>
              </a:rPr>
              <a:t>la 	</a:t>
            </a:r>
            <a:r>
              <a:rPr lang="es-PE" dirty="0" err="1" smtClean="0">
                <a:solidFill>
                  <a:srgbClr val="FF0000"/>
                </a:solidFill>
              </a:rPr>
              <a:t>performatividad</a:t>
            </a:r>
            <a:r>
              <a:rPr lang="es-PE" dirty="0" smtClean="0">
                <a:solidFill>
                  <a:srgbClr val="FF0000"/>
                </a:solidFill>
              </a:rPr>
              <a:t> </a:t>
            </a:r>
            <a:r>
              <a:rPr lang="es-PE" dirty="0">
                <a:solidFill>
                  <a:srgbClr val="FF0000"/>
                </a:solidFill>
              </a:rPr>
              <a:t>con la deconstrucción del género</a:t>
            </a:r>
            <a:r>
              <a:rPr lang="es-PE"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46955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82563"/>
            <a:ext cx="10515600" cy="927780"/>
          </a:xfrm>
        </p:spPr>
        <p:txBody>
          <a:bodyPr>
            <a:normAutofit/>
          </a:bodyPr>
          <a:lstStyle/>
          <a:p>
            <a:r>
              <a:rPr lang="es-PE" sz="4000" dirty="0" smtClean="0">
                <a:solidFill>
                  <a:srgbClr val="FF0000"/>
                </a:solidFill>
              </a:rPr>
              <a:t>Lectura 1 : Austin: </a:t>
            </a:r>
            <a:r>
              <a:rPr lang="es-PE" sz="4000" i="1" dirty="0">
                <a:solidFill>
                  <a:srgbClr val="FF0000"/>
                </a:solidFill>
              </a:rPr>
              <a:t>Cómo hacer cosas con </a:t>
            </a:r>
            <a:r>
              <a:rPr lang="es-PE" sz="4000" i="1" dirty="0" smtClean="0">
                <a:solidFill>
                  <a:srgbClr val="FF0000"/>
                </a:solidFill>
              </a:rPr>
              <a:t>palabras</a:t>
            </a:r>
            <a:endParaRPr lang="es-PE" sz="4000" dirty="0">
              <a:solidFill>
                <a:srgbClr val="FF0000"/>
              </a:solidFill>
            </a:endParaRPr>
          </a:p>
        </p:txBody>
      </p:sp>
      <p:sp>
        <p:nvSpPr>
          <p:cNvPr id="3" name="Marcador de contenido 2"/>
          <p:cNvSpPr>
            <a:spLocks noGrp="1"/>
          </p:cNvSpPr>
          <p:nvPr>
            <p:ph idx="1"/>
          </p:nvPr>
        </p:nvSpPr>
        <p:spPr>
          <a:xfrm>
            <a:off x="483325" y="1201783"/>
            <a:ext cx="11325497" cy="5303520"/>
          </a:xfrm>
        </p:spPr>
        <p:txBody>
          <a:bodyPr>
            <a:noAutofit/>
          </a:bodyPr>
          <a:lstStyle/>
          <a:p>
            <a:pPr algn="just"/>
            <a:r>
              <a:rPr lang="es-PE" sz="1800" dirty="0" smtClean="0">
                <a:solidFill>
                  <a:schemeClr val="bg1"/>
                </a:solidFill>
              </a:rPr>
              <a:t>John L. Austin refiere en </a:t>
            </a:r>
            <a:r>
              <a:rPr lang="es-PE" sz="1800" i="1" dirty="0">
                <a:solidFill>
                  <a:schemeClr val="bg1"/>
                </a:solidFill>
              </a:rPr>
              <a:t>Cómo hacer cosas con </a:t>
            </a:r>
            <a:r>
              <a:rPr lang="es-PE" sz="1800" i="1" dirty="0" smtClean="0">
                <a:solidFill>
                  <a:schemeClr val="bg1"/>
                </a:solidFill>
              </a:rPr>
              <a:t>palabras </a:t>
            </a:r>
            <a:r>
              <a:rPr lang="es-PE" sz="1800" dirty="0" smtClean="0">
                <a:solidFill>
                  <a:schemeClr val="bg1"/>
                </a:solidFill>
              </a:rPr>
              <a:t>una </a:t>
            </a:r>
            <a:r>
              <a:rPr lang="es-PE" sz="1800" dirty="0" smtClean="0">
                <a:solidFill>
                  <a:srgbClr val="FF0000"/>
                </a:solidFill>
              </a:rPr>
              <a:t>teoría de los actos de habla</a:t>
            </a:r>
            <a:r>
              <a:rPr lang="es-PE" sz="1800" dirty="0" smtClean="0">
                <a:solidFill>
                  <a:schemeClr val="bg1"/>
                </a:solidFill>
              </a:rPr>
              <a:t>. Ello supone una teoría pragmática de la filosofía del lenguaje. Nos interesa resaltar el papel de las llamadas “emisiones </a:t>
            </a:r>
            <a:r>
              <a:rPr lang="es-PE" sz="1800" dirty="0" err="1" smtClean="0">
                <a:solidFill>
                  <a:schemeClr val="bg1"/>
                </a:solidFill>
              </a:rPr>
              <a:t>realizativas</a:t>
            </a:r>
            <a:r>
              <a:rPr lang="es-PE" sz="1800" dirty="0" smtClean="0">
                <a:solidFill>
                  <a:schemeClr val="bg1"/>
                </a:solidFill>
              </a:rPr>
              <a:t>”.</a:t>
            </a:r>
          </a:p>
          <a:p>
            <a:pPr algn="just"/>
            <a:r>
              <a:rPr lang="es-PE" sz="1800" dirty="0" smtClean="0">
                <a:solidFill>
                  <a:schemeClr val="bg1"/>
                </a:solidFill>
              </a:rPr>
              <a:t>El artículo de Ana Sofía </a:t>
            </a:r>
            <a:r>
              <a:rPr lang="es-PE" sz="1800" dirty="0" err="1" smtClean="0">
                <a:solidFill>
                  <a:schemeClr val="bg1"/>
                </a:solidFill>
              </a:rPr>
              <a:t>Rodriguez</a:t>
            </a:r>
            <a:r>
              <a:rPr lang="es-PE" sz="1800" dirty="0" smtClean="0">
                <a:solidFill>
                  <a:schemeClr val="bg1"/>
                </a:solidFill>
              </a:rPr>
              <a:t> y Luciano Concheiro retrata el cuadro que nos puede ayudar a entender la </a:t>
            </a:r>
            <a:r>
              <a:rPr lang="es-PE" sz="1800" dirty="0" err="1" smtClean="0">
                <a:solidFill>
                  <a:srgbClr val="FF0000"/>
                </a:solidFill>
              </a:rPr>
              <a:t>performatividad</a:t>
            </a:r>
            <a:r>
              <a:rPr lang="es-PE" sz="1800" dirty="0">
                <a:solidFill>
                  <a:schemeClr val="bg1"/>
                </a:solidFill>
              </a:rPr>
              <a:t> </a:t>
            </a:r>
            <a:r>
              <a:rPr lang="es-PE" sz="1800" dirty="0" smtClean="0">
                <a:solidFill>
                  <a:schemeClr val="bg1"/>
                </a:solidFill>
              </a:rPr>
              <a:t>en virtud de las </a:t>
            </a:r>
            <a:r>
              <a:rPr lang="es-PE" sz="1800" dirty="0" smtClean="0">
                <a:solidFill>
                  <a:srgbClr val="FF0000"/>
                </a:solidFill>
              </a:rPr>
              <a:t>emisiones </a:t>
            </a:r>
            <a:r>
              <a:rPr lang="es-PE" sz="1800" dirty="0" err="1" smtClean="0">
                <a:solidFill>
                  <a:srgbClr val="FF0000"/>
                </a:solidFill>
              </a:rPr>
              <a:t>realizativas</a:t>
            </a:r>
            <a:r>
              <a:rPr lang="es-PE" sz="1800" dirty="0" smtClean="0">
                <a:solidFill>
                  <a:schemeClr val="bg1"/>
                </a:solidFill>
              </a:rPr>
              <a:t> de Austin. </a:t>
            </a:r>
          </a:p>
          <a:p>
            <a:pPr algn="just"/>
            <a:r>
              <a:rPr lang="es-PE" sz="1800" dirty="0" smtClean="0">
                <a:solidFill>
                  <a:schemeClr val="bg1"/>
                </a:solidFill>
              </a:rPr>
              <a:t>Los autores refieren que diversas corrientes han defendido que cualquier emisión de un usuario de un lenguaje supone la expresión verdadera o falsa acerca de la realidad. </a:t>
            </a:r>
            <a:endParaRPr lang="es-PE" sz="1800" dirty="0">
              <a:solidFill>
                <a:schemeClr val="bg1"/>
              </a:solidFill>
            </a:endParaRPr>
          </a:p>
          <a:p>
            <a:pPr algn="just"/>
            <a:r>
              <a:rPr lang="es-PE" sz="1800" dirty="0" smtClean="0">
                <a:solidFill>
                  <a:schemeClr val="bg1"/>
                </a:solidFill>
              </a:rPr>
              <a:t>Austin critica tal concepto, pues señala que existen más tipos de enunciados que los </a:t>
            </a:r>
            <a:r>
              <a:rPr lang="es-PE" sz="1800" dirty="0" err="1" smtClean="0">
                <a:solidFill>
                  <a:schemeClr val="bg1"/>
                </a:solidFill>
              </a:rPr>
              <a:t>constatativos</a:t>
            </a:r>
            <a:r>
              <a:rPr lang="es-PE" sz="1800" dirty="0" smtClean="0">
                <a:solidFill>
                  <a:schemeClr val="bg1"/>
                </a:solidFill>
              </a:rPr>
              <a:t>, es decir, hay otros enunciados además de aquellos que verifican el valor de verdad de lo dicho sobre la realidad</a:t>
            </a:r>
            <a:r>
              <a:rPr lang="es-PE" sz="1800" dirty="0" smtClean="0">
                <a:solidFill>
                  <a:schemeClr val="bg1"/>
                </a:solidFill>
              </a:rPr>
              <a:t>.</a:t>
            </a:r>
          </a:p>
          <a:p>
            <a:pPr algn="just"/>
            <a:r>
              <a:rPr lang="es-PE" sz="1800" dirty="0">
                <a:solidFill>
                  <a:schemeClr val="bg1"/>
                </a:solidFill>
              </a:rPr>
              <a:t>Los enunciados que no constatan nada, ni son verdaderos, ni falsos, son aquellos llamados </a:t>
            </a:r>
            <a:r>
              <a:rPr lang="es-PE" sz="1800" dirty="0" err="1">
                <a:solidFill>
                  <a:srgbClr val="FF0000"/>
                </a:solidFill>
              </a:rPr>
              <a:t>performativos</a:t>
            </a:r>
            <a:r>
              <a:rPr lang="es-PE" sz="1800" dirty="0">
                <a:solidFill>
                  <a:schemeClr val="bg1"/>
                </a:solidFill>
              </a:rPr>
              <a:t> o </a:t>
            </a:r>
            <a:r>
              <a:rPr lang="es-PE" sz="1800" dirty="0" err="1">
                <a:solidFill>
                  <a:srgbClr val="FF0000"/>
                </a:solidFill>
              </a:rPr>
              <a:t>realizativos</a:t>
            </a:r>
            <a:r>
              <a:rPr lang="es-PE" sz="1800" dirty="0">
                <a:solidFill>
                  <a:schemeClr val="bg1"/>
                </a:solidFill>
              </a:rPr>
              <a:t>. Como su nombre indica, </a:t>
            </a:r>
            <a:r>
              <a:rPr lang="es-PE" sz="1800" dirty="0">
                <a:solidFill>
                  <a:srgbClr val="FF0000"/>
                </a:solidFill>
              </a:rPr>
              <a:t>realizan una acción</a:t>
            </a:r>
            <a:r>
              <a:rPr lang="es-PE" sz="1800" dirty="0">
                <a:solidFill>
                  <a:schemeClr val="bg1"/>
                </a:solidFill>
              </a:rPr>
              <a:t>. Cuando menos, expresan la </a:t>
            </a:r>
            <a:r>
              <a:rPr lang="es-PE" sz="1800" dirty="0">
                <a:solidFill>
                  <a:srgbClr val="FF0000"/>
                </a:solidFill>
              </a:rPr>
              <a:t>voluntad</a:t>
            </a:r>
            <a:r>
              <a:rPr lang="es-PE" sz="1800" dirty="0">
                <a:solidFill>
                  <a:schemeClr val="bg1"/>
                </a:solidFill>
              </a:rPr>
              <a:t> de que se realice un hecho, al margen de si las consecuencias van o no de acuerdo a lo esperado. En este sentido, no encajan en la estructura binaria de veracidad, sino que parecen expresar una realidad exterior que se mantiene por sí misma. </a:t>
            </a:r>
          </a:p>
          <a:p>
            <a:pPr algn="just"/>
            <a:r>
              <a:rPr lang="es-PE" sz="1800" dirty="0">
                <a:solidFill>
                  <a:schemeClr val="bg1"/>
                </a:solidFill>
              </a:rPr>
              <a:t>En este sentido, Austin nos invita a pensar de qué modo el </a:t>
            </a:r>
            <a:r>
              <a:rPr lang="es-PE" sz="1800" dirty="0">
                <a:solidFill>
                  <a:srgbClr val="FF0000"/>
                </a:solidFill>
              </a:rPr>
              <a:t>lenguaje</a:t>
            </a:r>
            <a:r>
              <a:rPr lang="es-PE" sz="1800" dirty="0">
                <a:solidFill>
                  <a:schemeClr val="bg1"/>
                </a:solidFill>
              </a:rPr>
              <a:t> no sólo figura, explica y representa al mundo, sino que además puede influir en él y </a:t>
            </a:r>
            <a:r>
              <a:rPr lang="es-PE" sz="1800" dirty="0">
                <a:solidFill>
                  <a:srgbClr val="FF0000"/>
                </a:solidFill>
              </a:rPr>
              <a:t>transformarlo</a:t>
            </a:r>
            <a:r>
              <a:rPr lang="es-PE" sz="1800" dirty="0">
                <a:solidFill>
                  <a:schemeClr val="bg1"/>
                </a:solidFill>
              </a:rPr>
              <a:t>. Ello se encuentra relacionado tanto a la intención de quien es agente de una emisión </a:t>
            </a:r>
            <a:r>
              <a:rPr lang="es-PE" sz="1800" dirty="0" err="1">
                <a:solidFill>
                  <a:schemeClr val="bg1"/>
                </a:solidFill>
              </a:rPr>
              <a:t>realizativa</a:t>
            </a:r>
            <a:r>
              <a:rPr lang="es-PE" sz="1800" dirty="0">
                <a:solidFill>
                  <a:schemeClr val="bg1"/>
                </a:solidFill>
              </a:rPr>
              <a:t>, como al contexto en que la enuncia. </a:t>
            </a:r>
          </a:p>
          <a:p>
            <a:pPr algn="just"/>
            <a:r>
              <a:rPr lang="es-PE" sz="1800" dirty="0">
                <a:solidFill>
                  <a:schemeClr val="bg1"/>
                </a:solidFill>
              </a:rPr>
              <a:t>Las reflexiones de Austin, como bien señalan </a:t>
            </a:r>
            <a:r>
              <a:rPr lang="es-PE" sz="1800" dirty="0" err="1">
                <a:solidFill>
                  <a:schemeClr val="bg1"/>
                </a:solidFill>
              </a:rPr>
              <a:t>Rodriguez</a:t>
            </a:r>
            <a:r>
              <a:rPr lang="es-PE" sz="1800" dirty="0">
                <a:solidFill>
                  <a:schemeClr val="bg1"/>
                </a:solidFill>
              </a:rPr>
              <a:t> y Concheiro, supone una re-interpretación de la relación entre </a:t>
            </a:r>
            <a:r>
              <a:rPr lang="es-PE" sz="1800" dirty="0">
                <a:solidFill>
                  <a:srgbClr val="FF0000"/>
                </a:solidFill>
              </a:rPr>
              <a:t>palabra</a:t>
            </a:r>
            <a:r>
              <a:rPr lang="es-PE" sz="1800" dirty="0">
                <a:solidFill>
                  <a:schemeClr val="bg1"/>
                </a:solidFill>
              </a:rPr>
              <a:t> y </a:t>
            </a:r>
            <a:r>
              <a:rPr lang="es-PE" sz="1800" dirty="0">
                <a:solidFill>
                  <a:srgbClr val="FF0000"/>
                </a:solidFill>
              </a:rPr>
              <a:t>realidad</a:t>
            </a:r>
            <a:r>
              <a:rPr lang="es-PE" sz="1800" dirty="0">
                <a:solidFill>
                  <a:schemeClr val="bg1"/>
                </a:solidFill>
              </a:rPr>
              <a:t>. </a:t>
            </a:r>
            <a:endParaRPr lang="es-PE" sz="1800" dirty="0" smtClean="0">
              <a:solidFill>
                <a:schemeClr val="bg1"/>
              </a:solidFill>
            </a:endParaRPr>
          </a:p>
          <a:p>
            <a:endParaRPr lang="es-PE" sz="1800" dirty="0" smtClean="0"/>
          </a:p>
        </p:txBody>
      </p:sp>
    </p:spTree>
    <p:extLst>
      <p:ext uri="{BB962C8B-B14F-4D97-AF65-F5344CB8AC3E}">
        <p14:creationId xmlns:p14="http://schemas.microsoft.com/office/powerpoint/2010/main" val="33170107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6242</TotalTime>
  <Words>3308</Words>
  <Application>Microsoft Office PowerPoint</Application>
  <PresentationFormat>Panorámica</PresentationFormat>
  <Paragraphs>90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Judith Butler</vt:lpstr>
      <vt:lpstr>Presentación de PowerPoint</vt:lpstr>
      <vt:lpstr>Presentación de PowerPoint</vt:lpstr>
      <vt:lpstr>Problema de Género (1990)</vt:lpstr>
      <vt:lpstr>Discurso Excitable (1997)</vt:lpstr>
      <vt:lpstr>Deconstruyendo el Género (2004)</vt:lpstr>
      <vt:lpstr>Rindiendo cuentas de uno mismo (2005)</vt:lpstr>
      <vt:lpstr>Unidad 1 : Performatividad y Deconstrucción</vt:lpstr>
      <vt:lpstr>Lectura 1 : Austin: Cómo hacer cosas con palabras</vt:lpstr>
      <vt:lpstr>Lectura 2 : Duque, Judith Butler y la teoría de la performatividad de género</vt:lpstr>
      <vt:lpstr>Presentación de PowerPoint</vt:lpstr>
      <vt:lpstr>Presentación de PowerPoint</vt:lpstr>
      <vt:lpstr>Presentación de PowerPoint</vt:lpstr>
      <vt:lpstr>Lectura 3 : Butler Actos performativos y constitución del género</vt:lpstr>
      <vt:lpstr>Presentación de PowerPoint</vt:lpstr>
      <vt:lpstr>Presentación de PowerPoint</vt:lpstr>
      <vt:lpstr>Presentación de PowerPoint</vt:lpstr>
      <vt:lpstr>Presentación de PowerPoint</vt:lpstr>
      <vt:lpstr>Unidad 1 : Performatividad y Deconstrucción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130</cp:revision>
  <dcterms:created xsi:type="dcterms:W3CDTF">2019-08-05T14:48:07Z</dcterms:created>
  <dcterms:modified xsi:type="dcterms:W3CDTF">2019-08-30T23:31:20Z</dcterms:modified>
</cp:coreProperties>
</file>