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302" r:id="rId4"/>
    <p:sldId id="299" r:id="rId5"/>
    <p:sldId id="300" r:id="rId6"/>
    <p:sldId id="301" r:id="rId7"/>
    <p:sldId id="256" r:id="rId8"/>
    <p:sldId id="279" r:id="rId9"/>
    <p:sldId id="280" r:id="rId10"/>
    <p:sldId id="283" r:id="rId11"/>
    <p:sldId id="288" r:id="rId12"/>
    <p:sldId id="289" r:id="rId13"/>
    <p:sldId id="304" r:id="rId14"/>
    <p:sldId id="306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4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1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8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2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7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7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8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9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8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501A-13EC-4A9D-BBBE-13C0FDC72354}" type="datetimeFigureOut">
              <a:rPr lang="es-PE" smtClean="0"/>
              <a:t>5/05/2023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4FEA-1C3A-4127-9360-3CB58458C3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emana.com/resizer/5PkKQWmuY2ns4L9xlnw9cbuCzTI=/1280x0/smart/filters:format(jpg):quality(80)/cloudfront-us-east-1.images.arcpublishing.com/semana/OL7WRH5SDRHNJLBW5YCG6XPQ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2991" y="2921712"/>
            <a:ext cx="6907763" cy="3311137"/>
          </a:xfrm>
        </p:spPr>
        <p:txBody>
          <a:bodyPr>
            <a:noAutofit/>
          </a:bodyPr>
          <a:lstStyle/>
          <a:p>
            <a:r>
              <a:rPr lang="es-PE" sz="6000" b="1" dirty="0" smtClean="0">
                <a:solidFill>
                  <a:schemeClr val="bg1"/>
                </a:solidFill>
              </a:rPr>
              <a:t>Kant: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Ilustración,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Proyecto Crítico </a:t>
            </a:r>
            <a:br>
              <a:rPr lang="es-PE" sz="6000" b="1" dirty="0" smtClean="0">
                <a:solidFill>
                  <a:schemeClr val="bg1"/>
                </a:solidFill>
              </a:rPr>
            </a:br>
            <a:r>
              <a:rPr lang="es-PE" sz="6000" b="1" dirty="0" smtClean="0">
                <a:solidFill>
                  <a:schemeClr val="bg1"/>
                </a:solidFill>
              </a:rPr>
              <a:t>y Educación</a:t>
            </a:r>
            <a:endParaRPr lang="es-P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1" y="748392"/>
            <a:ext cx="10707705" cy="24053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87216" y="2761861"/>
            <a:ext cx="8315180" cy="39188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042988" y="1380931"/>
            <a:ext cx="2959408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22514" y="1735494"/>
            <a:ext cx="5126029" cy="37322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4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0" y="447773"/>
            <a:ext cx="11595461" cy="22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5" y="577235"/>
            <a:ext cx="11721527" cy="21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42873"/>
            <a:ext cx="4545758" cy="12297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1" y="1299482"/>
            <a:ext cx="9753086" cy="51158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72000" y="6139543"/>
            <a:ext cx="6154677" cy="275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01783" y="2651759"/>
            <a:ext cx="9524894" cy="1319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71509" y="3971108"/>
            <a:ext cx="2612571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643154" y="4264286"/>
            <a:ext cx="5083523" cy="24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201783" y="4506686"/>
            <a:ext cx="9524894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92686" y="4794069"/>
            <a:ext cx="3933991" cy="22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01783" y="5087247"/>
            <a:ext cx="1763486" cy="229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643154" y="5323385"/>
            <a:ext cx="5083523" cy="254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201783" y="5577840"/>
            <a:ext cx="9524894" cy="78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89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Reflexión final: ¿qué pasa con la educación en Perú?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03" y="2099386"/>
            <a:ext cx="8879942" cy="37723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752" y="1853972"/>
            <a:ext cx="6435752" cy="401780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" y="5871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mtClean="0"/>
              <a:t>¿Es la educación un asunto político?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93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Reflexión final: ¿qué pasa con la educación en Perú?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8" y="1927759"/>
            <a:ext cx="9442579" cy="4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¿Es la educación un asunto político?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3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431798" y="758819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¿Qué puedo </a:t>
            </a:r>
            <a:r>
              <a:rPr lang="es-PE" dirty="0">
                <a:solidFill>
                  <a:srgbClr val="00B050"/>
                </a:solidFill>
              </a:rPr>
              <a:t>conocer</a:t>
            </a:r>
            <a:r>
              <a:rPr lang="es-PE" dirty="0"/>
              <a:t>?                                    (Campo de la Metafísica)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</a:t>
            </a:r>
            <a:r>
              <a:rPr lang="es-PE" dirty="0"/>
              <a:t>Qué </a:t>
            </a:r>
            <a:r>
              <a:rPr lang="es-PE" dirty="0"/>
              <a:t>debo </a:t>
            </a:r>
            <a:r>
              <a:rPr lang="es-PE" dirty="0">
                <a:solidFill>
                  <a:srgbClr val="00B050"/>
                </a:solidFill>
              </a:rPr>
              <a:t>hacer</a:t>
            </a:r>
            <a:r>
              <a:rPr lang="es-PE" dirty="0"/>
              <a:t>?		          </a:t>
            </a:r>
            <a:r>
              <a:rPr lang="es-PE" dirty="0"/>
              <a:t>(Campo de la </a:t>
            </a:r>
            <a:r>
              <a:rPr lang="es-PE" dirty="0"/>
              <a:t>Moral)</a:t>
            </a: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</a:t>
            </a:r>
            <a:r>
              <a:rPr lang="es-PE" dirty="0"/>
              <a:t>Qué puedo </a:t>
            </a:r>
            <a:r>
              <a:rPr lang="es-PE" dirty="0">
                <a:solidFill>
                  <a:srgbClr val="00B050"/>
                </a:solidFill>
              </a:rPr>
              <a:t>esperar</a:t>
            </a:r>
            <a:r>
              <a:rPr lang="es-PE" dirty="0"/>
              <a:t>?		          </a:t>
            </a:r>
            <a:r>
              <a:rPr lang="es-PE" dirty="0"/>
              <a:t>(Campo de la </a:t>
            </a:r>
            <a:r>
              <a:rPr lang="es-PE" dirty="0"/>
              <a:t>Religión)</a:t>
            </a: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¿</a:t>
            </a:r>
            <a:r>
              <a:rPr lang="es-PE" dirty="0"/>
              <a:t>Qué </a:t>
            </a:r>
            <a:r>
              <a:rPr lang="es-PE" dirty="0"/>
              <a:t>es el ser </a:t>
            </a:r>
            <a:r>
              <a:rPr lang="es-PE" dirty="0">
                <a:solidFill>
                  <a:srgbClr val="00B050"/>
                </a:solidFill>
              </a:rPr>
              <a:t>humano</a:t>
            </a:r>
            <a:r>
              <a:rPr lang="es-PE" dirty="0"/>
              <a:t>?                                </a:t>
            </a:r>
            <a:r>
              <a:rPr lang="es-PE" dirty="0"/>
              <a:t>(Campo de la </a:t>
            </a:r>
            <a:r>
              <a:rPr lang="es-PE" dirty="0"/>
              <a:t>Antropología)</a:t>
            </a:r>
            <a:endParaRPr lang="es-PE" dirty="0"/>
          </a:p>
          <a:p>
            <a:endParaRPr lang="es-PE" dirty="0"/>
          </a:p>
        </p:txBody>
      </p:sp>
      <p:sp>
        <p:nvSpPr>
          <p:cNvPr id="17" name="Flecha derecha 16"/>
          <p:cNvSpPr/>
          <p:nvPr/>
        </p:nvSpPr>
        <p:spPr>
          <a:xfrm>
            <a:off x="5168102" y="5037868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5168102" y="5787857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0" name="Flecha derecha 19"/>
          <p:cNvSpPr/>
          <p:nvPr/>
        </p:nvSpPr>
        <p:spPr>
          <a:xfrm>
            <a:off x="5198546" y="3358951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1" name="Flecha derecha 20"/>
          <p:cNvSpPr/>
          <p:nvPr/>
        </p:nvSpPr>
        <p:spPr>
          <a:xfrm>
            <a:off x="5198546" y="4209994"/>
            <a:ext cx="1224136" cy="2160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84" y="36716"/>
            <a:ext cx="7138460" cy="29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81158" y="214291"/>
            <a:ext cx="850112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/>
              <a:t>Kant recibe la tradición alemana </a:t>
            </a:r>
            <a:r>
              <a:rPr lang="es-PE" sz="1400" dirty="0">
                <a:solidFill>
                  <a:srgbClr val="C00000"/>
                </a:solidFill>
              </a:rPr>
              <a:t>racionalista</a:t>
            </a:r>
            <a:r>
              <a:rPr lang="es-PE" sz="1400" dirty="0"/>
              <a:t>. Lo que sostiene esta tradición es que </a:t>
            </a:r>
            <a:r>
              <a:rPr lang="es-PE" sz="1400" dirty="0">
                <a:solidFill>
                  <a:srgbClr val="C00000"/>
                </a:solidFill>
              </a:rPr>
              <a:t>existen ideas innatas</a:t>
            </a:r>
            <a:r>
              <a:rPr lang="es-PE" sz="1400" dirty="0"/>
              <a:t> a la razón, de modo que no necesito salir de mi razón para tener conocimiento de la realidad, en este sentido, se prescinde totalmente de la experiencia.</a:t>
            </a:r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endParaRPr lang="es-PE" sz="1400" dirty="0"/>
          </a:p>
          <a:p>
            <a:pPr algn="just"/>
            <a:r>
              <a:rPr lang="es-PE" sz="1400" dirty="0"/>
              <a:t>Los mercaderes ingleses llevaron a </a:t>
            </a:r>
            <a:r>
              <a:rPr lang="es-PE" sz="1400" dirty="0" err="1"/>
              <a:t>Köningsberg</a:t>
            </a:r>
            <a:r>
              <a:rPr lang="es-PE" sz="1400" dirty="0"/>
              <a:t> los textos de </a:t>
            </a:r>
            <a:r>
              <a:rPr lang="es-PE" sz="1400" dirty="0" err="1"/>
              <a:t>Hume</a:t>
            </a:r>
            <a:r>
              <a:rPr lang="es-PE" sz="1400" dirty="0"/>
              <a:t>, el escéptico </a:t>
            </a:r>
            <a:r>
              <a:rPr lang="es-PE" sz="1400" dirty="0">
                <a:solidFill>
                  <a:srgbClr val="C00000"/>
                </a:solidFill>
              </a:rPr>
              <a:t>empirista</a:t>
            </a:r>
            <a:r>
              <a:rPr lang="es-PE" sz="1400" dirty="0"/>
              <a:t>. Al removerle las convicciones racionalistas (como por ejemplo, la idea de causalidad), Kant declara que </a:t>
            </a:r>
            <a:r>
              <a:rPr lang="es-PE" sz="1400" dirty="0" err="1"/>
              <a:t>Hume</a:t>
            </a:r>
            <a:r>
              <a:rPr lang="es-PE" sz="1400" dirty="0"/>
              <a:t> le ha despertado de su sueño dogmático</a:t>
            </a:r>
            <a:r>
              <a:rPr lang="es-PE" sz="1400" dirty="0">
                <a:solidFill>
                  <a:srgbClr val="C00000"/>
                </a:solidFill>
              </a:rPr>
              <a:t>: NO HAY IDEAS INNATAS</a:t>
            </a:r>
            <a:r>
              <a:rPr lang="es-PE" sz="1400" dirty="0"/>
              <a:t>, su origen se encuentra en la experiencia. Mientras los racionalistas consideraban las ideas innatas como intuiciones racionales, los empiristas creen en una intuición sensible. </a:t>
            </a:r>
            <a:r>
              <a:rPr lang="es-PE" sz="1400" dirty="0">
                <a:solidFill>
                  <a:srgbClr val="00B050"/>
                </a:solidFill>
              </a:rPr>
              <a:t>Kant, de algún modo, sintetiza ambas corrientes.</a:t>
            </a:r>
            <a:endParaRPr lang="es-PE" sz="1400" dirty="0">
              <a:solidFill>
                <a:srgbClr val="00B05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268760"/>
            <a:ext cx="88783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ángulo 1"/>
          <p:cNvSpPr/>
          <p:nvPr/>
        </p:nvSpPr>
        <p:spPr>
          <a:xfrm>
            <a:off x="2855640" y="1271108"/>
            <a:ext cx="2376264" cy="357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2135560" y="4725144"/>
            <a:ext cx="27363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9120336" y="2708920"/>
            <a:ext cx="108012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24033" y="29673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Éste sería el ámbito de la C.R.P</a:t>
            </a:r>
            <a:endParaRPr lang="es-PE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3" y="1500188"/>
            <a:ext cx="8715435" cy="5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ángulo 1"/>
          <p:cNvSpPr/>
          <p:nvPr/>
        </p:nvSpPr>
        <p:spPr>
          <a:xfrm>
            <a:off x="1738282" y="3933056"/>
            <a:ext cx="8929718" cy="271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cxnSp>
        <p:nvCxnSpPr>
          <p:cNvPr id="5" name="Conector angular 4"/>
          <p:cNvCxnSpPr/>
          <p:nvPr/>
        </p:nvCxnSpPr>
        <p:spPr>
          <a:xfrm rot="16200000" flipV="1">
            <a:off x="7659160" y="1751800"/>
            <a:ext cx="2994360" cy="108012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1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57" y="923366"/>
            <a:ext cx="7259216" cy="28835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7" y="4050483"/>
            <a:ext cx="7029214" cy="19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7" y="470807"/>
            <a:ext cx="11333476" cy="242168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80523" y="1511557"/>
            <a:ext cx="8874470" cy="3545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22514" y="1847461"/>
            <a:ext cx="11132479" cy="33590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22514" y="2183363"/>
            <a:ext cx="3526972" cy="33590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5054082" y="4208882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Proyecto Crítico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2780523" y="5347216"/>
            <a:ext cx="30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Arquitectónica de la Razón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403910" y="5347216"/>
            <a:ext cx="37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Invitación a la autonomía/libertad</a:t>
            </a:r>
            <a:endParaRPr lang="es-PE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4792825" y="4712736"/>
            <a:ext cx="727788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403910" y="4712736"/>
            <a:ext cx="730897" cy="48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2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6" y="727788"/>
            <a:ext cx="11286749" cy="197809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638939" y="2295331"/>
            <a:ext cx="7893698" cy="41054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608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6">
              <a:lumMod val="60000"/>
              <a:lumOff val="4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207</Words>
  <Application>Microsoft Office PowerPoint</Application>
  <PresentationFormat>Panorámica</PresentationFormat>
  <Paragraphs>51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Kant:  Ilustración,  Proyecto Crítico  y Educación</vt:lpstr>
      <vt:lpstr>Reflexión final: ¿qué pasa con la educación en Perú?</vt:lpstr>
      <vt:lpstr>¿Es la educación un asunto político?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Reflexión final: ¿qué pasa con la educación en Perú?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32</cp:revision>
  <dcterms:created xsi:type="dcterms:W3CDTF">2023-04-13T07:34:46Z</dcterms:created>
  <dcterms:modified xsi:type="dcterms:W3CDTF">2023-05-05T10:57:24Z</dcterms:modified>
</cp:coreProperties>
</file>