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8" r:id="rId4"/>
    <p:sldId id="268" r:id="rId5"/>
    <p:sldId id="273" r:id="rId6"/>
    <p:sldId id="274" r:id="rId7"/>
    <p:sldId id="275" r:id="rId8"/>
    <p:sldId id="276" r:id="rId9"/>
    <p:sldId id="277" r:id="rId10"/>
    <p:sldId id="267" r:id="rId11"/>
    <p:sldId id="269" r:id="rId12"/>
    <p:sldId id="258" r:id="rId13"/>
    <p:sldId id="259" r:id="rId14"/>
    <p:sldId id="260" r:id="rId15"/>
    <p:sldId id="261" r:id="rId16"/>
    <p:sldId id="263" r:id="rId17"/>
    <p:sldId id="264" r:id="rId18"/>
    <p:sldId id="265" r:id="rId19"/>
    <p:sldId id="262" r:id="rId20"/>
    <p:sldId id="266" r:id="rId21"/>
    <p:sldId id="270" r:id="rId22"/>
    <p:sldId id="271" r:id="rId23"/>
    <p:sldId id="272" r:id="rId24"/>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93E7"/>
    <a:srgbClr val="CE78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22" autoAdjust="0"/>
    <p:restoredTop sz="94660"/>
  </p:normalViewPr>
  <p:slideViewPr>
    <p:cSldViewPr snapToGrid="0">
      <p:cViewPr varScale="1">
        <p:scale>
          <a:sx n="73" d="100"/>
          <a:sy n="73" d="100"/>
        </p:scale>
        <p:origin x="1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20A92B4E-F7E8-4F77-9540-EB0453D253ED}" type="datetimeFigureOut">
              <a:rPr lang="es-PE" smtClean="0"/>
              <a:t>5/08/2019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4280714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20A92B4E-F7E8-4F77-9540-EB0453D253ED}" type="datetimeFigureOut">
              <a:rPr lang="es-PE" smtClean="0"/>
              <a:t>5/08/2019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1355609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20A92B4E-F7E8-4F77-9540-EB0453D253ED}" type="datetimeFigureOut">
              <a:rPr lang="es-PE" smtClean="0"/>
              <a:t>5/08/2019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3045175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20A92B4E-F7E8-4F77-9540-EB0453D253ED}" type="datetimeFigureOut">
              <a:rPr lang="es-PE" smtClean="0"/>
              <a:t>5/08/2019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4125021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20A92B4E-F7E8-4F77-9540-EB0453D253ED}" type="datetimeFigureOut">
              <a:rPr lang="es-PE" smtClean="0"/>
              <a:t>5/08/2019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2895038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20A92B4E-F7E8-4F77-9540-EB0453D253ED}" type="datetimeFigureOut">
              <a:rPr lang="es-PE" smtClean="0"/>
              <a:t>5/08/2019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484301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20A92B4E-F7E8-4F77-9540-EB0453D253ED}" type="datetimeFigureOut">
              <a:rPr lang="es-PE" smtClean="0"/>
              <a:t>5/08/2019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1024698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20A92B4E-F7E8-4F77-9540-EB0453D253ED}" type="datetimeFigureOut">
              <a:rPr lang="es-PE" smtClean="0"/>
              <a:t>5/08/2019</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2935185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0A92B4E-F7E8-4F77-9540-EB0453D253ED}" type="datetimeFigureOut">
              <a:rPr lang="es-PE" smtClean="0"/>
              <a:t>5/08/2019</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3914887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0A92B4E-F7E8-4F77-9540-EB0453D253ED}" type="datetimeFigureOut">
              <a:rPr lang="es-PE" smtClean="0"/>
              <a:t>5/08/2019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3304023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0A92B4E-F7E8-4F77-9540-EB0453D253ED}" type="datetimeFigureOut">
              <a:rPr lang="es-PE" smtClean="0"/>
              <a:t>5/08/2019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1927446-5882-461B-B40E-EFA8AF322612}" type="slidenum">
              <a:rPr lang="es-PE" smtClean="0"/>
              <a:t>‹Nº›</a:t>
            </a:fld>
            <a:endParaRPr lang="es-PE"/>
          </a:p>
        </p:txBody>
      </p:sp>
    </p:spTree>
    <p:extLst>
      <p:ext uri="{BB962C8B-B14F-4D97-AF65-F5344CB8AC3E}">
        <p14:creationId xmlns:p14="http://schemas.microsoft.com/office/powerpoint/2010/main" val="2127964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92B4E-F7E8-4F77-9540-EB0453D253ED}" type="datetimeFigureOut">
              <a:rPr lang="es-PE" smtClean="0"/>
              <a:t>5/08/2019</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27446-5882-461B-B40E-EFA8AF322612}" type="slidenum">
              <a:rPr lang="es-PE" smtClean="0"/>
              <a:t>‹Nº›</a:t>
            </a:fld>
            <a:endParaRPr lang="es-PE"/>
          </a:p>
        </p:txBody>
      </p:sp>
    </p:spTree>
    <p:extLst>
      <p:ext uri="{BB962C8B-B14F-4D97-AF65-F5344CB8AC3E}">
        <p14:creationId xmlns:p14="http://schemas.microsoft.com/office/powerpoint/2010/main" val="2429751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larotativa.nexos.com.mx/?p=521"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ctrTitle"/>
          </p:nvPr>
        </p:nvSpPr>
        <p:spPr>
          <a:xfrm>
            <a:off x="1524000" y="1122363"/>
            <a:ext cx="9144000" cy="954631"/>
          </a:xfrm>
        </p:spPr>
        <p:txBody>
          <a:bodyPr/>
          <a:lstStyle/>
          <a:p>
            <a:r>
              <a:rPr lang="es-PE" dirty="0" smtClean="0">
                <a:solidFill>
                  <a:schemeClr val="bg1"/>
                </a:solidFill>
              </a:rPr>
              <a:t>Judith Butler</a:t>
            </a:r>
            <a:endParaRPr lang="es-PE" dirty="0">
              <a:solidFill>
                <a:schemeClr val="bg1"/>
              </a:solidFill>
            </a:endParaRPr>
          </a:p>
        </p:txBody>
      </p:sp>
      <p:pic>
        <p:nvPicPr>
          <p:cNvPr id="1026" name="Picture 2" descr="Image result for judith but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3294" y="2247850"/>
            <a:ext cx="6265409" cy="2693026"/>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p:cNvSpPr txBox="1">
            <a:spLocks/>
          </p:cNvSpPr>
          <p:nvPr/>
        </p:nvSpPr>
        <p:spPr>
          <a:xfrm>
            <a:off x="1523999" y="5214158"/>
            <a:ext cx="9144000" cy="9546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PE" sz="4000" dirty="0" smtClean="0">
                <a:solidFill>
                  <a:schemeClr val="tx1">
                    <a:lumMod val="50000"/>
                    <a:lumOff val="50000"/>
                  </a:schemeClr>
                </a:solidFill>
              </a:rPr>
              <a:t>Unidad I </a:t>
            </a:r>
          </a:p>
          <a:p>
            <a:endParaRPr lang="es-PE" sz="4000" dirty="0" smtClean="0">
              <a:solidFill>
                <a:schemeClr val="tx1">
                  <a:lumMod val="50000"/>
                  <a:lumOff val="50000"/>
                </a:schemeClr>
              </a:solidFill>
            </a:endParaRPr>
          </a:p>
          <a:p>
            <a:r>
              <a:rPr lang="es-PE" sz="4000" dirty="0" err="1" smtClean="0">
                <a:solidFill>
                  <a:srgbClr val="F593E7"/>
                </a:solidFill>
              </a:rPr>
              <a:t>Performatividad</a:t>
            </a:r>
            <a:r>
              <a:rPr lang="es-PE" sz="4000" dirty="0" smtClean="0">
                <a:solidFill>
                  <a:srgbClr val="F593E7"/>
                </a:solidFill>
              </a:rPr>
              <a:t> y Deconstrucción</a:t>
            </a:r>
            <a:endParaRPr lang="es-PE" sz="4000" dirty="0">
              <a:solidFill>
                <a:srgbClr val="F593E7"/>
              </a:solidFill>
            </a:endParaRPr>
          </a:p>
        </p:txBody>
      </p:sp>
    </p:spTree>
    <p:extLst>
      <p:ext uri="{BB962C8B-B14F-4D97-AF65-F5344CB8AC3E}">
        <p14:creationId xmlns:p14="http://schemas.microsoft.com/office/powerpoint/2010/main" val="1193667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judith butle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5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1"/>
            <a:ext cx="12192000" cy="7032429"/>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838200" y="182880"/>
            <a:ext cx="10515600" cy="6387737"/>
          </a:xfrm>
          <a:solidFill>
            <a:schemeClr val="accent1">
              <a:lumMod val="60000"/>
              <a:lumOff val="40000"/>
              <a:alpha val="48000"/>
            </a:schemeClr>
          </a:solidFill>
        </p:spPr>
        <p:txBody>
          <a:bodyPr>
            <a:normAutofit fontScale="77500" lnSpcReduction="20000"/>
          </a:bodyPr>
          <a:lstStyle/>
          <a:p>
            <a:pPr algn="just"/>
            <a:r>
              <a:rPr lang="es-PE" dirty="0" smtClean="0">
                <a:solidFill>
                  <a:srgbClr val="FFFF00"/>
                </a:solidFill>
              </a:rPr>
              <a:t>En sus propias palabras, en una entrevista a CNN Chile, ofrecida a Mónica Rincón, Butler se presenta como una académica formada en el campo de la filosofía. Enseña teoría feminista y </a:t>
            </a:r>
            <a:r>
              <a:rPr lang="es-PE" dirty="0" err="1" smtClean="0">
                <a:solidFill>
                  <a:srgbClr val="FFFF00"/>
                </a:solidFill>
              </a:rPr>
              <a:t>queer</a:t>
            </a:r>
            <a:r>
              <a:rPr lang="es-PE" dirty="0" smtClean="0">
                <a:solidFill>
                  <a:srgbClr val="FFFF00"/>
                </a:solidFill>
              </a:rPr>
              <a:t>. Se refiere a si misma como una activista que trabaja en movimientos de justicia social. </a:t>
            </a:r>
          </a:p>
          <a:p>
            <a:pPr algn="just"/>
            <a:r>
              <a:rPr lang="es-PE" dirty="0" smtClean="0">
                <a:solidFill>
                  <a:srgbClr val="FFFF00"/>
                </a:solidFill>
              </a:rPr>
              <a:t>En el despliegue de su trabajo intelectual y activismo político, Butler refiere que busca saber como lograr que (1) la gente viva más libre, </a:t>
            </a:r>
            <a:r>
              <a:rPr lang="es-PE" dirty="0">
                <a:solidFill>
                  <a:srgbClr val="FFFF00"/>
                </a:solidFill>
              </a:rPr>
              <a:t>(2) </a:t>
            </a:r>
            <a:r>
              <a:rPr lang="es-PE" dirty="0" smtClean="0">
                <a:solidFill>
                  <a:srgbClr val="FFFF00"/>
                </a:solidFill>
              </a:rPr>
              <a:t>en un mundo que puedan los individuos sentirse igual de importantes que otras personas y que (3) puedan vivir sabiendo que la justicia es algo posible en la realidad.</a:t>
            </a:r>
          </a:p>
          <a:p>
            <a:pPr algn="just"/>
            <a:r>
              <a:rPr lang="es-PE" dirty="0" smtClean="0">
                <a:solidFill>
                  <a:srgbClr val="FFFF00"/>
                </a:solidFill>
              </a:rPr>
              <a:t> Butler refiere en la entrevista que no logra conciliar la posibilidad de ser demócrata sin ser feminista. Desde que la democracia es el gobierno de las personas, y el </a:t>
            </a:r>
            <a:r>
              <a:rPr lang="es-PE" i="1" dirty="0" smtClean="0">
                <a:solidFill>
                  <a:srgbClr val="FFFF00"/>
                </a:solidFill>
              </a:rPr>
              <a:t>demos</a:t>
            </a:r>
            <a:r>
              <a:rPr lang="es-PE" dirty="0">
                <a:solidFill>
                  <a:srgbClr val="FFFF00"/>
                </a:solidFill>
              </a:rPr>
              <a:t> </a:t>
            </a:r>
            <a:r>
              <a:rPr lang="es-PE" dirty="0" smtClean="0">
                <a:solidFill>
                  <a:srgbClr val="FFFF00"/>
                </a:solidFill>
              </a:rPr>
              <a:t>elige a sus representantes, Butler se pregunta quién tiene el poder de decidir quién es gente y quién puede representar, es decir, quien tiene una voz en la sociedad. Nos enfrentamos a una realidad en que algunos pocos albergan mucho poder y dinero, lo cual resulta en que parecieran tener más derechos por encima de otros. La mayoría de las personas que participan en política son hombres y la democracia, refiere Butler, no está completa si no considera a la mujer como una voz poderosa e igual.</a:t>
            </a:r>
          </a:p>
          <a:p>
            <a:pPr algn="just"/>
            <a:r>
              <a:rPr lang="es-PE" dirty="0" smtClean="0">
                <a:solidFill>
                  <a:srgbClr val="FFFF00"/>
                </a:solidFill>
              </a:rPr>
              <a:t>Señala, además, la notable relación que parece existir entre machismo y capitalismo. Para ello retoma las gran pregunta del pensamiento feminista: ¿</a:t>
            </a:r>
            <a:r>
              <a:rPr lang="es-PE" u="sng" dirty="0" smtClean="0">
                <a:solidFill>
                  <a:srgbClr val="FFFF00"/>
                </a:solidFill>
              </a:rPr>
              <a:t>cuál es la relación entre el </a:t>
            </a:r>
            <a:r>
              <a:rPr lang="es-PE" b="1" u="sng" dirty="0" smtClean="0">
                <a:solidFill>
                  <a:srgbClr val="FFFF00"/>
                </a:solidFill>
              </a:rPr>
              <a:t>patriarcado</a:t>
            </a:r>
            <a:r>
              <a:rPr lang="es-PE" dirty="0" smtClean="0">
                <a:solidFill>
                  <a:srgbClr val="FFFF00"/>
                </a:solidFill>
              </a:rPr>
              <a:t>, la dominación de los hombres de la sociedad </a:t>
            </a:r>
            <a:r>
              <a:rPr lang="es-PE" dirty="0" smtClean="0">
                <a:solidFill>
                  <a:srgbClr val="FFFF00"/>
                </a:solidFill>
                <a:effectLst>
                  <a:outerShdw blurRad="38100" dist="38100" dir="2700000" algn="tl">
                    <a:srgbClr val="000000">
                      <a:alpha val="43137"/>
                    </a:srgbClr>
                  </a:outerShdw>
                </a:effectLst>
              </a:rPr>
              <a:t>y el </a:t>
            </a:r>
            <a:r>
              <a:rPr lang="es-PE" b="1" dirty="0" smtClean="0">
                <a:solidFill>
                  <a:srgbClr val="FFFF00"/>
                </a:solidFill>
                <a:effectLst>
                  <a:outerShdw blurRad="38100" dist="38100" dir="2700000" algn="tl">
                    <a:srgbClr val="000000">
                      <a:alpha val="43137"/>
                    </a:srgbClr>
                  </a:outerShdw>
                </a:effectLst>
              </a:rPr>
              <a:t>capitalismo</a:t>
            </a:r>
            <a:r>
              <a:rPr lang="es-PE" dirty="0" smtClean="0">
                <a:solidFill>
                  <a:srgbClr val="FFFF00"/>
                </a:solidFill>
              </a:rPr>
              <a:t>, que tiende a fomentar la desigualdad de clases? Butler refiere que cuando convergen estas dos nociones, encontramos a la mujer, cuyas condiciones laborales son diferentes, y cuyo trabajo como fuerza parece estar devaluado. Reclama que el capitalismo no ha reconocido ni recompensado el trabajo femenino del mismo modo que al masculino.</a:t>
            </a:r>
          </a:p>
          <a:p>
            <a:pPr marL="0" indent="0">
              <a:buNone/>
            </a:pPr>
            <a:endParaRPr lang="es-PE" dirty="0"/>
          </a:p>
        </p:txBody>
      </p:sp>
    </p:spTree>
    <p:extLst>
      <p:ext uri="{BB962C8B-B14F-4D97-AF65-F5344CB8AC3E}">
        <p14:creationId xmlns:p14="http://schemas.microsoft.com/office/powerpoint/2010/main" val="37855945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judith butle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69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12192000" cy="6999111"/>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838200" y="418011"/>
            <a:ext cx="10515600" cy="5758952"/>
          </a:xfrm>
          <a:solidFill>
            <a:srgbClr val="FF0000">
              <a:alpha val="36000"/>
            </a:srgbClr>
          </a:solidFill>
        </p:spPr>
        <p:txBody>
          <a:bodyPr>
            <a:normAutofit fontScale="92500" lnSpcReduction="20000"/>
          </a:bodyPr>
          <a:lstStyle/>
          <a:p>
            <a:pPr algn="just"/>
            <a:r>
              <a:rPr lang="es-PE" dirty="0">
                <a:solidFill>
                  <a:srgbClr val="92D050"/>
                </a:solidFill>
              </a:rPr>
              <a:t>Asegura que los hombres deben ser feministas. Es innegable que el mundo es mejor cuando se trata de un lugar que posee relaciones de igualdad. Por el contrario, la dominación es explotación y es el instrumento de una racionalidad depredadora e insostenible. Podemos elegir vivir sin injusticias. </a:t>
            </a:r>
          </a:p>
          <a:p>
            <a:pPr algn="just"/>
            <a:r>
              <a:rPr lang="es-PE" dirty="0">
                <a:solidFill>
                  <a:srgbClr val="92D050"/>
                </a:solidFill>
              </a:rPr>
              <a:t>Butler considera que la familia juega un papel muy importante en el desarrollo de los roles de género, debido a que educa esperando ciertos criterios y actitudes de acuerdo al sexo. La desigualdad de género se ve reproducida en la familia. A su vez, la familia se ve influida por estructuras mayores de poder como lo son la sociedad y la política.</a:t>
            </a:r>
          </a:p>
          <a:p>
            <a:pPr algn="just"/>
            <a:r>
              <a:rPr lang="es-PE" dirty="0">
                <a:solidFill>
                  <a:srgbClr val="92D050"/>
                </a:solidFill>
              </a:rPr>
              <a:t>Actualmente se reproduce otro problema: Los hombres tratan a las mujeres en ambientes sociales o laborales con cierta consideración, pero en el espacio familiar, hay notables rezagos de una mentalidad dominante; Ello supone una división de la consciencia pública y privada. </a:t>
            </a:r>
          </a:p>
          <a:p>
            <a:pPr algn="just"/>
            <a:r>
              <a:rPr lang="es-PE" dirty="0">
                <a:solidFill>
                  <a:srgbClr val="92D050"/>
                </a:solidFill>
              </a:rPr>
              <a:t>Finalmente, refiere en la entrevista que le atrae la Teología de la Liberación por el énfasis que pone en los marginados. Especialmente, en lo que refiere a los esfuerzos por la inclusión de indígenas. </a:t>
            </a:r>
          </a:p>
          <a:p>
            <a:endParaRPr lang="es-PE" dirty="0"/>
          </a:p>
        </p:txBody>
      </p:sp>
    </p:spTree>
    <p:extLst>
      <p:ext uri="{BB962C8B-B14F-4D97-AF65-F5344CB8AC3E}">
        <p14:creationId xmlns:p14="http://schemas.microsoft.com/office/powerpoint/2010/main" val="2622744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p:cNvGrpSpPr/>
          <p:nvPr/>
        </p:nvGrpSpPr>
        <p:grpSpPr>
          <a:xfrm>
            <a:off x="0" y="0"/>
            <a:ext cx="12192000" cy="7067550"/>
            <a:chOff x="0" y="0"/>
            <a:chExt cx="12192000" cy="7067550"/>
          </a:xfrm>
        </p:grpSpPr>
        <p:pic>
          <p:nvPicPr>
            <p:cNvPr id="3074" name="Picture 2" descr="Image result for judith but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0" cy="706755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9495692" y="0"/>
              <a:ext cx="2696308"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6" name="CuadroTexto 5"/>
          <p:cNvSpPr txBox="1"/>
          <p:nvPr/>
        </p:nvSpPr>
        <p:spPr>
          <a:xfrm>
            <a:off x="4482905" y="2583986"/>
            <a:ext cx="7709095" cy="2954655"/>
          </a:xfrm>
          <a:prstGeom prst="rect">
            <a:avLst/>
          </a:prstGeom>
          <a:noFill/>
        </p:spPr>
        <p:txBody>
          <a:bodyPr wrap="square" rtlCol="0">
            <a:spAutoFit/>
          </a:bodyPr>
          <a:lstStyle/>
          <a:p>
            <a:pPr lvl="1">
              <a:buFont typeface="Wingdings" panose="05000000000000000000" pitchFamily="2" charset="2"/>
              <a:buChar char="Ø"/>
            </a:pPr>
            <a:r>
              <a:rPr lang="es-PE" sz="2400" dirty="0">
                <a:solidFill>
                  <a:schemeClr val="bg1"/>
                </a:solidFill>
              </a:rPr>
              <a:t>Actos </a:t>
            </a:r>
            <a:r>
              <a:rPr lang="es-PE" sz="2400" dirty="0" err="1">
                <a:solidFill>
                  <a:schemeClr val="bg1"/>
                </a:solidFill>
              </a:rPr>
              <a:t>Performativos</a:t>
            </a:r>
            <a:r>
              <a:rPr lang="es-PE" sz="2400" dirty="0">
                <a:solidFill>
                  <a:schemeClr val="bg1"/>
                </a:solidFill>
              </a:rPr>
              <a:t> y Constitución del Género (1988)</a:t>
            </a:r>
          </a:p>
          <a:p>
            <a:pPr lvl="1">
              <a:buFont typeface="Wingdings" panose="05000000000000000000" pitchFamily="2" charset="2"/>
              <a:buChar char="Ø"/>
            </a:pPr>
            <a:r>
              <a:rPr lang="es-PE" sz="2400" dirty="0">
                <a:solidFill>
                  <a:schemeClr val="bg1"/>
                </a:solidFill>
              </a:rPr>
              <a:t>Problema de Género (1990)</a:t>
            </a:r>
          </a:p>
          <a:p>
            <a:pPr lvl="1">
              <a:buFont typeface="Wingdings" panose="05000000000000000000" pitchFamily="2" charset="2"/>
              <a:buChar char="Ø"/>
            </a:pPr>
            <a:r>
              <a:rPr lang="es-PE" sz="2400" dirty="0">
                <a:solidFill>
                  <a:schemeClr val="bg1"/>
                </a:solidFill>
              </a:rPr>
              <a:t>Imitación e Insubordinación de Género (1990)</a:t>
            </a:r>
          </a:p>
          <a:p>
            <a:pPr lvl="1">
              <a:buFont typeface="Wingdings" panose="05000000000000000000" pitchFamily="2" charset="2"/>
              <a:buChar char="Ø"/>
            </a:pPr>
            <a:r>
              <a:rPr lang="es-PE" sz="2400" dirty="0">
                <a:solidFill>
                  <a:schemeClr val="bg1"/>
                </a:solidFill>
              </a:rPr>
              <a:t>Cuerpos que importan (1993)</a:t>
            </a:r>
          </a:p>
          <a:p>
            <a:pPr lvl="1">
              <a:buFont typeface="Wingdings" panose="05000000000000000000" pitchFamily="2" charset="2"/>
              <a:buChar char="Ø"/>
            </a:pPr>
            <a:r>
              <a:rPr lang="es-PE" sz="2400" dirty="0">
                <a:solidFill>
                  <a:schemeClr val="bg1"/>
                </a:solidFill>
              </a:rPr>
              <a:t>Discurso Excitable (1997)</a:t>
            </a:r>
          </a:p>
          <a:p>
            <a:pPr lvl="1">
              <a:buFont typeface="Wingdings" panose="05000000000000000000" pitchFamily="2" charset="2"/>
              <a:buChar char="Ø"/>
            </a:pPr>
            <a:r>
              <a:rPr lang="es-PE" sz="2400" dirty="0" err="1">
                <a:solidFill>
                  <a:schemeClr val="bg1"/>
                </a:solidFill>
              </a:rPr>
              <a:t>Deconstruyendo</a:t>
            </a:r>
            <a:r>
              <a:rPr lang="es-PE" sz="2400" dirty="0">
                <a:solidFill>
                  <a:schemeClr val="bg1"/>
                </a:solidFill>
              </a:rPr>
              <a:t> el Género (2004)</a:t>
            </a:r>
          </a:p>
          <a:p>
            <a:pPr lvl="1">
              <a:buFont typeface="Wingdings" panose="05000000000000000000" pitchFamily="2" charset="2"/>
              <a:buChar char="Ø"/>
            </a:pPr>
            <a:r>
              <a:rPr lang="es-PE" sz="2400" dirty="0" smtClean="0">
                <a:solidFill>
                  <a:schemeClr val="bg1"/>
                </a:solidFill>
              </a:rPr>
              <a:t>Rindiendo </a:t>
            </a:r>
            <a:r>
              <a:rPr lang="es-PE" sz="2400" dirty="0">
                <a:solidFill>
                  <a:schemeClr val="bg1"/>
                </a:solidFill>
              </a:rPr>
              <a:t>cuentas de uno mismo</a:t>
            </a:r>
            <a:r>
              <a:rPr lang="es-PE" sz="2400" dirty="0" smtClean="0">
                <a:solidFill>
                  <a:schemeClr val="bg1"/>
                </a:solidFill>
              </a:rPr>
              <a:t> </a:t>
            </a:r>
            <a:r>
              <a:rPr lang="es-PE" sz="2400" dirty="0">
                <a:solidFill>
                  <a:schemeClr val="bg1"/>
                </a:solidFill>
              </a:rPr>
              <a:t>(2005)</a:t>
            </a:r>
          </a:p>
          <a:p>
            <a:endParaRPr lang="es-PE" dirty="0"/>
          </a:p>
        </p:txBody>
      </p:sp>
    </p:spTree>
    <p:extLst>
      <p:ext uri="{BB962C8B-B14F-4D97-AF65-F5344CB8AC3E}">
        <p14:creationId xmlns:p14="http://schemas.microsoft.com/office/powerpoint/2010/main" val="2139908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rgbClr val="CE78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8200" y="365126"/>
            <a:ext cx="10515600" cy="925792"/>
          </a:xfrm>
          <a:solidFill>
            <a:srgbClr val="F593E7"/>
          </a:solidFill>
        </p:spPr>
        <p:txBody>
          <a:bodyPr/>
          <a:lstStyle/>
          <a:p>
            <a:pPr lvl="1" algn="ctr" rtl="0">
              <a:lnSpc>
                <a:spcPct val="90000"/>
              </a:lnSpc>
              <a:spcBef>
                <a:spcPct val="0"/>
              </a:spcBef>
            </a:pPr>
            <a:r>
              <a:rPr lang="es-PE" sz="2400" dirty="0" smtClean="0">
                <a:solidFill>
                  <a:schemeClr val="bg1"/>
                </a:solidFill>
              </a:rPr>
              <a:t>Actos </a:t>
            </a:r>
            <a:r>
              <a:rPr lang="es-PE" sz="2400" dirty="0" err="1" smtClean="0">
                <a:solidFill>
                  <a:schemeClr val="bg1"/>
                </a:solidFill>
              </a:rPr>
              <a:t>Performativos</a:t>
            </a:r>
            <a:r>
              <a:rPr lang="es-PE" sz="2400" dirty="0" smtClean="0">
                <a:solidFill>
                  <a:schemeClr val="bg1"/>
                </a:solidFill>
              </a:rPr>
              <a:t> y Constitución del Género (1988)</a:t>
            </a:r>
            <a:endParaRPr lang="es-PE" dirty="0"/>
          </a:p>
        </p:txBody>
      </p:sp>
      <p:sp>
        <p:nvSpPr>
          <p:cNvPr id="3" name="Marcador de contenido 2"/>
          <p:cNvSpPr>
            <a:spLocks noGrp="1"/>
          </p:cNvSpPr>
          <p:nvPr>
            <p:ph idx="1"/>
          </p:nvPr>
        </p:nvSpPr>
        <p:spPr>
          <a:xfrm>
            <a:off x="838200" y="1434353"/>
            <a:ext cx="10515600" cy="5253318"/>
          </a:xfrm>
        </p:spPr>
        <p:txBody>
          <a:bodyPr>
            <a:normAutofit fontScale="70000" lnSpcReduction="20000"/>
          </a:bodyPr>
          <a:lstStyle/>
          <a:p>
            <a:pPr algn="just"/>
            <a:r>
              <a:rPr lang="es-PE" dirty="0" smtClean="0">
                <a:solidFill>
                  <a:schemeClr val="bg1"/>
                </a:solidFill>
              </a:rPr>
              <a:t>En este ensayo, Butler sostiene que el género es </a:t>
            </a:r>
            <a:r>
              <a:rPr lang="es-PE" dirty="0" err="1" smtClean="0">
                <a:solidFill>
                  <a:schemeClr val="bg1"/>
                </a:solidFill>
              </a:rPr>
              <a:t>performativo</a:t>
            </a:r>
            <a:r>
              <a:rPr lang="es-PE" dirty="0" smtClean="0">
                <a:solidFill>
                  <a:schemeClr val="bg1"/>
                </a:solidFill>
              </a:rPr>
              <a:t>. </a:t>
            </a:r>
          </a:p>
          <a:p>
            <a:r>
              <a:rPr lang="es-PE" dirty="0" smtClean="0">
                <a:solidFill>
                  <a:schemeClr val="bg1"/>
                </a:solidFill>
              </a:rPr>
              <a:t>Distingue entre </a:t>
            </a:r>
            <a:r>
              <a:rPr lang="es-PE" b="1" dirty="0" smtClean="0">
                <a:solidFill>
                  <a:schemeClr val="bg1"/>
                </a:solidFill>
              </a:rPr>
              <a:t>sexo</a:t>
            </a:r>
            <a:r>
              <a:rPr lang="es-PE" dirty="0" smtClean="0">
                <a:solidFill>
                  <a:schemeClr val="bg1"/>
                </a:solidFill>
              </a:rPr>
              <a:t>, en cuanto hecho biológico y </a:t>
            </a:r>
            <a:r>
              <a:rPr lang="es-PE" b="1" dirty="0" smtClean="0">
                <a:solidFill>
                  <a:schemeClr val="bg1"/>
                </a:solidFill>
              </a:rPr>
              <a:t>género</a:t>
            </a:r>
            <a:r>
              <a:rPr lang="es-PE" dirty="0" smtClean="0">
                <a:solidFill>
                  <a:schemeClr val="bg1"/>
                </a:solidFill>
              </a:rPr>
              <a:t>, como la interpretación cultural de tal hecho. </a:t>
            </a:r>
          </a:p>
          <a:p>
            <a:pPr algn="just"/>
            <a:r>
              <a:rPr lang="es-PE" dirty="0" smtClean="0">
                <a:solidFill>
                  <a:schemeClr val="bg1"/>
                </a:solidFill>
              </a:rPr>
              <a:t>Butler compara la </a:t>
            </a:r>
            <a:r>
              <a:rPr lang="es-PE" dirty="0" err="1" smtClean="0">
                <a:solidFill>
                  <a:schemeClr val="bg1"/>
                </a:solidFill>
              </a:rPr>
              <a:t>performatividad</a:t>
            </a:r>
            <a:r>
              <a:rPr lang="es-PE" dirty="0" smtClean="0">
                <a:solidFill>
                  <a:schemeClr val="bg1"/>
                </a:solidFill>
              </a:rPr>
              <a:t> del género con la </a:t>
            </a:r>
            <a:r>
              <a:rPr lang="es-PE" dirty="0" err="1" smtClean="0">
                <a:solidFill>
                  <a:schemeClr val="bg1"/>
                </a:solidFill>
              </a:rPr>
              <a:t>performancia</a:t>
            </a:r>
            <a:r>
              <a:rPr lang="es-PE" dirty="0" smtClean="0">
                <a:solidFill>
                  <a:schemeClr val="bg1"/>
                </a:solidFill>
              </a:rPr>
              <a:t> en un teatro.  Señala que hay similitudes, como que cada individuo  actúa en virtud de su género asignado. Pero hay una notable diferencia; En el contexto de una obra no nos amenaza ni extraña que algún actor invierta el género de su personaje; Pero si vemos eso en la realidad, las cosas son distintas.</a:t>
            </a:r>
          </a:p>
          <a:p>
            <a:pPr algn="just"/>
            <a:r>
              <a:rPr lang="es-PE" dirty="0" smtClean="0">
                <a:solidFill>
                  <a:schemeClr val="bg1"/>
                </a:solidFill>
              </a:rPr>
              <a:t>Si el sexo se restringe sólo a las condiciones biológicas, el género se vuelve un conjunto de patrones conductuales impuestos socialmente y que las personas </a:t>
            </a:r>
            <a:r>
              <a:rPr lang="es-PE" dirty="0" err="1" smtClean="0">
                <a:solidFill>
                  <a:schemeClr val="bg1"/>
                </a:solidFill>
              </a:rPr>
              <a:t>performan</a:t>
            </a:r>
            <a:r>
              <a:rPr lang="es-PE" dirty="0" smtClean="0">
                <a:solidFill>
                  <a:schemeClr val="bg1"/>
                </a:solidFill>
              </a:rPr>
              <a:t> sin cuestionarlo, como un actor en escena. </a:t>
            </a:r>
          </a:p>
          <a:p>
            <a:pPr algn="just"/>
            <a:r>
              <a:rPr lang="es-PE" dirty="0" smtClean="0">
                <a:solidFill>
                  <a:schemeClr val="bg1"/>
                </a:solidFill>
              </a:rPr>
              <a:t>Butler defiende que no hay rasgos esenciales a la biología, sino que el género es una construcción social de la identidad y es un proceso que se renueva, revisa y reafirma constantemente. En este sentido, la mujer, es una construcción histórica. </a:t>
            </a:r>
          </a:p>
          <a:p>
            <a:pPr algn="just"/>
            <a:r>
              <a:rPr lang="es-PE" dirty="0" smtClean="0">
                <a:solidFill>
                  <a:schemeClr val="bg1"/>
                </a:solidFill>
              </a:rPr>
              <a:t>Critica la estructura binaria de la sociedad, debido a que </a:t>
            </a:r>
            <a:r>
              <a:rPr lang="es-PE" dirty="0" err="1" smtClean="0">
                <a:solidFill>
                  <a:schemeClr val="bg1"/>
                </a:solidFill>
              </a:rPr>
              <a:t>invisibiliza</a:t>
            </a:r>
            <a:r>
              <a:rPr lang="es-PE" dirty="0" smtClean="0">
                <a:solidFill>
                  <a:schemeClr val="bg1"/>
                </a:solidFill>
              </a:rPr>
              <a:t> alternativas que no tienen las mismas condiciones  y convierte sus vidas en inviables. </a:t>
            </a:r>
          </a:p>
          <a:p>
            <a:pPr algn="just"/>
            <a:r>
              <a:rPr lang="es-PE" dirty="0" smtClean="0">
                <a:solidFill>
                  <a:schemeClr val="bg1"/>
                </a:solidFill>
              </a:rPr>
              <a:t>Freud contempla la noción de cómo la identidad de una persona está modelada en términos de lo normal. Butler revisa tal noción aplicado al lesbianismo, en donde el psicoanálisis estima que las lesbianas modelan su comportamiento de acuerdo al de los hombres en cuando percibido esto último como lo normal o ideal. Por el contrario, Butler sostiene que el género funciona de un modo </a:t>
            </a:r>
            <a:r>
              <a:rPr lang="es-PE" dirty="0" err="1" smtClean="0">
                <a:solidFill>
                  <a:schemeClr val="bg1"/>
                </a:solidFill>
              </a:rPr>
              <a:t>performativo</a:t>
            </a:r>
            <a:r>
              <a:rPr lang="es-PE" dirty="0" smtClean="0">
                <a:solidFill>
                  <a:schemeClr val="bg1"/>
                </a:solidFill>
              </a:rPr>
              <a:t> y representa una noción reflexiva de las normas de género. </a:t>
            </a:r>
            <a:endParaRPr lang="es-PE" dirty="0">
              <a:solidFill>
                <a:schemeClr val="bg1"/>
              </a:solidFill>
            </a:endParaRPr>
          </a:p>
        </p:txBody>
      </p:sp>
    </p:spTree>
    <p:extLst>
      <p:ext uri="{BB962C8B-B14F-4D97-AF65-F5344CB8AC3E}">
        <p14:creationId xmlns:p14="http://schemas.microsoft.com/office/powerpoint/2010/main" val="1281452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rgbClr val="CE78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8200" y="365126"/>
            <a:ext cx="10515600" cy="667807"/>
          </a:xfrm>
          <a:solidFill>
            <a:srgbClr val="F593E7"/>
          </a:solidFill>
        </p:spPr>
        <p:txBody>
          <a:bodyPr/>
          <a:lstStyle/>
          <a:p>
            <a:pPr lvl="1" algn="ctr"/>
            <a:r>
              <a:rPr lang="es-PE" sz="2400" dirty="0" smtClean="0">
                <a:solidFill>
                  <a:schemeClr val="bg1"/>
                </a:solidFill>
              </a:rPr>
              <a:t>Problema de Género (1990)</a:t>
            </a:r>
            <a:endParaRPr lang="es-PE" sz="2400" dirty="0">
              <a:solidFill>
                <a:schemeClr val="bg1"/>
              </a:solidFill>
            </a:endParaRPr>
          </a:p>
        </p:txBody>
      </p:sp>
      <p:sp>
        <p:nvSpPr>
          <p:cNvPr id="3" name="Marcador de contenido 2"/>
          <p:cNvSpPr>
            <a:spLocks noGrp="1"/>
          </p:cNvSpPr>
          <p:nvPr>
            <p:ph idx="1"/>
          </p:nvPr>
        </p:nvSpPr>
        <p:spPr>
          <a:xfrm>
            <a:off x="406400" y="1151467"/>
            <a:ext cx="11430000" cy="5537200"/>
          </a:xfrm>
        </p:spPr>
        <p:txBody>
          <a:bodyPr>
            <a:normAutofit fontScale="70000" lnSpcReduction="20000"/>
          </a:bodyPr>
          <a:lstStyle/>
          <a:p>
            <a:pPr algn="just"/>
            <a:r>
              <a:rPr lang="es-PE" i="1" dirty="0" smtClean="0">
                <a:solidFill>
                  <a:schemeClr val="bg1"/>
                </a:solidFill>
              </a:rPr>
              <a:t>Problema de Género: Feminismo y Subversión de la identidad</a:t>
            </a:r>
            <a:r>
              <a:rPr lang="es-PE" dirty="0" smtClean="0">
                <a:solidFill>
                  <a:schemeClr val="bg1"/>
                </a:solidFill>
              </a:rPr>
              <a:t> (1990) es probablemente la obra más reconocida de Butler. El título del libro alude a la película de John </a:t>
            </a:r>
            <a:r>
              <a:rPr lang="es-PE" dirty="0" err="1" smtClean="0">
                <a:solidFill>
                  <a:schemeClr val="bg1"/>
                </a:solidFill>
              </a:rPr>
              <a:t>Waters</a:t>
            </a:r>
            <a:r>
              <a:rPr lang="es-PE" dirty="0" smtClean="0">
                <a:solidFill>
                  <a:schemeClr val="bg1"/>
                </a:solidFill>
              </a:rPr>
              <a:t>, </a:t>
            </a:r>
            <a:r>
              <a:rPr lang="es-PE" i="1" dirty="0" err="1" smtClean="0">
                <a:solidFill>
                  <a:schemeClr val="bg1"/>
                </a:solidFill>
              </a:rPr>
              <a:t>Female</a:t>
            </a:r>
            <a:r>
              <a:rPr lang="es-PE" i="1" dirty="0" smtClean="0">
                <a:solidFill>
                  <a:schemeClr val="bg1"/>
                </a:solidFill>
              </a:rPr>
              <a:t> </a:t>
            </a:r>
            <a:r>
              <a:rPr lang="es-PE" i="1" dirty="0" err="1" smtClean="0">
                <a:solidFill>
                  <a:schemeClr val="bg1"/>
                </a:solidFill>
              </a:rPr>
              <a:t>Trouble</a:t>
            </a:r>
            <a:r>
              <a:rPr lang="es-PE" dirty="0" smtClean="0">
                <a:solidFill>
                  <a:schemeClr val="bg1"/>
                </a:solidFill>
              </a:rPr>
              <a:t>. </a:t>
            </a:r>
          </a:p>
          <a:p>
            <a:pPr algn="just"/>
            <a:r>
              <a:rPr lang="es-PE" dirty="0" smtClean="0">
                <a:solidFill>
                  <a:schemeClr val="bg1"/>
                </a:solidFill>
              </a:rPr>
              <a:t>El libro discute los trabajos de Freud, de </a:t>
            </a:r>
            <a:r>
              <a:rPr lang="es-PE" dirty="0" err="1" smtClean="0">
                <a:solidFill>
                  <a:schemeClr val="bg1"/>
                </a:solidFill>
              </a:rPr>
              <a:t>Beauvoir</a:t>
            </a:r>
            <a:r>
              <a:rPr lang="es-PE" dirty="0" smtClean="0">
                <a:solidFill>
                  <a:schemeClr val="bg1"/>
                </a:solidFill>
              </a:rPr>
              <a:t>, </a:t>
            </a:r>
            <a:r>
              <a:rPr lang="es-PE" dirty="0" err="1" smtClean="0">
                <a:solidFill>
                  <a:schemeClr val="bg1"/>
                </a:solidFill>
              </a:rPr>
              <a:t>Kristeva</a:t>
            </a:r>
            <a:r>
              <a:rPr lang="es-PE" dirty="0" smtClean="0">
                <a:solidFill>
                  <a:schemeClr val="bg1"/>
                </a:solidFill>
              </a:rPr>
              <a:t>, Lacan, </a:t>
            </a:r>
            <a:r>
              <a:rPr lang="es-PE" dirty="0" err="1" smtClean="0">
                <a:solidFill>
                  <a:schemeClr val="bg1"/>
                </a:solidFill>
              </a:rPr>
              <a:t>Derrida</a:t>
            </a:r>
            <a:r>
              <a:rPr lang="es-PE" dirty="0" smtClean="0">
                <a:solidFill>
                  <a:schemeClr val="bg1"/>
                </a:solidFill>
              </a:rPr>
              <a:t>, Foucault, entre otros. </a:t>
            </a:r>
          </a:p>
          <a:p>
            <a:pPr algn="just"/>
            <a:r>
              <a:rPr lang="es-PE" dirty="0" smtClean="0">
                <a:solidFill>
                  <a:schemeClr val="bg1"/>
                </a:solidFill>
              </a:rPr>
              <a:t>Discute la coherencia entre las categorías de sexo, género y sexualidad. La conducta y los deseos están culturalmente construidos en el individuo mediante la repetición de particulares actos durante el tiempo.  </a:t>
            </a:r>
          </a:p>
          <a:p>
            <a:pPr algn="just"/>
            <a:r>
              <a:rPr lang="es-PE" dirty="0" smtClean="0">
                <a:solidFill>
                  <a:schemeClr val="bg1"/>
                </a:solidFill>
              </a:rPr>
              <a:t>Dicha práctica corporal y conductual supone el núcleo del género, debido a que Butler estima que el género, con la consecuente sexualidad, son actos </a:t>
            </a:r>
            <a:r>
              <a:rPr lang="es-PE" dirty="0" err="1" smtClean="0">
                <a:solidFill>
                  <a:schemeClr val="bg1"/>
                </a:solidFill>
              </a:rPr>
              <a:t>performativos</a:t>
            </a:r>
            <a:r>
              <a:rPr lang="es-PE" dirty="0" smtClean="0">
                <a:solidFill>
                  <a:schemeClr val="bg1"/>
                </a:solidFill>
              </a:rPr>
              <a:t>. </a:t>
            </a:r>
          </a:p>
          <a:p>
            <a:pPr algn="just"/>
            <a:r>
              <a:rPr lang="es-PE" dirty="0" smtClean="0">
                <a:solidFill>
                  <a:schemeClr val="bg1"/>
                </a:solidFill>
              </a:rPr>
              <a:t>Refiere que la sexualidad se construye en el marco de un discurso regulativo o </a:t>
            </a:r>
            <a:r>
              <a:rPr lang="es-PE" dirty="0" err="1" smtClean="0">
                <a:solidFill>
                  <a:schemeClr val="bg1"/>
                </a:solidFill>
              </a:rPr>
              <a:t>normador</a:t>
            </a:r>
            <a:r>
              <a:rPr lang="es-PE" dirty="0" smtClean="0">
                <a:solidFill>
                  <a:schemeClr val="bg1"/>
                </a:solidFill>
              </a:rPr>
              <a:t>. En este horizonte, realiza una crítica a la limitante concepción binaria. La supuesta normalidad de la heterosexualidad se pretende precisamente desde la base de esta normativa binaria, por lo que no se podría seguir algo diferente, por cuanto se naturaliza la construcción entre género binario y heterosexualidad.</a:t>
            </a:r>
          </a:p>
          <a:p>
            <a:pPr algn="just"/>
            <a:r>
              <a:rPr lang="es-PE" dirty="0" smtClean="0">
                <a:solidFill>
                  <a:schemeClr val="bg1"/>
                </a:solidFill>
              </a:rPr>
              <a:t>Butler realiza una crítica a los usos de los términos género y sexo por algunas feministas. Refiere que es un error hacer de las mujeres un grupo discreto, </a:t>
            </a:r>
            <a:r>
              <a:rPr lang="es-PE" dirty="0" err="1" smtClean="0">
                <a:solidFill>
                  <a:schemeClr val="bg1"/>
                </a:solidFill>
              </a:rPr>
              <a:t>ahistórico</a:t>
            </a:r>
            <a:r>
              <a:rPr lang="es-PE" dirty="0" smtClean="0">
                <a:solidFill>
                  <a:schemeClr val="bg1"/>
                </a:solidFill>
              </a:rPr>
              <a:t> con características similares. Tal perspectiva refuerza las relaciones de género binario. Butler señala que el feminismo no debería definir a la mujer y que debería enfocarse en rendir cuentas de cómo el poder funciona estructuralmente y moldea nuestra comprensión de lo femenino en la sociedad. </a:t>
            </a:r>
          </a:p>
          <a:p>
            <a:pPr algn="just"/>
            <a:r>
              <a:rPr lang="es-PE" dirty="0" smtClean="0">
                <a:solidFill>
                  <a:schemeClr val="bg1"/>
                </a:solidFill>
              </a:rPr>
              <a:t>Finalmente, Butler establece que debemos romper con los vínculos entre sexo y género, de modo que el género y el deseo sean versátiles de acuerdo a la libertad y no por causas estables. La idea de identidad como libre y el género como acto </a:t>
            </a:r>
            <a:r>
              <a:rPr lang="es-PE" dirty="0" err="1" smtClean="0">
                <a:solidFill>
                  <a:schemeClr val="bg1"/>
                </a:solidFill>
              </a:rPr>
              <a:t>performativo</a:t>
            </a:r>
            <a:r>
              <a:rPr lang="es-PE" dirty="0" smtClean="0">
                <a:solidFill>
                  <a:schemeClr val="bg1"/>
                </a:solidFill>
              </a:rPr>
              <a:t> es un pilar fundacional de la teoría </a:t>
            </a:r>
            <a:r>
              <a:rPr lang="es-PE" dirty="0" err="1" smtClean="0">
                <a:solidFill>
                  <a:schemeClr val="bg1"/>
                </a:solidFill>
              </a:rPr>
              <a:t>queer</a:t>
            </a:r>
            <a:r>
              <a:rPr lang="es-PE" dirty="0" smtClean="0">
                <a:solidFill>
                  <a:schemeClr val="bg1"/>
                </a:solidFill>
              </a:rPr>
              <a:t>. </a:t>
            </a:r>
            <a:endParaRPr lang="es-PE" dirty="0">
              <a:solidFill>
                <a:schemeClr val="bg1"/>
              </a:solidFill>
            </a:endParaRPr>
          </a:p>
        </p:txBody>
      </p:sp>
    </p:spTree>
    <p:extLst>
      <p:ext uri="{BB962C8B-B14F-4D97-AF65-F5344CB8AC3E}">
        <p14:creationId xmlns:p14="http://schemas.microsoft.com/office/powerpoint/2010/main" val="2692990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rgbClr val="CE78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8200" y="365126"/>
            <a:ext cx="10515600" cy="1224524"/>
          </a:xfrm>
          <a:solidFill>
            <a:srgbClr val="F593E7"/>
          </a:solidFill>
        </p:spPr>
        <p:txBody>
          <a:bodyPr/>
          <a:lstStyle/>
          <a:p>
            <a:pPr lvl="1" algn="ctr" rtl="0">
              <a:lnSpc>
                <a:spcPct val="90000"/>
              </a:lnSpc>
              <a:spcBef>
                <a:spcPct val="0"/>
              </a:spcBef>
            </a:pPr>
            <a:r>
              <a:rPr lang="es-PE" sz="2400" dirty="0" smtClean="0">
                <a:solidFill>
                  <a:schemeClr val="bg1"/>
                </a:solidFill>
              </a:rPr>
              <a:t>Imitación e Insubordinación de Género (1990)</a:t>
            </a:r>
            <a:endParaRPr lang="es-PE" dirty="0"/>
          </a:p>
        </p:txBody>
      </p:sp>
      <p:sp>
        <p:nvSpPr>
          <p:cNvPr id="3" name="Marcador de contenido 2"/>
          <p:cNvSpPr>
            <a:spLocks noGrp="1"/>
          </p:cNvSpPr>
          <p:nvPr>
            <p:ph idx="1"/>
          </p:nvPr>
        </p:nvSpPr>
        <p:spPr/>
        <p:txBody>
          <a:bodyPr>
            <a:normAutofit fontScale="92500"/>
          </a:bodyPr>
          <a:lstStyle/>
          <a:p>
            <a:pPr algn="just"/>
            <a:r>
              <a:rPr lang="es-PE" dirty="0" smtClean="0">
                <a:solidFill>
                  <a:schemeClr val="bg1"/>
                </a:solidFill>
              </a:rPr>
              <a:t>En este ensayo, se busca teorizar desde el punto de vista de la autora en cuanto lesbiana, profundizando en su compromiso por la lucha social. </a:t>
            </a:r>
          </a:p>
          <a:p>
            <a:pPr algn="just"/>
            <a:r>
              <a:rPr lang="es-PE" dirty="0" smtClean="0">
                <a:solidFill>
                  <a:schemeClr val="bg1"/>
                </a:solidFill>
              </a:rPr>
              <a:t>Butler explora en la producción de identidades como la homosexual y la heterosexual y la limitante naturaleza de las categorías de identidad. </a:t>
            </a:r>
          </a:p>
          <a:p>
            <a:pPr algn="just"/>
            <a:r>
              <a:rPr lang="es-PE" dirty="0" smtClean="0">
                <a:solidFill>
                  <a:schemeClr val="bg1"/>
                </a:solidFill>
              </a:rPr>
              <a:t>Las categorías de identidad, para ella, es un resultado de ciertas exclusiones y ocultamientos, y por tanto, merecen regulación.</a:t>
            </a:r>
          </a:p>
          <a:p>
            <a:pPr algn="just"/>
            <a:r>
              <a:rPr lang="es-PE" dirty="0" smtClean="0">
                <a:solidFill>
                  <a:schemeClr val="bg1"/>
                </a:solidFill>
              </a:rPr>
              <a:t>Sin embargo, las categorías de identidad son fundamentales para la representación y acción política. </a:t>
            </a:r>
          </a:p>
          <a:p>
            <a:pPr algn="just"/>
            <a:r>
              <a:rPr lang="es-PE" dirty="0" smtClean="0">
                <a:solidFill>
                  <a:schemeClr val="bg1"/>
                </a:solidFill>
              </a:rPr>
              <a:t>Butler critica la construcción de identidad alrededor de la repetición de actos, pues considera que no son originales, ni fruto de la reflexión. </a:t>
            </a:r>
            <a:endParaRPr lang="es-PE" dirty="0">
              <a:solidFill>
                <a:schemeClr val="bg1"/>
              </a:solidFill>
            </a:endParaRPr>
          </a:p>
        </p:txBody>
      </p:sp>
    </p:spTree>
    <p:extLst>
      <p:ext uri="{BB962C8B-B14F-4D97-AF65-F5344CB8AC3E}">
        <p14:creationId xmlns:p14="http://schemas.microsoft.com/office/powerpoint/2010/main" val="3162598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rgbClr val="CE78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8200" y="365126"/>
            <a:ext cx="10515600" cy="1224524"/>
          </a:xfrm>
          <a:solidFill>
            <a:srgbClr val="F593E7"/>
          </a:solidFill>
        </p:spPr>
        <p:txBody>
          <a:bodyPr/>
          <a:lstStyle/>
          <a:p>
            <a:pPr lvl="1" algn="ctr"/>
            <a:r>
              <a:rPr lang="es-PE" sz="2400" dirty="0" smtClean="0">
                <a:solidFill>
                  <a:schemeClr val="bg1"/>
                </a:solidFill>
              </a:rPr>
              <a:t>Cuerpos que importan (1993)</a:t>
            </a:r>
            <a:endParaRPr lang="es-PE" sz="2400" dirty="0">
              <a:solidFill>
                <a:schemeClr val="bg1"/>
              </a:solidFill>
            </a:endParaRPr>
          </a:p>
        </p:txBody>
      </p:sp>
      <p:sp>
        <p:nvSpPr>
          <p:cNvPr id="3" name="Marcador de contenido 2"/>
          <p:cNvSpPr>
            <a:spLocks noGrp="1"/>
          </p:cNvSpPr>
          <p:nvPr>
            <p:ph idx="1"/>
          </p:nvPr>
        </p:nvSpPr>
        <p:spPr>
          <a:xfrm>
            <a:off x="838200" y="2336799"/>
            <a:ext cx="10515600" cy="3840163"/>
          </a:xfrm>
        </p:spPr>
        <p:txBody>
          <a:bodyPr>
            <a:normAutofit fontScale="77500" lnSpcReduction="20000"/>
          </a:bodyPr>
          <a:lstStyle/>
          <a:p>
            <a:pPr algn="just"/>
            <a:r>
              <a:rPr lang="es-PE" dirty="0" smtClean="0">
                <a:solidFill>
                  <a:schemeClr val="bg1"/>
                </a:solidFill>
              </a:rPr>
              <a:t>La pregunta por lo abyecto nos lleva a cuestionarnos por cuerpos que importan y cuerpos que no importan. Ello nos lleva a preguntarnos por la materialidad del cuerpo y la negligencia en que incurren algunas tradiciones metafísicas al negarlo o censurarlo. </a:t>
            </a:r>
          </a:p>
          <a:p>
            <a:pPr algn="just"/>
            <a:r>
              <a:rPr lang="es-PE" dirty="0" smtClean="0">
                <a:solidFill>
                  <a:schemeClr val="bg1"/>
                </a:solidFill>
              </a:rPr>
              <a:t>Los ejes que orbitan los escritos de este libro tratan sobre la corporalidad y la sexualidad humana. Butler refiere que las teorías de matriz heterosexual definen la corporalidad y por consiguiente, lo femenino con un estigma desproporcionado.</a:t>
            </a:r>
          </a:p>
          <a:p>
            <a:pPr algn="just"/>
            <a:r>
              <a:rPr lang="es-PE" dirty="0" smtClean="0">
                <a:solidFill>
                  <a:schemeClr val="bg1"/>
                </a:solidFill>
              </a:rPr>
              <a:t>Butler reincide en esta obra en la importancia que tiene la repetición o </a:t>
            </a:r>
            <a:r>
              <a:rPr lang="es-PE" dirty="0" err="1" smtClean="0">
                <a:solidFill>
                  <a:schemeClr val="bg1"/>
                </a:solidFill>
              </a:rPr>
              <a:t>iterabilidad</a:t>
            </a:r>
            <a:r>
              <a:rPr lang="es-PE" dirty="0" smtClean="0">
                <a:solidFill>
                  <a:schemeClr val="bg1"/>
                </a:solidFill>
              </a:rPr>
              <a:t> para la </a:t>
            </a:r>
            <a:r>
              <a:rPr lang="es-PE" dirty="0" err="1" smtClean="0">
                <a:solidFill>
                  <a:schemeClr val="bg1"/>
                </a:solidFill>
              </a:rPr>
              <a:t>performatividad</a:t>
            </a:r>
            <a:r>
              <a:rPr lang="es-PE" dirty="0" smtClean="0">
                <a:solidFill>
                  <a:schemeClr val="bg1"/>
                </a:solidFill>
              </a:rPr>
              <a:t>. </a:t>
            </a:r>
          </a:p>
          <a:p>
            <a:pPr algn="just"/>
            <a:r>
              <a:rPr lang="es-PE" dirty="0" smtClean="0">
                <a:solidFill>
                  <a:schemeClr val="bg1"/>
                </a:solidFill>
              </a:rPr>
              <a:t>La </a:t>
            </a:r>
            <a:r>
              <a:rPr lang="es-PE" dirty="0" err="1" smtClean="0">
                <a:solidFill>
                  <a:schemeClr val="bg1"/>
                </a:solidFill>
              </a:rPr>
              <a:t>performatividad</a:t>
            </a:r>
            <a:r>
              <a:rPr lang="es-PE" dirty="0" smtClean="0">
                <a:solidFill>
                  <a:schemeClr val="bg1"/>
                </a:solidFill>
              </a:rPr>
              <a:t> supone que hay cierta indeterminación en un proceso infinito de construcción. </a:t>
            </a:r>
          </a:p>
          <a:p>
            <a:pPr algn="just"/>
            <a:r>
              <a:rPr lang="es-PE" dirty="0" smtClean="0">
                <a:solidFill>
                  <a:schemeClr val="bg1"/>
                </a:solidFill>
              </a:rPr>
              <a:t>Esto al mismo tiempo, refuerza la idea de que conductas como la heterosexualidad son adquiridas por el hábito de la repetición, como abre las puertas  a la posibilidad de la incoherencia y contestación, es decir, a reformular su identidad conscientemente. </a:t>
            </a:r>
            <a:endParaRPr lang="es-PE" dirty="0">
              <a:solidFill>
                <a:schemeClr val="bg1"/>
              </a:solidFill>
            </a:endParaRPr>
          </a:p>
        </p:txBody>
      </p:sp>
    </p:spTree>
    <p:extLst>
      <p:ext uri="{BB962C8B-B14F-4D97-AF65-F5344CB8AC3E}">
        <p14:creationId xmlns:p14="http://schemas.microsoft.com/office/powerpoint/2010/main" val="709031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rgbClr val="CE78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8200" y="365126"/>
            <a:ext cx="10515600" cy="1224524"/>
          </a:xfrm>
          <a:solidFill>
            <a:srgbClr val="F593E7"/>
          </a:solidFill>
        </p:spPr>
        <p:txBody>
          <a:bodyPr/>
          <a:lstStyle/>
          <a:p>
            <a:pPr lvl="1" algn="ctr"/>
            <a:r>
              <a:rPr lang="es-PE" sz="2400" dirty="0" smtClean="0">
                <a:solidFill>
                  <a:schemeClr val="bg1"/>
                </a:solidFill>
              </a:rPr>
              <a:t>Discurso Excitable (1997)</a:t>
            </a:r>
            <a:endParaRPr lang="es-PE" sz="2400" dirty="0">
              <a:solidFill>
                <a:schemeClr val="bg1"/>
              </a:solidFill>
            </a:endParaRPr>
          </a:p>
        </p:txBody>
      </p:sp>
      <p:sp>
        <p:nvSpPr>
          <p:cNvPr id="3" name="Marcador de contenido 2"/>
          <p:cNvSpPr>
            <a:spLocks noGrp="1"/>
          </p:cNvSpPr>
          <p:nvPr>
            <p:ph idx="1"/>
          </p:nvPr>
        </p:nvSpPr>
        <p:spPr/>
        <p:txBody>
          <a:bodyPr>
            <a:normAutofit fontScale="92500" lnSpcReduction="10000"/>
          </a:bodyPr>
          <a:lstStyle/>
          <a:p>
            <a:pPr algn="just"/>
            <a:r>
              <a:rPr lang="es-PE" dirty="0" smtClean="0">
                <a:solidFill>
                  <a:schemeClr val="bg1"/>
                </a:solidFill>
              </a:rPr>
              <a:t>En </a:t>
            </a:r>
            <a:r>
              <a:rPr lang="es-PE" i="1" dirty="0" smtClean="0">
                <a:solidFill>
                  <a:schemeClr val="bg1"/>
                </a:solidFill>
              </a:rPr>
              <a:t>Discurso Excitable: Políticas de la </a:t>
            </a:r>
            <a:r>
              <a:rPr lang="es-PE" i="1" dirty="0" err="1" smtClean="0">
                <a:solidFill>
                  <a:schemeClr val="bg1"/>
                </a:solidFill>
              </a:rPr>
              <a:t>performatividad</a:t>
            </a:r>
            <a:r>
              <a:rPr lang="es-PE" i="1" dirty="0" smtClean="0">
                <a:solidFill>
                  <a:schemeClr val="bg1"/>
                </a:solidFill>
              </a:rPr>
              <a:t>, </a:t>
            </a:r>
            <a:r>
              <a:rPr lang="es-PE" dirty="0" smtClean="0">
                <a:solidFill>
                  <a:schemeClr val="bg1"/>
                </a:solidFill>
              </a:rPr>
              <a:t>Butler confronta los problemas de los discursos de odio y la censura. Sopesa que la censura es algo complicado de evaluar, debido a que en algunos casos puede ser útil e incluso necesario. </a:t>
            </a:r>
          </a:p>
          <a:p>
            <a:pPr algn="just"/>
            <a:r>
              <a:rPr lang="es-PE" dirty="0" smtClean="0">
                <a:solidFill>
                  <a:schemeClr val="bg1"/>
                </a:solidFill>
              </a:rPr>
              <a:t>Argumenta que el discurso de odio existe retrospectivamente sólo desde ser declarado tal por las autoridades del estado. De tal modo, el estado se reserva para sí el derecho de definir que límites suponen lo aceptable y un discurso inaceptable. En esta línea, Butler critica a el poder del estado para censurar. </a:t>
            </a:r>
          </a:p>
          <a:p>
            <a:pPr algn="just"/>
            <a:r>
              <a:rPr lang="es-PE" dirty="0" smtClean="0">
                <a:solidFill>
                  <a:schemeClr val="bg1"/>
                </a:solidFill>
              </a:rPr>
              <a:t>Siguiendo a Foucault y a Freud, donde está la prohibición, surge el deseo. Butler considera que la censura es un estado primitivo del lenguaje y ralentiza su despliegue en el pensamiento. </a:t>
            </a:r>
            <a:endParaRPr lang="es-PE" dirty="0">
              <a:solidFill>
                <a:schemeClr val="bg1"/>
              </a:solidFill>
            </a:endParaRPr>
          </a:p>
        </p:txBody>
      </p:sp>
    </p:spTree>
    <p:extLst>
      <p:ext uri="{BB962C8B-B14F-4D97-AF65-F5344CB8AC3E}">
        <p14:creationId xmlns:p14="http://schemas.microsoft.com/office/powerpoint/2010/main" val="2594860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rgbClr val="CE78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8200" y="365126"/>
            <a:ext cx="10515600" cy="1224524"/>
          </a:xfrm>
          <a:solidFill>
            <a:srgbClr val="F593E7"/>
          </a:solidFill>
        </p:spPr>
        <p:txBody>
          <a:bodyPr/>
          <a:lstStyle/>
          <a:p>
            <a:pPr lvl="1" algn="ctr"/>
            <a:r>
              <a:rPr lang="es-PE" sz="2400" dirty="0" err="1" smtClean="0">
                <a:solidFill>
                  <a:schemeClr val="bg1"/>
                </a:solidFill>
              </a:rPr>
              <a:t>Deconstruyendo</a:t>
            </a:r>
            <a:r>
              <a:rPr lang="es-PE" sz="2400" dirty="0" smtClean="0">
                <a:solidFill>
                  <a:schemeClr val="bg1"/>
                </a:solidFill>
              </a:rPr>
              <a:t> el Género (2004)</a:t>
            </a:r>
            <a:endParaRPr lang="es-PE" sz="2400" dirty="0">
              <a:solidFill>
                <a:schemeClr val="bg1"/>
              </a:solidFill>
            </a:endParaRPr>
          </a:p>
        </p:txBody>
      </p:sp>
      <p:sp>
        <p:nvSpPr>
          <p:cNvPr id="3" name="Marcador de contenido 2"/>
          <p:cNvSpPr>
            <a:spLocks noGrp="1"/>
          </p:cNvSpPr>
          <p:nvPr>
            <p:ph idx="1"/>
          </p:nvPr>
        </p:nvSpPr>
        <p:spPr>
          <a:xfrm>
            <a:off x="838200" y="1825625"/>
            <a:ext cx="10515600" cy="4812242"/>
          </a:xfrm>
        </p:spPr>
        <p:txBody>
          <a:bodyPr>
            <a:normAutofit fontScale="85000" lnSpcReduction="20000"/>
          </a:bodyPr>
          <a:lstStyle/>
          <a:p>
            <a:pPr algn="just"/>
            <a:r>
              <a:rPr lang="es-PE" dirty="0" smtClean="0">
                <a:solidFill>
                  <a:schemeClr val="bg1"/>
                </a:solidFill>
              </a:rPr>
              <a:t>Esta obra recolecta las reflexiones sobre género, sexo, sexualidad, psicoanálisis y el trato médico de personas intersexuales para un público más general. </a:t>
            </a:r>
          </a:p>
          <a:p>
            <a:pPr algn="just"/>
            <a:r>
              <a:rPr lang="es-PE" dirty="0" smtClean="0">
                <a:solidFill>
                  <a:schemeClr val="bg1"/>
                </a:solidFill>
              </a:rPr>
              <a:t>Revisita y depura las nociones de </a:t>
            </a:r>
            <a:r>
              <a:rPr lang="es-PE" dirty="0" err="1" smtClean="0">
                <a:solidFill>
                  <a:schemeClr val="bg1"/>
                </a:solidFill>
              </a:rPr>
              <a:t>performatividad</a:t>
            </a:r>
            <a:r>
              <a:rPr lang="es-PE" dirty="0" smtClean="0">
                <a:solidFill>
                  <a:schemeClr val="bg1"/>
                </a:solidFill>
              </a:rPr>
              <a:t> y se centra en la deconstrucción de normas restrictivas basadas en concepciones de la sexualidad y el género. </a:t>
            </a:r>
          </a:p>
          <a:p>
            <a:pPr algn="just"/>
            <a:r>
              <a:rPr lang="es-PE" dirty="0" smtClean="0">
                <a:solidFill>
                  <a:schemeClr val="bg1"/>
                </a:solidFill>
              </a:rPr>
              <a:t>Discute cómo el género se ejerce sin que uno sea consciente de ello, teniendo en cuenta que el trato a un niño o niña parece ser distinto de acuerdo a la construcción de género que esperamos de cada uno. </a:t>
            </a:r>
          </a:p>
          <a:p>
            <a:pPr algn="just"/>
            <a:r>
              <a:rPr lang="es-PE" dirty="0" smtClean="0">
                <a:solidFill>
                  <a:schemeClr val="bg1"/>
                </a:solidFill>
              </a:rPr>
              <a:t>En este sentido, hay deseos inculcados por la sociedad, pero señala, también albergamos deseos propios que pueden o no coincidir con tal normatividad.</a:t>
            </a:r>
          </a:p>
          <a:p>
            <a:pPr algn="just"/>
            <a:r>
              <a:rPr lang="es-PE" dirty="0" smtClean="0">
                <a:solidFill>
                  <a:schemeClr val="bg1"/>
                </a:solidFill>
              </a:rPr>
              <a:t>Cuestiona la posibilidad de una vida viable por cuanto las opciones que se alejan de lo entendido como normal parecen asediar como imposiciones culturales a las personas. Es patente que necesitamos el reconocimiento de otros, pero las condiciones para tal reconocimiento pueden hacer la vida insoportable. Butler </a:t>
            </a:r>
            <a:r>
              <a:rPr lang="es-PE" dirty="0" err="1" smtClean="0">
                <a:solidFill>
                  <a:schemeClr val="bg1"/>
                </a:solidFill>
              </a:rPr>
              <a:t>crtiica</a:t>
            </a:r>
            <a:r>
              <a:rPr lang="es-PE" dirty="0" smtClean="0">
                <a:solidFill>
                  <a:schemeClr val="bg1"/>
                </a:solidFill>
              </a:rPr>
              <a:t> tales condiciones de modo que la gente que no encaja en ellas tenga mejores posibilidades de calidad de vida. </a:t>
            </a:r>
          </a:p>
          <a:p>
            <a:endParaRPr lang="es-PE" dirty="0">
              <a:solidFill>
                <a:schemeClr val="bg1"/>
              </a:solidFill>
            </a:endParaRPr>
          </a:p>
        </p:txBody>
      </p:sp>
    </p:spTree>
    <p:extLst>
      <p:ext uri="{BB962C8B-B14F-4D97-AF65-F5344CB8AC3E}">
        <p14:creationId xmlns:p14="http://schemas.microsoft.com/office/powerpoint/2010/main" val="3185870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rgbClr val="CE78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8200" y="365126"/>
            <a:ext cx="10515600" cy="1224524"/>
          </a:xfrm>
          <a:solidFill>
            <a:srgbClr val="F593E7"/>
          </a:solidFill>
        </p:spPr>
        <p:txBody>
          <a:bodyPr/>
          <a:lstStyle/>
          <a:p>
            <a:pPr lvl="1" algn="ctr"/>
            <a:r>
              <a:rPr lang="es-PE" sz="2400" dirty="0" smtClean="0">
                <a:solidFill>
                  <a:schemeClr val="bg1"/>
                </a:solidFill>
              </a:rPr>
              <a:t>Rindiendo cuentas de uno mismo (2005)</a:t>
            </a:r>
            <a:endParaRPr lang="es-PE" sz="2400" dirty="0">
              <a:solidFill>
                <a:schemeClr val="bg1"/>
              </a:solidFill>
            </a:endParaRPr>
          </a:p>
        </p:txBody>
      </p:sp>
      <p:sp>
        <p:nvSpPr>
          <p:cNvPr id="3" name="Marcador de contenido 2"/>
          <p:cNvSpPr>
            <a:spLocks noGrp="1"/>
          </p:cNvSpPr>
          <p:nvPr>
            <p:ph idx="1"/>
          </p:nvPr>
        </p:nvSpPr>
        <p:spPr/>
        <p:txBody>
          <a:bodyPr>
            <a:normAutofit fontScale="62500" lnSpcReduction="20000"/>
          </a:bodyPr>
          <a:lstStyle/>
          <a:p>
            <a:pPr algn="just"/>
            <a:r>
              <a:rPr lang="es-PE" dirty="0" smtClean="0">
                <a:solidFill>
                  <a:schemeClr val="bg1"/>
                </a:solidFill>
              </a:rPr>
              <a:t>Butler desarrolla una ética fundamentada en la opacidad o transparencia de un sujeto consigo mismo. Esto supone los limites del autoconocimiento.</a:t>
            </a:r>
          </a:p>
          <a:p>
            <a:pPr algn="just"/>
            <a:r>
              <a:rPr lang="es-PE" dirty="0" smtClean="0">
                <a:solidFill>
                  <a:schemeClr val="bg1"/>
                </a:solidFill>
              </a:rPr>
              <a:t>Tomando elementos de Adorno, Foucault, Nietzsche, </a:t>
            </a:r>
            <a:r>
              <a:rPr lang="es-PE" dirty="0" err="1" smtClean="0">
                <a:solidFill>
                  <a:schemeClr val="bg1"/>
                </a:solidFill>
              </a:rPr>
              <a:t>Levinas</a:t>
            </a:r>
            <a:r>
              <a:rPr lang="es-PE" dirty="0" smtClean="0">
                <a:solidFill>
                  <a:schemeClr val="bg1"/>
                </a:solidFill>
              </a:rPr>
              <a:t>, entre otros, Butler desarrolla una teoría sobre la formación del sujeto. </a:t>
            </a:r>
          </a:p>
          <a:p>
            <a:pPr algn="just"/>
            <a:r>
              <a:rPr lang="es-PE" dirty="0" smtClean="0">
                <a:solidFill>
                  <a:schemeClr val="bg1"/>
                </a:solidFill>
              </a:rPr>
              <a:t>Defiende la idea de los sujetos relacionados intrínsecamente a una sociedad. Ello supone una comunidad de otros con sus normas, las cuales exceden el control del individuo que se moldea. </a:t>
            </a:r>
          </a:p>
          <a:p>
            <a:pPr algn="just"/>
            <a:r>
              <a:rPr lang="es-PE" dirty="0" smtClean="0">
                <a:solidFill>
                  <a:schemeClr val="bg1"/>
                </a:solidFill>
              </a:rPr>
              <a:t>Un presupuesto para reconocer a los individuos, es que representan en sentido gramatical un “yo”.</a:t>
            </a:r>
          </a:p>
          <a:p>
            <a:pPr algn="just"/>
            <a:r>
              <a:rPr lang="es-PE" dirty="0" smtClean="0">
                <a:solidFill>
                  <a:schemeClr val="bg1"/>
                </a:solidFill>
              </a:rPr>
              <a:t>Butler sostiene que hay una razón que explica al sujeto como opaco para sí mismo. Las limitaciones de su libertad y responsabilidad ética conservan una relación con los límites de la narrativa normativa, presupuestos del lenguaje y proyecciones. </a:t>
            </a:r>
          </a:p>
          <a:p>
            <a:pPr algn="just"/>
            <a:r>
              <a:rPr lang="es-PE" dirty="0" smtClean="0">
                <a:solidFill>
                  <a:schemeClr val="bg1"/>
                </a:solidFill>
              </a:rPr>
              <a:t>Como alternativa, Butler propone una ética fundada en los límites del conocimiento propio y una responsabilidad limitada a tales dimensiones. Visualiza una ética en donde el propio ser responsable conoce los límites de su entendimiento, reconociendo la medida y capacidad en que le es posible dar cuenta de sí mismo a otros y respetar aquellos límites como sintomáticamente humanos. </a:t>
            </a:r>
          </a:p>
          <a:p>
            <a:pPr algn="just"/>
            <a:r>
              <a:rPr lang="es-PE" dirty="0" smtClean="0">
                <a:solidFill>
                  <a:schemeClr val="bg1"/>
                </a:solidFill>
              </a:rPr>
              <a:t>Para sopesar el papel de la opacidad de uno consigo mismo en la deliberación ética implica interrogar críticamente  el mundo social en donde nos hacemos humanos y es precisamente uno que nos cuesta entender para proyectar nuestros límites. Así, Butler</a:t>
            </a:r>
            <a:endParaRPr lang="es-PE" dirty="0">
              <a:solidFill>
                <a:schemeClr val="bg1"/>
              </a:solidFill>
            </a:endParaRPr>
          </a:p>
        </p:txBody>
      </p:sp>
    </p:spTree>
    <p:extLst>
      <p:ext uri="{BB962C8B-B14F-4D97-AF65-F5344CB8AC3E}">
        <p14:creationId xmlns:p14="http://schemas.microsoft.com/office/powerpoint/2010/main" val="3394715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judith butle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8424"/>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12192000" cy="6827520"/>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436098" y="562707"/>
            <a:ext cx="8370276" cy="5908431"/>
          </a:xfrm>
          <a:solidFill>
            <a:schemeClr val="accent6">
              <a:lumMod val="75000"/>
              <a:alpha val="44000"/>
            </a:schemeClr>
          </a:solidFill>
        </p:spPr>
        <p:txBody>
          <a:bodyPr>
            <a:normAutofit lnSpcReduction="10000"/>
          </a:bodyPr>
          <a:lstStyle/>
          <a:p>
            <a:pPr algn="just"/>
            <a:r>
              <a:rPr lang="es-PE" dirty="0" smtClean="0">
                <a:solidFill>
                  <a:schemeClr val="bg1"/>
                </a:solidFill>
              </a:rPr>
              <a:t>Judith Butler es una filosofa norteamericana que ha influido mucho en la reflexión política, ética y la tercera ola del feminismo.</a:t>
            </a:r>
          </a:p>
          <a:p>
            <a:pPr algn="just"/>
            <a:r>
              <a:rPr lang="es-PE" dirty="0">
                <a:solidFill>
                  <a:schemeClr val="bg1"/>
                </a:solidFill>
              </a:rPr>
              <a:t>Su participación en diversas instituciones incluye a universidades como las de </a:t>
            </a:r>
            <a:r>
              <a:rPr lang="es-PE" dirty="0" err="1">
                <a:solidFill>
                  <a:schemeClr val="bg1"/>
                </a:solidFill>
              </a:rPr>
              <a:t>Bennington</a:t>
            </a:r>
            <a:r>
              <a:rPr lang="es-PE" dirty="0">
                <a:solidFill>
                  <a:schemeClr val="bg1"/>
                </a:solidFill>
              </a:rPr>
              <a:t>, Yale, </a:t>
            </a:r>
            <a:r>
              <a:rPr lang="es-PE" dirty="0" err="1">
                <a:solidFill>
                  <a:schemeClr val="bg1"/>
                </a:solidFill>
              </a:rPr>
              <a:t>Heidelburg</a:t>
            </a:r>
            <a:r>
              <a:rPr lang="es-PE" dirty="0">
                <a:solidFill>
                  <a:schemeClr val="bg1"/>
                </a:solidFill>
              </a:rPr>
              <a:t>, </a:t>
            </a:r>
            <a:r>
              <a:rPr lang="es-PE" dirty="0" err="1">
                <a:solidFill>
                  <a:schemeClr val="bg1"/>
                </a:solidFill>
              </a:rPr>
              <a:t>Wesleyan</a:t>
            </a:r>
            <a:r>
              <a:rPr lang="es-PE" dirty="0">
                <a:solidFill>
                  <a:schemeClr val="bg1"/>
                </a:solidFill>
              </a:rPr>
              <a:t>, George Washington, John Hopkins, California, Berkeley, </a:t>
            </a:r>
            <a:r>
              <a:rPr lang="es-PE" dirty="0" err="1">
                <a:solidFill>
                  <a:schemeClr val="bg1"/>
                </a:solidFill>
              </a:rPr>
              <a:t>Amsterdam</a:t>
            </a:r>
            <a:r>
              <a:rPr lang="es-PE" dirty="0">
                <a:solidFill>
                  <a:schemeClr val="bg1"/>
                </a:solidFill>
              </a:rPr>
              <a:t>, Columbia y otras. </a:t>
            </a:r>
          </a:p>
          <a:p>
            <a:pPr algn="just"/>
            <a:r>
              <a:rPr lang="es-PE" dirty="0">
                <a:solidFill>
                  <a:schemeClr val="bg1"/>
                </a:solidFill>
              </a:rPr>
              <a:t>Escribe en variadas publicaciones académicas tales como </a:t>
            </a:r>
            <a:r>
              <a:rPr lang="es-PE" i="1" dirty="0">
                <a:solidFill>
                  <a:schemeClr val="bg1"/>
                </a:solidFill>
              </a:rPr>
              <a:t>A </a:t>
            </a:r>
            <a:r>
              <a:rPr lang="es-PE" i="1" dirty="0" err="1">
                <a:solidFill>
                  <a:schemeClr val="bg1"/>
                </a:solidFill>
              </a:rPr>
              <a:t>Journal</a:t>
            </a:r>
            <a:r>
              <a:rPr lang="es-PE" i="1" dirty="0">
                <a:solidFill>
                  <a:schemeClr val="bg1"/>
                </a:solidFill>
              </a:rPr>
              <a:t> </a:t>
            </a:r>
            <a:r>
              <a:rPr lang="es-PE" i="1" dirty="0" err="1">
                <a:solidFill>
                  <a:schemeClr val="bg1"/>
                </a:solidFill>
              </a:rPr>
              <a:t>Rhetoric</a:t>
            </a:r>
            <a:r>
              <a:rPr lang="es-PE" i="1" dirty="0">
                <a:solidFill>
                  <a:schemeClr val="bg1"/>
                </a:solidFill>
              </a:rPr>
              <a:t>, Culture and </a:t>
            </a:r>
            <a:r>
              <a:rPr lang="es-PE" i="1" dirty="0" err="1">
                <a:solidFill>
                  <a:schemeClr val="bg1"/>
                </a:solidFill>
              </a:rPr>
              <a:t>Politics</a:t>
            </a:r>
            <a:r>
              <a:rPr lang="es-PE" dirty="0">
                <a:solidFill>
                  <a:schemeClr val="bg1"/>
                </a:solidFill>
              </a:rPr>
              <a:t> y </a:t>
            </a:r>
            <a:r>
              <a:rPr lang="es-PE" i="1" dirty="0" err="1">
                <a:solidFill>
                  <a:schemeClr val="bg1"/>
                </a:solidFill>
              </a:rPr>
              <a:t>Signs</a:t>
            </a:r>
            <a:r>
              <a:rPr lang="es-PE" i="1" dirty="0">
                <a:solidFill>
                  <a:schemeClr val="bg1"/>
                </a:solidFill>
              </a:rPr>
              <a:t>: </a:t>
            </a:r>
            <a:r>
              <a:rPr lang="es-PE" i="1" dirty="0" err="1">
                <a:solidFill>
                  <a:schemeClr val="bg1"/>
                </a:solidFill>
              </a:rPr>
              <a:t>Journal</a:t>
            </a:r>
            <a:r>
              <a:rPr lang="es-PE" i="1" dirty="0">
                <a:solidFill>
                  <a:schemeClr val="bg1"/>
                </a:solidFill>
              </a:rPr>
              <a:t> of </a:t>
            </a:r>
            <a:r>
              <a:rPr lang="es-PE" i="1" dirty="0" err="1">
                <a:solidFill>
                  <a:schemeClr val="bg1"/>
                </a:solidFill>
              </a:rPr>
              <a:t>Women</a:t>
            </a:r>
            <a:r>
              <a:rPr lang="es-PE" i="1" dirty="0">
                <a:solidFill>
                  <a:schemeClr val="bg1"/>
                </a:solidFill>
              </a:rPr>
              <a:t> in Culture and </a:t>
            </a:r>
            <a:r>
              <a:rPr lang="es-PE" i="1" dirty="0" err="1">
                <a:solidFill>
                  <a:schemeClr val="bg1"/>
                </a:solidFill>
              </a:rPr>
              <a:t>Society</a:t>
            </a:r>
            <a:r>
              <a:rPr lang="es-PE" i="1" dirty="0">
                <a:solidFill>
                  <a:schemeClr val="bg1"/>
                </a:solidFill>
              </a:rPr>
              <a:t>.</a:t>
            </a:r>
          </a:p>
          <a:p>
            <a:pPr algn="just"/>
            <a:r>
              <a:rPr lang="es-PE" dirty="0" smtClean="0">
                <a:solidFill>
                  <a:schemeClr val="bg1"/>
                </a:solidFill>
              </a:rPr>
              <a:t>Como teórica del género ha influido mucho en el cuestionamiento de la noción convencional de sexualidad y género. Defiende la idea de un género </a:t>
            </a:r>
            <a:r>
              <a:rPr lang="es-PE" b="1" u="sng" dirty="0" err="1" smtClean="0">
                <a:solidFill>
                  <a:schemeClr val="bg1"/>
                </a:solidFill>
              </a:rPr>
              <a:t>performativo</a:t>
            </a:r>
            <a:r>
              <a:rPr lang="es-PE" dirty="0" smtClean="0">
                <a:solidFill>
                  <a:schemeClr val="bg1"/>
                </a:solidFill>
              </a:rPr>
              <a:t>. </a:t>
            </a:r>
          </a:p>
        </p:txBody>
      </p:sp>
    </p:spTree>
    <p:extLst>
      <p:ext uri="{BB962C8B-B14F-4D97-AF65-F5344CB8AC3E}">
        <p14:creationId xmlns:p14="http://schemas.microsoft.com/office/powerpoint/2010/main" val="4176376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Unidad 1 : </a:t>
            </a:r>
            <a:r>
              <a:rPr lang="es-PE" dirty="0" err="1" smtClean="0"/>
              <a:t>Performatividad</a:t>
            </a:r>
            <a:r>
              <a:rPr lang="es-PE" dirty="0" smtClean="0"/>
              <a:t> y Deconstrucción</a:t>
            </a:r>
            <a:endParaRPr lang="es-PE" dirty="0"/>
          </a:p>
        </p:txBody>
      </p:sp>
      <p:sp>
        <p:nvSpPr>
          <p:cNvPr id="3" name="Marcador de contenido 2"/>
          <p:cNvSpPr>
            <a:spLocks noGrp="1"/>
          </p:cNvSpPr>
          <p:nvPr>
            <p:ph idx="1"/>
          </p:nvPr>
        </p:nvSpPr>
        <p:spPr/>
        <p:txBody>
          <a:bodyPr/>
          <a:lstStyle/>
          <a:p>
            <a:r>
              <a:rPr lang="es-PE" dirty="0" smtClean="0"/>
              <a:t>Para comprender mejor en qué consiste la </a:t>
            </a:r>
            <a:r>
              <a:rPr lang="es-PE" dirty="0" err="1" smtClean="0"/>
              <a:t>performatividad</a:t>
            </a:r>
            <a:r>
              <a:rPr lang="es-PE" dirty="0" smtClean="0"/>
              <a:t>, debemos atender al texto de Austin, </a:t>
            </a:r>
            <a:r>
              <a:rPr lang="es-PE" i="1" dirty="0" smtClean="0"/>
              <a:t>Cómo hacer cosas con palabras.</a:t>
            </a:r>
          </a:p>
          <a:p>
            <a:endParaRPr lang="es-PE" i="1" dirty="0"/>
          </a:p>
          <a:p>
            <a:r>
              <a:rPr lang="es-PE" dirty="0" smtClean="0"/>
              <a:t>A continuación, revisaremos el texto de Duque, </a:t>
            </a:r>
            <a:r>
              <a:rPr lang="es-PE" i="1" dirty="0" smtClean="0"/>
              <a:t>Judith Butler y la teoría de la </a:t>
            </a:r>
            <a:r>
              <a:rPr lang="es-PE" i="1" dirty="0" err="1" smtClean="0"/>
              <a:t>performatividad</a:t>
            </a:r>
            <a:r>
              <a:rPr lang="es-PE" i="1" dirty="0" smtClean="0"/>
              <a:t>.</a:t>
            </a:r>
          </a:p>
          <a:p>
            <a:endParaRPr lang="es-PE" i="1" dirty="0"/>
          </a:p>
          <a:p>
            <a:r>
              <a:rPr lang="es-PE" dirty="0" smtClean="0"/>
              <a:t>Finalmente, analizaremos el contenido del ensayo de Butler </a:t>
            </a:r>
            <a:r>
              <a:rPr lang="es-PE" i="1" dirty="0" smtClean="0"/>
              <a:t>Actos </a:t>
            </a:r>
            <a:r>
              <a:rPr lang="es-PE" i="1" dirty="0" err="1" smtClean="0"/>
              <a:t>performativos</a:t>
            </a:r>
            <a:r>
              <a:rPr lang="es-PE" i="1" dirty="0" smtClean="0"/>
              <a:t> y constitución del género. </a:t>
            </a:r>
            <a:endParaRPr lang="es-PE" dirty="0"/>
          </a:p>
        </p:txBody>
      </p:sp>
    </p:spTree>
    <p:extLst>
      <p:ext uri="{BB962C8B-B14F-4D97-AF65-F5344CB8AC3E}">
        <p14:creationId xmlns:p14="http://schemas.microsoft.com/office/powerpoint/2010/main" val="469551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4000" dirty="0" smtClean="0"/>
              <a:t>Lectura 1 : Austin: </a:t>
            </a:r>
            <a:r>
              <a:rPr lang="es-PE" sz="4000" i="1" dirty="0"/>
              <a:t>Cómo hacer cosas con </a:t>
            </a:r>
            <a:r>
              <a:rPr lang="es-PE" sz="4000" i="1" dirty="0" smtClean="0"/>
              <a:t>palabras</a:t>
            </a:r>
            <a:endParaRPr lang="es-PE" sz="4000" dirty="0"/>
          </a:p>
        </p:txBody>
      </p:sp>
      <p:sp>
        <p:nvSpPr>
          <p:cNvPr id="3" name="Marcador de contenido 2"/>
          <p:cNvSpPr>
            <a:spLocks noGrp="1"/>
          </p:cNvSpPr>
          <p:nvPr>
            <p:ph idx="1"/>
          </p:nvPr>
        </p:nvSpPr>
        <p:spPr/>
        <p:txBody>
          <a:bodyPr/>
          <a:lstStyle/>
          <a:p>
            <a:r>
              <a:rPr lang="es-PE" dirty="0">
                <a:hlinkClick r:id="rId2"/>
              </a:rPr>
              <a:t>https://larotativa.nexos.com.mx/?p=521</a:t>
            </a:r>
            <a:endParaRPr lang="es-PE" dirty="0"/>
          </a:p>
        </p:txBody>
      </p:sp>
    </p:spTree>
    <p:extLst>
      <p:ext uri="{BB962C8B-B14F-4D97-AF65-F5344CB8AC3E}">
        <p14:creationId xmlns:p14="http://schemas.microsoft.com/office/powerpoint/2010/main" val="3317010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PE" sz="2800" dirty="0" smtClean="0"/>
              <a:t>Lectura 2 : </a:t>
            </a:r>
            <a:r>
              <a:rPr lang="es-PE" sz="2800" dirty="0"/>
              <a:t>Duque, </a:t>
            </a:r>
            <a:r>
              <a:rPr lang="es-PE" sz="2800" i="1" dirty="0"/>
              <a:t>Judith Butler y la teoría de la </a:t>
            </a:r>
            <a:r>
              <a:rPr lang="es-PE" sz="2800" i="1" dirty="0" err="1" smtClean="0"/>
              <a:t>performatividad</a:t>
            </a:r>
            <a:endParaRPr lang="es-PE" sz="2800" dirty="0"/>
          </a:p>
        </p:txBody>
      </p:sp>
      <p:sp>
        <p:nvSpPr>
          <p:cNvPr id="3" name="Marcador de contenido 2"/>
          <p:cNvSpPr>
            <a:spLocks noGrp="1"/>
          </p:cNvSpPr>
          <p:nvPr>
            <p:ph idx="1"/>
          </p:nvPr>
        </p:nvSpPr>
        <p:spPr/>
        <p:txBody>
          <a:bodyPr/>
          <a:lstStyle/>
          <a:p>
            <a:endParaRPr lang="es-PE"/>
          </a:p>
        </p:txBody>
      </p:sp>
    </p:spTree>
    <p:extLst>
      <p:ext uri="{BB962C8B-B14F-4D97-AF65-F5344CB8AC3E}">
        <p14:creationId xmlns:p14="http://schemas.microsoft.com/office/powerpoint/2010/main" val="1314464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sz="3100" dirty="0" smtClean="0"/>
              <a:t>Lectura 3 : </a:t>
            </a:r>
            <a:r>
              <a:rPr lang="es-PE" sz="3100" dirty="0"/>
              <a:t>Butler </a:t>
            </a:r>
            <a:r>
              <a:rPr lang="es-PE" sz="3100" i="1" dirty="0"/>
              <a:t>Actos </a:t>
            </a:r>
            <a:r>
              <a:rPr lang="es-PE" sz="3100" i="1" dirty="0" err="1"/>
              <a:t>performativos</a:t>
            </a:r>
            <a:r>
              <a:rPr lang="es-PE" sz="3100" i="1" dirty="0"/>
              <a:t> y constitución del </a:t>
            </a:r>
            <a:r>
              <a:rPr lang="es-PE" sz="3100" i="1" dirty="0" smtClean="0"/>
              <a:t>género</a:t>
            </a:r>
            <a:endParaRPr lang="es-PE" dirty="0"/>
          </a:p>
        </p:txBody>
      </p:sp>
      <p:sp>
        <p:nvSpPr>
          <p:cNvPr id="3" name="Marcador de contenido 2"/>
          <p:cNvSpPr>
            <a:spLocks noGrp="1"/>
          </p:cNvSpPr>
          <p:nvPr>
            <p:ph idx="1"/>
          </p:nvPr>
        </p:nvSpPr>
        <p:spPr/>
        <p:txBody>
          <a:bodyPr/>
          <a:lstStyle/>
          <a:p>
            <a:endParaRPr lang="es-PE"/>
          </a:p>
        </p:txBody>
      </p:sp>
    </p:spTree>
    <p:extLst>
      <p:ext uri="{BB962C8B-B14F-4D97-AF65-F5344CB8AC3E}">
        <p14:creationId xmlns:p14="http://schemas.microsoft.com/office/powerpoint/2010/main" val="3812287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Título 1"/>
          <p:cNvSpPr>
            <a:spLocks noGrp="1"/>
          </p:cNvSpPr>
          <p:nvPr>
            <p:ph type="title"/>
          </p:nvPr>
        </p:nvSpPr>
        <p:spPr>
          <a:xfrm>
            <a:off x="838200" y="1"/>
            <a:ext cx="10515600" cy="953588"/>
          </a:xfrm>
        </p:spPr>
        <p:txBody>
          <a:bodyPr/>
          <a:lstStyle/>
          <a:p>
            <a:pPr algn="ctr"/>
            <a:r>
              <a:rPr lang="es-PE" dirty="0" smtClean="0">
                <a:solidFill>
                  <a:schemeClr val="bg1"/>
                </a:solidFill>
              </a:rPr>
              <a:t>¿Qué son los actos </a:t>
            </a:r>
            <a:r>
              <a:rPr lang="es-PE" dirty="0" err="1" smtClean="0">
                <a:solidFill>
                  <a:schemeClr val="bg1"/>
                </a:solidFill>
              </a:rPr>
              <a:t>performativos</a:t>
            </a:r>
            <a:r>
              <a:rPr lang="es-PE" dirty="0" smtClean="0">
                <a:solidFill>
                  <a:schemeClr val="bg1"/>
                </a:solidFill>
              </a:rPr>
              <a:t>?</a:t>
            </a:r>
            <a:endParaRPr lang="es-PE" dirty="0">
              <a:solidFill>
                <a:schemeClr val="bg1"/>
              </a:solidFill>
            </a:endParaRPr>
          </a:p>
        </p:txBody>
      </p:sp>
      <p:sp>
        <p:nvSpPr>
          <p:cNvPr id="3" name="Marcador de contenido 2"/>
          <p:cNvSpPr>
            <a:spLocks noGrp="1"/>
          </p:cNvSpPr>
          <p:nvPr>
            <p:ph idx="1"/>
          </p:nvPr>
        </p:nvSpPr>
        <p:spPr>
          <a:xfrm>
            <a:off x="838200" y="953589"/>
            <a:ext cx="10515600" cy="5223374"/>
          </a:xfrm>
        </p:spPr>
        <p:txBody>
          <a:bodyPr>
            <a:noAutofit/>
          </a:bodyPr>
          <a:lstStyle/>
          <a:p>
            <a:pPr algn="just"/>
            <a:r>
              <a:rPr lang="es-PE" sz="2000" dirty="0" smtClean="0">
                <a:solidFill>
                  <a:schemeClr val="bg1"/>
                </a:solidFill>
              </a:rPr>
              <a:t>A diferencia de los enunciados que describen la realidad, los enunciados </a:t>
            </a:r>
            <a:r>
              <a:rPr lang="es-PE" sz="2000" dirty="0" err="1" smtClean="0">
                <a:solidFill>
                  <a:schemeClr val="bg1"/>
                </a:solidFill>
              </a:rPr>
              <a:t>performativos</a:t>
            </a:r>
            <a:r>
              <a:rPr lang="es-PE" sz="2000" dirty="0" smtClean="0">
                <a:solidFill>
                  <a:schemeClr val="bg1"/>
                </a:solidFill>
              </a:rPr>
              <a:t> realizan acciones. </a:t>
            </a:r>
          </a:p>
          <a:p>
            <a:pPr algn="just"/>
            <a:r>
              <a:rPr lang="es-PE" sz="2000" dirty="0" smtClean="0">
                <a:solidFill>
                  <a:schemeClr val="bg1"/>
                </a:solidFill>
              </a:rPr>
              <a:t>Cuando una novia o un novio dicen “acepto” en una boda: </a:t>
            </a:r>
            <a:r>
              <a:rPr lang="es-PE" sz="2000" dirty="0" err="1" smtClean="0">
                <a:solidFill>
                  <a:schemeClr val="bg1"/>
                </a:solidFill>
              </a:rPr>
              <a:t>performan</a:t>
            </a:r>
            <a:r>
              <a:rPr lang="es-PE" sz="2000" dirty="0" smtClean="0">
                <a:solidFill>
                  <a:schemeClr val="bg1"/>
                </a:solidFill>
              </a:rPr>
              <a:t> un acto. Cuando alguien dice “Te apuesto que mañana llueve” está realizando la apuesta en el momento mismo de su enunciación.</a:t>
            </a:r>
          </a:p>
          <a:p>
            <a:pPr algn="just"/>
            <a:r>
              <a:rPr lang="es-PE" sz="2000" dirty="0" smtClean="0">
                <a:solidFill>
                  <a:schemeClr val="bg1"/>
                </a:solidFill>
              </a:rPr>
              <a:t>Ello supone una faceta del lenguaje que efectúa cambios en la realidad. </a:t>
            </a:r>
          </a:p>
          <a:p>
            <a:pPr algn="just"/>
            <a:r>
              <a:rPr lang="es-PE" sz="2000" dirty="0" smtClean="0">
                <a:solidFill>
                  <a:schemeClr val="bg1"/>
                </a:solidFill>
              </a:rPr>
              <a:t>En el acto </a:t>
            </a:r>
            <a:r>
              <a:rPr lang="es-PE" sz="2000" dirty="0" err="1" smtClean="0">
                <a:solidFill>
                  <a:schemeClr val="bg1"/>
                </a:solidFill>
              </a:rPr>
              <a:t>performativo</a:t>
            </a:r>
            <a:r>
              <a:rPr lang="es-PE" sz="2000" dirty="0" smtClean="0">
                <a:solidFill>
                  <a:schemeClr val="bg1"/>
                </a:solidFill>
              </a:rPr>
              <a:t> concurren la intención, la deliberación previa como despliegue de la libertad y la capacidad crítica; todo ello nos perfila a entender el género como </a:t>
            </a:r>
            <a:r>
              <a:rPr lang="es-PE" sz="2000" dirty="0" err="1" smtClean="0">
                <a:solidFill>
                  <a:schemeClr val="bg1"/>
                </a:solidFill>
              </a:rPr>
              <a:t>performativo</a:t>
            </a:r>
            <a:r>
              <a:rPr lang="es-PE" sz="2000" dirty="0" smtClean="0">
                <a:solidFill>
                  <a:schemeClr val="bg1"/>
                </a:solidFill>
              </a:rPr>
              <a:t>.</a:t>
            </a:r>
          </a:p>
          <a:p>
            <a:pPr algn="just"/>
            <a:r>
              <a:rPr lang="es-PE" sz="2000" dirty="0" smtClean="0">
                <a:solidFill>
                  <a:schemeClr val="bg1"/>
                </a:solidFill>
              </a:rPr>
              <a:t>Recordemos que los actos </a:t>
            </a:r>
            <a:r>
              <a:rPr lang="es-PE" sz="2000" dirty="0" err="1" smtClean="0">
                <a:solidFill>
                  <a:schemeClr val="bg1"/>
                </a:solidFill>
              </a:rPr>
              <a:t>locutivos</a:t>
            </a:r>
            <a:r>
              <a:rPr lang="es-PE" sz="2000" dirty="0" smtClean="0">
                <a:solidFill>
                  <a:schemeClr val="bg1"/>
                </a:solidFill>
              </a:rPr>
              <a:t> expresan constataciones simples; los actos </a:t>
            </a:r>
            <a:r>
              <a:rPr lang="es-PE" sz="2000" dirty="0" err="1" smtClean="0">
                <a:solidFill>
                  <a:schemeClr val="bg1"/>
                </a:solidFill>
              </a:rPr>
              <a:t>ilocutivos</a:t>
            </a:r>
            <a:r>
              <a:rPr lang="es-PE" sz="2000" dirty="0" smtClean="0">
                <a:solidFill>
                  <a:schemeClr val="bg1"/>
                </a:solidFill>
              </a:rPr>
              <a:t> expresan las intenciones de quien habla y pueden generar efectos en el receptor; los </a:t>
            </a:r>
            <a:r>
              <a:rPr lang="es-PE" sz="2000" dirty="0" err="1" smtClean="0">
                <a:solidFill>
                  <a:schemeClr val="bg1"/>
                </a:solidFill>
              </a:rPr>
              <a:t>perlocutivos</a:t>
            </a:r>
            <a:r>
              <a:rPr lang="es-PE" sz="2000" dirty="0" smtClean="0">
                <a:solidFill>
                  <a:schemeClr val="bg1"/>
                </a:solidFill>
              </a:rPr>
              <a:t> son actos del habla que se realizan por el mero hecho de haberse enunciado y confluyen en él los tres actos del habla. </a:t>
            </a:r>
          </a:p>
          <a:p>
            <a:pPr algn="just"/>
            <a:r>
              <a:rPr lang="es-PE" sz="2000" dirty="0" smtClean="0">
                <a:solidFill>
                  <a:schemeClr val="bg1"/>
                </a:solidFill>
              </a:rPr>
              <a:t>Los actos </a:t>
            </a:r>
            <a:r>
              <a:rPr lang="es-PE" sz="2000" dirty="0" err="1" smtClean="0">
                <a:solidFill>
                  <a:schemeClr val="bg1"/>
                </a:solidFill>
              </a:rPr>
              <a:t>performativos</a:t>
            </a:r>
            <a:r>
              <a:rPr lang="es-PE" sz="2000" dirty="0" smtClean="0">
                <a:solidFill>
                  <a:schemeClr val="bg1"/>
                </a:solidFill>
              </a:rPr>
              <a:t>, así, son como actos </a:t>
            </a:r>
            <a:r>
              <a:rPr lang="es-PE" sz="2000" dirty="0" err="1" smtClean="0">
                <a:solidFill>
                  <a:schemeClr val="bg1"/>
                </a:solidFill>
              </a:rPr>
              <a:t>perlocutivos</a:t>
            </a:r>
            <a:r>
              <a:rPr lang="es-PE" sz="2000" dirty="0" smtClean="0">
                <a:solidFill>
                  <a:schemeClr val="bg1"/>
                </a:solidFill>
              </a:rPr>
              <a:t> del habla.</a:t>
            </a:r>
          </a:p>
          <a:p>
            <a:pPr algn="just"/>
            <a:r>
              <a:rPr lang="es-PE" sz="2000" dirty="0" smtClean="0">
                <a:solidFill>
                  <a:schemeClr val="bg1"/>
                </a:solidFill>
              </a:rPr>
              <a:t>En esa realización, consideremos que el lenguaje también se despliega en el pensamiento y la reflexión, de modo que el género, en cuanto constructo social criticable, es patente de interpretarse como objeto y manifestación de la práctica consciente del lenguaje reflexivo; por lo que puede entenderse como </a:t>
            </a:r>
            <a:r>
              <a:rPr lang="es-PE" sz="2000" dirty="0" err="1" smtClean="0">
                <a:solidFill>
                  <a:schemeClr val="bg1"/>
                </a:solidFill>
              </a:rPr>
              <a:t>performativo</a:t>
            </a:r>
            <a:r>
              <a:rPr lang="es-PE" sz="2000" dirty="0" smtClean="0">
                <a:solidFill>
                  <a:schemeClr val="bg1"/>
                </a:solidFill>
              </a:rPr>
              <a:t>; es decir, sujeto a cambio en su proceso de construcción.</a:t>
            </a:r>
            <a:endParaRPr lang="es-PE" sz="2000" dirty="0">
              <a:solidFill>
                <a:schemeClr val="bg1"/>
              </a:solidFill>
            </a:endParaRPr>
          </a:p>
        </p:txBody>
      </p:sp>
    </p:spTree>
    <p:extLst>
      <p:ext uri="{BB962C8B-B14F-4D97-AF65-F5344CB8AC3E}">
        <p14:creationId xmlns:p14="http://schemas.microsoft.com/office/powerpoint/2010/main" val="377440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judith butle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5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380999" y="335491"/>
            <a:ext cx="11336383" cy="6026120"/>
          </a:xfrm>
          <a:solidFill>
            <a:schemeClr val="accent2">
              <a:lumMod val="75000"/>
              <a:alpha val="44000"/>
            </a:schemeClr>
          </a:solidFill>
        </p:spPr>
        <p:txBody>
          <a:bodyPr>
            <a:normAutofit fontScale="92500" lnSpcReduction="10000"/>
          </a:bodyPr>
          <a:lstStyle/>
          <a:p>
            <a:pPr algn="just"/>
            <a:r>
              <a:rPr lang="es-PE" dirty="0">
                <a:solidFill>
                  <a:schemeClr val="bg1"/>
                </a:solidFill>
              </a:rPr>
              <a:t>Butler apoya la causa de los movimientos que reclaman derechos equitativos para la comunidad LGBT. Su pensamiento ha dejado una notable huella en la teoría </a:t>
            </a:r>
            <a:r>
              <a:rPr lang="es-PE" dirty="0" err="1">
                <a:solidFill>
                  <a:schemeClr val="bg1"/>
                </a:solidFill>
              </a:rPr>
              <a:t>queer</a:t>
            </a:r>
            <a:r>
              <a:rPr lang="es-PE" dirty="0">
                <a:solidFill>
                  <a:schemeClr val="bg1"/>
                </a:solidFill>
              </a:rPr>
              <a:t>, en el pensamiento feminista, en estudios culturales y filosofía continental. </a:t>
            </a:r>
          </a:p>
          <a:p>
            <a:pPr algn="just"/>
            <a:r>
              <a:rPr lang="es-PE" dirty="0">
                <a:solidFill>
                  <a:schemeClr val="bg1"/>
                </a:solidFill>
              </a:rPr>
              <a:t>Ha contribuido a una variada gamma de disciplinas tales como el psicoanálisis, la literatura, cinematografía, artes visuales  y </a:t>
            </a:r>
            <a:r>
              <a:rPr lang="es-PE" dirty="0" smtClean="0">
                <a:solidFill>
                  <a:schemeClr val="bg1"/>
                </a:solidFill>
              </a:rPr>
              <a:t>performance. </a:t>
            </a:r>
            <a:r>
              <a:rPr lang="es-PE" dirty="0">
                <a:solidFill>
                  <a:schemeClr val="bg1"/>
                </a:solidFill>
              </a:rPr>
              <a:t>Ha impactado del mismo modo en el activismo político.  </a:t>
            </a:r>
          </a:p>
          <a:p>
            <a:pPr algn="just"/>
            <a:r>
              <a:rPr lang="es-PE" dirty="0">
                <a:solidFill>
                  <a:schemeClr val="bg1"/>
                </a:solidFill>
              </a:rPr>
              <a:t>Es una crítica del sionismo y de la política de Israel en su conflicto con Palestina. Reclama que Israel no puede ostentar el monopolio de la fe judía, pues no la representa exclusivamente.  </a:t>
            </a:r>
          </a:p>
          <a:p>
            <a:pPr algn="just"/>
            <a:r>
              <a:rPr lang="es-PE" dirty="0">
                <a:solidFill>
                  <a:schemeClr val="bg1"/>
                </a:solidFill>
              </a:rPr>
              <a:t>Su familia materna fue decimada en el holocausto. </a:t>
            </a:r>
            <a:r>
              <a:rPr lang="es-PE" dirty="0" smtClean="0">
                <a:solidFill>
                  <a:schemeClr val="bg1"/>
                </a:solidFill>
              </a:rPr>
              <a:t>Su pensamiento se ve directamente influenciado por la corriente de la escuela de Frankfurt. </a:t>
            </a:r>
            <a:endParaRPr lang="es-PE" dirty="0">
              <a:solidFill>
                <a:schemeClr val="bg1"/>
              </a:solidFill>
            </a:endParaRPr>
          </a:p>
          <a:p>
            <a:pPr algn="just"/>
            <a:r>
              <a:rPr lang="es-PE" dirty="0">
                <a:solidFill>
                  <a:schemeClr val="bg1"/>
                </a:solidFill>
              </a:rPr>
              <a:t>Ella relata que su primera aproximación a la filosofía supone tres ejes de interés: La razón de la excomulgación de Spinoza de la sinagoga, acusado y condenado por </a:t>
            </a:r>
            <a:r>
              <a:rPr lang="es-PE" i="1" dirty="0" err="1">
                <a:solidFill>
                  <a:schemeClr val="bg1"/>
                </a:solidFill>
              </a:rPr>
              <a:t>Cherem</a:t>
            </a:r>
            <a:r>
              <a:rPr lang="es-PE" dirty="0">
                <a:solidFill>
                  <a:schemeClr val="bg1"/>
                </a:solidFill>
              </a:rPr>
              <a:t>. La idea del idealismo alemán como responsable directo del nazismo. Por último, la preocupación por el cómo afrontar la teología existencial, considerando el trabajo de Martin </a:t>
            </a:r>
            <a:r>
              <a:rPr lang="es-PE" dirty="0" err="1">
                <a:solidFill>
                  <a:schemeClr val="bg1"/>
                </a:solidFill>
              </a:rPr>
              <a:t>Buber</a:t>
            </a:r>
            <a:r>
              <a:rPr lang="es-PE" dirty="0">
                <a:solidFill>
                  <a:schemeClr val="bg1"/>
                </a:solidFill>
              </a:rPr>
              <a:t>. </a:t>
            </a:r>
          </a:p>
          <a:p>
            <a:endParaRPr lang="es-PE" dirty="0"/>
          </a:p>
        </p:txBody>
      </p:sp>
    </p:spTree>
    <p:extLst>
      <p:ext uri="{BB962C8B-B14F-4D97-AF65-F5344CB8AC3E}">
        <p14:creationId xmlns:p14="http://schemas.microsoft.com/office/powerpoint/2010/main" val="2390750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Image result for judith butler conference"/>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687"/>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0"/>
            <a:ext cx="12192000" cy="7620000"/>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838200" y="248194"/>
            <a:ext cx="10515600" cy="6426925"/>
          </a:xfrm>
          <a:solidFill>
            <a:srgbClr val="F593E7">
              <a:alpha val="54000"/>
            </a:srgbClr>
          </a:solidFill>
        </p:spPr>
        <p:txBody>
          <a:bodyPr>
            <a:normAutofit fontScale="85000" lnSpcReduction="20000"/>
          </a:bodyPr>
          <a:lstStyle/>
          <a:p>
            <a:pPr algn="just"/>
            <a:r>
              <a:rPr lang="es-PE" dirty="0" smtClean="0">
                <a:solidFill>
                  <a:schemeClr val="bg1"/>
                </a:solidFill>
              </a:rPr>
              <a:t>Su teoría de género y sexo como </a:t>
            </a:r>
            <a:r>
              <a:rPr lang="es-PE" dirty="0" err="1" smtClean="0">
                <a:solidFill>
                  <a:schemeClr val="bg1"/>
                </a:solidFill>
              </a:rPr>
              <a:t>performativos</a:t>
            </a:r>
            <a:r>
              <a:rPr lang="es-PE" dirty="0" smtClean="0">
                <a:solidFill>
                  <a:schemeClr val="bg1"/>
                </a:solidFill>
              </a:rPr>
              <a:t> va en contra de un tipo de feminismo liberal, regularmente norteamericano y continental que reduce la mujer a la heterosexual, blanca y de clase media. </a:t>
            </a:r>
          </a:p>
          <a:p>
            <a:pPr algn="just"/>
            <a:r>
              <a:rPr lang="es-PE" dirty="0" smtClean="0">
                <a:solidFill>
                  <a:schemeClr val="bg1"/>
                </a:solidFill>
              </a:rPr>
              <a:t>En </a:t>
            </a:r>
            <a:r>
              <a:rPr lang="es-PE" i="1" dirty="0" smtClean="0">
                <a:solidFill>
                  <a:schemeClr val="bg1"/>
                </a:solidFill>
              </a:rPr>
              <a:t>El género en disputa</a:t>
            </a:r>
            <a:r>
              <a:rPr lang="es-PE" dirty="0" smtClean="0">
                <a:solidFill>
                  <a:schemeClr val="bg1"/>
                </a:solidFill>
              </a:rPr>
              <a:t> plantea un cuestionamiento a la base de consideración heterosexual para el feminismo; en </a:t>
            </a:r>
            <a:r>
              <a:rPr lang="es-PE" i="1" dirty="0" smtClean="0">
                <a:solidFill>
                  <a:schemeClr val="bg1"/>
                </a:solidFill>
              </a:rPr>
              <a:t>Problemas de género </a:t>
            </a:r>
            <a:r>
              <a:rPr lang="es-PE" dirty="0" smtClean="0">
                <a:solidFill>
                  <a:schemeClr val="bg1"/>
                </a:solidFill>
              </a:rPr>
              <a:t> y otras obras, se critica la estructura binaria de la sociedad.</a:t>
            </a:r>
          </a:p>
          <a:p>
            <a:pPr algn="just"/>
            <a:r>
              <a:rPr lang="es-PE" dirty="0" smtClean="0">
                <a:solidFill>
                  <a:schemeClr val="bg1"/>
                </a:solidFill>
              </a:rPr>
              <a:t>Dicha crítica se fundamenta en la deconstrucción de las categorías de sexo y género. Ello parte de su consideración de tales conceptos como constructos culturales impuestos. Tales discursos son represivos, excluyentes y marginadores. </a:t>
            </a:r>
          </a:p>
          <a:p>
            <a:pPr algn="just"/>
            <a:r>
              <a:rPr lang="es-PE" dirty="0" smtClean="0">
                <a:solidFill>
                  <a:schemeClr val="bg1"/>
                </a:solidFill>
              </a:rPr>
              <a:t>Butler se define a sí misma como “un yo consciente intelectual situado en la marginalidad”. </a:t>
            </a:r>
          </a:p>
          <a:p>
            <a:pPr algn="just"/>
            <a:r>
              <a:rPr lang="es-PE" dirty="0" smtClean="0">
                <a:solidFill>
                  <a:schemeClr val="bg1"/>
                </a:solidFill>
              </a:rPr>
              <a:t>Refiere lo siguiente sobre la necesidad de ejercer una reflexión crítica constante en la construcción inacabable de </a:t>
            </a:r>
            <a:r>
              <a:rPr lang="es-PE" dirty="0">
                <a:solidFill>
                  <a:schemeClr val="bg1"/>
                </a:solidFill>
              </a:rPr>
              <a:t>la identidad: </a:t>
            </a:r>
            <a:r>
              <a:rPr lang="es-PE" i="1" dirty="0">
                <a:solidFill>
                  <a:schemeClr val="accent4">
                    <a:lumMod val="40000"/>
                    <a:lumOff val="60000"/>
                  </a:schemeClr>
                </a:solidFill>
              </a:rPr>
              <a:t>“Las definiciones que </a:t>
            </a:r>
            <a:r>
              <a:rPr lang="es-PE" i="1" dirty="0" smtClean="0">
                <a:solidFill>
                  <a:schemeClr val="accent4">
                    <a:lumMod val="40000"/>
                    <a:lumOff val="60000"/>
                  </a:schemeClr>
                </a:solidFill>
              </a:rPr>
              <a:t>se dan </a:t>
            </a:r>
            <a:r>
              <a:rPr lang="es-PE" i="1" dirty="0">
                <a:solidFill>
                  <a:schemeClr val="accent4">
                    <a:lumMod val="40000"/>
                    <a:lumOff val="60000"/>
                  </a:schemeClr>
                </a:solidFill>
              </a:rPr>
              <a:t>por sentadas en el campo político hacen que la vida </a:t>
            </a:r>
            <a:r>
              <a:rPr lang="es-PE" i="1" dirty="0" smtClean="0">
                <a:solidFill>
                  <a:schemeClr val="accent4">
                    <a:lumMod val="40000"/>
                    <a:lumOff val="60000"/>
                  </a:schemeClr>
                </a:solidFill>
              </a:rPr>
              <a:t>sea menos </a:t>
            </a:r>
            <a:r>
              <a:rPr lang="es-PE" i="1" dirty="0">
                <a:solidFill>
                  <a:schemeClr val="accent4">
                    <a:lumMod val="40000"/>
                    <a:lumOff val="60000"/>
                  </a:schemeClr>
                </a:solidFill>
              </a:rPr>
              <a:t>vivible”, dijo. “Mi opinión es que la vida sería más </a:t>
            </a:r>
            <a:r>
              <a:rPr lang="es-PE" i="1" dirty="0" smtClean="0">
                <a:solidFill>
                  <a:schemeClr val="accent4">
                    <a:lumMod val="40000"/>
                    <a:lumOff val="60000"/>
                  </a:schemeClr>
                </a:solidFill>
              </a:rPr>
              <a:t>vivible si </a:t>
            </a:r>
            <a:r>
              <a:rPr lang="es-PE" i="1" dirty="0">
                <a:solidFill>
                  <a:schemeClr val="accent4">
                    <a:lumMod val="40000"/>
                    <a:lumOff val="60000"/>
                  </a:schemeClr>
                </a:solidFill>
              </a:rPr>
              <a:t>no estuviésemos limitados por categorías que no </a:t>
            </a:r>
            <a:r>
              <a:rPr lang="es-PE" i="1" dirty="0" smtClean="0">
                <a:solidFill>
                  <a:schemeClr val="accent4">
                    <a:lumMod val="40000"/>
                    <a:lumOff val="60000"/>
                  </a:schemeClr>
                </a:solidFill>
              </a:rPr>
              <a:t>nos funcionan</a:t>
            </a:r>
            <a:r>
              <a:rPr lang="es-PE" i="1" dirty="0">
                <a:solidFill>
                  <a:schemeClr val="accent4">
                    <a:lumMod val="40000"/>
                    <a:lumOff val="60000"/>
                  </a:schemeClr>
                </a:solidFill>
              </a:rPr>
              <a:t>. La tarea del feminismo, la tarea de la teoría </a:t>
            </a:r>
            <a:r>
              <a:rPr lang="es-PE" i="1" dirty="0" err="1">
                <a:solidFill>
                  <a:schemeClr val="accent4">
                    <a:lumMod val="40000"/>
                    <a:lumOff val="60000"/>
                  </a:schemeClr>
                </a:solidFill>
              </a:rPr>
              <a:t>queer</a:t>
            </a:r>
            <a:r>
              <a:rPr lang="es-PE" i="1" dirty="0">
                <a:solidFill>
                  <a:schemeClr val="accent4">
                    <a:lumMod val="40000"/>
                    <a:lumOff val="60000"/>
                  </a:schemeClr>
                </a:solidFill>
              </a:rPr>
              <a:t> </a:t>
            </a:r>
            <a:r>
              <a:rPr lang="es-PE" i="1" dirty="0" smtClean="0">
                <a:solidFill>
                  <a:schemeClr val="accent4">
                    <a:lumMod val="40000"/>
                    <a:lumOff val="60000"/>
                  </a:schemeClr>
                </a:solidFill>
              </a:rPr>
              <a:t>y del </a:t>
            </a:r>
            <a:r>
              <a:rPr lang="es-PE" i="1" dirty="0">
                <a:solidFill>
                  <a:schemeClr val="accent4">
                    <a:lumMod val="40000"/>
                    <a:lumOff val="60000"/>
                  </a:schemeClr>
                </a:solidFill>
              </a:rPr>
              <a:t>activismo es, sin duda, hacer que sea más fácil respirar, </a:t>
            </a:r>
            <a:r>
              <a:rPr lang="es-PE" i="1" dirty="0" smtClean="0">
                <a:solidFill>
                  <a:schemeClr val="accent4">
                    <a:lumMod val="40000"/>
                    <a:lumOff val="60000"/>
                  </a:schemeClr>
                </a:solidFill>
              </a:rPr>
              <a:t>más fácil </a:t>
            </a:r>
            <a:r>
              <a:rPr lang="es-PE" i="1" dirty="0">
                <a:solidFill>
                  <a:schemeClr val="accent4">
                    <a:lumMod val="40000"/>
                    <a:lumOff val="60000"/>
                  </a:schemeClr>
                </a:solidFill>
              </a:rPr>
              <a:t>moverse por la calle, más fácil obtener </a:t>
            </a:r>
            <a:r>
              <a:rPr lang="es-PE" i="1" dirty="0" smtClean="0">
                <a:solidFill>
                  <a:schemeClr val="accent4">
                    <a:lumMod val="40000"/>
                    <a:lumOff val="60000"/>
                  </a:schemeClr>
                </a:solidFill>
              </a:rPr>
              <a:t>reconocimiento cuando </a:t>
            </a:r>
            <a:r>
              <a:rPr lang="es-PE" i="1" dirty="0">
                <a:solidFill>
                  <a:schemeClr val="accent4">
                    <a:lumMod val="40000"/>
                    <a:lumOff val="60000"/>
                  </a:schemeClr>
                </a:solidFill>
              </a:rPr>
              <a:t>lo necesitamos, más fácil tener una vida que </a:t>
            </a:r>
            <a:r>
              <a:rPr lang="es-PE" i="1" dirty="0" smtClean="0">
                <a:solidFill>
                  <a:schemeClr val="accent4">
                    <a:lumMod val="40000"/>
                    <a:lumOff val="60000"/>
                  </a:schemeClr>
                </a:solidFill>
              </a:rPr>
              <a:t>podamos afirmar </a:t>
            </a:r>
            <a:r>
              <a:rPr lang="es-PE" i="1" dirty="0">
                <a:solidFill>
                  <a:schemeClr val="accent4">
                    <a:lumMod val="40000"/>
                    <a:lumOff val="60000"/>
                  </a:schemeClr>
                </a:solidFill>
              </a:rPr>
              <a:t>con placer y alegría, incluso en medio de </a:t>
            </a:r>
            <a:r>
              <a:rPr lang="es-PE" i="1" dirty="0" smtClean="0">
                <a:solidFill>
                  <a:schemeClr val="accent4">
                    <a:lumMod val="40000"/>
                    <a:lumOff val="60000"/>
                  </a:schemeClr>
                </a:solidFill>
              </a:rPr>
              <a:t>las dificultades</a:t>
            </a:r>
            <a:r>
              <a:rPr lang="es-PE" i="1" dirty="0">
                <a:solidFill>
                  <a:schemeClr val="accent4">
                    <a:lumMod val="40000"/>
                    <a:lumOff val="60000"/>
                  </a:schemeClr>
                </a:solidFill>
              </a:rPr>
              <a:t>”.</a:t>
            </a:r>
          </a:p>
        </p:txBody>
      </p:sp>
    </p:spTree>
    <p:extLst>
      <p:ext uri="{BB962C8B-B14F-4D97-AF65-F5344CB8AC3E}">
        <p14:creationId xmlns:p14="http://schemas.microsoft.com/office/powerpoint/2010/main" val="2086800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 y="0"/>
            <a:ext cx="12192001" cy="68579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contenido 2"/>
          <p:cNvSpPr>
            <a:spLocks noGrp="1"/>
          </p:cNvSpPr>
          <p:nvPr>
            <p:ph idx="1"/>
          </p:nvPr>
        </p:nvSpPr>
        <p:spPr>
          <a:xfrm>
            <a:off x="-1" y="551328"/>
            <a:ext cx="7758953" cy="6306671"/>
          </a:xfrm>
        </p:spPr>
        <p:txBody>
          <a:bodyPr>
            <a:noAutofit/>
          </a:bodyPr>
          <a:lstStyle/>
          <a:p>
            <a:pPr algn="just"/>
            <a:r>
              <a:rPr lang="es-PE" sz="2400" dirty="0" smtClean="0">
                <a:solidFill>
                  <a:srgbClr val="F593E7"/>
                </a:solidFill>
              </a:rPr>
              <a:t>La Lucha de Butler reincide en el reconocimiento del otro, sin encasillarlo de un modo reduccionista. Declara </a:t>
            </a:r>
            <a:r>
              <a:rPr lang="es-PE" sz="2400" dirty="0">
                <a:solidFill>
                  <a:srgbClr val="F593E7"/>
                </a:solidFill>
              </a:rPr>
              <a:t>lo siguiente: </a:t>
            </a:r>
            <a:r>
              <a:rPr lang="es-PE" sz="2400" dirty="0" smtClean="0">
                <a:solidFill>
                  <a:srgbClr val="F593E7"/>
                </a:solidFill>
              </a:rPr>
              <a:t>“</a:t>
            </a:r>
            <a:r>
              <a:rPr lang="es-PE" sz="2400" dirty="0">
                <a:solidFill>
                  <a:srgbClr val="F593E7"/>
                </a:solidFill>
              </a:rPr>
              <a:t>Aunque mi pensamiento </a:t>
            </a:r>
            <a:r>
              <a:rPr lang="es-PE" sz="2400" dirty="0" smtClean="0">
                <a:solidFill>
                  <a:srgbClr val="F593E7"/>
                </a:solidFill>
              </a:rPr>
              <a:t>se ha </a:t>
            </a:r>
            <a:r>
              <a:rPr lang="es-PE" sz="2400" dirty="0">
                <a:solidFill>
                  <a:srgbClr val="F593E7"/>
                </a:solidFill>
              </a:rPr>
              <a:t>relacionado con el feminismo, la política de género y </a:t>
            </a:r>
            <a:r>
              <a:rPr lang="es-PE" sz="2400" dirty="0" smtClean="0">
                <a:solidFill>
                  <a:srgbClr val="F593E7"/>
                </a:solidFill>
              </a:rPr>
              <a:t>los derechos </a:t>
            </a:r>
            <a:r>
              <a:rPr lang="es-PE" sz="2400" dirty="0">
                <a:solidFill>
                  <a:srgbClr val="F593E7"/>
                </a:solidFill>
              </a:rPr>
              <a:t>sexuales, me parece importante ver cómo la </a:t>
            </a:r>
            <a:r>
              <a:rPr lang="es-PE" sz="2400" dirty="0" smtClean="0">
                <a:solidFill>
                  <a:srgbClr val="F593E7"/>
                </a:solidFill>
              </a:rPr>
              <a:t>cuestión de </a:t>
            </a:r>
            <a:r>
              <a:rPr lang="es-PE" sz="2400" dirty="0">
                <a:solidFill>
                  <a:srgbClr val="F593E7"/>
                </a:solidFill>
              </a:rPr>
              <a:t>quién es reconocido se extiende a otras poblaciones </a:t>
            </a:r>
            <a:r>
              <a:rPr lang="es-PE" sz="2400" dirty="0" smtClean="0">
                <a:solidFill>
                  <a:srgbClr val="F593E7"/>
                </a:solidFill>
              </a:rPr>
              <a:t>que hoy </a:t>
            </a:r>
            <a:r>
              <a:rPr lang="es-PE" sz="2400" dirty="0">
                <a:solidFill>
                  <a:srgbClr val="F593E7"/>
                </a:solidFill>
              </a:rPr>
              <a:t>viven una vida precaria</a:t>
            </a:r>
            <a:r>
              <a:rPr lang="es-PE" sz="2400" dirty="0" smtClean="0">
                <a:solidFill>
                  <a:srgbClr val="F593E7"/>
                </a:solidFill>
              </a:rPr>
              <a:t>”.</a:t>
            </a:r>
          </a:p>
          <a:p>
            <a:pPr algn="just"/>
            <a:r>
              <a:rPr lang="es-PE" sz="2400" dirty="0" smtClean="0">
                <a:solidFill>
                  <a:srgbClr val="F593E7"/>
                </a:solidFill>
              </a:rPr>
              <a:t>En una conferencia en la UNAM de México, la reflexión final gira en torno al feminicidio, el cual se interpreta como producto estructural social, el cual supone que las muertes violentas no sean deploradas. Esta aflicción se muestra como sintomática de una sociedad profundamente enferma. </a:t>
            </a:r>
          </a:p>
          <a:p>
            <a:pPr algn="just"/>
            <a:r>
              <a:rPr lang="es-PE" sz="2400" dirty="0" smtClean="0">
                <a:solidFill>
                  <a:srgbClr val="F593E7"/>
                </a:solidFill>
              </a:rPr>
              <a:t>Esto, en paralelo a dos autoras, </a:t>
            </a:r>
            <a:r>
              <a:rPr lang="es-PE" sz="2400" dirty="0" err="1" smtClean="0">
                <a:solidFill>
                  <a:srgbClr val="F593E7"/>
                </a:solidFill>
              </a:rPr>
              <a:t>Segato</a:t>
            </a:r>
            <a:r>
              <a:rPr lang="es-PE" sz="2400" dirty="0" smtClean="0">
                <a:solidFill>
                  <a:srgbClr val="F593E7"/>
                </a:solidFill>
              </a:rPr>
              <a:t> y </a:t>
            </a:r>
            <a:r>
              <a:rPr lang="es-PE" sz="2400" dirty="0" err="1" smtClean="0">
                <a:solidFill>
                  <a:srgbClr val="F593E7"/>
                </a:solidFill>
              </a:rPr>
              <a:t>Sagot</a:t>
            </a:r>
            <a:r>
              <a:rPr lang="es-PE" sz="2400" dirty="0" smtClean="0">
                <a:solidFill>
                  <a:srgbClr val="F593E7"/>
                </a:solidFill>
              </a:rPr>
              <a:t>, es descrito como una forma de terrorismo sexista. </a:t>
            </a:r>
            <a:endParaRPr lang="es-PE" sz="2400" dirty="0">
              <a:solidFill>
                <a:srgbClr val="F593E7"/>
              </a:solidFill>
            </a:endParaRPr>
          </a:p>
        </p:txBody>
      </p:sp>
      <p:pic>
        <p:nvPicPr>
          <p:cNvPr id="4" name="Imagen 3"/>
          <p:cNvPicPr>
            <a:picLocks noChangeAspect="1"/>
          </p:cNvPicPr>
          <p:nvPr/>
        </p:nvPicPr>
        <p:blipFill>
          <a:blip r:embed="rId2"/>
          <a:stretch>
            <a:fillRect/>
          </a:stretch>
        </p:blipFill>
        <p:spPr>
          <a:xfrm>
            <a:off x="8059693" y="968188"/>
            <a:ext cx="3702182" cy="4303059"/>
          </a:xfrm>
          <a:prstGeom prst="rect">
            <a:avLst/>
          </a:prstGeom>
        </p:spPr>
      </p:pic>
    </p:spTree>
    <p:extLst>
      <p:ext uri="{BB962C8B-B14F-4D97-AF65-F5344CB8AC3E}">
        <p14:creationId xmlns:p14="http://schemas.microsoft.com/office/powerpoint/2010/main" val="1641054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66165" y="0"/>
            <a:ext cx="10990729" cy="6873800"/>
          </a:xfrm>
          <a:prstGeom prst="rect">
            <a:avLst/>
          </a:prstGeom>
        </p:spPr>
      </p:pic>
    </p:spTree>
    <p:extLst>
      <p:ext uri="{BB962C8B-B14F-4D97-AF65-F5344CB8AC3E}">
        <p14:creationId xmlns:p14="http://schemas.microsoft.com/office/powerpoint/2010/main" val="2773725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24753" y="-3151"/>
            <a:ext cx="10560424" cy="6861151"/>
          </a:xfrm>
          <a:prstGeom prst="rect">
            <a:avLst/>
          </a:prstGeom>
        </p:spPr>
      </p:pic>
    </p:spTree>
    <p:extLst>
      <p:ext uri="{BB962C8B-B14F-4D97-AF65-F5344CB8AC3E}">
        <p14:creationId xmlns:p14="http://schemas.microsoft.com/office/powerpoint/2010/main" val="1480933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Image result for Judith butler mont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208606"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Llamada ovalada 3"/>
          <p:cNvSpPr/>
          <p:nvPr/>
        </p:nvSpPr>
        <p:spPr>
          <a:xfrm>
            <a:off x="5719482" y="358588"/>
            <a:ext cx="6060142" cy="4034118"/>
          </a:xfrm>
          <a:prstGeom prst="wedgeEllipseCallout">
            <a:avLst>
              <a:gd name="adj1" fmla="val -73792"/>
              <a:gd name="adj2" fmla="val 48722"/>
            </a:avLst>
          </a:prstGeom>
          <a:solidFill>
            <a:srgbClr val="F59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CuadroTexto 4"/>
          <p:cNvSpPr txBox="1"/>
          <p:nvPr/>
        </p:nvSpPr>
        <p:spPr>
          <a:xfrm>
            <a:off x="6257365" y="1098374"/>
            <a:ext cx="4984376" cy="2554545"/>
          </a:xfrm>
          <a:prstGeom prst="rect">
            <a:avLst/>
          </a:prstGeom>
          <a:noFill/>
        </p:spPr>
        <p:txBody>
          <a:bodyPr wrap="square" rtlCol="0">
            <a:spAutoFit/>
          </a:bodyPr>
          <a:lstStyle/>
          <a:p>
            <a:pPr algn="just"/>
            <a:r>
              <a:rPr lang="es-PE" sz="2000" dirty="0" smtClean="0">
                <a:solidFill>
                  <a:schemeClr val="bg1"/>
                </a:solidFill>
              </a:rPr>
              <a:t>Aunque el sexo esté inicialmente determinado biológicamente, la construcción de un género y su consecuente sexualidad supone un proceso de reelaboración de la identidad. Desde que el género es </a:t>
            </a:r>
            <a:r>
              <a:rPr lang="es-PE" sz="2000" dirty="0" err="1" smtClean="0">
                <a:solidFill>
                  <a:schemeClr val="bg1"/>
                </a:solidFill>
              </a:rPr>
              <a:t>performativo</a:t>
            </a:r>
            <a:r>
              <a:rPr lang="es-PE" sz="2000" dirty="0" smtClean="0">
                <a:solidFill>
                  <a:schemeClr val="bg1"/>
                </a:solidFill>
              </a:rPr>
              <a:t>, consiguientemente la sexualidad también. El sexo supone un género inicial por su naturaleza de construcción social impuesta. </a:t>
            </a:r>
            <a:endParaRPr lang="es-PE" sz="2000" dirty="0">
              <a:solidFill>
                <a:schemeClr val="bg1"/>
              </a:solidFill>
            </a:endParaRPr>
          </a:p>
        </p:txBody>
      </p:sp>
      <p:pic>
        <p:nvPicPr>
          <p:cNvPr id="9220" name="Picture 4" descr="Funny angry ca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312" y="4572000"/>
            <a:ext cx="1794688" cy="2286000"/>
          </a:xfrm>
          <a:prstGeom prst="rect">
            <a:avLst/>
          </a:prstGeom>
          <a:noFill/>
          <a:extLst>
            <a:ext uri="{909E8E84-426E-40DD-AFC4-6F175D3DCCD1}">
              <a14:hiddenFill xmlns:a14="http://schemas.microsoft.com/office/drawing/2010/main">
                <a:solidFill>
                  <a:srgbClr val="FFFFFF"/>
                </a:solidFill>
              </a14:hiddenFill>
            </a:ext>
          </a:extLst>
        </p:spPr>
      </p:pic>
      <p:sp>
        <p:nvSpPr>
          <p:cNvPr id="6" name="Llamada de nube 5"/>
          <p:cNvSpPr/>
          <p:nvPr/>
        </p:nvSpPr>
        <p:spPr>
          <a:xfrm>
            <a:off x="9072282" y="4392704"/>
            <a:ext cx="2707342" cy="2312895"/>
          </a:xfrm>
          <a:prstGeom prst="cloudCallout">
            <a:avLst>
              <a:gd name="adj1" fmla="val -99716"/>
              <a:gd name="adj2" fmla="val -271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7" name="Imagen 6"/>
          <p:cNvPicPr>
            <a:picLocks noChangeAspect="1"/>
          </p:cNvPicPr>
          <p:nvPr/>
        </p:nvPicPr>
        <p:blipFill>
          <a:blip r:embed="rId4"/>
          <a:stretch>
            <a:fillRect/>
          </a:stretch>
        </p:blipFill>
        <p:spPr>
          <a:xfrm>
            <a:off x="9478215" y="5132491"/>
            <a:ext cx="1895475" cy="800100"/>
          </a:xfrm>
          <a:prstGeom prst="rect">
            <a:avLst/>
          </a:prstGeom>
        </p:spPr>
      </p:pic>
      <p:sp>
        <p:nvSpPr>
          <p:cNvPr id="8" name="CuadroTexto 7"/>
          <p:cNvSpPr txBox="1"/>
          <p:nvPr/>
        </p:nvSpPr>
        <p:spPr>
          <a:xfrm>
            <a:off x="8875058" y="4392704"/>
            <a:ext cx="3101788" cy="2215991"/>
          </a:xfrm>
          <a:prstGeom prst="rect">
            <a:avLst/>
          </a:prstGeom>
          <a:noFill/>
        </p:spPr>
        <p:txBody>
          <a:bodyPr wrap="square" rtlCol="0">
            <a:spAutoFit/>
          </a:bodyPr>
          <a:lstStyle/>
          <a:p>
            <a:r>
              <a:rPr lang="es-PE" sz="13800" dirty="0" smtClean="0">
                <a:solidFill>
                  <a:srgbClr val="FF0000"/>
                </a:solidFill>
              </a:rPr>
              <a:t>¿   ?</a:t>
            </a:r>
            <a:endParaRPr lang="es-PE" sz="13800" dirty="0">
              <a:solidFill>
                <a:srgbClr val="FF0000"/>
              </a:solidFill>
            </a:endParaRPr>
          </a:p>
        </p:txBody>
      </p:sp>
    </p:spTree>
    <p:extLst>
      <p:ext uri="{BB962C8B-B14F-4D97-AF65-F5344CB8AC3E}">
        <p14:creationId xmlns:p14="http://schemas.microsoft.com/office/powerpoint/2010/main" val="274699057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3142</TotalTime>
  <Words>3063</Words>
  <Application>Microsoft Office PowerPoint</Application>
  <PresentationFormat>Panorámica</PresentationFormat>
  <Paragraphs>102</Paragraphs>
  <Slides>23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23</vt:i4>
      </vt:variant>
    </vt:vector>
  </HeadingPairs>
  <TitlesOfParts>
    <vt:vector size="28" baseType="lpstr">
      <vt:lpstr>Arial</vt:lpstr>
      <vt:lpstr>Calibri</vt:lpstr>
      <vt:lpstr>Calibri Light</vt:lpstr>
      <vt:lpstr>Wingdings</vt:lpstr>
      <vt:lpstr>Tema de Office</vt:lpstr>
      <vt:lpstr>Judith Butler</vt:lpstr>
      <vt:lpstr>Presentación de PowerPoint</vt:lpstr>
      <vt:lpstr>¿Qué son los actos performativos?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Actos Performativos y Constitución del Género (1988)</vt:lpstr>
      <vt:lpstr>Problema de Género (1990)</vt:lpstr>
      <vt:lpstr>Imitación e Insubordinación de Género (1990)</vt:lpstr>
      <vt:lpstr>Cuerpos que importan (1993)</vt:lpstr>
      <vt:lpstr>Discurso Excitable (1997)</vt:lpstr>
      <vt:lpstr>Deconstruyendo el Género (2004)</vt:lpstr>
      <vt:lpstr>Rindiendo cuentas de uno mismo (2005)</vt:lpstr>
      <vt:lpstr>Unidad 1 : Performatividad y Deconstrucción</vt:lpstr>
      <vt:lpstr>Lectura 1 : Austin: Cómo hacer cosas con palabras</vt:lpstr>
      <vt:lpstr>Lectura 2 : Duque, Judith Butler y la teoría de la performatividad</vt:lpstr>
      <vt:lpstr>Lectura 3 : Butler Actos performativos y constitución del género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Judith Butler</dc:title>
  <dc:creator>Usuario de Windows</dc:creator>
  <cp:lastModifiedBy>Usuario de Windows</cp:lastModifiedBy>
  <cp:revision>64</cp:revision>
  <dcterms:created xsi:type="dcterms:W3CDTF">2019-08-05T14:48:07Z</dcterms:created>
  <dcterms:modified xsi:type="dcterms:W3CDTF">2019-08-07T22:02:00Z</dcterms:modified>
</cp:coreProperties>
</file>