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4" r:id="rId5"/>
    <p:sldId id="262" r:id="rId6"/>
    <p:sldId id="263" r:id="rId7"/>
    <p:sldId id="265" r:id="rId8"/>
    <p:sldId id="271" r:id="rId9"/>
    <p:sldId id="259" r:id="rId10"/>
    <p:sldId id="266" r:id="rId11"/>
    <p:sldId id="267" r:id="rId12"/>
    <p:sldId id="260" r:id="rId13"/>
    <p:sldId id="272" r:id="rId14"/>
    <p:sldId id="270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79" autoAdjust="0"/>
    <p:restoredTop sz="94660"/>
  </p:normalViewPr>
  <p:slideViewPr>
    <p:cSldViewPr snapToGrid="0">
      <p:cViewPr>
        <p:scale>
          <a:sx n="80" d="100"/>
          <a:sy n="80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1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821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62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763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086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497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68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104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981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84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929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EEC4-26EE-4EB8-92C8-DC7A3FC3098B}" type="datetimeFigureOut">
              <a:rPr lang="es-PE" smtClean="0"/>
              <a:t>17/07/2024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73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0919" y="1898739"/>
            <a:ext cx="10052649" cy="2621502"/>
          </a:xfrm>
        </p:spPr>
        <p:txBody>
          <a:bodyPr>
            <a:normAutofit/>
          </a:bodyPr>
          <a:lstStyle/>
          <a:p>
            <a:r>
              <a:rPr lang="es-PE" dirty="0" smtClean="0"/>
              <a:t>La educación </a:t>
            </a:r>
            <a:br>
              <a:rPr lang="es-PE" dirty="0" smtClean="0"/>
            </a:br>
            <a:r>
              <a:rPr lang="es-PE" dirty="0" smtClean="0"/>
              <a:t>como asunto político</a:t>
            </a:r>
            <a:br>
              <a:rPr lang="es-PE" dirty="0" smtClean="0"/>
            </a:br>
            <a:r>
              <a:rPr lang="es-PE" dirty="0" smtClean="0"/>
              <a:t> en el proyecto crítico de Kant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857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1358" y="5073259"/>
            <a:ext cx="10052649" cy="1206769"/>
          </a:xfrm>
        </p:spPr>
        <p:txBody>
          <a:bodyPr>
            <a:normAutofit fontScale="90000"/>
          </a:bodyPr>
          <a:lstStyle/>
          <a:p>
            <a:r>
              <a:rPr lang="es-PE" dirty="0"/>
              <a:t>2</a:t>
            </a:r>
            <a:r>
              <a:rPr lang="es-PE" dirty="0" smtClean="0"/>
              <a:t>. Kant y la educación</a:t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2.1 Kant como educador</a:t>
            </a:r>
            <a:br>
              <a:rPr lang="es-PE" dirty="0" smtClean="0"/>
            </a:br>
            <a:r>
              <a:rPr lang="es-PE" dirty="0" smtClean="0"/>
              <a:t>2.2 </a:t>
            </a:r>
            <a:r>
              <a:rPr lang="es-PE" dirty="0" smtClean="0">
                <a:solidFill>
                  <a:srgbClr val="FF0000"/>
                </a:solidFill>
              </a:rPr>
              <a:t>Ideas de las “Lecciones sobre pedagogía”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2.3 Conceptos del proyecto crítico y la filosofía política para la educación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9324109" y="4617682"/>
            <a:ext cx="5527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Razón pública</a:t>
            </a:r>
          </a:p>
          <a:p>
            <a:r>
              <a:rPr lang="es-PE" dirty="0" smtClean="0"/>
              <a:t>Tolerancia</a:t>
            </a:r>
          </a:p>
          <a:p>
            <a:r>
              <a:rPr lang="es-PE" dirty="0" smtClean="0"/>
              <a:t>Uso no dogmático de la razón</a:t>
            </a:r>
          </a:p>
          <a:p>
            <a:r>
              <a:rPr lang="es-PE" dirty="0" smtClean="0"/>
              <a:t>Voluntad unificada del pueblo</a:t>
            </a:r>
          </a:p>
          <a:p>
            <a:r>
              <a:rPr lang="es-PE" dirty="0" smtClean="0"/>
              <a:t>Republicanismo</a:t>
            </a:r>
          </a:p>
          <a:p>
            <a:r>
              <a:rPr lang="es-PE" dirty="0" smtClean="0"/>
              <a:t>Paz perpetua</a:t>
            </a:r>
          </a:p>
          <a:p>
            <a:r>
              <a:rPr lang="es-PE" dirty="0" smtClean="0"/>
              <a:t>Cosmopolitismo</a:t>
            </a:r>
          </a:p>
          <a:p>
            <a:r>
              <a:rPr lang="es-PE" dirty="0" smtClean="0"/>
              <a:t>Sociedad civil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900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7146" y="357996"/>
            <a:ext cx="10052649" cy="599535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s-ES" sz="2400" dirty="0" smtClean="0"/>
              <a:t>“</a:t>
            </a:r>
            <a:r>
              <a:rPr lang="es-ES" sz="2400" dirty="0"/>
              <a:t>El hombre es </a:t>
            </a:r>
            <a:r>
              <a:rPr lang="es-ES" sz="2400" dirty="0">
                <a:solidFill>
                  <a:srgbClr val="FF0000"/>
                </a:solidFill>
              </a:rPr>
              <a:t>la única criatura </a:t>
            </a:r>
            <a:r>
              <a:rPr lang="es-ES" sz="2400" dirty="0"/>
              <a:t>que tiene que ser educada.” (2009; p. 27</a:t>
            </a:r>
            <a:r>
              <a:rPr lang="es-ES" sz="2400" dirty="0" smtClean="0"/>
              <a:t>)</a:t>
            </a:r>
            <a:br>
              <a:rPr lang="es-ES" sz="2400" dirty="0" smtClean="0"/>
            </a:br>
            <a:r>
              <a:rPr lang="es-ES" sz="2400" dirty="0" smtClean="0"/>
              <a:t>“</a:t>
            </a:r>
            <a:r>
              <a:rPr lang="es-ES" sz="2400" dirty="0"/>
              <a:t>La disciplina o la crianza </a:t>
            </a:r>
            <a:r>
              <a:rPr lang="es-ES" sz="2400" dirty="0">
                <a:solidFill>
                  <a:srgbClr val="FF0000"/>
                </a:solidFill>
              </a:rPr>
              <a:t>transforman la animalidad en humanidad</a:t>
            </a:r>
            <a:r>
              <a:rPr lang="es-ES" sz="2400" dirty="0"/>
              <a:t>.” (2009; p.28) 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“Una generación educa a la otra</a:t>
            </a:r>
            <a:r>
              <a:rPr lang="es-ES" sz="2400" dirty="0" smtClean="0"/>
              <a:t>.”</a:t>
            </a:r>
            <a:r>
              <a:rPr lang="es-ES" sz="2400" dirty="0"/>
              <a:t> (2009; p. 28) 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“</a:t>
            </a:r>
            <a:r>
              <a:rPr lang="es-ES" sz="2400" dirty="0"/>
              <a:t>Acaso se haga la educación cada vez mejor y que cada generación sucesiva dé un paso más hacia el perfeccionamiento de la humanidad; pues </a:t>
            </a:r>
            <a:r>
              <a:rPr lang="es-ES" sz="2400" dirty="0">
                <a:solidFill>
                  <a:srgbClr val="FF0000"/>
                </a:solidFill>
              </a:rPr>
              <a:t>detrás de la educación está escondido el gran misterio de la perfección de la naturaleza humana</a:t>
            </a:r>
            <a:r>
              <a:rPr lang="es-ES" sz="2400" dirty="0"/>
              <a:t>” (2009; p.32) 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“La base de un plan de educación tiene que ser hecha desde un punto de vista </a:t>
            </a:r>
            <a:r>
              <a:rPr lang="es-ES" sz="2400" dirty="0">
                <a:solidFill>
                  <a:srgbClr val="FF0000"/>
                </a:solidFill>
              </a:rPr>
              <a:t>cosmopolita</a:t>
            </a:r>
            <a:r>
              <a:rPr lang="es-ES" sz="2400" dirty="0"/>
              <a:t>.” (2009; p. 38) 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“Con el adiestramiento, sin embargo, no se ha logrado el objetivo; sino que </a:t>
            </a:r>
            <a:r>
              <a:rPr lang="es-ES" sz="2400" dirty="0" smtClean="0">
                <a:solidFill>
                  <a:srgbClr val="FF0000"/>
                </a:solidFill>
              </a:rPr>
              <a:t>se trata </a:t>
            </a:r>
            <a:r>
              <a:rPr lang="es-ES" sz="2400" dirty="0">
                <a:solidFill>
                  <a:srgbClr val="FF0000"/>
                </a:solidFill>
              </a:rPr>
              <a:t>sobre todo </a:t>
            </a:r>
            <a:r>
              <a:rPr lang="es-ES" sz="2400" dirty="0" smtClean="0">
                <a:solidFill>
                  <a:srgbClr val="FF0000"/>
                </a:solidFill>
              </a:rPr>
              <a:t>de que los niños aprendan a pensar.</a:t>
            </a:r>
            <a:r>
              <a:rPr lang="es-ES" sz="2400" dirty="0" smtClean="0"/>
              <a:t>” (2009; p. 42) </a:t>
            </a:r>
            <a:br>
              <a:rPr lang="es-ES" sz="2400" dirty="0" smtClean="0"/>
            </a:br>
            <a:r>
              <a:rPr lang="es-ES" sz="2400" dirty="0" smtClean="0"/>
              <a:t>“Los niños deben ser educados no de acuerdo con el estado presente del género humano, sino </a:t>
            </a:r>
            <a:r>
              <a:rPr lang="es-ES" sz="2400" dirty="0" smtClean="0">
                <a:solidFill>
                  <a:srgbClr val="FF0000"/>
                </a:solidFill>
              </a:rPr>
              <a:t>de acuerdo con el posible y mejor estado futuro, es decir: según la idea de la humanidad</a:t>
            </a:r>
            <a:r>
              <a:rPr lang="es-ES" sz="2400" dirty="0" smtClean="0"/>
              <a:t> y todo su destino. (2009; p. 38)</a:t>
            </a:r>
            <a:endParaRPr lang="es-PE" sz="2400" dirty="0"/>
          </a:p>
        </p:txBody>
      </p:sp>
      <p:sp>
        <p:nvSpPr>
          <p:cNvPr id="3" name="Rectángulo 2"/>
          <p:cNvSpPr/>
          <p:nvPr/>
        </p:nvSpPr>
        <p:spPr>
          <a:xfrm>
            <a:off x="3042585" y="127163"/>
            <a:ext cx="5761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2.2 Ideas de las “Lecciones sobre pedagogía”</a:t>
            </a:r>
          </a:p>
        </p:txBody>
      </p:sp>
    </p:spTree>
    <p:extLst>
      <p:ext uri="{BB962C8B-B14F-4D97-AF65-F5344CB8AC3E}">
        <p14:creationId xmlns:p14="http://schemas.microsoft.com/office/powerpoint/2010/main" val="208840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2678" y="345984"/>
            <a:ext cx="10052649" cy="1206769"/>
          </a:xfrm>
        </p:spPr>
        <p:txBody>
          <a:bodyPr>
            <a:noAutofit/>
          </a:bodyPr>
          <a:lstStyle/>
          <a:p>
            <a:r>
              <a:rPr lang="es-PE" sz="4400" dirty="0" smtClean="0"/>
              <a:t>3. Conclusiones: La educación como asunto político en el pensamiento de Kant</a:t>
            </a:r>
            <a:endParaRPr lang="es-PE" sz="4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61358" y="1552753"/>
            <a:ext cx="10052649" cy="50723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educación es un </a:t>
            </a:r>
            <a:r>
              <a:rPr lang="es-PE" sz="6400" dirty="0" smtClean="0">
                <a:solidFill>
                  <a:srgbClr val="FF0000"/>
                </a:solidFill>
              </a:rPr>
              <a:t>asunto práctico </a:t>
            </a:r>
            <a:r>
              <a:rPr lang="es-PE" sz="6400" dirty="0" smtClean="0"/>
              <a:t>humano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educación es necesaria como </a:t>
            </a:r>
            <a:r>
              <a:rPr lang="es-PE" sz="6400" dirty="0" smtClean="0">
                <a:solidFill>
                  <a:srgbClr val="FF0000"/>
                </a:solidFill>
              </a:rPr>
              <a:t>derecho</a:t>
            </a:r>
            <a:r>
              <a:rPr lang="es-PE" sz="6400" dirty="0" smtClean="0"/>
              <a:t> humano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educación es </a:t>
            </a:r>
            <a:r>
              <a:rPr lang="es-PE" sz="6400" dirty="0" smtClean="0">
                <a:solidFill>
                  <a:srgbClr val="FF0000"/>
                </a:solidFill>
              </a:rPr>
              <a:t>necesaria para la realización política </a:t>
            </a:r>
            <a:r>
              <a:rPr lang="es-PE" sz="6400" dirty="0" smtClean="0"/>
              <a:t>de cualquier forma de gobierno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educación, en una democracia liberal (que tiene influencia del republicanismo kantiano) requiere de </a:t>
            </a:r>
            <a:r>
              <a:rPr lang="es-PE" sz="6400" dirty="0" smtClean="0">
                <a:solidFill>
                  <a:srgbClr val="FF0000"/>
                </a:solidFill>
              </a:rPr>
              <a:t>la formación en el pensamiento crítico.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</a:t>
            </a:r>
            <a:r>
              <a:rPr lang="es-PE" sz="6400" dirty="0" smtClean="0">
                <a:solidFill>
                  <a:srgbClr val="FF0000"/>
                </a:solidFill>
              </a:rPr>
              <a:t>deliberación</a:t>
            </a:r>
            <a:r>
              <a:rPr lang="es-PE" sz="6400" dirty="0" smtClean="0"/>
              <a:t> y el uso </a:t>
            </a:r>
            <a:r>
              <a:rPr lang="es-PE" sz="6400" dirty="0" smtClean="0">
                <a:solidFill>
                  <a:srgbClr val="FF0000"/>
                </a:solidFill>
              </a:rPr>
              <a:t>tolerante</a:t>
            </a:r>
            <a:r>
              <a:rPr lang="es-PE" sz="6400" dirty="0" smtClean="0"/>
              <a:t> de la </a:t>
            </a:r>
            <a:r>
              <a:rPr lang="es-PE" sz="6400" dirty="0" smtClean="0">
                <a:solidFill>
                  <a:srgbClr val="FF0000"/>
                </a:solidFill>
              </a:rPr>
              <a:t>razón pública </a:t>
            </a:r>
            <a:r>
              <a:rPr lang="es-PE" sz="6400" dirty="0" smtClean="0"/>
              <a:t>son fundamentales para la </a:t>
            </a:r>
            <a:r>
              <a:rPr lang="es-PE" sz="6400" dirty="0" smtClean="0">
                <a:solidFill>
                  <a:srgbClr val="FF0000"/>
                </a:solidFill>
              </a:rPr>
              <a:t>autodeterminación</a:t>
            </a:r>
            <a:r>
              <a:rPr lang="es-PE" sz="6400" dirty="0" smtClean="0"/>
              <a:t> y </a:t>
            </a:r>
            <a:r>
              <a:rPr lang="es-PE" sz="6400" dirty="0" smtClean="0">
                <a:solidFill>
                  <a:srgbClr val="FF0000"/>
                </a:solidFill>
              </a:rPr>
              <a:t>soberanía</a:t>
            </a:r>
            <a:r>
              <a:rPr lang="es-PE" sz="6400" dirty="0" smtClean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educación pública está desatendida, y sin embargo, es precisamente lo que representa la base de un futuro plenamente democrático y de deliberación racional.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Por estas razones, la </a:t>
            </a:r>
            <a:r>
              <a:rPr lang="es-PE" sz="6400" dirty="0" smtClean="0">
                <a:solidFill>
                  <a:srgbClr val="FF0000"/>
                </a:solidFill>
              </a:rPr>
              <a:t>exigencia</a:t>
            </a:r>
            <a:r>
              <a:rPr lang="es-PE" sz="6400" dirty="0" smtClean="0"/>
              <a:t> de la </a:t>
            </a:r>
            <a:r>
              <a:rPr lang="es-PE" sz="6400" dirty="0" smtClean="0">
                <a:solidFill>
                  <a:srgbClr val="FF0000"/>
                </a:solidFill>
              </a:rPr>
              <a:t>idea</a:t>
            </a:r>
            <a:r>
              <a:rPr lang="es-PE" sz="6400" dirty="0" smtClean="0"/>
              <a:t> de educación representa un mandato lógico hacia la orientación de una </a:t>
            </a:r>
            <a:r>
              <a:rPr lang="es-PE" sz="6400" dirty="0" smtClean="0">
                <a:solidFill>
                  <a:srgbClr val="FF0000"/>
                </a:solidFill>
              </a:rPr>
              <a:t>educación pública, crítica, cosmopolita y sentimental</a:t>
            </a:r>
            <a:r>
              <a:rPr lang="es-PE" sz="6400" dirty="0" smtClean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dirty="0" smtClean="0"/>
              <a:t>En otras palabras, la educación debe formar para la </a:t>
            </a:r>
            <a:r>
              <a:rPr lang="es-PE" dirty="0" smtClean="0">
                <a:solidFill>
                  <a:srgbClr val="FF0000"/>
                </a:solidFill>
              </a:rPr>
              <a:t>libertad civil</a:t>
            </a:r>
            <a:r>
              <a:rPr lang="es-PE" dirty="0" smtClean="0"/>
              <a:t>. (principio general del derecho y la justicia)</a:t>
            </a:r>
            <a:br>
              <a:rPr lang="es-PE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966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6858" cy="1325563"/>
          </a:xfrm>
        </p:spPr>
        <p:txBody>
          <a:bodyPr/>
          <a:lstStyle/>
          <a:p>
            <a:r>
              <a:rPr lang="es-PE" dirty="0" smtClean="0"/>
              <a:t>Problemas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7719" y="1825625"/>
            <a:ext cx="4586207" cy="4351338"/>
          </a:xfrm>
        </p:spPr>
        <p:txBody>
          <a:bodyPr>
            <a:normAutofit fontScale="77500" lnSpcReduction="20000"/>
          </a:bodyPr>
          <a:lstStyle/>
          <a:p>
            <a:r>
              <a:rPr lang="es-PE" dirty="0" smtClean="0"/>
              <a:t>La educación como tema no tiene un tratado sistemático crítico.</a:t>
            </a:r>
          </a:p>
          <a:p>
            <a:r>
              <a:rPr lang="es-PE" dirty="0" smtClean="0"/>
              <a:t>La educación puede haber no sido un tema tan importante para Kant.</a:t>
            </a:r>
          </a:p>
          <a:p>
            <a:r>
              <a:rPr lang="es-PE" dirty="0" smtClean="0"/>
              <a:t>Kant, siendo sistemático, dificulta la articulación de pensadores de otras corrientes. </a:t>
            </a:r>
          </a:p>
          <a:p>
            <a:r>
              <a:rPr lang="es-PE" dirty="0" smtClean="0"/>
              <a:t>Son demasiados ámbitos los que habría que considerar para estudiar la educación en Kant.</a:t>
            </a:r>
          </a:p>
          <a:p>
            <a:r>
              <a:rPr lang="es-PE" dirty="0" smtClean="0"/>
              <a:t>Hace falta entender bien el proyecto crítico de Kant para investigar cualquier tema en el sistema de su pensamiento.</a:t>
            </a: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639372" y="265301"/>
            <a:ext cx="32068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Desarrollo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949697" y="1825625"/>
            <a:ext cx="45862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Introducción          p.1</a:t>
            </a:r>
          </a:p>
          <a:p>
            <a:r>
              <a:rPr lang="es-PE" dirty="0" smtClean="0"/>
              <a:t>Capítulo 1               p.5</a:t>
            </a:r>
          </a:p>
          <a:p>
            <a:r>
              <a:rPr lang="es-PE" dirty="0"/>
              <a:t>Capítulo </a:t>
            </a:r>
            <a:r>
              <a:rPr lang="es-PE" dirty="0" smtClean="0"/>
              <a:t>2               p.50</a:t>
            </a:r>
            <a:endParaRPr lang="es-PE" dirty="0"/>
          </a:p>
          <a:p>
            <a:r>
              <a:rPr lang="es-PE" dirty="0"/>
              <a:t>Capítulo </a:t>
            </a:r>
            <a:r>
              <a:rPr lang="es-PE" dirty="0" smtClean="0"/>
              <a:t>3               p.88</a:t>
            </a:r>
            <a:endParaRPr lang="es-PE" dirty="0"/>
          </a:p>
          <a:p>
            <a:r>
              <a:rPr lang="es-PE" dirty="0" smtClean="0"/>
              <a:t>Conclusiones         -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18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7719" y="131208"/>
            <a:ext cx="4286693" cy="49545"/>
          </a:xfrm>
        </p:spPr>
        <p:txBody>
          <a:bodyPr>
            <a:noAutofit/>
          </a:bodyPr>
          <a:lstStyle/>
          <a:p>
            <a:r>
              <a:rPr lang="es-PE" sz="2000" dirty="0" smtClean="0"/>
              <a:t>Bibliografía</a:t>
            </a:r>
            <a:endParaRPr lang="es-PE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7719" y="613514"/>
            <a:ext cx="11304541" cy="4351338"/>
          </a:xfrm>
        </p:spPr>
        <p:txBody>
          <a:bodyPr>
            <a:noAutofit/>
          </a:bodyPr>
          <a:lstStyle/>
          <a:p>
            <a:r>
              <a:rPr lang="en-US" sz="800" dirty="0" smtClean="0"/>
              <a:t>Kant</a:t>
            </a:r>
            <a:r>
              <a:rPr lang="en-US" sz="800" dirty="0"/>
              <a:t>, I (1998) </a:t>
            </a:r>
            <a:r>
              <a:rPr lang="en-US" sz="800" i="1" dirty="0"/>
              <a:t>On the miscarriage of al philosophical trials in theodicy.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: Kant, I. Religion within the Boundaries of mere Reason</a:t>
            </a:r>
            <a:r>
              <a:rPr lang="en-US" sz="800" i="1" dirty="0"/>
              <a:t>. </a:t>
            </a:r>
            <a:r>
              <a:rPr lang="en-US" sz="800" dirty="0"/>
              <a:t>Cambridge University Press.</a:t>
            </a:r>
            <a:endParaRPr lang="es-PE" sz="800" dirty="0"/>
          </a:p>
          <a:p>
            <a:r>
              <a:rPr lang="en-US" sz="800" dirty="0"/>
              <a:t>Kant, I (1998) </a:t>
            </a:r>
            <a:r>
              <a:rPr lang="en-US" sz="800" i="1" dirty="0"/>
              <a:t>Religion within the Boundaries of mere Reason. </a:t>
            </a:r>
            <a:r>
              <a:rPr lang="en-US" sz="800" dirty="0"/>
              <a:t>Cambridge University Press.</a:t>
            </a:r>
            <a:endParaRPr lang="es-PE" sz="800" dirty="0"/>
          </a:p>
          <a:p>
            <a:r>
              <a:rPr lang="en-US" sz="800" dirty="0"/>
              <a:t>Kant, I (2007) </a:t>
            </a:r>
            <a:r>
              <a:rPr lang="en-US" sz="800" i="1" dirty="0"/>
              <a:t>Anthropology from a pragmatic point of view (1798)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: Kant, I. Anthropology, History and Education. Cambridge University Press.</a:t>
            </a:r>
            <a:endParaRPr lang="es-PE" sz="800" dirty="0"/>
          </a:p>
          <a:p>
            <a:r>
              <a:rPr lang="en-US" sz="800" dirty="0"/>
              <a:t>Kant, I (2007) </a:t>
            </a:r>
            <a:r>
              <a:rPr lang="en-US" sz="800" i="1" dirty="0"/>
              <a:t>Anthropology, History and Education</a:t>
            </a:r>
            <a:r>
              <a:rPr lang="en-US" sz="800" dirty="0"/>
              <a:t>. Cambridge University Press.</a:t>
            </a:r>
            <a:endParaRPr lang="es-PE" sz="800" dirty="0"/>
          </a:p>
          <a:p>
            <a:r>
              <a:rPr lang="es-PE" sz="800" dirty="0"/>
              <a:t>Kant, I (2007) </a:t>
            </a:r>
            <a:r>
              <a:rPr lang="es-PE" sz="800" i="1" dirty="0"/>
              <a:t>Crítica de la razón pura</a:t>
            </a:r>
            <a:r>
              <a:rPr lang="es-PE" sz="800" dirty="0"/>
              <a:t>. Traducción de Mario </a:t>
            </a:r>
            <a:r>
              <a:rPr lang="es-PE" sz="800" dirty="0" err="1"/>
              <a:t>Caimi</a:t>
            </a:r>
            <a:r>
              <a:rPr lang="es-PE" sz="800" dirty="0"/>
              <a:t>. Ed. </a:t>
            </a:r>
            <a:r>
              <a:rPr lang="es-PE" sz="800" dirty="0" err="1"/>
              <a:t>Colihue</a:t>
            </a:r>
            <a:r>
              <a:rPr lang="es-PE" sz="800" dirty="0"/>
              <a:t> Clásica.</a:t>
            </a:r>
          </a:p>
          <a:p>
            <a:r>
              <a:rPr lang="en-US" sz="800" dirty="0"/>
              <a:t>Kant, I (2007) </a:t>
            </a:r>
            <a:r>
              <a:rPr lang="en-US" sz="800" i="1" dirty="0"/>
              <a:t>Essay on the maladies of the head (1764)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: Kant, I. Anthropology, History and Education. Cambridge University Press.</a:t>
            </a:r>
            <a:endParaRPr lang="es-PE" sz="800" dirty="0"/>
          </a:p>
          <a:p>
            <a:r>
              <a:rPr lang="en-US" sz="800" dirty="0"/>
              <a:t>Kant, I (2007) </a:t>
            </a:r>
            <a:r>
              <a:rPr lang="en-US" sz="800" i="1" dirty="0"/>
              <a:t>Essays regarding the </a:t>
            </a:r>
            <a:r>
              <a:rPr lang="en-US" sz="800" i="1" dirty="0" err="1"/>
              <a:t>Philantropinum</a:t>
            </a:r>
            <a:r>
              <a:rPr lang="en-US" sz="800" i="1" dirty="0"/>
              <a:t> (1776/1777)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: Kant, I. Anthropology, History and Education. Cambridge University Press.</a:t>
            </a:r>
            <a:endParaRPr lang="es-PE" sz="800" dirty="0"/>
          </a:p>
          <a:p>
            <a:r>
              <a:rPr lang="en-US" sz="800" dirty="0"/>
              <a:t>Kant, I (2007) </a:t>
            </a:r>
            <a:r>
              <a:rPr lang="en-US" sz="800" i="1" dirty="0"/>
              <a:t>Lectures on pedagogy (1803)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: Kant, I. Anthropology, History and Education. </a:t>
            </a:r>
            <a:r>
              <a:rPr lang="es-PE" sz="800" dirty="0"/>
              <a:t>Cambridge </a:t>
            </a:r>
            <a:r>
              <a:rPr lang="es-PE" sz="800" dirty="0" err="1"/>
              <a:t>University</a:t>
            </a:r>
            <a:r>
              <a:rPr lang="es-PE" sz="800" dirty="0"/>
              <a:t> </a:t>
            </a:r>
            <a:r>
              <a:rPr lang="es-PE" sz="800" dirty="0" err="1"/>
              <a:t>Press</a:t>
            </a:r>
            <a:r>
              <a:rPr lang="es-PE" sz="800" dirty="0"/>
              <a:t>.</a:t>
            </a:r>
          </a:p>
          <a:p>
            <a:r>
              <a:rPr lang="es-ES" sz="800" dirty="0"/>
              <a:t>Kant, I. (1964) </a:t>
            </a:r>
            <a:r>
              <a:rPr lang="es-ES" sz="800" i="1" dirty="0"/>
              <a:t>Acerca de la relación entre la teoría y la práctica en el derecho político</a:t>
            </a:r>
            <a:r>
              <a:rPr lang="es-ES" sz="800" dirty="0"/>
              <a:t>. </a:t>
            </a:r>
            <a:r>
              <a:rPr lang="es-ES" sz="800" i="1" dirty="0"/>
              <a:t>(Contra Hobbes)</a:t>
            </a:r>
            <a:r>
              <a:rPr lang="es-ES" sz="800" dirty="0"/>
              <a:t> (En: Kant, I. Filosofía de la historia. Ed. Nova).</a:t>
            </a:r>
            <a:endParaRPr lang="es-PE" sz="800" dirty="0"/>
          </a:p>
          <a:p>
            <a:r>
              <a:rPr lang="es-ES" sz="800" dirty="0"/>
              <a:t>Kant, I. (1964) </a:t>
            </a:r>
            <a:r>
              <a:rPr lang="es-ES" sz="800" i="1" dirty="0"/>
              <a:t>Acerca de la relación entre la teoría y la práctica en la moral y en general</a:t>
            </a:r>
            <a:r>
              <a:rPr lang="es-ES" sz="800" dirty="0"/>
              <a:t>. (En: Kant, I. Filosofía de la historia. Ed. Nova).</a:t>
            </a:r>
            <a:endParaRPr lang="es-PE" sz="800" dirty="0"/>
          </a:p>
          <a:p>
            <a:r>
              <a:rPr lang="es-ES" sz="800" dirty="0"/>
              <a:t>Kant, I. (1964) </a:t>
            </a:r>
            <a:r>
              <a:rPr lang="es-ES" sz="800" i="1" dirty="0"/>
              <a:t>Definición de la raza humana</a:t>
            </a:r>
            <a:r>
              <a:rPr lang="es-ES" sz="800" dirty="0"/>
              <a:t> (En: Kant, I. Filosofía de la historia. Ed. Nova).</a:t>
            </a:r>
            <a:endParaRPr lang="es-PE" sz="800" dirty="0"/>
          </a:p>
          <a:p>
            <a:r>
              <a:rPr lang="es-ES" sz="800" dirty="0"/>
              <a:t>Kant, I. (1964) </a:t>
            </a:r>
            <a:r>
              <a:rPr lang="es-ES" sz="800" i="1" dirty="0"/>
              <a:t>Filosofía de la historia</a:t>
            </a:r>
            <a:r>
              <a:rPr lang="es-ES" sz="800" dirty="0"/>
              <a:t>. Ed. Nova.	</a:t>
            </a:r>
            <a:endParaRPr lang="es-PE" sz="800" dirty="0"/>
          </a:p>
          <a:p>
            <a:r>
              <a:rPr lang="es-ES" sz="800" dirty="0"/>
              <a:t>Kant, I. (1964) </a:t>
            </a:r>
            <a:r>
              <a:rPr lang="es-ES" sz="800" i="1" dirty="0"/>
              <a:t>Ideas para una historia universal en sentido cosmopolita </a:t>
            </a:r>
            <a:r>
              <a:rPr lang="es-ES" sz="800" dirty="0"/>
              <a:t>(En: Filosofía de la historia. Ed. Nova).</a:t>
            </a:r>
            <a:endParaRPr lang="es-PE" sz="800" dirty="0"/>
          </a:p>
          <a:p>
            <a:r>
              <a:rPr lang="es-ES" sz="800" dirty="0"/>
              <a:t>Kant, I. (1964) </a:t>
            </a:r>
            <a:r>
              <a:rPr lang="es-ES" sz="800" i="1" dirty="0"/>
              <a:t>Replanteamiento de la cuestión sobre si el género humano se halla en continuo progreso hacia lo mejor</a:t>
            </a:r>
            <a:r>
              <a:rPr lang="es-ES" sz="800" dirty="0"/>
              <a:t>. (En: Filosofía de la historia. Ed. Nova).</a:t>
            </a:r>
            <a:endParaRPr lang="es-PE" sz="800" dirty="0"/>
          </a:p>
          <a:p>
            <a:r>
              <a:rPr lang="es-ES" sz="800" dirty="0"/>
              <a:t>Kant, I. (1964) </a:t>
            </a:r>
            <a:r>
              <a:rPr lang="es-ES" sz="800" i="1" dirty="0"/>
              <a:t>Respuesta a la pregunta: ¿qué es la ilustración?</a:t>
            </a:r>
            <a:r>
              <a:rPr lang="es-ES" sz="800" dirty="0"/>
              <a:t> (En: Kant, I. Filosofía de la historia. Ed. Nova).</a:t>
            </a:r>
            <a:endParaRPr lang="es-PE" sz="800" dirty="0"/>
          </a:p>
          <a:p>
            <a:r>
              <a:rPr lang="es-ES" sz="800" dirty="0"/>
              <a:t>Kant, I. (1980) </a:t>
            </a:r>
            <a:r>
              <a:rPr lang="es-ES" sz="800" i="1" dirty="0"/>
              <a:t>La paz perpetua</a:t>
            </a:r>
            <a:r>
              <a:rPr lang="es-ES" sz="800" dirty="0"/>
              <a:t>. (En: Kant, I. Fundamentación de la metafísica de las costumbres, Crítica de la razón práctica y la Paz perpetua. Ed. Porrúa).</a:t>
            </a:r>
            <a:endParaRPr lang="es-PE" sz="800" dirty="0"/>
          </a:p>
          <a:p>
            <a:r>
              <a:rPr lang="es-ES" sz="800" dirty="0"/>
              <a:t>Kant, I. (1988) </a:t>
            </a:r>
            <a:r>
              <a:rPr lang="es-ES" sz="800" i="1" dirty="0"/>
              <a:t>Lecciones de ética</a:t>
            </a:r>
            <a:r>
              <a:rPr lang="es-ES" sz="800" dirty="0"/>
              <a:t>. Editorial Crítica.</a:t>
            </a:r>
            <a:endParaRPr lang="es-PE" sz="800" dirty="0"/>
          </a:p>
          <a:p>
            <a:r>
              <a:rPr lang="es-PE" sz="800" dirty="0"/>
              <a:t>Kant, I. (1991) </a:t>
            </a:r>
            <a:r>
              <a:rPr lang="es-PE" sz="800" i="1" dirty="0"/>
              <a:t>Kant </a:t>
            </a:r>
            <a:r>
              <a:rPr lang="es-PE" sz="800" i="1" dirty="0" err="1"/>
              <a:t>political</a:t>
            </a:r>
            <a:r>
              <a:rPr lang="es-PE" sz="800" i="1" dirty="0"/>
              <a:t> </a:t>
            </a:r>
            <a:r>
              <a:rPr lang="es-PE" sz="800" i="1" dirty="0" err="1"/>
              <a:t>writings</a:t>
            </a:r>
            <a:r>
              <a:rPr lang="es-PE" sz="800" dirty="0"/>
              <a:t>. </a:t>
            </a:r>
            <a:r>
              <a:rPr lang="en-US" sz="800" dirty="0"/>
              <a:t>Cambridge University Press. 2</a:t>
            </a:r>
            <a:r>
              <a:rPr lang="en-US" sz="800" baseline="30000" dirty="0"/>
              <a:t>nd</a:t>
            </a:r>
            <a:r>
              <a:rPr lang="en-US" sz="800" dirty="0"/>
              <a:t> edition. </a:t>
            </a:r>
            <a:r>
              <a:rPr lang="es-PE" sz="800" dirty="0" err="1"/>
              <a:t>Edited</a:t>
            </a:r>
            <a:r>
              <a:rPr lang="es-PE" sz="800" dirty="0"/>
              <a:t> </a:t>
            </a:r>
            <a:r>
              <a:rPr lang="es-PE" sz="800" dirty="0" err="1"/>
              <a:t>by</a:t>
            </a:r>
            <a:r>
              <a:rPr lang="es-PE" sz="800" dirty="0"/>
              <a:t>: H.S. </a:t>
            </a:r>
            <a:r>
              <a:rPr lang="es-PE" sz="800" dirty="0" err="1"/>
              <a:t>Reiss</a:t>
            </a:r>
            <a:endParaRPr lang="es-PE" sz="800" dirty="0"/>
          </a:p>
          <a:p>
            <a:r>
              <a:rPr lang="es-ES" sz="800" dirty="0"/>
              <a:t>Kant, I. (2000) </a:t>
            </a:r>
            <a:r>
              <a:rPr lang="es-ES" sz="800" i="1" dirty="0"/>
              <a:t>Crítica de la razón práctica</a:t>
            </a:r>
            <a:r>
              <a:rPr lang="es-ES" sz="800" dirty="0"/>
              <a:t>. Alianza Editorial.</a:t>
            </a:r>
            <a:endParaRPr lang="es-PE" sz="800" dirty="0"/>
          </a:p>
          <a:p>
            <a:r>
              <a:rPr lang="es-ES" sz="800" dirty="0"/>
              <a:t>Kant, I. (2005) </a:t>
            </a:r>
            <a:r>
              <a:rPr lang="es-ES" sz="800" i="1" dirty="0"/>
              <a:t>Cómo orientarse en el pensamiento</a:t>
            </a:r>
            <a:r>
              <a:rPr lang="es-ES" sz="800" dirty="0"/>
              <a:t>. Ed. </a:t>
            </a:r>
            <a:r>
              <a:rPr lang="es-ES" sz="800" dirty="0" err="1"/>
              <a:t>Quadrata</a:t>
            </a:r>
            <a:r>
              <a:rPr lang="es-ES" sz="800" dirty="0"/>
              <a:t>.</a:t>
            </a:r>
            <a:endParaRPr lang="es-PE" sz="800" dirty="0"/>
          </a:p>
          <a:p>
            <a:r>
              <a:rPr lang="es-ES" sz="800" dirty="0"/>
              <a:t>Kant, I. (2008) </a:t>
            </a:r>
            <a:r>
              <a:rPr lang="es-ES" sz="800" i="1" dirty="0"/>
              <a:t>Fundamentación de la metafísica de las costumbres</a:t>
            </a:r>
            <a:r>
              <a:rPr lang="es-ES" sz="800" dirty="0"/>
              <a:t>. Ed. Austral.</a:t>
            </a:r>
            <a:endParaRPr lang="es-PE" sz="800" dirty="0"/>
          </a:p>
          <a:p>
            <a:r>
              <a:rPr lang="es-ES" sz="800" dirty="0"/>
              <a:t>Kant, I. (2008) </a:t>
            </a:r>
            <a:r>
              <a:rPr lang="es-ES" sz="800" i="1" dirty="0"/>
              <a:t>Principios metafísicos del derecho</a:t>
            </a:r>
            <a:r>
              <a:rPr lang="es-ES" sz="800" dirty="0"/>
              <a:t>. Trad. G. </a:t>
            </a:r>
            <a:r>
              <a:rPr lang="es-ES" sz="800" dirty="0" err="1"/>
              <a:t>Lizarraga</a:t>
            </a:r>
            <a:r>
              <a:rPr lang="es-ES" sz="800" dirty="0"/>
              <a:t>. Ed. Renacimiento.</a:t>
            </a:r>
            <a:endParaRPr lang="es-PE" sz="800" dirty="0"/>
          </a:p>
          <a:p>
            <a:r>
              <a:rPr lang="es-ES" sz="800" dirty="0"/>
              <a:t>Kant, I. (2009) </a:t>
            </a:r>
            <a:r>
              <a:rPr lang="es-ES" sz="800" i="1" dirty="0"/>
              <a:t>Sobre Pedagogía</a:t>
            </a:r>
            <a:r>
              <a:rPr lang="es-ES" sz="800" dirty="0"/>
              <a:t>. Universidad Nacional de Córdoba. </a:t>
            </a:r>
            <a:r>
              <a:rPr lang="es-PE" sz="800" dirty="0"/>
              <a:t>Encuentro Grupo Editor. </a:t>
            </a:r>
          </a:p>
        </p:txBody>
      </p:sp>
    </p:spTree>
    <p:extLst>
      <p:ext uri="{BB962C8B-B14F-4D97-AF65-F5344CB8AC3E}">
        <p14:creationId xmlns:p14="http://schemas.microsoft.com/office/powerpoint/2010/main" val="216409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4667" y="575265"/>
            <a:ext cx="10052649" cy="5909756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La educación </a:t>
            </a:r>
            <a:br>
              <a:rPr lang="es-PE" dirty="0" smtClean="0"/>
            </a:br>
            <a:r>
              <a:rPr lang="es-PE" dirty="0" smtClean="0"/>
              <a:t>como asunto político</a:t>
            </a:r>
            <a:br>
              <a:rPr lang="es-PE" dirty="0" smtClean="0"/>
            </a:br>
            <a:r>
              <a:rPr lang="es-PE" dirty="0" smtClean="0"/>
              <a:t> en el proyecto crítico de Kant</a:t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sz="4900" dirty="0" smtClean="0">
                <a:solidFill>
                  <a:schemeClr val="bg1">
                    <a:lumMod val="85000"/>
                  </a:schemeClr>
                </a:solidFill>
              </a:rPr>
              <a:t>Metodología hermenéutica-comparativa</a:t>
            </a:r>
            <a:endParaRPr lang="es-PE" sz="4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0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2129" y="345984"/>
            <a:ext cx="10052649" cy="1206769"/>
          </a:xfrm>
        </p:spPr>
        <p:txBody>
          <a:bodyPr>
            <a:normAutofit/>
          </a:bodyPr>
          <a:lstStyle/>
          <a:p>
            <a:r>
              <a:rPr lang="es-PE" dirty="0" smtClean="0"/>
              <a:t>1. Proyecto crítico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555" y="2117424"/>
            <a:ext cx="4572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20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10844" y="433952"/>
            <a:ext cx="4170312" cy="930292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s-PE" sz="2800" b="1" u="sng" dirty="0" smtClean="0">
                <a:solidFill>
                  <a:schemeClr val="bg1"/>
                </a:solidFill>
              </a:rPr>
              <a:t>¿cómo es posible la </a:t>
            </a:r>
            <a:br>
              <a:rPr lang="es-PE" sz="2800" b="1" u="sng" dirty="0" smtClean="0">
                <a:solidFill>
                  <a:schemeClr val="bg1"/>
                </a:solidFill>
              </a:rPr>
            </a:br>
            <a:r>
              <a:rPr lang="es-PE" sz="2800" b="1" u="sng" dirty="0" smtClean="0">
                <a:solidFill>
                  <a:schemeClr val="bg1"/>
                </a:solidFill>
              </a:rPr>
              <a:t>metafísica como ciencia?</a:t>
            </a:r>
            <a:endParaRPr lang="es-P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9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42570" y="277579"/>
            <a:ext cx="8229600" cy="63682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dirty="0" smtClean="0"/>
              <a:t>¿qué es el </a:t>
            </a:r>
            <a:r>
              <a:rPr lang="es-PE" dirty="0" smtClean="0">
                <a:solidFill>
                  <a:srgbClr val="FF0000"/>
                </a:solidFill>
              </a:rPr>
              <a:t>proyecto crítico</a:t>
            </a:r>
            <a:r>
              <a:rPr lang="es-PE" dirty="0"/>
              <a:t>?</a:t>
            </a: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			</a:t>
            </a: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244048" y="1166236"/>
            <a:ext cx="822960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Establecer </a:t>
            </a:r>
            <a:r>
              <a:rPr lang="es-PE" sz="2800" dirty="0"/>
              <a:t>los </a:t>
            </a:r>
            <a:r>
              <a:rPr lang="es-PE" sz="2800" b="1" u="sng" dirty="0">
                <a:solidFill>
                  <a:srgbClr val="FF0000"/>
                </a:solidFill>
              </a:rPr>
              <a:t>límites del conocimiento </a:t>
            </a:r>
            <a:r>
              <a:rPr lang="es-PE" sz="2800" dirty="0"/>
              <a:t>(Revolución copernicana</a:t>
            </a:r>
            <a:r>
              <a:rPr lang="es-PE" sz="2800" dirty="0" smtClean="0"/>
              <a:t>)</a:t>
            </a:r>
          </a:p>
          <a:p>
            <a:r>
              <a:rPr lang="es-PE" sz="2800" b="1" u="sng" dirty="0"/>
              <a:t>Crítica a la </a:t>
            </a:r>
            <a:r>
              <a:rPr lang="es-PE" sz="2800" b="1" u="sng" dirty="0" smtClean="0"/>
              <a:t>metafísica dogmática</a:t>
            </a:r>
            <a:endParaRPr lang="es-PE" sz="2800" b="1" u="sng" dirty="0"/>
          </a:p>
          <a:p>
            <a:r>
              <a:rPr lang="es-PE" sz="2800" dirty="0" smtClean="0"/>
              <a:t>Giro copernicano</a:t>
            </a:r>
            <a:endParaRPr lang="es-PE" sz="2800" dirty="0"/>
          </a:p>
          <a:p>
            <a:r>
              <a:rPr lang="es-PE" sz="2800" dirty="0">
                <a:solidFill>
                  <a:srgbClr val="FF0000"/>
                </a:solidFill>
              </a:rPr>
              <a:t>Diferenciar </a:t>
            </a:r>
            <a:r>
              <a:rPr lang="es-PE" sz="2800" b="1" u="sng" dirty="0">
                <a:solidFill>
                  <a:srgbClr val="FF0000"/>
                </a:solidFill>
              </a:rPr>
              <a:t>Fenómenos y Noúmenos</a:t>
            </a:r>
          </a:p>
          <a:p>
            <a:r>
              <a:rPr lang="es-PE" sz="2800" dirty="0"/>
              <a:t>Establecer </a:t>
            </a:r>
            <a:r>
              <a:rPr lang="es-PE" sz="2800" b="1" u="sng" dirty="0"/>
              <a:t>formas puras de conocimiento </a:t>
            </a:r>
            <a:r>
              <a:rPr lang="es-PE" sz="2800" dirty="0"/>
              <a:t>(a priori)</a:t>
            </a:r>
          </a:p>
          <a:p>
            <a:r>
              <a:rPr lang="es-PE" sz="2800" dirty="0"/>
              <a:t>Establecer tipos de </a:t>
            </a:r>
            <a:r>
              <a:rPr lang="es-PE" sz="2800" b="1" u="sng" dirty="0"/>
              <a:t>juicios</a:t>
            </a:r>
          </a:p>
          <a:p>
            <a:r>
              <a:rPr lang="es-PE" sz="2800" dirty="0" smtClean="0">
                <a:solidFill>
                  <a:srgbClr val="FF0000"/>
                </a:solidFill>
              </a:rPr>
              <a:t>Distinguir </a:t>
            </a:r>
            <a:r>
              <a:rPr lang="es-PE" sz="2800" dirty="0">
                <a:solidFill>
                  <a:srgbClr val="FF0000"/>
                </a:solidFill>
              </a:rPr>
              <a:t>el </a:t>
            </a:r>
            <a:r>
              <a:rPr lang="es-PE" sz="2800" b="1" u="sng" dirty="0">
                <a:solidFill>
                  <a:srgbClr val="FF0000"/>
                </a:solidFill>
              </a:rPr>
              <a:t>uso teórico</a:t>
            </a:r>
            <a:r>
              <a:rPr lang="es-PE" sz="2800" dirty="0">
                <a:solidFill>
                  <a:srgbClr val="FF0000"/>
                </a:solidFill>
              </a:rPr>
              <a:t> de la razón y el </a:t>
            </a:r>
            <a:r>
              <a:rPr lang="es-PE" sz="2800" b="1" u="sng" dirty="0">
                <a:solidFill>
                  <a:srgbClr val="FF0000"/>
                </a:solidFill>
              </a:rPr>
              <a:t>uso práctico</a:t>
            </a:r>
            <a:r>
              <a:rPr lang="es-PE" sz="2800" dirty="0">
                <a:solidFill>
                  <a:srgbClr val="FF0000"/>
                </a:solidFill>
              </a:rPr>
              <a:t> de la razón</a:t>
            </a:r>
          </a:p>
        </p:txBody>
      </p:sp>
    </p:spTree>
    <p:extLst>
      <p:ext uri="{BB962C8B-B14F-4D97-AF65-F5344CB8AC3E}">
        <p14:creationId xmlns:p14="http://schemas.microsoft.com/office/powerpoint/2010/main" val="66824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2679" y="967087"/>
            <a:ext cx="10052649" cy="4726347"/>
          </a:xfrm>
        </p:spPr>
        <p:txBody>
          <a:bodyPr>
            <a:noAutofit/>
          </a:bodyPr>
          <a:lstStyle/>
          <a:p>
            <a:r>
              <a:rPr lang="es-PE" sz="4000" dirty="0" smtClean="0"/>
              <a:t>1. Proyecto crítico</a:t>
            </a:r>
            <a:br>
              <a:rPr lang="es-PE" sz="4000" dirty="0" smtClean="0"/>
            </a:br>
            <a:r>
              <a:rPr lang="es-PE" sz="4000" dirty="0" smtClean="0"/>
              <a:t>- crítica de la razón: límites del conocimiento, rechazo a la metafísica tradicional</a:t>
            </a:r>
            <a:br>
              <a:rPr lang="es-PE" sz="4000" dirty="0" smtClean="0"/>
            </a:br>
            <a:r>
              <a:rPr lang="es-PE" sz="4000" dirty="0" smtClean="0">
                <a:solidFill>
                  <a:schemeClr val="accent6"/>
                </a:solidFill>
              </a:rPr>
              <a:t>- </a:t>
            </a:r>
            <a:r>
              <a:rPr lang="es-PE" sz="4000" dirty="0" smtClean="0">
                <a:solidFill>
                  <a:schemeClr val="accent6"/>
                </a:solidFill>
              </a:rPr>
              <a:t>¿invitación </a:t>
            </a:r>
            <a:r>
              <a:rPr lang="es-PE" sz="4000" dirty="0" smtClean="0">
                <a:solidFill>
                  <a:schemeClr val="accent6"/>
                </a:solidFill>
              </a:rPr>
              <a:t>a la </a:t>
            </a:r>
            <a:r>
              <a:rPr lang="es-PE" sz="4000" dirty="0" smtClean="0">
                <a:solidFill>
                  <a:schemeClr val="accent6"/>
                </a:solidFill>
              </a:rPr>
              <a:t>autonomía?</a:t>
            </a:r>
            <a:r>
              <a:rPr lang="es-PE" sz="4000" dirty="0" smtClean="0"/>
              <a:t/>
            </a:r>
            <a:br>
              <a:rPr lang="es-PE" sz="4000" dirty="0" smtClean="0"/>
            </a:br>
            <a:r>
              <a:rPr lang="es-PE" sz="4000" dirty="0" smtClean="0"/>
              <a:t/>
            </a:r>
            <a:br>
              <a:rPr lang="es-PE" sz="4000" dirty="0" smtClean="0"/>
            </a:br>
            <a:r>
              <a:rPr lang="es-PE" sz="4000" dirty="0" smtClean="0"/>
              <a:t>R. Pura = límites y reglas del conocimiento</a:t>
            </a:r>
            <a:br>
              <a:rPr lang="es-PE" sz="4000" dirty="0" smtClean="0"/>
            </a:br>
            <a:r>
              <a:rPr lang="es-PE" sz="4000" dirty="0" smtClean="0"/>
              <a:t>R. Práctica = asuntos morales (ética, derecho, política, educación, religión, historia)</a:t>
            </a:r>
            <a:r>
              <a:rPr lang="es-PE" sz="4000" dirty="0"/>
              <a:t/>
            </a:r>
            <a:br>
              <a:rPr lang="es-PE" sz="4000" dirty="0"/>
            </a:b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09850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3668" y="5038754"/>
            <a:ext cx="10052649" cy="1206769"/>
          </a:xfrm>
        </p:spPr>
        <p:txBody>
          <a:bodyPr>
            <a:noAutofit/>
          </a:bodyPr>
          <a:lstStyle/>
          <a:p>
            <a:r>
              <a:rPr lang="es-PE" sz="4800" dirty="0" smtClean="0"/>
              <a:t>1. Proyecto crítico</a:t>
            </a:r>
            <a:br>
              <a:rPr lang="es-PE" sz="4800" dirty="0" smtClean="0"/>
            </a:br>
            <a:r>
              <a:rPr lang="es-PE" sz="4800" dirty="0"/>
              <a:t/>
            </a:r>
            <a:br>
              <a:rPr lang="es-PE" sz="4800" dirty="0"/>
            </a:br>
            <a:r>
              <a:rPr lang="es-PE" sz="4800" dirty="0" smtClean="0"/>
              <a:t>1.1 Qué es el proyecto crítico</a:t>
            </a:r>
            <a:br>
              <a:rPr lang="es-PE" sz="4800" dirty="0" smtClean="0"/>
            </a:br>
            <a:r>
              <a:rPr lang="es-PE" sz="4800" dirty="0" smtClean="0"/>
              <a:t>1.2 Moral</a:t>
            </a:r>
            <a:br>
              <a:rPr lang="es-PE" sz="4800" dirty="0" smtClean="0"/>
            </a:br>
            <a:r>
              <a:rPr lang="es-PE" sz="4800" dirty="0" smtClean="0"/>
              <a:t>1.3 Derecho</a:t>
            </a:r>
            <a:br>
              <a:rPr lang="es-PE" sz="4800" dirty="0" smtClean="0"/>
            </a:br>
            <a:r>
              <a:rPr lang="es-PE" sz="4800" dirty="0" smtClean="0"/>
              <a:t>1.4 Política</a:t>
            </a:r>
            <a:br>
              <a:rPr lang="es-PE" sz="4800" dirty="0" smtClean="0"/>
            </a:br>
            <a:r>
              <a:rPr lang="es-PE" sz="4800" dirty="0" smtClean="0">
                <a:solidFill>
                  <a:schemeClr val="bg1">
                    <a:lumMod val="75000"/>
                  </a:schemeClr>
                </a:solidFill>
              </a:rPr>
              <a:t>1.5 Historia</a:t>
            </a:r>
            <a:br>
              <a:rPr lang="es-PE" sz="48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s-PE" sz="4800" dirty="0" smtClean="0">
                <a:solidFill>
                  <a:schemeClr val="bg1">
                    <a:lumMod val="75000"/>
                  </a:schemeClr>
                </a:solidFill>
              </a:rPr>
              <a:t>1.6 Religión</a:t>
            </a:r>
            <a:br>
              <a:rPr lang="es-PE" sz="48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s-PE" sz="4800" dirty="0" smtClean="0">
                <a:solidFill>
                  <a:schemeClr val="bg1">
                    <a:lumMod val="75000"/>
                  </a:schemeClr>
                </a:solidFill>
              </a:rPr>
              <a:t>1.7 Antropología</a:t>
            </a:r>
            <a:endParaRPr lang="es-PE" sz="4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01216" y="4355184"/>
            <a:ext cx="10052649" cy="1206769"/>
          </a:xfrm>
        </p:spPr>
        <p:txBody>
          <a:bodyPr>
            <a:noAutofit/>
          </a:bodyPr>
          <a:lstStyle/>
          <a:p>
            <a:r>
              <a:rPr lang="es-PE" sz="3600" dirty="0" smtClean="0"/>
              <a:t>1. Proyecto crítico</a:t>
            </a:r>
            <a:br>
              <a:rPr lang="es-PE" sz="3600" dirty="0" smtClean="0"/>
            </a:br>
            <a:r>
              <a:rPr lang="es-PE" sz="3600" dirty="0"/>
              <a:t/>
            </a:r>
            <a:br>
              <a:rPr lang="es-PE" sz="3600" dirty="0"/>
            </a:br>
            <a:r>
              <a:rPr lang="es-PE" sz="3600" dirty="0" smtClean="0"/>
              <a:t>1.1 Qué es el </a:t>
            </a:r>
            <a:r>
              <a:rPr lang="es-PE" sz="3200" dirty="0" smtClean="0"/>
              <a:t>proyecto</a:t>
            </a:r>
            <a:r>
              <a:rPr lang="es-PE" sz="3600" dirty="0" smtClean="0"/>
              <a:t> crítico</a:t>
            </a:r>
            <a:br>
              <a:rPr lang="es-PE" sz="3600" dirty="0" smtClean="0"/>
            </a:br>
            <a:r>
              <a:rPr lang="es-PE" sz="3600" dirty="0" smtClean="0"/>
              <a:t>1.2 Moral</a:t>
            </a:r>
            <a:br>
              <a:rPr lang="es-PE" sz="3600" dirty="0" smtClean="0"/>
            </a:br>
            <a:r>
              <a:rPr lang="es-PE" sz="3600" dirty="0" smtClean="0"/>
              <a:t>1.3 Derecho</a:t>
            </a:r>
            <a:br>
              <a:rPr lang="es-PE" sz="3600" dirty="0" smtClean="0"/>
            </a:br>
            <a:r>
              <a:rPr lang="es-PE" sz="3600" dirty="0" smtClean="0"/>
              <a:t>1.4 Política</a:t>
            </a:r>
            <a:br>
              <a:rPr lang="es-PE" sz="3600" dirty="0" smtClean="0"/>
            </a:br>
            <a:r>
              <a:rPr lang="es-PE" sz="3600" dirty="0" smtClean="0">
                <a:solidFill>
                  <a:schemeClr val="bg1">
                    <a:lumMod val="75000"/>
                  </a:schemeClr>
                </a:solidFill>
              </a:rPr>
              <a:t>1.5 Historia</a:t>
            </a:r>
            <a:br>
              <a:rPr lang="es-PE" sz="36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s-PE" sz="3600" dirty="0" smtClean="0">
                <a:solidFill>
                  <a:schemeClr val="bg1">
                    <a:lumMod val="75000"/>
                  </a:schemeClr>
                </a:solidFill>
              </a:rPr>
              <a:t>1.6 Religión</a:t>
            </a:r>
            <a:br>
              <a:rPr lang="es-PE" sz="36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s-PE" sz="3600" dirty="0" smtClean="0">
                <a:solidFill>
                  <a:schemeClr val="bg1">
                    <a:lumMod val="75000"/>
                  </a:schemeClr>
                </a:solidFill>
              </a:rPr>
              <a:t>1.7 Antropología</a:t>
            </a:r>
            <a:endParaRPr lang="es-P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976755" y="3049878"/>
            <a:ext cx="2696705" cy="10073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6539345" y="2373245"/>
            <a:ext cx="5527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Razón pública</a:t>
            </a:r>
          </a:p>
          <a:p>
            <a:r>
              <a:rPr lang="es-PE" dirty="0" smtClean="0"/>
              <a:t>Tolerancia</a:t>
            </a:r>
          </a:p>
          <a:p>
            <a:r>
              <a:rPr lang="es-PE" dirty="0" smtClean="0"/>
              <a:t>Uso no dogmático de la razón</a:t>
            </a:r>
          </a:p>
          <a:p>
            <a:r>
              <a:rPr lang="es-PE" dirty="0" smtClean="0"/>
              <a:t>Voluntad unificada del pueblo</a:t>
            </a:r>
          </a:p>
          <a:p>
            <a:r>
              <a:rPr lang="es-PE" dirty="0" smtClean="0"/>
              <a:t>Republicanismo</a:t>
            </a:r>
          </a:p>
          <a:p>
            <a:r>
              <a:rPr lang="es-PE" dirty="0" smtClean="0"/>
              <a:t>Paz perpetua</a:t>
            </a:r>
          </a:p>
          <a:p>
            <a:r>
              <a:rPr lang="es-PE" dirty="0" smtClean="0"/>
              <a:t>Cosmopolitismo</a:t>
            </a:r>
          </a:p>
          <a:p>
            <a:r>
              <a:rPr lang="es-PE" dirty="0" smtClean="0"/>
              <a:t>Sociedad civil</a:t>
            </a:r>
          </a:p>
          <a:p>
            <a:endParaRPr lang="es-PE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4673460" y="3553573"/>
            <a:ext cx="1450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0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171" y="294226"/>
            <a:ext cx="10052649" cy="1206769"/>
          </a:xfrm>
        </p:spPr>
        <p:txBody>
          <a:bodyPr>
            <a:normAutofit/>
          </a:bodyPr>
          <a:lstStyle/>
          <a:p>
            <a:r>
              <a:rPr lang="es-PE" dirty="0"/>
              <a:t>2</a:t>
            </a:r>
            <a:r>
              <a:rPr lang="es-PE" dirty="0" smtClean="0"/>
              <a:t>. Kant y la educación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62" y="1673524"/>
            <a:ext cx="7669693" cy="50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21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745</Words>
  <Application>Microsoft Office PowerPoint</Application>
  <PresentationFormat>Panorámica</PresentationFormat>
  <Paragraphs>82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La educación  como asunto político  en el proyecto crítico de Kant</vt:lpstr>
      <vt:lpstr>La educación  como asunto político  en el proyecto crítico de Kant    Metodología hermenéutica-comparativa</vt:lpstr>
      <vt:lpstr>1. Proyecto crítico</vt:lpstr>
      <vt:lpstr>¿cómo es posible la  metafísica como ciencia?</vt:lpstr>
      <vt:lpstr>Presentación de PowerPoint</vt:lpstr>
      <vt:lpstr>1. Proyecto crítico - crítica de la razón: límites del conocimiento, rechazo a la metafísica tradicional - ¿invitación a la autonomía?  R. Pura = límites y reglas del conocimiento R. Práctica = asuntos morales (ética, derecho, política, educación, religión, historia) </vt:lpstr>
      <vt:lpstr>1. Proyecto crítico  1.1 Qué es el proyecto crítico 1.2 Moral 1.3 Derecho 1.4 Política 1.5 Historia 1.6 Religión 1.7 Antropología</vt:lpstr>
      <vt:lpstr>1. Proyecto crítico  1.1 Qué es el proyecto crítico 1.2 Moral 1.3 Derecho 1.4 Política 1.5 Historia 1.6 Religión 1.7 Antropología</vt:lpstr>
      <vt:lpstr>2. Kant y la educación</vt:lpstr>
      <vt:lpstr>2. Kant y la educación  2.1 Kant como educador 2.2 Ideas de las “Lecciones sobre pedagogía” 2.3 Conceptos del proyecto crítico y la filosofía política para la educación</vt:lpstr>
      <vt:lpstr>“El hombre es la única criatura que tiene que ser educada.” (2009; p. 27) “La disciplina o la crianza transforman la animalidad en humanidad.” (2009; p.28)  “Una generación educa a la otra.” (2009; p. 28)  “Acaso se haga la educación cada vez mejor y que cada generación sucesiva dé un paso más hacia el perfeccionamiento de la humanidad; pues detrás de la educación está escondido el gran misterio de la perfección de la naturaleza humana” (2009; p.32)  “La base de un plan de educación tiene que ser hecha desde un punto de vista cosmopolita.” (2009; p. 38)  “Con el adiestramiento, sin embargo, no se ha logrado el objetivo; sino que se trata sobre todo de que los niños aprendan a pensar.” (2009; p. 42)  “Los niños deben ser educados no de acuerdo con el estado presente del género humano, sino de acuerdo con el posible y mejor estado futuro, es decir: según la idea de la humanidad y todo su destino. (2009; p. 38)</vt:lpstr>
      <vt:lpstr>3. Conclusiones: La educación como asunto político en el pensamiento de Kant</vt:lpstr>
      <vt:lpstr>Problemas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educación  como asunto político  en el proyecto crítico de Kant</dc:title>
  <dc:creator>Fernando García Alcalá</dc:creator>
  <cp:lastModifiedBy>Fernando García Alcalá</cp:lastModifiedBy>
  <cp:revision>27</cp:revision>
  <dcterms:created xsi:type="dcterms:W3CDTF">2024-07-07T23:31:56Z</dcterms:created>
  <dcterms:modified xsi:type="dcterms:W3CDTF">2024-07-18T00:55:12Z</dcterms:modified>
</cp:coreProperties>
</file>