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8" r:id="rId6"/>
    <p:sldId id="259" r:id="rId7"/>
    <p:sldId id="260" r:id="rId8"/>
    <p:sldId id="261" r:id="rId9"/>
    <p:sldId id="262" r:id="rId10"/>
    <p:sldId id="263" r:id="rId11"/>
    <p:sldId id="264" r:id="rId12"/>
    <p:sldId id="265" r:id="rId13"/>
    <p:sldId id="266" r:id="rId14"/>
    <p:sldId id="269"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7" r:id="rId40"/>
    <p:sldId id="282"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4" autoAdjust="0"/>
    <p:restoredTop sz="94660"/>
  </p:normalViewPr>
  <p:slideViewPr>
    <p:cSldViewPr snapToGrid="0">
      <p:cViewPr varScale="1">
        <p:scale>
          <a:sx n="73" d="100"/>
          <a:sy n="73" d="100"/>
        </p:scale>
        <p:origin x="4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35650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27664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7705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43CFCBA-BAD7-4916-8B7A-8F0A4D8AD39F}" type="datetimeFigureOut">
              <a:rPr lang="es-PE" smtClean="0"/>
              <a:t>22/07/2024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884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43CFCBA-BAD7-4916-8B7A-8F0A4D8AD39F}" type="datetimeFigureOut">
              <a:rPr lang="es-PE" smtClean="0"/>
              <a:t>22/07/2024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87427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43CFCBA-BAD7-4916-8B7A-8F0A4D8AD39F}" type="datetimeFigureOut">
              <a:rPr lang="es-PE" smtClean="0"/>
              <a:t>22/07/2024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387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43CFCBA-BAD7-4916-8B7A-8F0A4D8AD39F}" type="datetimeFigureOut">
              <a:rPr lang="es-PE" smtClean="0"/>
              <a:t>22/07/2024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373838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43CFCBA-BAD7-4916-8B7A-8F0A4D8AD39F}" type="datetimeFigureOut">
              <a:rPr lang="es-PE" smtClean="0"/>
              <a:t>22/07/2024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73887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43CFCBA-BAD7-4916-8B7A-8F0A4D8AD39F}" type="datetimeFigureOut">
              <a:rPr lang="es-PE" smtClean="0"/>
              <a:t>22/07/2024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52476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22/07/2024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17682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43CFCBA-BAD7-4916-8B7A-8F0A4D8AD39F}" type="datetimeFigureOut">
              <a:rPr lang="es-PE" smtClean="0"/>
              <a:t>22/07/2024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DF3AC74-1679-49F9-9DB2-C68309D7776A}" type="slidenum">
              <a:rPr lang="es-PE" smtClean="0"/>
              <a:t>‹Nº›</a:t>
            </a:fld>
            <a:endParaRPr lang="es-PE"/>
          </a:p>
        </p:txBody>
      </p:sp>
    </p:spTree>
    <p:extLst>
      <p:ext uri="{BB962C8B-B14F-4D97-AF65-F5344CB8AC3E}">
        <p14:creationId xmlns:p14="http://schemas.microsoft.com/office/powerpoint/2010/main" val="228531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CFCBA-BAD7-4916-8B7A-8F0A4D8AD39F}" type="datetimeFigureOut">
              <a:rPr lang="es-PE" smtClean="0"/>
              <a:t>22/07/2024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AC74-1679-49F9-9DB2-C68309D7776A}" type="slidenum">
              <a:rPr lang="es-PE" smtClean="0"/>
              <a:t>‹Nº›</a:t>
            </a:fld>
            <a:endParaRPr lang="es-PE"/>
          </a:p>
        </p:txBody>
      </p:sp>
    </p:spTree>
    <p:extLst>
      <p:ext uri="{BB962C8B-B14F-4D97-AF65-F5344CB8AC3E}">
        <p14:creationId xmlns:p14="http://schemas.microsoft.com/office/powerpoint/2010/main" val="273429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1er Control de Lectura</a:t>
            </a:r>
            <a:endParaRPr lang="es-PE" sz="2400" b="1" u="sng" dirty="0"/>
          </a:p>
        </p:txBody>
      </p:sp>
      <p:sp>
        <p:nvSpPr>
          <p:cNvPr id="6" name="CuadroTexto 5"/>
          <p:cNvSpPr txBox="1"/>
          <p:nvPr/>
        </p:nvSpPr>
        <p:spPr>
          <a:xfrm>
            <a:off x="2547257" y="3577269"/>
            <a:ext cx="7332183" cy="2308324"/>
          </a:xfrm>
          <a:prstGeom prst="rect">
            <a:avLst/>
          </a:prstGeom>
          <a:noFill/>
        </p:spPr>
        <p:txBody>
          <a:bodyPr wrap="square" rtlCol="0">
            <a:spAutoFit/>
          </a:bodyPr>
          <a:lstStyle/>
          <a:p>
            <a:r>
              <a:rPr lang="es-PE" dirty="0" smtClean="0"/>
              <a:t>Textos:</a:t>
            </a:r>
          </a:p>
          <a:p>
            <a:pPr marL="285750" indent="-285750">
              <a:buFontTx/>
              <a:buChar char="-"/>
            </a:pPr>
            <a:r>
              <a:rPr lang="es-PE" dirty="0" err="1" smtClean="0"/>
              <a:t>Koyré</a:t>
            </a:r>
            <a:r>
              <a:rPr lang="es-PE" dirty="0" smtClean="0"/>
              <a:t>, A. Estudios de la historia del pensamiento científico. </a:t>
            </a:r>
            <a:r>
              <a:rPr lang="es-PE" dirty="0" err="1" smtClean="0"/>
              <a:t>Caps</a:t>
            </a:r>
            <a:r>
              <a:rPr lang="es-PE" dirty="0" smtClean="0"/>
              <a:t> 2 y 3.</a:t>
            </a:r>
          </a:p>
          <a:p>
            <a:pPr marL="285750" indent="-285750">
              <a:buFontTx/>
              <a:buChar char="-"/>
            </a:pPr>
            <a:r>
              <a:rPr lang="es-PE" dirty="0" smtClean="0"/>
              <a:t>Bacon, F. </a:t>
            </a:r>
            <a:r>
              <a:rPr lang="es-PE" dirty="0" err="1" smtClean="0"/>
              <a:t>Novum</a:t>
            </a:r>
            <a:r>
              <a:rPr lang="es-PE" dirty="0" smtClean="0"/>
              <a:t> </a:t>
            </a:r>
            <a:r>
              <a:rPr lang="es-PE" dirty="0" err="1" smtClean="0"/>
              <a:t>Organon</a:t>
            </a:r>
            <a:endParaRPr lang="es-PE" dirty="0" smtClean="0"/>
          </a:p>
          <a:p>
            <a:pPr marL="285750" indent="-285750">
              <a:buFontTx/>
              <a:buChar char="-"/>
            </a:pPr>
            <a:r>
              <a:rPr lang="es-PE" dirty="0" smtClean="0"/>
              <a:t>Galilei, G. Diálogos sobre dos nuevas ciencias</a:t>
            </a:r>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4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ES" dirty="0"/>
              <a:t>“el número, la figura y el movimiento” (</a:t>
            </a:r>
            <a:r>
              <a:rPr lang="es-ES" dirty="0" err="1"/>
              <a:t>Koyré</a:t>
            </a:r>
            <a:r>
              <a:rPr lang="es-ES" dirty="0"/>
              <a:t>, p. 181</a:t>
            </a:r>
            <a:r>
              <a:rPr lang="es-ES" dirty="0" smtClean="0"/>
              <a:t>)</a:t>
            </a:r>
          </a:p>
          <a:p>
            <a:r>
              <a:rPr lang="es-ES" dirty="0"/>
              <a:t>“Te equivocas en extremo, Simplicio, porque la superficie aumenta directamente como la raíz cuadrada del alargamiento, según lo puedo demostrar geométricamente” (p. 85</a:t>
            </a:r>
            <a:r>
              <a:rPr lang="es-ES" dirty="0" smtClean="0"/>
              <a:t>).</a:t>
            </a:r>
          </a:p>
          <a:p>
            <a:r>
              <a:rPr lang="es-ES" dirty="0"/>
              <a:t>“trazar figuras, porque la prueba es puramente geométricamente” (p. 56). </a:t>
            </a:r>
            <a:endParaRPr lang="es-ES" dirty="0" smtClean="0"/>
          </a:p>
          <a:p>
            <a:r>
              <a:rPr lang="es-ES" dirty="0"/>
              <a:t>“Tan pronto como el sol asoma en el horizonte, llega a nuestros ojos su resplandor; porque ¿quién me asegura que sus rayos no han llegado a dicho punto antes que a </a:t>
            </a:r>
            <a:r>
              <a:rPr lang="es-ES" dirty="0" smtClean="0"/>
              <a:t>nuestra vista?” (p. 73)</a:t>
            </a:r>
          </a:p>
          <a:p>
            <a:r>
              <a:rPr lang="es-ES" dirty="0"/>
              <a:t>es una </a:t>
            </a:r>
            <a:r>
              <a:rPr lang="es-ES" dirty="0" err="1"/>
              <a:t>stella</a:t>
            </a:r>
            <a:r>
              <a:rPr lang="es-ES" dirty="0"/>
              <a:t> </a:t>
            </a:r>
            <a:r>
              <a:rPr lang="es-ES" dirty="0" err="1"/>
              <a:t>nobilis</a:t>
            </a:r>
            <a:r>
              <a:rPr lang="es-ES" dirty="0"/>
              <a:t>, una estrella noble que por la afirmación de su infinitud pone en funcionamiento el proceso de pensamiento que desembocará en una nueva ontología, en la </a:t>
            </a:r>
            <a:r>
              <a:rPr lang="es-ES" dirty="0" err="1"/>
              <a:t>geometrización</a:t>
            </a:r>
            <a:r>
              <a:rPr lang="es-ES" dirty="0"/>
              <a:t> del espacio y en la desaparición de la síntesis jerárquica” (p. 45</a:t>
            </a:r>
            <a:r>
              <a:rPr lang="es-ES" dirty="0" smtClean="0"/>
              <a:t>)</a:t>
            </a:r>
          </a:p>
          <a:p>
            <a:r>
              <a:rPr lang="es-ES" dirty="0"/>
              <a:t>“hay regularidad y armonía en la estructura del mundo, pero esta es estrictamente geométrica” (p. 47</a:t>
            </a:r>
            <a:r>
              <a:rPr lang="es-ES" dirty="0" smtClean="0"/>
              <a:t>).</a:t>
            </a:r>
          </a:p>
          <a:p>
            <a:r>
              <a:rPr lang="es-ES" dirty="0"/>
              <a:t>“libertar y purgar definitivamente de ellos al espíritu humano, de tal suerte que no haya otro acceso al reino del hombre, que está fundado en las ciencias, como no lo hay al reino de los cielos …” (Bacon, n°68)</a:t>
            </a:r>
            <a:endParaRPr lang="es-PE" dirty="0"/>
          </a:p>
          <a:p>
            <a:endParaRPr lang="es-PE" dirty="0"/>
          </a:p>
        </p:txBody>
      </p:sp>
    </p:spTree>
    <p:extLst>
      <p:ext uri="{BB962C8B-B14F-4D97-AF65-F5344CB8AC3E}">
        <p14:creationId xmlns:p14="http://schemas.microsoft.com/office/powerpoint/2010/main" val="283183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(p. 42</a:t>
            </a:r>
            <a:r>
              <a:rPr lang="es-PE" dirty="0" smtClean="0"/>
              <a:t>)</a:t>
            </a:r>
          </a:p>
          <a:p>
            <a:r>
              <a:rPr lang="es-PE" dirty="0"/>
              <a:t>en el aforismo 39, postuló lo siguiente </a:t>
            </a:r>
            <a:endParaRPr lang="es-PE" dirty="0" smtClean="0"/>
          </a:p>
          <a:p>
            <a:r>
              <a:rPr lang="es-PE" dirty="0" smtClean="0"/>
              <a:t>Hay </a:t>
            </a:r>
            <a:r>
              <a:rPr lang="es-PE" dirty="0"/>
              <a:t>cuatro especies de ídolos que llenan el espíritu humano. Para hacernos inteligibles, los designamos con los siguientes nombres: la primera especie de ídolos, es la de los de la </a:t>
            </a:r>
            <a:r>
              <a:rPr lang="es-PE" i="1" dirty="0"/>
              <a:t>tribu; </a:t>
            </a:r>
            <a:r>
              <a:rPr lang="es-PE" dirty="0"/>
              <a:t>la segunda, los ídolos de la </a:t>
            </a:r>
            <a:r>
              <a:rPr lang="es-PE" i="1" dirty="0"/>
              <a:t>caverna; </a:t>
            </a:r>
            <a:r>
              <a:rPr lang="es-PE" dirty="0"/>
              <a:t>la tercera, los ídolos del </a:t>
            </a:r>
            <a:r>
              <a:rPr lang="es-PE" i="1" dirty="0"/>
              <a:t>foro; </a:t>
            </a:r>
            <a:r>
              <a:rPr lang="es-PE" dirty="0"/>
              <a:t>la cuarta, los ídolos del </a:t>
            </a:r>
            <a:r>
              <a:rPr lang="es-PE" i="1" dirty="0"/>
              <a:t>teatro. (p.8)</a:t>
            </a:r>
            <a:endParaRPr lang="es-PE" dirty="0"/>
          </a:p>
          <a:p>
            <a:r>
              <a:rPr lang="es-PE" dirty="0"/>
              <a:t>“… Ahora, ya que de paradojas se trata, </a:t>
            </a:r>
            <a:r>
              <a:rPr lang="es-PE" b="1" dirty="0"/>
              <a:t>veamos si de algún modo se puede demostrar </a:t>
            </a:r>
            <a:r>
              <a:rPr lang="es-PE" dirty="0"/>
              <a:t>…” (p. 49). </a:t>
            </a:r>
          </a:p>
        </p:txBody>
      </p:sp>
    </p:spTree>
    <p:extLst>
      <p:ext uri="{BB962C8B-B14F-4D97-AF65-F5344CB8AC3E}">
        <p14:creationId xmlns:p14="http://schemas.microsoft.com/office/powerpoint/2010/main" val="14688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lnSpcReduction="20000"/>
          </a:bodyPr>
          <a:lstStyle/>
          <a:p>
            <a:r>
              <a:rPr lang="es-PE" dirty="0"/>
              <a:t>el inicio de la ciencia moderna no solo “</a:t>
            </a:r>
            <a:r>
              <a:rPr lang="es-PE" i="1" dirty="0"/>
              <a:t>tiene su origen profundo en el terreno medieval, sino que – por lo menos en sus aspectos fundamentales y esenciales – por su inspiración metodológica y filosófica, es una </a:t>
            </a:r>
            <a:r>
              <a:rPr lang="es-PE" i="1" dirty="0" smtClean="0"/>
              <a:t>invención </a:t>
            </a:r>
            <a:r>
              <a:rPr lang="es-PE" i="1" dirty="0"/>
              <a:t>medieval” (</a:t>
            </a:r>
            <a:r>
              <a:rPr lang="es-PE" i="1" dirty="0" err="1"/>
              <a:t>Koyré</a:t>
            </a:r>
            <a:r>
              <a:rPr lang="es-PE" i="1" dirty="0"/>
              <a:t>, p. 52</a:t>
            </a:r>
            <a:r>
              <a:rPr lang="es-PE" i="1" dirty="0" smtClean="0"/>
              <a:t>)</a:t>
            </a:r>
          </a:p>
          <a:p>
            <a:r>
              <a:rPr lang="es-PE" dirty="0"/>
              <a:t>“</a:t>
            </a:r>
            <a:r>
              <a:rPr lang="es-PE" i="1" dirty="0"/>
              <a:t>Ni hay ni pueden haber más que dos vías para la investigación y descubrimiento de la verdad: una que, partiendo de la experiencia y de los hechos, se remonta en seguida a principios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alcanzan en </a:t>
            </a:r>
            <a:r>
              <a:rPr lang="es-PE" i="1" dirty="0" err="1"/>
              <a:t>útlimo</a:t>
            </a:r>
            <a:r>
              <a:rPr lang="es-PE" i="1" dirty="0"/>
              <a:t> término</a:t>
            </a:r>
            <a:r>
              <a:rPr lang="es-PE" dirty="0"/>
              <a:t>” (Bacon). </a:t>
            </a:r>
            <a:endParaRPr lang="es-PE" dirty="0" smtClean="0"/>
          </a:p>
          <a:p>
            <a:r>
              <a:rPr lang="es-PE" dirty="0"/>
              <a:t>“</a:t>
            </a:r>
            <a:r>
              <a:rPr lang="es-PE" i="1" dirty="0"/>
              <a:t>contra las afirmaciones de muchos filósofos, incluso probablemente el mismo Aristóteles, el movimiento en el vacío no es instantáneo</a:t>
            </a:r>
            <a:r>
              <a:rPr lang="es-PE" dirty="0"/>
              <a:t>” (Galileo). </a:t>
            </a:r>
            <a:endParaRPr lang="es-PE" dirty="0" smtClean="0"/>
          </a:p>
          <a:p>
            <a:r>
              <a:rPr lang="es-PE" i="1" dirty="0"/>
              <a:t>“mientras una resistencia no sea infinita, puede ser sobrepujada por una multitud de diminutas fuerzas, de tal manera que hasta un número de hormigas podría echar por tierra a una nave cargada de granos” (Galileo)</a:t>
            </a:r>
            <a:endParaRPr lang="es-PE" dirty="0"/>
          </a:p>
        </p:txBody>
      </p:sp>
    </p:spTree>
    <p:extLst>
      <p:ext uri="{BB962C8B-B14F-4D97-AF65-F5344CB8AC3E}">
        <p14:creationId xmlns:p14="http://schemas.microsoft.com/office/powerpoint/2010/main" val="349398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PE" dirty="0"/>
              <a:t>“descubrir y elaborar las estructuras fundamentales del método experimental de la ciencia moderna”, hallando “el verdadero sentido y la verdadera función de una teoría científica”, comprendiendo la importancia “de la relación entre la teoría y la observación, (…), métodos que permiten tratar los problemas físicos” (p. 53). </a:t>
            </a:r>
            <a:endParaRPr lang="es-PE" dirty="0" smtClean="0"/>
          </a:p>
          <a:p>
            <a:r>
              <a:rPr lang="es-PE" dirty="0"/>
              <a:t>“Ni hay ni pueden haber más que dos vías para la investigación y descubrimiento de la verdad: una que, partiendo de la experiencia y de los hechos, se remonta en seguida a los principios más generales, y en virtud de esos principios que adquieren una autoridad incontestable, juzga y establece las leyes secundarias (cuya vía es la que ahora se sigue), y otra, que de la experiencia y de los hechos deduce las leyes, elevándose progresivamente y sin sacudidas hasta los principios más generales que alcanza en último término. Ésta es la verdadera vía; pero jamás se la ha puesto en práctica</a:t>
            </a:r>
            <a:r>
              <a:rPr lang="es-PE" dirty="0" smtClean="0"/>
              <a:t>”.</a:t>
            </a:r>
          </a:p>
          <a:p>
            <a:r>
              <a:rPr lang="es-PE" dirty="0"/>
              <a:t>“elevan gradualmente a las leyes que en la realidad son más familiares a la naturaleza” (aforismo 22, </a:t>
            </a:r>
            <a:r>
              <a:rPr lang="es-PE" dirty="0" err="1"/>
              <a:t>Novum</a:t>
            </a:r>
            <a:r>
              <a:rPr lang="es-PE" dirty="0"/>
              <a:t> </a:t>
            </a:r>
            <a:r>
              <a:rPr lang="es-PE" dirty="0" err="1"/>
              <a:t>Orgagum</a:t>
            </a:r>
            <a:r>
              <a:rPr lang="es-PE" dirty="0" smtClean="0"/>
              <a:t>)</a:t>
            </a:r>
          </a:p>
          <a:p>
            <a:r>
              <a:rPr lang="es-PE" dirty="0"/>
              <a:t>“de mí sé decir, que estoy lleno de confusión, y que encuentro serios tropiezos por una y otra senda, y en particular por esta nueva; porque según esta teoría, una onza de oro se podría rarefacer y expandir en una mole mayor que la Tierra, y toda la Tierra condensarse y reducirse hasta ser menor que una nuez; cosa que yo no creo, ni creo que tú mismo creas. Los razonamientos y abstracciones que tú has hecho aquí, por ser matemáticos, abstractos y alejados de la materia sensible, paréceme que, aplicados al mundo físico y natural, no se comportarían de acuerdo con estas reglas” (Galileo, 1981, p. 83-84). </a:t>
            </a:r>
          </a:p>
          <a:p>
            <a:endParaRPr lang="es-PE" dirty="0"/>
          </a:p>
        </p:txBody>
      </p:sp>
    </p:spTree>
    <p:extLst>
      <p:ext uri="{BB962C8B-B14F-4D97-AF65-F5344CB8AC3E}">
        <p14:creationId xmlns:p14="http://schemas.microsoft.com/office/powerpoint/2010/main" val="298160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"El gran enemigo del Renacimiento, desde el punto de vista filosófico y científico, fue la síntesis aristotélica, y se puede decir que su gran obra fue la destrucción de esta síntesis" (</a:t>
            </a:r>
            <a:r>
              <a:rPr lang="es-PE" dirty="0" err="1"/>
              <a:t>Koyré</a:t>
            </a:r>
            <a:r>
              <a:rPr lang="es-PE" dirty="0"/>
              <a:t>, 1990, p.42)</a:t>
            </a:r>
          </a:p>
          <a:p>
            <a:r>
              <a:rPr lang="es-PE" dirty="0"/>
              <a:t>“Habría comenzado Aristóteles por establecer principios generales, sin consultar la experiencia y fundar legítimamente sobre ella los principios (…) hizo de la experiencia la esclava violentada de su sistema” (Bacon, 1984, p.54)</a:t>
            </a:r>
          </a:p>
          <a:p>
            <a:r>
              <a:rPr lang="es-PE" dirty="0"/>
              <a:t>“dudo mucho que Aristóteles haya jamás sometido a experimento, si es verdad que dos piedras, una diez veces más pesada que la otra, dejadas caer al mismo tiempo desde una altura (…) fuesen de tal modo diferentes en sus velocidades” (Galilei, 2003, p.96)</a:t>
            </a:r>
          </a:p>
          <a:p>
            <a:endParaRPr lang="es-PE" dirty="0"/>
          </a:p>
        </p:txBody>
      </p:sp>
    </p:spTree>
    <p:extLst>
      <p:ext uri="{BB962C8B-B14F-4D97-AF65-F5344CB8AC3E}">
        <p14:creationId xmlns:p14="http://schemas.microsoft.com/office/powerpoint/2010/main" val="3155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0000" lnSpcReduction="20000"/>
          </a:bodyPr>
          <a:lstStyle/>
          <a:p>
            <a:r>
              <a:rPr lang="es-ES" dirty="0"/>
              <a:t>“En cuanto a </a:t>
            </a:r>
            <a:r>
              <a:rPr lang="es-ES" dirty="0" err="1"/>
              <a:t>Ockham</a:t>
            </a:r>
            <a:r>
              <a:rPr lang="es-ES" dirty="0"/>
              <a:t>, que no era en modo alguno un experimentador, indicaba, sin embargo, a los filósofos de la naturaleza a esforzarse por conocerla a través de la experimentación; pues criticaba violentamente las concepciones tradicionales de la causalidad – no sólo las de las causas finales, que, según él, eran más que &lt;&lt;metafísicas&gt;&gt;, sino también las de las causas eficientes—y reducía el conocimiento a la simple observación de las secuencias de los hechos y de acontecimientos</a:t>
            </a:r>
            <a:r>
              <a:rPr lang="es-ES" dirty="0" smtClean="0"/>
              <a:t>”</a:t>
            </a:r>
          </a:p>
          <a:p>
            <a:pPr marL="0" indent="0">
              <a:buNone/>
            </a:pPr>
            <a:r>
              <a:rPr lang="es-ES" dirty="0"/>
              <a:t>Entorno a la coherencia de las partes en los cuerpos sólidos- Galileo. </a:t>
            </a:r>
            <a:endParaRPr lang="es-PE" dirty="0"/>
          </a:p>
          <a:p>
            <a:r>
              <a:rPr lang="es-ES" dirty="0"/>
              <a:t> “A eso me refiero, y principalmente a la última conclusión que el añadió, la que he considerado siempre como falso concepto del vulgo; en una palabra, que en estas y otras máquinas semejantes, no se puede argumentar de las pequeñas a las grandes, porque muchos proyectos de máquinas tienen éxito en tamaño pequeño y no dan resultado en el grande, sim embargo, si las razones de la matemática tienen sus fundamentos en la geometría, en la que veo que el grandor y la pequeñez no hacen cambiar la leyes a que están sujetos los círculos, triángulos, cilindros, conos, y cualquier otra figura sólida; no alcanzo a comprender, por qué una máquina grande, cuando está fabricada en todas sus piezas conforme a las proporciones de otra menor, que es fuerte y resistente para el propósito a la que ha sido destinada, no ha de poder también ella ser capaz de resistir los encontronazos adversos, que le sobrevengan”. </a:t>
            </a:r>
            <a:endParaRPr lang="es-ES" dirty="0" smtClean="0"/>
          </a:p>
          <a:p>
            <a:pPr marL="0" indent="0">
              <a:buNone/>
            </a:pPr>
            <a:r>
              <a:rPr lang="es-ES" b="1" dirty="0"/>
              <a:t>Francis Bacon- </a:t>
            </a:r>
            <a:r>
              <a:rPr lang="es-ES" b="1" i="1" dirty="0"/>
              <a:t>“</a:t>
            </a:r>
            <a:r>
              <a:rPr lang="es-ES" b="1" i="1" dirty="0" err="1"/>
              <a:t>Novum</a:t>
            </a:r>
            <a:r>
              <a:rPr lang="es-ES" b="1" i="1" dirty="0"/>
              <a:t> </a:t>
            </a:r>
            <a:r>
              <a:rPr lang="es-ES" b="1" i="1" dirty="0" err="1"/>
              <a:t>Organum</a:t>
            </a:r>
            <a:r>
              <a:rPr lang="es-ES" b="1" i="1" dirty="0"/>
              <a:t>”</a:t>
            </a:r>
            <a:endParaRPr lang="es-PE" dirty="0"/>
          </a:p>
          <a:p>
            <a:r>
              <a:rPr lang="es-ES" dirty="0"/>
              <a:t>“Pero en la verdadera carrera de la experiencia, y en el orden según el que deben hacerse operaciones nuevas, es preciso tomar por modelo el orden y la prudencia divina. Dios el primer día, creó solamente la luz, y consagró a esta obra un día entero, durante el cual no hizo obra material alguna. Pues semejante, en toda investigación, es preciso descubrir ante todo las causas y los principios verdaderos, buscar los experimentos luminosos y no los fructíferos”.</a:t>
            </a:r>
            <a:endParaRPr lang="es-PE" dirty="0"/>
          </a:p>
          <a:p>
            <a:endParaRPr lang="es-PE" dirty="0"/>
          </a:p>
          <a:p>
            <a:endParaRPr lang="es-PE" dirty="0"/>
          </a:p>
        </p:txBody>
      </p:sp>
    </p:spTree>
    <p:extLst>
      <p:ext uri="{BB962C8B-B14F-4D97-AF65-F5344CB8AC3E}">
        <p14:creationId xmlns:p14="http://schemas.microsoft.com/office/powerpoint/2010/main" val="269199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2166457"/>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2ndo Control de Lectura</a:t>
            </a:r>
            <a:endParaRPr lang="es-PE" sz="2400" b="1" u="sng" dirty="0"/>
          </a:p>
        </p:txBody>
      </p:sp>
      <p:sp>
        <p:nvSpPr>
          <p:cNvPr id="6" name="CuadroTexto 5"/>
          <p:cNvSpPr txBox="1"/>
          <p:nvPr/>
        </p:nvSpPr>
        <p:spPr>
          <a:xfrm>
            <a:off x="2547257" y="3577269"/>
            <a:ext cx="7332183" cy="1754326"/>
          </a:xfrm>
          <a:prstGeom prst="rect">
            <a:avLst/>
          </a:prstGeom>
          <a:noFill/>
        </p:spPr>
        <p:txBody>
          <a:bodyPr wrap="square" rtlCol="0">
            <a:spAutoFit/>
          </a:bodyPr>
          <a:lstStyle/>
          <a:p>
            <a:r>
              <a:rPr lang="es-PE" dirty="0" smtClean="0"/>
              <a:t>Texto:</a:t>
            </a:r>
          </a:p>
          <a:p>
            <a:pPr marL="285750" indent="-285750">
              <a:buFontTx/>
              <a:buChar char="-"/>
            </a:pPr>
            <a:r>
              <a:rPr lang="es-PE" dirty="0" smtClean="0"/>
              <a:t>Descartes, R. </a:t>
            </a:r>
            <a:r>
              <a:rPr lang="es-PE" i="1" dirty="0" smtClean="0"/>
              <a:t>Meditaciones metafísicas 1 y 2</a:t>
            </a:r>
            <a:endParaRPr lang="es-PE" dirty="0" smtClean="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8362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974222"/>
          </a:xfrm>
        </p:spPr>
        <p:txBody>
          <a:bodyPr>
            <a:normAutofit fontScale="85000" lnSpcReduction="20000"/>
          </a:bodyPr>
          <a:lstStyle/>
          <a:p>
            <a:r>
              <a:rPr lang="es-PE" b="1" dirty="0"/>
              <a:t>“Todo lo que hasta ahora he tenido por verdadero y cierto ha llegado a mí por los sentidos; algunas veces he experimentado que los sentidos engañan; y como del que nos engaña una vez no debemos fiarnos, yo no debo fiarme de los sentidos”</a:t>
            </a:r>
            <a:r>
              <a:rPr lang="es-PE" dirty="0"/>
              <a:t> (Descartes, p. 68) </a:t>
            </a:r>
          </a:p>
          <a:p>
            <a:r>
              <a:rPr lang="es-PE" dirty="0"/>
              <a:t>Dios no habrá querido que yo sea tan desgraciado equivocándome siempre, porque es la Suma Bondad. Pero si a esta bondad repugnaba el haberme hecho de tal modo que siempre me engañara, tampoco debía permitir que me engañe algunas veces; y, sin embargo, estoy seguro de que me engaño (p. 70). </a:t>
            </a:r>
          </a:p>
          <a:p>
            <a:r>
              <a:rPr lang="es-PE" b="1" dirty="0"/>
              <a:t>“… Otro atributo es el del pensar; este es el que me pertenece, el que no se separa de mí. Yo soy, yo existo; pero ¿cuánto tiempo? El tiempo que pienso; porque si yo cesara de pensar en el mismo momento dejaría de existir. Nada quiero admitir, si no es necesariamente verdadero. Hablando con precisión no soy más que una cosa que piensa, es decir, un espíritu, un entendimiento, una razón, términos que antes me eran desconocidos.”</a:t>
            </a:r>
            <a:r>
              <a:rPr lang="es-PE" dirty="0"/>
              <a:t> (p. 75)</a:t>
            </a:r>
          </a:p>
          <a:p>
            <a:r>
              <a:rPr lang="es-PE" dirty="0"/>
              <a:t>… Pero hay un no sé qué muy poderoso y astuto que emplea toda su industria en engañarme siempre. No hay duda de que soy, si él me engaña; y me engañe todo lo que quiera, no podrá hacer que yo no sea en tanto piense ser alguna cosa. De suerte, que después de pensar mucho y examinar cuidadosamente todas las cosas, es preciso concluir que esta proposición: yo soy, yo existo, es necesariamente verdadera, siempre que la pronuncio o la concibo en mi espíritu.” (p. 74)   </a:t>
            </a:r>
          </a:p>
          <a:p>
            <a:endParaRPr lang="es-PE" dirty="0"/>
          </a:p>
        </p:txBody>
      </p:sp>
    </p:spTree>
    <p:extLst>
      <p:ext uri="{BB962C8B-B14F-4D97-AF65-F5344CB8AC3E}">
        <p14:creationId xmlns:p14="http://schemas.microsoft.com/office/powerpoint/2010/main" val="382685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“Permaneceré obstinadamente fijo en ese pensamiento, y si, por dicho medio, no me es posible llegar al conocimiento de alguna verdad, al menos está en mi mano suspender el juicio. Por ello, tendré sumo cuidado en no dar crédito a ninguna falsedad, y dispondré tan bien mi espíritu contra las malas artes de ese gran engañador que, por muy poderoso y astuto que sea, nunca podrá imponerme nada.” (Descartes, 1977, p.19)</a:t>
            </a:r>
          </a:p>
          <a:p>
            <a:r>
              <a:rPr lang="es-ES" dirty="0"/>
              <a:t>“Ya estoy persuadido de que nada hay en el mundo; ni cielo, ni tierra, ni espíritus, ni cuerpos, ¿y no estoy asimismo persuadido de que yo tampoco existo? Pues no: si yo estoy persuadido de algo, o meramente si pienso algo, es por yo soy.” (Descartes, 1977, p. 24)</a:t>
            </a:r>
            <a:endParaRPr lang="es-PE" dirty="0"/>
          </a:p>
          <a:p>
            <a:endParaRPr lang="es-PE" dirty="0"/>
          </a:p>
        </p:txBody>
      </p:sp>
    </p:spTree>
    <p:extLst>
      <p:ext uri="{BB962C8B-B14F-4D97-AF65-F5344CB8AC3E}">
        <p14:creationId xmlns:p14="http://schemas.microsoft.com/office/powerpoint/2010/main" val="365715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Todo lo que he admitido hasta el presente como más seguro y verdadero, lo he aprendido de los sentidos o por lo menos por los sentidos; ahora bien, he experimentado a veces que tales sentidos me engañan, y es prudente no fiarse nunca por entero de quienes nos han engañado una vez. (1641, p.18)</a:t>
            </a:r>
          </a:p>
          <a:p>
            <a:r>
              <a:rPr lang="es-PE" dirty="0"/>
              <a:t>“… si pienso algo, es porque soy” (p.24) </a:t>
            </a:r>
          </a:p>
        </p:txBody>
      </p:sp>
    </p:spTree>
    <p:extLst>
      <p:ext uri="{BB962C8B-B14F-4D97-AF65-F5344CB8AC3E}">
        <p14:creationId xmlns:p14="http://schemas.microsoft.com/office/powerpoint/2010/main" val="280444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9456" y="318300"/>
            <a:ext cx="11832336" cy="6395662"/>
          </a:xfrm>
          <a:prstGeom prst="rect">
            <a:avLst/>
          </a:prstGeom>
        </p:spPr>
        <p:txBody>
          <a:bodyPr wrap="square">
            <a:spAutoFit/>
          </a:bodyPr>
          <a:lstStyle/>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“Galileo fue quizá el primero que creyó que las formas matemáticas se realizaban efectivamente en el mundo. Todo lo que está en el mundo está sometido a la forma geométrica; todos los movimientos están sometidos a leyes matemáticas, no solo los movimientos regulares y las formas regulares, que quizá no se encuentran en absoluto en la naturaleza, sino también las mismas formas irregulares. La forma irregular es tan geométrica como la forma regular, es tan precisa como esta; solamente es más complicada. La ausencia en la naturaleza de rectas y círculos perfectos no es una objeción al papel preponderante de las matemáticas en la física” (</a:t>
            </a:r>
            <a:r>
              <a:rPr lang="es-PE" sz="2400" dirty="0" err="1">
                <a:latin typeface="Times New Roman" panose="02020603050405020304" pitchFamily="18" charset="0"/>
                <a:ea typeface="Calibri" panose="020F0502020204030204" pitchFamily="34" charset="0"/>
                <a:cs typeface="Times New Roman" panose="02020603050405020304" pitchFamily="18" charset="0"/>
              </a:rPr>
              <a:t>Koyré</a:t>
            </a:r>
            <a:r>
              <a:rPr lang="es-PE" sz="2400" dirty="0">
                <a:latin typeface="Times New Roman" panose="02020603050405020304" pitchFamily="18" charset="0"/>
                <a:ea typeface="Calibri" panose="020F0502020204030204" pitchFamily="34" charset="0"/>
                <a:cs typeface="Times New Roman" panose="02020603050405020304" pitchFamily="18" charset="0"/>
              </a:rPr>
              <a:t>, 2007, p. 49)</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 </a:t>
            </a:r>
            <a:endParaRPr lang="es-PE"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2400" dirty="0">
                <a:latin typeface="Times New Roman" panose="02020603050405020304" pitchFamily="18" charset="0"/>
                <a:ea typeface="Calibri" panose="020F0502020204030204" pitchFamily="34" charset="0"/>
                <a:cs typeface="Times New Roman" panose="02020603050405020304" pitchFamily="18" charset="0"/>
              </a:rPr>
              <a:t>“38. Los ídolos y las nociones falsas que han invadido ya la humana inteligencia, echando en ella hondas raíces, ocupan la inteligencia de tal suerte, que la verdad sólo puede encontrar a ella difícil acceso; y no sólo esto: sino que, obtenido el acceso, esas falsas nociones, concurrirán a la restauración de las ciencias, y suscitarán a dicha obra obstáculos mil, a menos que, prevenidos los hombres, se pongan en guardia contra ellos, en los límites de lo posible.” (Bacon, 1985, p. 8) </a:t>
            </a:r>
            <a:endParaRPr lang="es-PE"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053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293199"/>
          </a:xfrm>
        </p:spPr>
        <p:txBody>
          <a:bodyPr>
            <a:normAutofit fontScale="70000" lnSpcReduction="20000"/>
          </a:bodyPr>
          <a:lstStyle/>
          <a:p>
            <a:r>
              <a:rPr lang="es-PE" b="1" dirty="0"/>
              <a:t>“no hay indicios por los que podamos distinguir netamente la vigilia del sueño” (p. 69).</a:t>
            </a:r>
            <a:endParaRPr lang="es-PE" dirty="0"/>
          </a:p>
          <a:p>
            <a:r>
              <a:rPr lang="es-PE" dirty="0"/>
              <a:t>Descartes, René. Meditaciones metafísicas. En: Obras escogidas. Buenos Aires: Editorial Sudamericana, 1967. </a:t>
            </a:r>
            <a:endParaRPr lang="es-PE" dirty="0" smtClean="0"/>
          </a:p>
          <a:p>
            <a:endParaRPr lang="es-PE" dirty="0"/>
          </a:p>
          <a:p>
            <a:r>
              <a:rPr lang="es-PE" dirty="0"/>
              <a:t>No creo hacer nada malo al adoptar deliberadamente un sentido contrario al mío, engañándome a mis mismo, y al fingir por algún tiempo que todas mis antiguas opiniones son falsas e imaginarias;  quiero con esto equilibrar mis anteriores y mis actuales prejuicios con el fin de que mi inteligencia no se incline a ningún lado con preferencia a otro y mi juicio no sea vea dominado por prácticas perjudiciales, que lo desvíen del recto camino que puede conducirle al conocimiento de la verdad (p. 71).</a:t>
            </a:r>
          </a:p>
          <a:p>
            <a:r>
              <a:rPr lang="es-PE" dirty="0"/>
              <a:t>¿Qué hay, pues, digno de ser considerado como verdadero?  Tal vez una sola cosa, que nada hay cierto en el mundo (p. 73</a:t>
            </a:r>
            <a:r>
              <a:rPr lang="es-PE" dirty="0" smtClean="0"/>
              <a:t>).</a:t>
            </a:r>
          </a:p>
          <a:p>
            <a:r>
              <a:rPr lang="es-PE" dirty="0"/>
              <a:t>De suerte, que después de pensar mucho y examinar cuidadosamente todas las cosas, es preciso concluir que esta proposición:  yo soy, yo existo, es necesariamente verdadera, siempre que la pronuncio o la concibo en mi espíritu (p. 75)</a:t>
            </a:r>
          </a:p>
          <a:p>
            <a:r>
              <a:rPr lang="es-PE" dirty="0"/>
              <a:t>Observemos que mi percepción no es una visión ni un contacto ni una imaginación, ni lo ha sido nunca aunque lo pareciera;  es una inspección del espíritu, imperfecta y confusa antes, clara y distinta ahora, porque la atención se ha fijado detenidamente en el objeto y en los elementos de que se compone (p. 79).</a:t>
            </a:r>
          </a:p>
          <a:p>
            <a:r>
              <a:rPr lang="es-PE" dirty="0"/>
              <a:t>Heme aquí en el punto a que quería llegar.  Si puedo afirmar con pleno convencimiento que los cuerpos no son conocidos propiamente por los sentidos o por la facultad de imaginar, sino por el entendimiento;  si puedo asegurar que no los conocemos en cuanto los vemos o tocamos sino en cuanto el pensamiento los comprende o entiende bien,  veo claramente que nada es tan fácil de conocer como mi espíritu.   (p. 81).</a:t>
            </a:r>
          </a:p>
          <a:p>
            <a:pPr marL="0" indent="0">
              <a:buNone/>
            </a:pPr>
            <a:endParaRPr lang="es-PE" dirty="0"/>
          </a:p>
        </p:txBody>
      </p:sp>
    </p:spTree>
    <p:extLst>
      <p:ext uri="{BB962C8B-B14F-4D97-AF65-F5344CB8AC3E}">
        <p14:creationId xmlns:p14="http://schemas.microsoft.com/office/powerpoint/2010/main" val="194360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t>
            </a:r>
            <a:r>
              <a:rPr lang="es-PE" i="1" dirty="0"/>
              <a:t>ahora bien, para cumplir tal designio, no me será necesario probar que son todas falsas, lo que acaso no conseguiría nunca; sino que, por cuanto la razón me persuade desde el principio para que no dé más crédito a las cosas no enteramente ciertas e indudables que a las manifiestamente falsas, me bastará para rechazarlas todas con encontrar en cada una el más pequeño motivo de duda</a:t>
            </a:r>
            <a:r>
              <a:rPr lang="es-PE" dirty="0"/>
              <a:t>” (Descartes, p. 17</a:t>
            </a:r>
            <a:r>
              <a:rPr lang="es-PE" dirty="0" smtClean="0"/>
              <a:t>).</a:t>
            </a:r>
          </a:p>
          <a:p>
            <a:r>
              <a:rPr lang="es-PE" i="1" dirty="0"/>
              <a:t>“¿Qué soy, entonces? Una cosa que piensa. Y ¿Qué es una cosa que piensa? Es una cosa que duda, que entiende, que afirma, que niega, que quiere, que no quiere, que imagina, y que siente […] Pues es de suyo tan evidente que soy quien duda, entiende y desea, que no hace falta añadir aquí nada para explicarlo”</a:t>
            </a:r>
            <a:r>
              <a:rPr lang="es-PE" dirty="0"/>
              <a:t> </a:t>
            </a:r>
            <a:r>
              <a:rPr lang="es-PE" i="1" dirty="0"/>
              <a:t>(Descartes, p. 26)</a:t>
            </a:r>
            <a:r>
              <a:rPr lang="es-PE" dirty="0"/>
              <a:t>.</a:t>
            </a:r>
          </a:p>
        </p:txBody>
      </p:sp>
    </p:spTree>
    <p:extLst>
      <p:ext uri="{BB962C8B-B14F-4D97-AF65-F5344CB8AC3E}">
        <p14:creationId xmlns:p14="http://schemas.microsoft.com/office/powerpoint/2010/main" val="90571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"Acaso-decís-esas cosas que supongo no existir son algo real y en nada diferentes de mí, a quién conozco. No sé nada de ello; de eso no disputo ahora; pero si no </a:t>
            </a:r>
            <a:r>
              <a:rPr lang="es-PE" i="1" dirty="0" err="1"/>
              <a:t>sabeís</a:t>
            </a:r>
            <a:r>
              <a:rPr lang="es-PE" i="1" dirty="0"/>
              <a:t> nada y no disputáis eso, ¿por qué decís que no sois nada de eso? Decís: sé que existo; ahora bien, este conocimiento, aún considerado, no puede depender de las cosas que aún no conozco"</a:t>
            </a:r>
            <a:endParaRPr lang="es-PE" dirty="0"/>
          </a:p>
        </p:txBody>
      </p:sp>
    </p:spTree>
    <p:extLst>
      <p:ext uri="{BB962C8B-B14F-4D97-AF65-F5344CB8AC3E}">
        <p14:creationId xmlns:p14="http://schemas.microsoft.com/office/powerpoint/2010/main" val="264495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dirty="0"/>
              <a:t>“a veces he experimentado que esos mismos sentidos me </a:t>
            </a:r>
            <a:r>
              <a:rPr lang="es-ES" dirty="0"/>
              <a:t>engañaban, y es prudente no fiarse nunca enteramente de quienes alguna vez han engañado (…) lo que me ocurre en sueños no parece ni tan claro ni tan distinto como todo esto” (Descartes, 2011, p.58-59).</a:t>
            </a:r>
            <a:endParaRPr lang="es-PE" dirty="0"/>
          </a:p>
          <a:p>
            <a:endParaRPr lang="es-PE" dirty="0" smtClean="0"/>
          </a:p>
          <a:p>
            <a:r>
              <a:rPr lang="es-ES" dirty="0"/>
              <a:t>“al menos es muy cierto que me parece que veo, que oigo y que siento el calor; y esto es propiamente lo que en mí se llama sentir, que, considerado precisamente de tal manera, no es otra cosa que pensar” (Descartes, 2011, p.71-72).</a:t>
            </a:r>
            <a:endParaRPr lang="es-PE" dirty="0"/>
          </a:p>
          <a:p>
            <a:endParaRPr lang="es-PE" dirty="0"/>
          </a:p>
        </p:txBody>
      </p:sp>
    </p:spTree>
    <p:extLst>
      <p:ext uri="{BB962C8B-B14F-4D97-AF65-F5344CB8AC3E}">
        <p14:creationId xmlns:p14="http://schemas.microsoft.com/office/powerpoint/2010/main" val="125678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PE" i="1" dirty="0"/>
              <a:t>Así pues, supongamos ahora que estamos dormidos, y que todas estas particularidades, a saber: que abrimos los ojos, movemos la cabeza, alargamos las manos, no son sino mentirosas ilusiones; y pensemos que, acaso, ni nuestras manos ni todo nuestro cuerpo son tal y como los vemos.  (Descartes, 1977, p.18)</a:t>
            </a:r>
            <a:endParaRPr lang="es-PE" dirty="0"/>
          </a:p>
          <a:p>
            <a:r>
              <a:rPr lang="es-PE" i="1" dirty="0"/>
              <a:t>Y por igual razón, aun pudiendo ser imaginarias - esas cosas ^generales —a saber: ojos, cabeza, manos y otras semejantes-— es preciso confesar, de todos modos, que hay cosas aún más simples y universales realmente existentes, por cuya mezcla, ni más ni menos que por la de algunos colores verdaderos, se forman todas las imágenes de las cosas que residen en nuestro pensamiento, ya sean verdaderas y reales, ya fingidas y fantásticas.( descartes, 1997, p. </a:t>
            </a:r>
            <a:r>
              <a:rPr lang="es-PE" i="1"/>
              <a:t>19)</a:t>
            </a:r>
            <a:endParaRPr lang="es-PE"/>
          </a:p>
          <a:p>
            <a:endParaRPr lang="es-PE"/>
          </a:p>
        </p:txBody>
      </p:sp>
    </p:spTree>
    <p:extLst>
      <p:ext uri="{BB962C8B-B14F-4D97-AF65-F5344CB8AC3E}">
        <p14:creationId xmlns:p14="http://schemas.microsoft.com/office/powerpoint/2010/main" val="221125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92500"/>
          </a:bodyPr>
          <a:lstStyle/>
          <a:p>
            <a:r>
              <a:rPr lang="es-PE" i="1" dirty="0"/>
              <a:t>“Pasemos, pues, a los atributos del alma, y veamos si hay alguno que esté en mí. Los primeros son nutrirme y andar; pero, si es cierto que no tengo cuerpo, es cierto entonces también que no puedo andar ni nutrirme. Un tercero es sentir: pero no puede uno sentir sin cuerpo, aparte de que yo he creído sentir en sueños muchas cosas y, al despertar, me he dado cuenta de que no las había sentido realmente”. (Descartes, 1977, p.25).</a:t>
            </a:r>
            <a:endParaRPr lang="es-PE" dirty="0"/>
          </a:p>
          <a:p>
            <a:r>
              <a:rPr lang="es-PE" i="1" dirty="0"/>
              <a:t>“Un cuarto es pensar: y aquí sí hallo que el pensamiento es un atributo que me pertenece, siendo el único que no puede separarse de mí. Yo soy, yo existo; eso es cierto, pero ¿cuánto tiempo? Todo el tiempo que estoy pensando: pues quizá ocurriese que, si yo cesara de pensar, cesaría al mismo tiempo de existir. No admito ahora nada que no sea necesariamente verdadero: así, pues, hablando con precisión, no soy más que una cosa que piensa, es decir, un espíritu, un entendimiento o una razón, términos cuyo significado me era antes desconocido. Soy, entonces, una cosa verdadera, y verdaderamente existente” (Descartes, 1977, p.25-26). </a:t>
            </a:r>
            <a:endParaRPr lang="es-PE" dirty="0"/>
          </a:p>
          <a:p>
            <a:endParaRPr lang="es-PE" dirty="0"/>
          </a:p>
        </p:txBody>
      </p:sp>
    </p:spTree>
    <p:extLst>
      <p:ext uri="{BB962C8B-B14F-4D97-AF65-F5344CB8AC3E}">
        <p14:creationId xmlns:p14="http://schemas.microsoft.com/office/powerpoint/2010/main" val="45644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671652"/>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3er Control de Lectura</a:t>
            </a:r>
            <a:endParaRPr lang="es-PE" sz="2400" b="1" u="sng" dirty="0"/>
          </a:p>
        </p:txBody>
      </p:sp>
      <p:sp>
        <p:nvSpPr>
          <p:cNvPr id="6" name="CuadroTexto 5"/>
          <p:cNvSpPr txBox="1"/>
          <p:nvPr/>
        </p:nvSpPr>
        <p:spPr>
          <a:xfrm>
            <a:off x="2924248" y="2886162"/>
            <a:ext cx="7332183" cy="3416320"/>
          </a:xfrm>
          <a:prstGeom prst="rect">
            <a:avLst/>
          </a:prstGeom>
          <a:noFill/>
        </p:spPr>
        <p:txBody>
          <a:bodyPr wrap="square" rtlCol="0">
            <a:spAutoFit/>
          </a:bodyPr>
          <a:lstStyle/>
          <a:p>
            <a:r>
              <a:rPr lang="es-PE" dirty="0" smtClean="0"/>
              <a:t>Textos:</a:t>
            </a:r>
          </a:p>
          <a:p>
            <a:pPr marL="285750" indent="-285750">
              <a:buFontTx/>
              <a:buChar char="-"/>
            </a:pPr>
            <a:r>
              <a:rPr lang="es-PE" dirty="0" smtClean="0"/>
              <a:t>Hume : Investigaciones sobre el entendimiento humano</a:t>
            </a:r>
          </a:p>
          <a:p>
            <a:pPr marL="285750" indent="-285750">
              <a:buFontTx/>
              <a:buChar char="-"/>
            </a:pPr>
            <a:r>
              <a:rPr lang="es-PE" dirty="0" smtClean="0"/>
              <a:t>Hobbes: </a:t>
            </a:r>
            <a:r>
              <a:rPr lang="es-PE" dirty="0" err="1" smtClean="0"/>
              <a:t>Leviathán</a:t>
            </a:r>
            <a:endParaRPr lang="es-PE" dirty="0" smtClean="0"/>
          </a:p>
          <a:p>
            <a:pPr marL="285750" indent="-285750">
              <a:buFontTx/>
              <a:buChar char="-"/>
            </a:pPr>
            <a:r>
              <a:rPr lang="es-PE" dirty="0" smtClean="0"/>
              <a:t>Locke: Ensayos sobre el entendimiento humano</a:t>
            </a:r>
          </a:p>
          <a:p>
            <a:pPr marL="285750" indent="-285750">
              <a:buFontTx/>
              <a:buChar char="-"/>
            </a:pPr>
            <a:r>
              <a:rPr lang="es-PE" dirty="0" smtClean="0"/>
              <a:t>Locke: 2ndo tratado del gobierno civil</a:t>
            </a:r>
          </a:p>
          <a:p>
            <a:pPr marL="285750" indent="-285750">
              <a:buFontTx/>
              <a:buChar char="-"/>
            </a:pPr>
            <a:r>
              <a:rPr lang="es-PE" dirty="0" smtClean="0"/>
              <a:t>Rousseau: El contrato Social</a:t>
            </a:r>
          </a:p>
          <a:p>
            <a:endParaRPr lang="es-PE" dirty="0" smtClean="0"/>
          </a:p>
          <a:p>
            <a:endParaRPr lang="es-PE" dirty="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1284374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8941"/>
            <a:ext cx="10515600" cy="5908022"/>
          </a:xfrm>
        </p:spPr>
        <p:txBody>
          <a:bodyPr>
            <a:normAutofit fontScale="92500" lnSpcReduction="20000"/>
          </a:bodyPr>
          <a:lstStyle/>
          <a:p>
            <a:r>
              <a:rPr lang="es-ES" dirty="0"/>
              <a:t>Desde el instante en que esta muchedumbre se halla reunida en un cuerpo, no es posible agraviar a uno de sus miembros sin atacar el cuerpo, ni mucho menos agraviar a este sin que los miembros se resientan. De este modo el deber y el interés obligan por igual a las dos partes contratantes a ayudarse mutuamente, y los hombres mismos deben procurar reunir bajo este doble aspecto todas las ventajas que produce. (Rousseau, 2003, p. 10)</a:t>
            </a:r>
            <a:endParaRPr lang="es-PE" dirty="0"/>
          </a:p>
          <a:p>
            <a:r>
              <a:rPr lang="es-ES" dirty="0"/>
              <a:t>Esto, en muchos casos, por un hábito arraigado respecto a cosas de las cuales tenemos frecuente experiencia, se efectúa de un modo tan constante y tan rápido que tomamos por percepción de nuestra sensación lo que es una idea formada por nuestro juicio, de tal suerte que la una, es decir, la sensación, sólo sirve para excitar a la otra, y apenas es advertida, como acontece a un hombre que lee o escucha con atención y entendimiento, que se fija poco en las letras o sonidos, por atender a las ideas que provocan en él. (Locke, 1999, p. 126)</a:t>
            </a:r>
            <a:endParaRPr lang="es-PE" dirty="0"/>
          </a:p>
          <a:p>
            <a:r>
              <a:rPr lang="es-ES" dirty="0"/>
              <a:t>¿Con cuánta frecuencia, a lo largo de un día, no tapamos nuestros ojos con los párpados, sin percibir para nada que estamos a oscuras? Hay hombres que por costumbre emplean constantemente ciertas palabras que no vienen al caso y de ese modo pronuncian, en casi toda frase, ciertos sonidos que, aunque advertidos por otros, ellos mismos ni escuchan, ni observan. (Locke, 1999, p. 126)</a:t>
            </a:r>
            <a:endParaRPr lang="es-PE" dirty="0"/>
          </a:p>
          <a:p>
            <a:endParaRPr lang="es-PE" dirty="0"/>
          </a:p>
        </p:txBody>
      </p:sp>
    </p:spTree>
    <p:extLst>
      <p:ext uri="{BB962C8B-B14F-4D97-AF65-F5344CB8AC3E}">
        <p14:creationId xmlns:p14="http://schemas.microsoft.com/office/powerpoint/2010/main" val="662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2376"/>
            <a:ext cx="10515600" cy="5764587"/>
          </a:xfrm>
        </p:spPr>
        <p:txBody>
          <a:bodyPr>
            <a:normAutofit fontScale="92500" lnSpcReduction="20000"/>
          </a:bodyPr>
          <a:lstStyle/>
          <a:p>
            <a:r>
              <a:rPr lang="es-PE" dirty="0"/>
              <a:t>"El único camino para erigir semejante poder común, capaz de defenderlos contra la invasión de los extranjeros y contra las injurias ajenas, asegurándoles de tal suerte que por su propia actividad y por los frutos de la tierra puedan nutrirse a sí mismos y vivir satisfechos, es conferir todo su poder y fortaleza a un hombre o a una asamblea de hombres, todos los cuales, por pluralidad de votos, puedan reducir sus voluntades a una voluntad. Esto equivale a decir: elegir un hombre o una asamblea de hombres que represente su personalidad; y que cada uno considere como propio y se reconozca a sí mismo como autor de cualquiera cosa que haga o promueva quien representa su persona, en aquellas cosas que conciernen a la paz y a la seguridad comunes; que, además, sometan sus voluntades cada uno a la voluntad de aquél, y sus juicios a su juicio" (Hobbes,2017, pp. 151) </a:t>
            </a:r>
            <a:endParaRPr lang="es-PE" dirty="0" smtClean="0"/>
          </a:p>
          <a:p>
            <a:r>
              <a:rPr lang="es-PE" dirty="0"/>
              <a:t>"Para entender el poder político correctamente, y para deducirlo de lo que fue su origen, hemos de considerar cuál es el estado en que los hombres se hallan por naturaleza.." (Locke,2006, pp. 10) </a:t>
            </a:r>
            <a:endParaRPr lang="es-PE" dirty="0" smtClean="0"/>
          </a:p>
          <a:p>
            <a:r>
              <a:rPr lang="es-PE" dirty="0"/>
              <a:t>"Renunciar a la libertad es renunciar a la calidad de hombre, a los derechos de la humanidad y a sus mismos deberes." (Rousseau, 2010, pp. 05)</a:t>
            </a:r>
          </a:p>
        </p:txBody>
      </p:sp>
    </p:spTree>
    <p:extLst>
      <p:ext uri="{BB962C8B-B14F-4D97-AF65-F5344CB8AC3E}">
        <p14:creationId xmlns:p14="http://schemas.microsoft.com/office/powerpoint/2010/main" val="311016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0306"/>
            <a:ext cx="10515600" cy="5746657"/>
          </a:xfrm>
        </p:spPr>
        <p:txBody>
          <a:bodyPr>
            <a:normAutofit fontScale="92500" lnSpcReduction="10000"/>
          </a:bodyPr>
          <a:lstStyle/>
          <a:p>
            <a:r>
              <a:rPr lang="es-PE" i="1" dirty="0"/>
              <a:t>La condición del hombre (tal como se ha manifestado en el capítulo precedente) es una condición de guerra de todos contra todos, en la cual cada uno está gobernado por su propia razón, no existiendo nada, de lo que pueda hacer uso, que no le sirva de instrumento para proteger su vida contra sus enemigos. De aquí se sigue que, en semejante condición, cada hombre tiene derecho a hacer cualquiera cosa, incluso en el cuerpo de los demás. (Hobbes, p. 121)  </a:t>
            </a:r>
            <a:endParaRPr lang="es-PE" dirty="0"/>
          </a:p>
          <a:p>
            <a:r>
              <a:rPr lang="es-PE" i="1" dirty="0"/>
              <a:t>El estado de naturaleza tiene una ley de naturaleza que lo gobierna y que obliga a todos; y la razón, que es esa ley, enseña a toda la humanidad que quiera consultarla que siendo todos los hombres iguales e independientes, ninguno debe dañar a otro en lo que atañe a su vida, salud, libertad o posesiones (Locke, p. 12</a:t>
            </a:r>
            <a:r>
              <a:rPr lang="es-PE" i="1" dirty="0" smtClean="0"/>
              <a:t>)</a:t>
            </a:r>
          </a:p>
          <a:p>
            <a:r>
              <a:rPr lang="es-PE" i="1" dirty="0"/>
              <a:t>El único modo en que alguien se priva a sí mismo de su libertad natural y se somete a las ataduras de la sociedad civil es mediante un acuerdo con otros hombres, según el cual todos se unen formando una comunidad, a fin de convivir los unos con los otros de una manera confortable, segura y pacífica </a:t>
            </a:r>
            <a:r>
              <a:rPr lang="es-PE" i="1" dirty="0" smtClean="0"/>
              <a:t>(Locke, p</a:t>
            </a:r>
            <a:r>
              <a:rPr lang="es-PE" i="1" dirty="0"/>
              <a:t>. 97).   </a:t>
            </a:r>
            <a:endParaRPr lang="es-PE" dirty="0"/>
          </a:p>
          <a:p>
            <a:endParaRPr lang="es-PE" dirty="0"/>
          </a:p>
          <a:p>
            <a:endParaRPr lang="es-PE" dirty="0"/>
          </a:p>
        </p:txBody>
      </p:sp>
    </p:spTree>
    <p:extLst>
      <p:ext uri="{BB962C8B-B14F-4D97-AF65-F5344CB8AC3E}">
        <p14:creationId xmlns:p14="http://schemas.microsoft.com/office/powerpoint/2010/main" val="232090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2336"/>
            <a:ext cx="10515600" cy="6236208"/>
          </a:xfrm>
        </p:spPr>
        <p:txBody>
          <a:bodyPr>
            <a:normAutofit fontScale="85000" lnSpcReduction="20000"/>
          </a:bodyPr>
          <a:lstStyle/>
          <a:p>
            <a:r>
              <a:rPr lang="es-ES" b="1" dirty="0"/>
              <a:t>“Haciendo así de la matemática el fondo de la realidad física, Galileo es llevado necesariamente a abandonar el mundo cualitativo y a relegar a una esfera subjetiva, o relativa al ser vivo, todas las cualidades sensibles de las que está hecho el mundo aristotélico. La ruptura es, pues, extremadamente profunda. Antes del advenimiento de la ciencia </a:t>
            </a:r>
            <a:r>
              <a:rPr lang="es-ES" b="1" dirty="0" err="1"/>
              <a:t>galileana</a:t>
            </a:r>
            <a:r>
              <a:rPr lang="es-ES" b="1" dirty="0"/>
              <a:t>, aceptamos con más o menos acomodación e interpretación, sin duda el mundo que se ofrece a nuestros sentidos como el mundo real” (</a:t>
            </a:r>
            <a:r>
              <a:rPr lang="es-ES" b="1" dirty="0" err="1"/>
              <a:t>Koyré</a:t>
            </a:r>
            <a:r>
              <a:rPr lang="es-ES" b="1" dirty="0"/>
              <a:t>, p.50</a:t>
            </a:r>
            <a:r>
              <a:rPr lang="es-ES" b="1" dirty="0" smtClean="0"/>
              <a:t>)</a:t>
            </a:r>
          </a:p>
          <a:p>
            <a:r>
              <a:rPr lang="es-ES" b="1" dirty="0"/>
              <a:t>“22. Uno y otro método parten de la experiencia y de los hechos, y se apoyan en los primeros principios; pero existe entre ellos una diferencia inmensa, puesto que el uno sólo desflora de prisa y corriendo la experiencia y los hechos, mientras que el otro hace de ellos un estudio metódico y profundo; el uno de los métodos, desde el comienzo, establece ciertos principios generales, abstractos e inútiles, mientras que el otro se eleva gradualmente a las leyes que en realidad son más familiares a la naturaleza” (Bacon, p.36-37</a:t>
            </a:r>
            <a:r>
              <a:rPr lang="es-ES" b="1" dirty="0" smtClean="0"/>
              <a:t>)</a:t>
            </a:r>
          </a:p>
          <a:p>
            <a:r>
              <a:rPr lang="es-ES" b="1" dirty="0"/>
              <a:t>“...nuestro Académico[Galileo], quien sobre esta materia había hecho muchas especulaciones y todas, según es su costumbre, geométricamente demostradas, de tal modo que, no sin razón, podría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(Galilei, p.33)</a:t>
            </a:r>
            <a:endParaRPr lang="es-PE" dirty="0"/>
          </a:p>
          <a:p>
            <a:endParaRPr lang="es-PE" dirty="0"/>
          </a:p>
          <a:p>
            <a:endParaRPr lang="es-PE" dirty="0"/>
          </a:p>
          <a:p>
            <a:endParaRPr lang="es-PE" dirty="0"/>
          </a:p>
        </p:txBody>
      </p:sp>
    </p:spTree>
    <p:extLst>
      <p:ext uri="{BB962C8B-B14F-4D97-AF65-F5344CB8AC3E}">
        <p14:creationId xmlns:p14="http://schemas.microsoft.com/office/powerpoint/2010/main" val="3667515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6871"/>
            <a:ext cx="10515600" cy="5890092"/>
          </a:xfrm>
        </p:spPr>
        <p:txBody>
          <a:bodyPr>
            <a:normAutofit fontScale="92500" lnSpcReduction="20000"/>
          </a:bodyPr>
          <a:lstStyle/>
          <a:p>
            <a:r>
              <a:rPr lang="es-PE" dirty="0"/>
              <a:t>"El único camino para erigir semejante poder común, capaz de defenderlos contra la invasión de los extranjeros y contra las injurias ajenas, asegurándoles de tal suerte que por su propia actividad y por los frutos de la tierra puedan nutrirse a sí mismos y vivir satisfechos, es conferir todo su poder y fortaleza a un hombre o a una asamblea de hombres, todos los cuales, por pluralidad de votos, puedan reducir sus voluntades a una voluntad. Esto equivale a decir: elegir un hombre o una asamblea de hombres que represente su personalidad; y que cada uno considere como propio y se reconozca a sí mismo como autor de cualquiera cosa que haga o promueva quien representa su persona, en aquellas cosas que conciernen a la paz y a la seguridad comunes; que, además, sometan sus voluntades cada uno a la voluntad de aquél, y sus juicios a su juicio</a:t>
            </a:r>
            <a:r>
              <a:rPr lang="es-PE" dirty="0" smtClean="0"/>
              <a:t>.“ Hobbes</a:t>
            </a:r>
          </a:p>
          <a:p>
            <a:r>
              <a:rPr lang="es-PE" dirty="0"/>
              <a:t>"Estas ideas simples, los materiales de todo nuestro conocimiento, le son sugeridas y proporcionadas a la mente por sólo esas dos vías arriba mencionadas, a saber: sensación y reflexión. Una vez que el entendimiento está provisto de esas ideas simples tiene la potencia de repetirlas, compararlas y unirlas en una variedad casi infinita, de tal manera que puede formar a su gusto nuevas ideas complejas</a:t>
            </a:r>
            <a:r>
              <a:rPr lang="es-PE" dirty="0" smtClean="0"/>
              <a:t>.“ Locke</a:t>
            </a:r>
            <a:endParaRPr lang="es-PE" dirty="0"/>
          </a:p>
          <a:p>
            <a:endParaRPr lang="es-PE" dirty="0"/>
          </a:p>
          <a:p>
            <a:endParaRPr lang="es-PE" dirty="0"/>
          </a:p>
        </p:txBody>
      </p:sp>
    </p:spTree>
    <p:extLst>
      <p:ext uri="{BB962C8B-B14F-4D97-AF65-F5344CB8AC3E}">
        <p14:creationId xmlns:p14="http://schemas.microsoft.com/office/powerpoint/2010/main" val="147360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8941"/>
            <a:ext cx="10515600" cy="5908022"/>
          </a:xfrm>
        </p:spPr>
        <p:txBody>
          <a:bodyPr>
            <a:normAutofit/>
          </a:bodyPr>
          <a:lstStyle/>
          <a:p>
            <a:r>
              <a:rPr lang="es-PE" i="1" dirty="0"/>
              <a:t>"Se enfatiza la importancia de la memoria para retener pensamientos y experiencias, sugiriendo que la capacidad del alma para pensar sería inútil si no pudiera recordar o reflexionar sobre sus pensamientos</a:t>
            </a:r>
            <a:r>
              <a:rPr lang="es-PE" i="1" dirty="0" smtClean="0"/>
              <a:t>". Hume</a:t>
            </a:r>
          </a:p>
          <a:p>
            <a:r>
              <a:rPr lang="es-PE" i="1" dirty="0"/>
              <a:t>“El poder legítimo de hacer leyes que regulan sociedades políticas humanas enteras pertenece en tal medida a esas mismas sociedades que el príncipe o potentado que en este mundo ejerza ese poder por sí mismo, y no por mandato recibido inmediata y personalmente de Dios, o por la autoridad derivada del consentimiento de aquellos sobre cuyas personas son impuestas esas leyes, no será más que un tirano. No son, pues, leyes las que no convierte en tales la aprobación pública” </a:t>
            </a:r>
            <a:r>
              <a:rPr lang="es-PE" i="1" dirty="0" smtClean="0"/>
              <a:t> Locke</a:t>
            </a:r>
            <a:endParaRPr lang="es-PE" dirty="0"/>
          </a:p>
          <a:p>
            <a:endParaRPr lang="es-PE" dirty="0"/>
          </a:p>
          <a:p>
            <a:endParaRPr lang="es-PE" dirty="0"/>
          </a:p>
        </p:txBody>
      </p:sp>
    </p:spTree>
    <p:extLst>
      <p:ext uri="{BB962C8B-B14F-4D97-AF65-F5344CB8AC3E}">
        <p14:creationId xmlns:p14="http://schemas.microsoft.com/office/powerpoint/2010/main" val="24591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51012"/>
            <a:ext cx="10515600" cy="5925951"/>
          </a:xfrm>
        </p:spPr>
        <p:txBody>
          <a:bodyPr>
            <a:normAutofit fontScale="70000" lnSpcReduction="20000"/>
          </a:bodyPr>
          <a:lstStyle/>
          <a:p>
            <a:r>
              <a:rPr lang="es-PE" dirty="0" smtClean="0"/>
              <a:t>La </a:t>
            </a:r>
            <a:r>
              <a:rPr lang="es-PE" dirty="0"/>
              <a:t>mente no puede ni hacerlas, ni destruirlas.</a:t>
            </a:r>
            <a:r>
              <a:rPr lang="es-PE" i="1" dirty="0"/>
              <a:t> </a:t>
            </a:r>
            <a:r>
              <a:rPr lang="es-PE" dirty="0"/>
              <a:t>Estas ideas simples, los materiales de todo nuestro conocimiento, le son sugeridas y proporcionadas a la mente por sólo esas dos vías arriba mencionadas, a saber: sensación y reflexión (p. 98</a:t>
            </a:r>
            <a:r>
              <a:rPr lang="es-PE" dirty="0" smtClean="0"/>
              <a:t>). Locke</a:t>
            </a:r>
            <a:endParaRPr lang="es-PE" dirty="0"/>
          </a:p>
          <a:p>
            <a:r>
              <a:rPr lang="es-PE" dirty="0"/>
              <a:t>… el derecho de dictar leyes bajo pena de muerte y, en consecuencia, de dictar también otras bajo penas menos graves, a fin de regular y preservar la propiedad y emplear la fuerza de la comunidad en la ejecución de dichas leyes y en la defensa del Estado frente a injurias extranjeras. Y todo ello con la única intención de lograr el bien público. (p. 9</a:t>
            </a:r>
            <a:r>
              <a:rPr lang="es-PE" dirty="0" smtClean="0"/>
              <a:t>). Locke</a:t>
            </a:r>
          </a:p>
          <a:p>
            <a:r>
              <a:rPr lang="es-PE" dirty="0"/>
              <a:t>… a menos que se trate de hacer justicia con quien haya cometido una ofensa, no podrá quitar la vida, ni entorpecerla, ni poner obstáculo a los medios que son necesarios para preservarla, atentando contra la libertad, la salud, los miembros o los bienes de otra persona (p. 13</a:t>
            </a:r>
            <a:r>
              <a:rPr lang="es-PE" dirty="0" smtClean="0"/>
              <a:t>). Locke</a:t>
            </a:r>
          </a:p>
          <a:p>
            <a:r>
              <a:rPr lang="es-PE" dirty="0"/>
              <a:t>Como en el caso de la libertad, también en el caso de la igualdad hace una salvedad respecto a que un “amo y señor” de todas las criaturas “… por alguna declaración manifiesta de su voluntad, ponga a una por encima de otra, y le confiera, mediante un evidente y claro nombramiento, </a:t>
            </a:r>
            <a:r>
              <a:rPr lang="es-PE" b="1" dirty="0"/>
              <a:t>un </a:t>
            </a:r>
            <a:r>
              <a:rPr lang="es-PE" dirty="0"/>
              <a:t>derecho indudable de dominio </a:t>
            </a:r>
            <a:r>
              <a:rPr lang="es-PE" b="1" dirty="0"/>
              <a:t>y </a:t>
            </a:r>
            <a:r>
              <a:rPr lang="es-PE" dirty="0"/>
              <a:t>de soberanía.” (p. 11</a:t>
            </a:r>
            <a:r>
              <a:rPr lang="es-PE" dirty="0" smtClean="0"/>
              <a:t>). Locke</a:t>
            </a:r>
          </a:p>
          <a:p>
            <a:r>
              <a:rPr lang="es-PE" dirty="0"/>
              <a:t>… castigarlo según los dictados de la serena razón y de la conciencia, asignándole penas que sean proporcionales a la transgresión y que sirvan para que el criminal repare el daño que ha hecho y se abstenga de recaer en su ofensa (p. 14</a:t>
            </a:r>
            <a:r>
              <a:rPr lang="es-PE" dirty="0" smtClean="0"/>
              <a:t>). Locke</a:t>
            </a:r>
          </a:p>
          <a:p>
            <a:r>
              <a:rPr lang="es-PE" dirty="0"/>
              <a:t>… un hombre debe conservarse a sí mismo hasta donde le resulte posible; y si todos no pueden ser preservados, la salvación del inocente ha de tener preferencia. Y un hombre puede destruir a otro que le hace la guerra, o a aquel en quien ha descubierto una enemistad contra él, por las mismas razones que puede matar a un lobo o a un león. Porque los hombres así no se guían por las normas de la ley común de la razón, y no tienen más regla que la de la fuerza y la violencia. Y, por consiguiente, pueden ser tratados como si fuesen bestias de presa: esas criaturas peligrosas y dañinas que destruyen a todo aquel que cae en su poder. (p. 22</a:t>
            </a:r>
            <a:r>
              <a:rPr lang="es-PE" dirty="0" smtClean="0"/>
              <a:t>). Locke</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4044314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0306"/>
            <a:ext cx="10515600" cy="6293223"/>
          </a:xfrm>
        </p:spPr>
        <p:txBody>
          <a:bodyPr>
            <a:normAutofit fontScale="62500" lnSpcReduction="20000"/>
          </a:bodyPr>
          <a:lstStyle/>
          <a:p>
            <a:r>
              <a:rPr lang="es-ES" dirty="0"/>
              <a:t>“Este tránsito del estado de naturaleza al estado civil produce en el hombre un cambio muy notable, sustituyendo en su conducta la justicia al instinto y dando a sus acciones la moralidad que antes les faltaba. Solo entonces es cuando sucediendo la voz del deber al impulso físico y el derecho al apetito, el hombre que hasta aquel momento solo se mirara á sí mismo, se ve precisado á obrar según otros principios y á consultar con su razón antes de escuchar sus inclinaciones. Aunque en este estado se halle privado de muchas ventajas que le da la naturaleza, adquiere por otro lado algunas tan grandes, sus facultades se ejercen y se desarrollan, sus ideas se ensanchan, se ennoblecen sus sentimientos, toda su alma se eleva hasta tal punto, que (...) que de un animal estúpido y limitado que era, se hizo un ser inteligente y un hombre.” (Rousseau, 1762, Libro I, Capítulo VII</a:t>
            </a:r>
            <a:r>
              <a:rPr lang="es-ES" dirty="0" smtClean="0"/>
              <a:t>)</a:t>
            </a:r>
          </a:p>
          <a:p>
            <a:r>
              <a:rPr lang="es-ES" dirty="0"/>
              <a:t>“Esto, en muchos casos, por un hábito arraigado respecto a cosas de las cuales tenemos frecuente experiencia, se efectúa de un modo tan constante y tan rápido que tomamos por percepción de nuestra sensación lo que es una idea formada por nuestro juicio, de tal suerte que la una, es decir, la sensación, sólo sirve para excitar a la otra, y apenas es advertida, como acontece a un hombre que lee o escucha con atención y entendimiento, que se fija poco en las letras o sonidos, por atender a las ideas que provocan en él.” (Locke, 2005, Libro II, Capítulo IX, §9)</a:t>
            </a:r>
            <a:endParaRPr lang="es-PE" dirty="0"/>
          </a:p>
          <a:p>
            <a:r>
              <a:rPr lang="es-ES" dirty="0"/>
              <a:t>“...es evidente, en cualquier caso, que dicha ley  [natural] existe, y que es tan inteligible y clara para una criatura racional y para un estudioso de tal ley como son las leyes positivas de los Estados. Y hasta es posible que sea más clara aún, en cuanto que los dictados de la razón son más fáciles de entender que las intrincadas fabricaciones de los hombres, las cuales obedecen a la necesidad de traducir en palabras una serie de intereses escondidos y contrarios. Tal cosa son, ciertamente, muchas de las leyes municipales de los diferentes países; y sólo resultan justas cuando se basan en la ley de naturaleza mediante la cual deben ser reguladas e interpretadas.” (Locke, 1689, Capítulo 2, 12, p.17-18</a:t>
            </a:r>
            <a:r>
              <a:rPr lang="es-ES" dirty="0" smtClean="0"/>
              <a:t>)</a:t>
            </a:r>
          </a:p>
          <a:p>
            <a:r>
              <a:rPr lang="es-ES" dirty="0"/>
              <a:t>“Puede objetarse aquí que la condición de los súbditos es muy miserable puesto que están sujetos a los caprichos y otras irregulares pasiones de aquel o aquellos cuyas manos tienen tan ilimitado poder. (...) Considérese que la condición del hombre nunca puede verse libre de una u otra incomodidad, y que lo más grande que en cualquiera forma de gobierno puede suceder, posiblemente, al pueblo en general, apenas es sensible si se compara con las miserias y horribles calamidades que acompañan a una guerra civil, o a esa disoluta condición de los hombres desenfrenados, sin sujeción a leyes y a un poder coercitivo que trabe sus manos, apartándoles de la rapiña y de la venganza.” (Hobbes, 2017, Capítulo II, XVIII, p.160)</a:t>
            </a:r>
            <a:endParaRPr lang="es-PE" dirty="0"/>
          </a:p>
        </p:txBody>
      </p:sp>
    </p:spTree>
    <p:extLst>
      <p:ext uri="{BB962C8B-B14F-4D97-AF65-F5344CB8AC3E}">
        <p14:creationId xmlns:p14="http://schemas.microsoft.com/office/powerpoint/2010/main" val="295993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73741"/>
            <a:ext cx="10515600" cy="5603222"/>
          </a:xfrm>
        </p:spPr>
        <p:txBody>
          <a:bodyPr>
            <a:normAutofit fontScale="92500" lnSpcReduction="20000"/>
          </a:bodyPr>
          <a:lstStyle/>
          <a:p>
            <a:r>
              <a:rPr lang="es-PE" dirty="0"/>
              <a:t>Esto equivale a decir: elegir un hombre o una asamblea de hombres que represente su personalidad; y que cada uno considere como propio y se reconozca a sí mismo como autor de cualquiera cosa que haga o promueva quien representa su persona, en aquellas cosas que conciernen a la paz y a la seguridad comunes; que, además, sometan sus voluntades cada uno a la voluntad de aquél, y sus juicios a su juicio. (Hobbes, 1651, p.151)</a:t>
            </a:r>
          </a:p>
          <a:p>
            <a:r>
              <a:rPr lang="es-PE" dirty="0"/>
              <a:t>Por lo tanto, quienesquiera que salgan del estado de naturaleza para integrarse en una comunidad debe entenderse que lo hacen entregando a la mayoría de esa comunidad, o a un número más grande que el de la simple mayoría, si así lo acuerdan, todo el poder necesario para que la sociedad alcance esos fines que se buscaban y que los convocaron a unirse. Esto es lo que acuerdan por el mero hecho de unirse a una sociedad política, y esto es todo lo que se necesita para que se establezca el pacto entre aquellos individuos que se integran para formar un Estado. Así, lo que origina y de hecho constituye una sociedad política cualquiera no es otra cosa que el consentimiento de una pluralidad de hombres libres que aceptan la regla de la mayoría y que acuerdan unirse e incorporarse a dicha sociedad. (p. 100</a:t>
            </a:r>
            <a:r>
              <a:rPr lang="es-PE" dirty="0" smtClean="0"/>
              <a:t>) Locke</a:t>
            </a:r>
            <a:endParaRPr lang="es-PE" dirty="0"/>
          </a:p>
          <a:p>
            <a:endParaRPr lang="es-PE" dirty="0"/>
          </a:p>
        </p:txBody>
      </p:sp>
    </p:spTree>
    <p:extLst>
      <p:ext uri="{BB962C8B-B14F-4D97-AF65-F5344CB8AC3E}">
        <p14:creationId xmlns:p14="http://schemas.microsoft.com/office/powerpoint/2010/main" val="3019006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19953"/>
            <a:ext cx="10515600" cy="5657010"/>
          </a:xfrm>
        </p:spPr>
        <p:txBody>
          <a:bodyPr>
            <a:normAutofit/>
          </a:bodyPr>
          <a:lstStyle/>
          <a:p>
            <a:r>
              <a:rPr lang="es-PE" i="1" dirty="0"/>
              <a:t>“El estado de naturaleza tiene una ley de naturaleza que lo gobierna y que obliga a todos; y la razón, que es esa ley, enseña a toda la humanidad que quiera consultarla que, siendo todos los hombres iguales e independientes, ninguno debe dañar a otro en lo que atañe a su vida, salud, libertad o posesiones.”</a:t>
            </a:r>
            <a:r>
              <a:rPr lang="es-PE" dirty="0"/>
              <a:t> (Locke, p. 12). </a:t>
            </a:r>
            <a:endParaRPr lang="es-PE" dirty="0" smtClean="0"/>
          </a:p>
          <a:p>
            <a:r>
              <a:rPr lang="es-PE" i="1" dirty="0"/>
              <a:t>“El derecho de naturaleza, lo que los escritores llaman comúnmente </a:t>
            </a:r>
            <a:r>
              <a:rPr lang="es-PE" i="1" dirty="0" err="1"/>
              <a:t>jus</a:t>
            </a:r>
            <a:r>
              <a:rPr lang="es-PE" i="1" dirty="0"/>
              <a:t> naturales, es la libertad que cada hombre tiene de usar su propio poder como quiera, para la conservación de su propia naturaleza, es decir, de su propia vida; y, por consiguiente, para hacer todo aquello que su propio juicio y razón considere como los medios más aptos para lograr ese fin” (Hobbes, p. 121)</a:t>
            </a:r>
            <a:r>
              <a:rPr lang="es-PE" dirty="0"/>
              <a:t> </a:t>
            </a:r>
          </a:p>
        </p:txBody>
      </p:sp>
    </p:spTree>
    <p:extLst>
      <p:ext uri="{BB962C8B-B14F-4D97-AF65-F5344CB8AC3E}">
        <p14:creationId xmlns:p14="http://schemas.microsoft.com/office/powerpoint/2010/main" val="2420731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06824"/>
            <a:ext cx="10515600" cy="5370139"/>
          </a:xfrm>
        </p:spPr>
        <p:txBody>
          <a:bodyPr>
            <a:normAutofit fontScale="77500" lnSpcReduction="20000"/>
          </a:bodyPr>
          <a:lstStyle/>
          <a:p>
            <a:r>
              <a:rPr lang="es-PE" dirty="0"/>
              <a:t>“</a:t>
            </a:r>
            <a:r>
              <a:rPr lang="es-PE" b="1" dirty="0"/>
              <a:t>Si la mayoría de la humanidad se contentara con preferir la filosofía fácil a la</a:t>
            </a:r>
            <a:r>
              <a:rPr lang="es-PE" dirty="0"/>
              <a:t> </a:t>
            </a:r>
            <a:r>
              <a:rPr lang="es-PE" b="1" dirty="0"/>
              <a:t>abstracta y profunda, sin lanzar contra ésta su desprecio y censura, no sería</a:t>
            </a:r>
            <a:r>
              <a:rPr lang="es-PE" dirty="0"/>
              <a:t> </a:t>
            </a:r>
            <a:r>
              <a:rPr lang="es-PE" b="1" dirty="0"/>
              <a:t>incorrecto, quizá, conformarse con esta opinión general y permitir a cada hombre que</a:t>
            </a:r>
            <a:r>
              <a:rPr lang="es-PE" dirty="0"/>
              <a:t> </a:t>
            </a:r>
            <a:r>
              <a:rPr lang="es-PE" b="1" dirty="0"/>
              <a:t>disfrutase, sin impedimento, de su propio gusto y sentimiento. Pero como</a:t>
            </a:r>
            <a:r>
              <a:rPr lang="es-PE" dirty="0"/>
              <a:t> </a:t>
            </a:r>
            <a:r>
              <a:rPr lang="es-PE" b="1" dirty="0"/>
              <a:t>frecuentemente se lleva la cuestión más lejos, hasta el punto de rechazar todo</a:t>
            </a:r>
            <a:r>
              <a:rPr lang="es-PE" dirty="0"/>
              <a:t> </a:t>
            </a:r>
            <a:r>
              <a:rPr lang="es-PE" b="1" dirty="0"/>
              <a:t>razonamiento profundo o lo que vulgarmente se llama metafísica, ahora</a:t>
            </a:r>
            <a:r>
              <a:rPr lang="es-PE" dirty="0"/>
              <a:t> </a:t>
            </a:r>
            <a:r>
              <a:rPr lang="es-PE" b="1" dirty="0"/>
              <a:t>procederemos a considerar lo que, con fundamento, se puede alegar en su favor</a:t>
            </a:r>
            <a:r>
              <a:rPr lang="es-PE" dirty="0"/>
              <a:t>”. (Hume, D. p.23. Investigación sobre el entendimiento humano)  </a:t>
            </a:r>
          </a:p>
          <a:p>
            <a:r>
              <a:rPr lang="es-PE" dirty="0"/>
              <a:t>“§ 2. […]Una vez que el entendimiento está provisto de esas ideas simples tiene la potencia de repetirlas, compararlas y unirlas en una variedad casi infinita, de tal manera que puede formar a su gusto nuevas ideas complejas. Empero, no está en el más elevado ingenio o en el entendimiento más amplio, cualquiera que sea la agilidad o variedad de su pensamiento, inventar o idear en la mente una sola idea simple, que no proceda de las vías antes mencionadas; ni tampoco le es dable a ninguna fuerza del entendimiento destruir las que ya están allí; ya que el imperio que tiene el hombre en este pequeño mundo de su propio entendimiento se asemeja mucho al que tiene respecto al gran mundo de las cosas visibles, donde su poder, como quiera que esté dirigido por el arte y la habilidad, no va más allá de componer y dividir los materiales que están al alcance de su mano; pero es impotente en el sentido de hacer la más mínima partícula de materia nueva, o de destruir un sólo átomo de lo que ya está en ser” (Locke. P.98. Ensayo sobre el entendimiento humano).</a:t>
            </a:r>
          </a:p>
          <a:p>
            <a:endParaRPr lang="es-PE" dirty="0"/>
          </a:p>
        </p:txBody>
      </p:sp>
    </p:spTree>
    <p:extLst>
      <p:ext uri="{BB962C8B-B14F-4D97-AF65-F5344CB8AC3E}">
        <p14:creationId xmlns:p14="http://schemas.microsoft.com/office/powerpoint/2010/main" val="2323247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53035"/>
            <a:ext cx="10515600" cy="5423928"/>
          </a:xfrm>
        </p:spPr>
        <p:txBody>
          <a:bodyPr>
            <a:normAutofit fontScale="92500" lnSpcReduction="20000"/>
          </a:bodyPr>
          <a:lstStyle/>
          <a:p>
            <a:r>
              <a:rPr lang="es-PE" i="1" u="sng" dirty="0"/>
              <a:t>"Esto es algo más que consentimiento o concordia; es una unidad real de todos ellos en una y la misma persona, instituida por pacto de cada hombre con los demás, en forma tal como si cada uno dijera a todos: autorizo y transfiero a este hombre o asamblea de hombres mi derecho de gobernarme a mí mismo, con la condición de que vosotros transferiréis a él vuestro derecho, y autorizaréis todos sus actos de la misma manera. Hecho esto, la multitud así unida en una persona se denomina ESTADO, en latín, CIVITAS. Esta es la generación de aquel gran LEVIATÁN, o más bien (hablando con más reverencia), de aquel dios mortal, al cual debemos, bajo el Dios inmortal, nuestra paz y nuestra defensa”</a:t>
            </a:r>
            <a:r>
              <a:rPr lang="es-PE" i="1" dirty="0"/>
              <a:t> (Hobbes, pp. 141</a:t>
            </a:r>
            <a:r>
              <a:rPr lang="es-PE" i="1" dirty="0" smtClean="0"/>
              <a:t>)</a:t>
            </a:r>
          </a:p>
          <a:p>
            <a:r>
              <a:rPr lang="es-PE" i="1" u="sng" dirty="0"/>
              <a:t>"Esto es seguro, que cualesquier alteraciones que ocurran al cuerpo, si no llegan a la mente; cualesquier impresiones que afecten las partes exteriores, si no son advertidas en el interior, entonces no hay percepción. El fuego puede quemar nuestros cuerpos sin producir más efecto en nosotros que sobre un trozo de madera, a menos que el movimiento sea continuado hasta el cerebro, y que allí se produzca en la mente la sensación de calor o la idea de dolor, que es en lo que consiste la percepción real</a:t>
            </a:r>
            <a:r>
              <a:rPr lang="es-PE" i="1" dirty="0"/>
              <a:t>." (Locke, pp.122)</a:t>
            </a:r>
            <a:endParaRPr lang="es-PE" dirty="0"/>
          </a:p>
          <a:p>
            <a:endParaRPr lang="es-PE" dirty="0"/>
          </a:p>
        </p:txBody>
      </p:sp>
    </p:spTree>
    <p:extLst>
      <p:ext uri="{BB962C8B-B14F-4D97-AF65-F5344CB8AC3E}">
        <p14:creationId xmlns:p14="http://schemas.microsoft.com/office/powerpoint/2010/main" val="2332511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63388"/>
            <a:ext cx="10515600" cy="5513575"/>
          </a:xfrm>
        </p:spPr>
        <p:txBody>
          <a:bodyPr>
            <a:normAutofit lnSpcReduction="10000"/>
          </a:bodyPr>
          <a:lstStyle/>
          <a:p>
            <a:r>
              <a:rPr lang="es-PE" i="1" dirty="0"/>
              <a:t>Las leyes de naturaleza (tales como las de justicia, equidad, modestia, piedad y, en suma, la de haz a otros lo que quieras que otros hagan para ti) son, por sí mismas, cuando no existe el temor a un determinado poder que motive su observancia, contrarias a nuestras pasiones naturales, las cuales nos inducen a la parcialidad, al orgullo, a la venganza y a cosas semejantes. Los pactos que no descansan en la espada no son más que palabras, sin fuerza para proteger al hombre, en modo alguno. (Hobbes, 2017, pp. 149)</a:t>
            </a:r>
            <a:endParaRPr lang="es-PE" dirty="0"/>
          </a:p>
          <a:p>
            <a:r>
              <a:rPr lang="es-PE" i="1" dirty="0"/>
              <a:t>La más antigua de todas las sociedades, y la única natural, es la de la familia, aun cuando los hijos no permanecen unidos al padre sino el tiempo en que necesitan de él para conservarse. En cuanto esta necesidad cesa, el lazo natural se deshace. Una vez libres los hijos de la obediencia que deben al padre, y el padre de los cuidados que debe a los hijos, recobran todos igualmente su independencia. (Rousseau, 2017, pp. 1)</a:t>
            </a:r>
            <a:endParaRPr lang="es-PE" dirty="0"/>
          </a:p>
          <a:p>
            <a:endParaRPr lang="es-PE" dirty="0"/>
          </a:p>
        </p:txBody>
      </p:sp>
    </p:spTree>
    <p:extLst>
      <p:ext uri="{BB962C8B-B14F-4D97-AF65-F5344CB8AC3E}">
        <p14:creationId xmlns:p14="http://schemas.microsoft.com/office/powerpoint/2010/main" val="774020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n-GB" b="1" dirty="0"/>
              <a:t>“</a:t>
            </a:r>
            <a:r>
              <a:rPr lang="en-GB" dirty="0"/>
              <a:t>The less forcible and lively are commonly denominated THOUGHTS or IDEAS. The other species want a name in our language, and in most others; I suppose, because it was not requisite for any, but philosophical purposes, to rank them under a general term or appellation. Let us, therefore, use a little freedom, and call them IMPRESSIONS; employing that word in a sense somewhat different from the usual. By the term </a:t>
            </a:r>
            <a:r>
              <a:rPr lang="en-GB" i="1" dirty="0"/>
              <a:t>impression, </a:t>
            </a:r>
            <a:r>
              <a:rPr lang="en-GB" dirty="0"/>
              <a:t>then, I mean all our more lively perceptions, when we hear, or see, or feel, or love, or hate, or desire, or will” (Hume, 2007, pp.12-13). </a:t>
            </a:r>
            <a:endParaRPr lang="en-GB" dirty="0" smtClean="0"/>
          </a:p>
          <a:p>
            <a:r>
              <a:rPr lang="es-ES" dirty="0"/>
              <a:t>“Es cierto que determinadas criaturas vivas, como las abejas y las hormigas, viven en forma sociable una con otra (por cuya razón Aristóteles las enumera entre las criaturas políticas) y no tienen otra dirección que sus particulares juicios y apetitos, ni poseen el uso de la palabra mediante la cual una puede significar a otra lo que considera adecuado para el beneficio común: por ello, algunos desean inquirir por qué la humanidad no puede hacer lo mismo” (Hobbes, 2017, p.150).</a:t>
            </a:r>
            <a:endParaRPr lang="es-PE" dirty="0"/>
          </a:p>
          <a:p>
            <a:endParaRPr lang="es-PE" dirty="0"/>
          </a:p>
          <a:p>
            <a:endParaRPr lang="es-PE" dirty="0"/>
          </a:p>
        </p:txBody>
      </p:sp>
    </p:spTree>
    <p:extLst>
      <p:ext uri="{BB962C8B-B14F-4D97-AF65-F5344CB8AC3E}">
        <p14:creationId xmlns:p14="http://schemas.microsoft.com/office/powerpoint/2010/main" val="78040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77500" lnSpcReduction="20000"/>
          </a:bodyPr>
          <a:lstStyle/>
          <a:p>
            <a:r>
              <a:rPr lang="es-MX" dirty="0"/>
              <a:t>“El mundo de Kepler, mucho más extenso, sin duda, que el de la cosmología aristotélica e incluso que el de la astronomía copernicana, aún está limitado por la bóveda celeste, dispuesta alrededor de la inmensa cavidad que ocupa nuestro sistema solar. Kepler no admite la posibilidad de un espacio que se extienda más allá, ni la de un espacio lleno, es decir, poblado por otras estrellas, estrellas que no vemos. Esto sería, piensa, una concepción gratuita y anticientífica, ni la de un espacio vacío. Está denominado siempre por la idea de un mundo, expresión del Creador e incluso de la Trinidad Divina. De este modo ve en el Sol la expresión de Dios Padre, en el mundo estelar la de Hijo, y en la luz y la fuerza que circulan entre los dos en el espacio la del Espíritu”</a:t>
            </a:r>
            <a:endParaRPr lang="es-PE" dirty="0"/>
          </a:p>
          <a:p>
            <a:r>
              <a:rPr lang="es-MX" dirty="0"/>
              <a:t>“Lo que anima a Galileo es la gran idea de la física matemática, de la reducción de lo real a lo geométrico. De este modo </a:t>
            </a:r>
            <a:r>
              <a:rPr lang="es-MX" dirty="0" err="1"/>
              <a:t>geometriza</a:t>
            </a:r>
            <a:r>
              <a:rPr lang="es-MX" dirty="0"/>
              <a:t> el universo, es decir, identifica el espacio físico con el de la geometría euclidiana. Por esto supera a Kepler. Debido a esto, es capaz de formular el concepto de movimiento que le sirve de base a la dinámica clásica. Pues, aunque no se haya pronunciado claramente, probablemente por prudencia, acerca de este problema de la finitud o infinitud del mundo, el universo </a:t>
            </a:r>
            <a:r>
              <a:rPr lang="es-MX" dirty="0" err="1"/>
              <a:t>galileano</a:t>
            </a:r>
            <a:r>
              <a:rPr lang="es-MX" dirty="0"/>
              <a:t> no está de ninguna manera delimitado por la bóveda celeste</a:t>
            </a:r>
            <a:r>
              <a:rPr lang="es-MX" dirty="0" smtClean="0"/>
              <a:t>”</a:t>
            </a:r>
          </a:p>
          <a:p>
            <a:r>
              <a:rPr lang="es-MX" dirty="0"/>
              <a:t>El hombre, servidor e intérprete de la naturaleza, ni obra ni comprende más que en proporción de sus descubrimientos experimentales y racionales sobre las leyes de esta naturaleza. Fuera de ahí, nada sabe ni nada puede</a:t>
            </a:r>
            <a:r>
              <a:rPr lang="es-MX" dirty="0" smtClean="0"/>
              <a:t>.</a:t>
            </a:r>
          </a:p>
          <a:p>
            <a:r>
              <a:rPr lang="es-MX" dirty="0" smtClean="0"/>
              <a:t>(Continúa en siguiente página)</a:t>
            </a:r>
            <a:endParaRPr lang="es-PE" dirty="0"/>
          </a:p>
          <a:p>
            <a:endParaRPr lang="es-PE" dirty="0"/>
          </a:p>
          <a:p>
            <a:endParaRPr lang="es-PE" dirty="0"/>
          </a:p>
        </p:txBody>
      </p:sp>
    </p:spTree>
    <p:extLst>
      <p:ext uri="{BB962C8B-B14F-4D97-AF65-F5344CB8AC3E}">
        <p14:creationId xmlns:p14="http://schemas.microsoft.com/office/powerpoint/2010/main" val="326258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9290" y="154577"/>
            <a:ext cx="2237967" cy="1034151"/>
          </a:xfrm>
          <a:prstGeom prst="rect">
            <a:avLst/>
          </a:prstGeom>
        </p:spPr>
      </p:pic>
      <p:sp>
        <p:nvSpPr>
          <p:cNvPr id="5" name="CuadroTexto 4"/>
          <p:cNvSpPr txBox="1"/>
          <p:nvPr/>
        </p:nvSpPr>
        <p:spPr>
          <a:xfrm>
            <a:off x="2547257" y="671652"/>
            <a:ext cx="6400800" cy="1015663"/>
          </a:xfrm>
          <a:prstGeom prst="rect">
            <a:avLst/>
          </a:prstGeom>
          <a:noFill/>
        </p:spPr>
        <p:txBody>
          <a:bodyPr wrap="square" rtlCol="0">
            <a:spAutoFit/>
          </a:bodyPr>
          <a:lstStyle/>
          <a:p>
            <a:pPr algn="ctr"/>
            <a:r>
              <a:rPr lang="es-PE" dirty="0" smtClean="0"/>
              <a:t>Historia de la Filosofía Moderna</a:t>
            </a:r>
          </a:p>
          <a:p>
            <a:pPr algn="ctr"/>
            <a:endParaRPr lang="es-PE" dirty="0"/>
          </a:p>
          <a:p>
            <a:pPr algn="ctr"/>
            <a:r>
              <a:rPr lang="es-PE" sz="2400" b="1" u="sng" dirty="0" smtClean="0"/>
              <a:t>4to Control de Lectura</a:t>
            </a:r>
            <a:endParaRPr lang="es-PE" sz="2400" b="1" u="sng" dirty="0"/>
          </a:p>
        </p:txBody>
      </p:sp>
      <p:sp>
        <p:nvSpPr>
          <p:cNvPr id="6" name="CuadroTexto 5"/>
          <p:cNvSpPr txBox="1"/>
          <p:nvPr/>
        </p:nvSpPr>
        <p:spPr>
          <a:xfrm>
            <a:off x="2081565" y="2007621"/>
            <a:ext cx="7332183" cy="3970318"/>
          </a:xfrm>
          <a:prstGeom prst="rect">
            <a:avLst/>
          </a:prstGeom>
          <a:noFill/>
        </p:spPr>
        <p:txBody>
          <a:bodyPr wrap="square" rtlCol="0">
            <a:spAutoFit/>
          </a:bodyPr>
          <a:lstStyle/>
          <a:p>
            <a:r>
              <a:rPr lang="es-PE" dirty="0" smtClean="0"/>
              <a:t>Textos:</a:t>
            </a:r>
          </a:p>
          <a:p>
            <a:pPr marL="285750" indent="-285750">
              <a:buFontTx/>
              <a:buChar char="-"/>
            </a:pPr>
            <a:r>
              <a:rPr lang="es-PE" dirty="0" smtClean="0"/>
              <a:t>Kant, Prólogos a la Crítica de la razón pura</a:t>
            </a:r>
          </a:p>
          <a:p>
            <a:pPr marL="285750" indent="-285750">
              <a:buFontTx/>
              <a:buChar char="-"/>
            </a:pPr>
            <a:r>
              <a:rPr lang="es-PE" dirty="0" smtClean="0"/>
              <a:t>Hegel, Prólogo a la Fenomenología del espíritu</a:t>
            </a:r>
          </a:p>
          <a:p>
            <a:endParaRPr lang="es-PE" dirty="0" smtClean="0"/>
          </a:p>
          <a:p>
            <a:r>
              <a:rPr lang="es-PE" dirty="0" smtClean="0"/>
              <a:t>Indicaciones: </a:t>
            </a:r>
          </a:p>
          <a:p>
            <a:endParaRPr lang="es-PE" dirty="0" smtClean="0"/>
          </a:p>
          <a:p>
            <a:r>
              <a:rPr lang="es-PE" dirty="0" smtClean="0"/>
              <a:t>Elegir un texto, extraer pasajes de lo principal y comentarlo. </a:t>
            </a:r>
          </a:p>
          <a:p>
            <a:endParaRPr lang="es-PE" dirty="0"/>
          </a:p>
          <a:p>
            <a:endParaRPr lang="es-PE" dirty="0" smtClean="0"/>
          </a:p>
          <a:p>
            <a:r>
              <a:rPr lang="es-PE" dirty="0" smtClean="0"/>
              <a:t>Fecha de entrega inaplazable: viernes 19 de Julio</a:t>
            </a:r>
            <a:endParaRPr lang="es-PE" dirty="0"/>
          </a:p>
          <a:p>
            <a:pPr marL="285750" indent="-285750">
              <a:buFontTx/>
              <a:buChar char="-"/>
            </a:pPr>
            <a:endParaRPr lang="es-PE" dirty="0"/>
          </a:p>
          <a:p>
            <a:pPr marL="285750" indent="-285750">
              <a:buFontTx/>
              <a:buChar char="-"/>
            </a:pPr>
            <a:endParaRPr lang="es-PE" dirty="0"/>
          </a:p>
          <a:p>
            <a:endParaRPr lang="es-PE" dirty="0" smtClean="0"/>
          </a:p>
          <a:p>
            <a:endParaRPr lang="es-PE" dirty="0" smtClean="0"/>
          </a:p>
        </p:txBody>
      </p:sp>
    </p:spTree>
    <p:extLst>
      <p:ext uri="{BB962C8B-B14F-4D97-AF65-F5344CB8AC3E}">
        <p14:creationId xmlns:p14="http://schemas.microsoft.com/office/powerpoint/2010/main" val="213637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a:t>En efecto, la metafísica no es más que el inventario de todos los conocimientos que poseemos, sistemáticamente ordenados por la razón pura. En este terreno, nada puede escapar a nuestra atención, ya que no puede ocultarse a la razón algo que ésta extrae enteramente de sí misma. Es ella la que lo trae a la luz tan pronto como se descubre el principio común de ese algo. (P. 10)</a:t>
            </a:r>
          </a:p>
          <a:p>
            <a:endParaRPr lang="es-PE" dirty="0"/>
          </a:p>
        </p:txBody>
      </p:sp>
    </p:spTree>
    <p:extLst>
      <p:ext uri="{BB962C8B-B14F-4D97-AF65-F5344CB8AC3E}">
        <p14:creationId xmlns:p14="http://schemas.microsoft.com/office/powerpoint/2010/main" val="3551569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a:t>“La </a:t>
            </a:r>
            <a:r>
              <a:rPr lang="es-PE" dirty="0" err="1"/>
              <a:t>cuestion</a:t>
            </a:r>
            <a:r>
              <a:rPr lang="es-PE" dirty="0"/>
              <a:t> que se plantea aquí es la de cuánto puedo esperar conseguir con la razón si se me priva de todo material y de todo apoyo de la experiencia…¿qué y cuánto pueden conocer el entendimiento y la razón con independencia de toda experiencia?” (Kant, 1997, pp.10.12).</a:t>
            </a:r>
          </a:p>
          <a:p>
            <a:endParaRPr lang="es-PE" dirty="0"/>
          </a:p>
        </p:txBody>
      </p:sp>
    </p:spTree>
    <p:extLst>
      <p:ext uri="{BB962C8B-B14F-4D97-AF65-F5344CB8AC3E}">
        <p14:creationId xmlns:p14="http://schemas.microsoft.com/office/powerpoint/2010/main" val="828261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r>
              <a:rPr lang="es-PE" dirty="0"/>
              <a:t>"La metafísica, conocimiento especulativo de la razón, completamente aislado, que se levanta enteramente por encima de lo que enseña la experiencia, con meros conceptos (no aplicándolos a la intuición, como hacen las matemáticas), donde, por tanto, la razón ha de ser discípula de sí misma, no ha tenido hasta ahora la suerte de poder tomar el camino seguro de la ciencia. Y ello a pesar de ser más antigua que todas las demás y de que seguiría existiendo, aunque éstas desaparecieran totalmente en el abismo de una barbarie que lo aniquilara todo. Efectivamente, en la metafísica la razón se atasca continuamente, incluso cuando, hallándose frente a leyes que la experiencia más ordinaria confirma, ella se empeña en conocerlas a priori. Incontables veces hay que volver atrás en la metafísica, ya que se advierte que el camino no conduce a donde se quiere ir" (Kant, pp. 15)</a:t>
            </a:r>
          </a:p>
          <a:p>
            <a:endParaRPr lang="es-PE" dirty="0"/>
          </a:p>
        </p:txBody>
      </p:sp>
    </p:spTree>
    <p:extLst>
      <p:ext uri="{BB962C8B-B14F-4D97-AF65-F5344CB8AC3E}">
        <p14:creationId xmlns:p14="http://schemas.microsoft.com/office/powerpoint/2010/main" val="3552714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r>
              <a:rPr lang="es-PE" i="1" dirty="0"/>
              <a:t>“En la medida en que éstas haya de haber razón, en ellas debe conocerse algo a priori, y el conocimiento de ellas puede ser referido a su objeto de dos maneras; o bien meramente determinarlo a éste y al concepto de él (que debe ser dado por otra parte), o bien, además, hacerlo efectivamente real. El primero es el conocimiento racional teórico, el otro, práctico” (p., 17</a:t>
            </a:r>
            <a:r>
              <a:rPr lang="es-PE" i="1" dirty="0" smtClean="0"/>
              <a:t>)</a:t>
            </a:r>
            <a:r>
              <a:rPr lang="es-PE" dirty="0" smtClean="0"/>
              <a:t>.</a:t>
            </a:r>
          </a:p>
          <a:p>
            <a:r>
              <a:rPr lang="es-PE" dirty="0"/>
              <a:t>“La metafísica, un conocimiento racional especulativo enteramente aislado que se eleva por completo por encima de las enseñanzas de la experiencia, y que lo hace mediante meros conceptos […] no ha tenido hasta ahora un destino favorable que haya podido tomar la marcha segura de una ciencia […] Pues en ella la razón cae continuamente en atascamiento, incluso cuando quiere entender a priori aquellas leyes que la más común experiencia confirma” (p, 20) </a:t>
            </a:r>
            <a:r>
              <a:rPr lang="es-PE" dirty="0" smtClean="0"/>
              <a:t> </a:t>
            </a:r>
            <a:endParaRPr lang="es-PE" dirty="0"/>
          </a:p>
        </p:txBody>
      </p:sp>
    </p:spTree>
    <p:extLst>
      <p:ext uri="{BB962C8B-B14F-4D97-AF65-F5344CB8AC3E}">
        <p14:creationId xmlns:p14="http://schemas.microsoft.com/office/powerpoint/2010/main" val="198012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“Al hacer una rápida inspección de esta obra se creerá percibir que su utilidad es sólo </a:t>
            </a:r>
            <a:r>
              <a:rPr lang="es-ES" i="1" dirty="0"/>
              <a:t>negativa</a:t>
            </a:r>
            <a:r>
              <a:rPr lang="es-ES" dirty="0"/>
              <a:t>, a saber, [la de] no aventurarnos nunca, con la razón especulativa, más allá de los límites de la experiencia; y esa es en efecto su primera utilidad (...) Por eso una crítica que limite a la primera es, por cierto, en esa medida, </a:t>
            </a:r>
            <a:r>
              <a:rPr lang="es-ES" i="1" dirty="0"/>
              <a:t>negativa</a:t>
            </a:r>
            <a:r>
              <a:rPr lang="es-ES" dirty="0"/>
              <a:t>, pero al suprimir con ello a la vez un obstáculo que limita el último uso o que incluso amenaza con aniquilarlo, tiene en verdad utilidad </a:t>
            </a:r>
            <a:r>
              <a:rPr lang="es-ES" i="1" dirty="0"/>
              <a:t>positiva</a:t>
            </a:r>
            <a:r>
              <a:rPr lang="es-ES" dirty="0"/>
              <a:t> y muy importante, tan pronto como uno se convence de que hay un uso práctico absolutamente necesario de la razón pura (el [uso] moral), en el cual ella inevitablemente se ensancha por encima de los límites de la sensibilidad” (Kant, [1787] 2007, pp. 27-28)</a:t>
            </a:r>
            <a:endParaRPr lang="es-PE" dirty="0"/>
          </a:p>
          <a:p>
            <a:endParaRPr lang="es-PE" dirty="0"/>
          </a:p>
        </p:txBody>
      </p:sp>
    </p:spTree>
    <p:extLst>
      <p:ext uri="{BB962C8B-B14F-4D97-AF65-F5344CB8AC3E}">
        <p14:creationId xmlns:p14="http://schemas.microsoft.com/office/powerpoint/2010/main" val="2524733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r>
              <a:rPr lang="es-PE" i="1" dirty="0"/>
              <a:t>El comienzo de la formación y del remontar desde la inmediatez de la vida sustancial tiene que proceder siempre mediante la. adquisición de conocimientos de principios y puntos de. vista universales, en elevarse trabajosamente hasta el pensamiento de la cosa. en general, apoyándola o refutándola por medio de fundamentos, aprehendiendo la rica y. concreta. plenitud con arreglo a sus </a:t>
            </a:r>
            <a:r>
              <a:rPr lang="es-PE" i="1" dirty="0" err="1"/>
              <a:t>dcterminabilidades</a:t>
            </a:r>
            <a:r>
              <a:rPr lang="es-PE" i="1" dirty="0"/>
              <a:t>, sabiendo bien a qué atenerse y formándose un juicio serio acerca de ella. Pero • este inicio de la formación tendrá que dejar paso, en seguida, a la seriedad de la vida pletórica, la cual se adentra en la experiencia de la cosa misma; y cuando a lo anterior se añada el hecho de que la seriedad del concepto penetre en la profundidad de la cosa tendremos que ese tipo de conocimiento y de juicio ocupará en la conversación el lugar que le corresponde (Hegel, 1971, pp. 9)</a:t>
            </a:r>
            <a:endParaRPr lang="es-PE" dirty="0"/>
          </a:p>
          <a:p>
            <a:endParaRPr lang="es-PE" dirty="0"/>
          </a:p>
        </p:txBody>
      </p:sp>
    </p:spTree>
    <p:extLst>
      <p:ext uri="{BB962C8B-B14F-4D97-AF65-F5344CB8AC3E}">
        <p14:creationId xmlns:p14="http://schemas.microsoft.com/office/powerpoint/2010/main" val="2767388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88177" y="127454"/>
            <a:ext cx="6999514" cy="3569335"/>
          </a:xfrm>
        </p:spPr>
        <p:txBody>
          <a:bodyPr>
            <a:normAutofit/>
          </a:bodyPr>
          <a:lstStyle/>
          <a:p>
            <a:pPr marL="0" indent="0">
              <a:buNone/>
            </a:pPr>
            <a:r>
              <a:rPr lang="es-PE" sz="1400" dirty="0" smtClean="0"/>
              <a:t>“Por lo que se refiere a la certeza, me he impuesto el criterio de que no es en</a:t>
            </a:r>
          </a:p>
          <a:p>
            <a:pPr marL="0" indent="0">
              <a:buNone/>
            </a:pPr>
            <a:r>
              <a:rPr lang="es-PE" sz="1400" dirty="0" smtClean="0"/>
              <a:t>absoluto permisible el opinar en este tipo de consideraciones y de que todo</a:t>
            </a:r>
          </a:p>
          <a:p>
            <a:pPr marL="0" indent="0">
              <a:buNone/>
            </a:pPr>
            <a:r>
              <a:rPr lang="es-PE" sz="1400" dirty="0" smtClean="0"/>
              <a:t>cuanto se parezca a una hipótesis es mercancía prohibida, una mercancía que</a:t>
            </a:r>
          </a:p>
          <a:p>
            <a:pPr marL="0" indent="0">
              <a:buNone/>
            </a:pPr>
            <a:r>
              <a:rPr lang="es-PE" sz="1400" dirty="0" smtClean="0"/>
              <a:t>no debe estar a la venta ni aun </a:t>
            </a:r>
            <a:r>
              <a:rPr lang="es-PE" sz="1200" dirty="0" smtClean="0"/>
              <a:t>al</a:t>
            </a:r>
            <a:r>
              <a:rPr lang="es-PE" sz="1400" dirty="0" smtClean="0"/>
              <a:t> más bajo precio, sino que debe ser confiscada</a:t>
            </a:r>
          </a:p>
          <a:p>
            <a:pPr marL="0" indent="0">
              <a:buNone/>
            </a:pPr>
            <a:r>
              <a:rPr lang="es-PE" sz="1400" dirty="0" smtClean="0"/>
              <a:t>tan pronto como sea descubierta. Todo conocimiento que quiera sostenerse a</a:t>
            </a:r>
          </a:p>
          <a:p>
            <a:pPr marL="0" indent="0">
              <a:buNone/>
            </a:pPr>
            <a:r>
              <a:rPr lang="es-PE" sz="1400" dirty="0" smtClean="0"/>
              <a:t>priori proclama por sí mismo su voluntad de ser tenido por absolutamente</a:t>
            </a:r>
          </a:p>
          <a:p>
            <a:pPr marL="0" indent="0">
              <a:buNone/>
            </a:pPr>
            <a:r>
              <a:rPr lang="es-PE" sz="1400" dirty="0" smtClean="0"/>
              <a:t>necesario; ello es más aplicable todavía a la determinación de todos los</a:t>
            </a:r>
          </a:p>
          <a:p>
            <a:pPr marL="0" indent="0">
              <a:buNone/>
            </a:pPr>
            <a:r>
              <a:rPr lang="es-PE" sz="1400" dirty="0" smtClean="0"/>
              <a:t>conocimientos puros a priori, la cual ha de servir de medida y, por tanto, incluso</a:t>
            </a:r>
          </a:p>
          <a:p>
            <a:pPr marL="0" indent="0">
              <a:buNone/>
            </a:pPr>
            <a:r>
              <a:rPr lang="es-PE" sz="1400" dirty="0" smtClean="0"/>
              <a:t>de ejemplo de toda certeza apodíctica (filosófica)” (Kant, E. p.9. 1er Prólogo de la</a:t>
            </a:r>
          </a:p>
          <a:p>
            <a:pPr marL="0" indent="0">
              <a:buNone/>
            </a:pPr>
            <a:r>
              <a:rPr lang="es-PE" sz="1400" dirty="0" smtClean="0"/>
              <a:t>crítica a la razón pura).</a:t>
            </a:r>
          </a:p>
          <a:p>
            <a:pPr marL="0" indent="0">
              <a:buNone/>
            </a:pPr>
            <a:endParaRPr lang="es-PE" sz="1400" dirty="0" smtClean="0"/>
          </a:p>
          <a:p>
            <a:pPr marL="0" indent="0">
              <a:buNone/>
            </a:pPr>
            <a:endParaRPr lang="es-PE" sz="1400" dirty="0" smtClean="0"/>
          </a:p>
          <a:p>
            <a:pPr marL="0" indent="0">
              <a:buNone/>
            </a:pPr>
            <a:endParaRPr lang="es-PE" sz="1400" dirty="0"/>
          </a:p>
        </p:txBody>
      </p:sp>
      <p:sp>
        <p:nvSpPr>
          <p:cNvPr id="5" name="Marcador de contenido 2"/>
          <p:cNvSpPr txBox="1">
            <a:spLocks/>
          </p:cNvSpPr>
          <p:nvPr/>
        </p:nvSpPr>
        <p:spPr>
          <a:xfrm>
            <a:off x="2288177" y="3288665"/>
            <a:ext cx="6999514" cy="3569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sz="1200" dirty="0"/>
              <a:t>“En la parte analítica de la crítica se demuestra: que el espacio y el tiempo son</a:t>
            </a:r>
          </a:p>
          <a:p>
            <a:pPr marL="0" indent="0">
              <a:buNone/>
            </a:pPr>
            <a:r>
              <a:rPr lang="es-PE" sz="1200" dirty="0"/>
              <a:t>meras formas de la intuición sensible, es decir, simples condiciones de la</a:t>
            </a:r>
          </a:p>
          <a:p>
            <a:pPr marL="0" indent="0">
              <a:buNone/>
            </a:pPr>
            <a:r>
              <a:rPr lang="es-PE" sz="1200" dirty="0"/>
              <a:t>existencia de las cosas en cuanto fenómenos; que tampoco poseemos</a:t>
            </a:r>
          </a:p>
          <a:p>
            <a:pPr marL="0" indent="0">
              <a:buNone/>
            </a:pPr>
            <a:r>
              <a:rPr lang="es-PE" sz="1200" dirty="0"/>
              <a:t>conceptos del entendimiento ni, por tanto, elementos para conocer las cosas</a:t>
            </a:r>
          </a:p>
          <a:p>
            <a:pPr marL="0" indent="0">
              <a:buNone/>
            </a:pPr>
            <a:r>
              <a:rPr lang="es-PE" sz="1200" dirty="0"/>
              <a:t>sino en la medida en que puede darse la intuición correspondiente a tales</a:t>
            </a:r>
          </a:p>
          <a:p>
            <a:pPr marL="0" indent="0">
              <a:buNone/>
            </a:pPr>
            <a:r>
              <a:rPr lang="es-PE" sz="1200" dirty="0"/>
              <a:t>conceptos; que, en consecuencia, no podemos conocer un objeto como cosa en</a:t>
            </a:r>
          </a:p>
          <a:p>
            <a:pPr marL="0" indent="0">
              <a:buNone/>
            </a:pPr>
            <a:r>
              <a:rPr lang="es-PE" sz="1200" dirty="0"/>
              <a:t>sí misma, sino en cuanto objeto de la intuición empírica, es decir, en cuanto</a:t>
            </a:r>
          </a:p>
          <a:p>
            <a:pPr marL="0" indent="0">
              <a:buNone/>
            </a:pPr>
            <a:r>
              <a:rPr lang="es-PE" sz="1200" dirty="0"/>
              <a:t>fenómeno. De ello se deduce que todo posible conocimiento especulativo de la</a:t>
            </a:r>
          </a:p>
          <a:p>
            <a:pPr marL="0" indent="0">
              <a:buNone/>
            </a:pPr>
            <a:r>
              <a:rPr lang="es-PE" sz="1200" dirty="0"/>
              <a:t>razón se halla limitado a los simples objetos de la experiencia. No obstante, hay</a:t>
            </a:r>
          </a:p>
          <a:p>
            <a:pPr marL="0" indent="0">
              <a:buNone/>
            </a:pPr>
            <a:r>
              <a:rPr lang="es-PE" sz="1200" dirty="0"/>
              <a:t>que dejar siempre a salvo —y ello ha de tenerse en cuenta— que, aunque no</a:t>
            </a:r>
          </a:p>
          <a:p>
            <a:pPr marL="0" indent="0">
              <a:buNone/>
            </a:pPr>
            <a:r>
              <a:rPr lang="es-PE" sz="1200" dirty="0"/>
              <a:t>podemos conocer esos objetos como cosas en sí mismas, sí ha de sernos</a:t>
            </a:r>
          </a:p>
          <a:p>
            <a:pPr marL="0" indent="0">
              <a:buNone/>
            </a:pPr>
            <a:r>
              <a:rPr lang="es-PE" sz="1200" dirty="0"/>
              <a:t>posible, al menos, pensarlos” (Kant E. p.19. 2do Prólogo de la Crítica a la Razón</a:t>
            </a:r>
          </a:p>
          <a:p>
            <a:pPr marL="0" indent="0">
              <a:buNone/>
            </a:pPr>
            <a:r>
              <a:rPr lang="es-PE" sz="1200" dirty="0"/>
              <a:t>pura).</a:t>
            </a:r>
            <a:endParaRPr lang="es-PE" sz="1200" dirty="0" smtClean="0"/>
          </a:p>
          <a:p>
            <a:pPr marL="0" indent="0">
              <a:buFont typeface="Arial" panose="020B0604020202020204" pitchFamily="34" charset="0"/>
              <a:buNone/>
            </a:pPr>
            <a:endParaRPr lang="es-PE" sz="1200" dirty="0" smtClean="0"/>
          </a:p>
          <a:p>
            <a:pPr marL="0" indent="0">
              <a:buFont typeface="Arial" panose="020B0604020202020204" pitchFamily="34" charset="0"/>
              <a:buNone/>
            </a:pPr>
            <a:endParaRPr lang="es-PE" sz="1200" dirty="0"/>
          </a:p>
        </p:txBody>
      </p:sp>
    </p:spTree>
    <p:extLst>
      <p:ext uri="{BB962C8B-B14F-4D97-AF65-F5344CB8AC3E}">
        <p14:creationId xmlns:p14="http://schemas.microsoft.com/office/powerpoint/2010/main" val="2299210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085" y="1094105"/>
            <a:ext cx="10515600" cy="4351338"/>
          </a:xfrm>
        </p:spPr>
        <p:txBody>
          <a:bodyPr>
            <a:normAutofit fontScale="47500" lnSpcReduction="20000"/>
          </a:bodyPr>
          <a:lstStyle/>
          <a:p>
            <a:pPr marL="0" indent="0">
              <a:buNone/>
            </a:pPr>
            <a:r>
              <a:rPr lang="es-PE" dirty="0"/>
              <a:t>… la facultad de la razón en general, en relación con los conocimientos a los que puede</a:t>
            </a:r>
          </a:p>
          <a:p>
            <a:pPr marL="0" indent="0">
              <a:buNone/>
            </a:pPr>
            <a:r>
              <a:rPr lang="es-PE" dirty="0"/>
              <a:t>aspirar prescindiendo de toda experiencia. Se trata, pues, de decidir la posibilidad o</a:t>
            </a:r>
          </a:p>
          <a:p>
            <a:pPr marL="0" indent="0">
              <a:buNone/>
            </a:pPr>
            <a:r>
              <a:rPr lang="es-PE" dirty="0"/>
              <a:t>imposibilidad de una metafísica en general y de señalar tanto las fuentes como la extensión</a:t>
            </a:r>
          </a:p>
          <a:p>
            <a:pPr marL="0" indent="0">
              <a:buNone/>
            </a:pPr>
            <a:r>
              <a:rPr lang="es-PE" dirty="0"/>
              <a:t>y límites de la misma, todo ello a partir de principios. (p. 9</a:t>
            </a:r>
            <a:r>
              <a:rPr lang="es-PE" dirty="0" smtClean="0"/>
              <a:t>).</a:t>
            </a:r>
            <a:endParaRPr lang="es-PE" dirty="0"/>
          </a:p>
          <a:p>
            <a:pPr marL="0" indent="0">
              <a:buNone/>
            </a:pPr>
            <a:endParaRPr lang="es-PE" dirty="0" smtClean="0"/>
          </a:p>
          <a:p>
            <a:pPr marL="0" indent="0">
              <a:buNone/>
            </a:pPr>
            <a:r>
              <a:rPr lang="es-PE" dirty="0" smtClean="0"/>
              <a:t>El </a:t>
            </a:r>
            <a:r>
              <a:rPr lang="es-PE" dirty="0"/>
              <a:t>deber de la filosofía consiste en eliminar la ilusión producida por un malentendido,</a:t>
            </a:r>
          </a:p>
          <a:p>
            <a:pPr marL="0" indent="0">
              <a:buNone/>
            </a:pPr>
            <a:r>
              <a:rPr lang="es-PE" dirty="0"/>
              <a:t>aunque ello supusiera la pérdida de preciados y queridos errores, sean cuantos sean (p. 10</a:t>
            </a:r>
            <a:r>
              <a:rPr lang="es-PE" dirty="0" smtClean="0"/>
              <a:t>).</a:t>
            </a:r>
          </a:p>
          <a:p>
            <a:pPr marL="0" indent="0">
              <a:buNone/>
            </a:pPr>
            <a:endParaRPr lang="es-PE" dirty="0"/>
          </a:p>
          <a:p>
            <a:pPr marL="0" indent="0">
              <a:buNone/>
            </a:pPr>
            <a:r>
              <a:rPr lang="es-PE" dirty="0"/>
              <a:t>Todo conocimiento que quiera sostenerse a priori proclama por sí mismo su voluntad de</a:t>
            </a:r>
          </a:p>
          <a:p>
            <a:pPr marL="0" indent="0">
              <a:buNone/>
            </a:pPr>
            <a:r>
              <a:rPr lang="es-PE" dirty="0"/>
              <a:t>ser tenido por absolutamente necesario; ello es más aplicable todavía a la determinación de</a:t>
            </a:r>
          </a:p>
          <a:p>
            <a:pPr marL="0" indent="0">
              <a:buNone/>
            </a:pPr>
            <a:r>
              <a:rPr lang="es-PE" dirty="0"/>
              <a:t>todos los conocimientos puros a priori, la cual ha de servir de medida y, por tanto, incluso</a:t>
            </a:r>
          </a:p>
          <a:p>
            <a:pPr marL="0" indent="0">
              <a:buNone/>
            </a:pPr>
            <a:r>
              <a:rPr lang="es-PE" dirty="0"/>
              <a:t>de ejemplo de toda certeza apodíctica (filosófica) (p. 11</a:t>
            </a:r>
            <a:r>
              <a:rPr lang="es-PE" dirty="0" smtClean="0"/>
              <a:t>).</a:t>
            </a:r>
          </a:p>
          <a:p>
            <a:pPr marL="0" indent="0">
              <a:buNone/>
            </a:pPr>
            <a:endParaRPr lang="es-PE" dirty="0"/>
          </a:p>
          <a:p>
            <a:pPr marL="0" indent="0">
              <a:buNone/>
            </a:pPr>
            <a:r>
              <a:rPr lang="es-PE" dirty="0"/>
              <a:t>“… en primer lugar, la claridad discursiva (lógica) A</a:t>
            </a:r>
          </a:p>
          <a:p>
            <a:pPr marL="0" indent="0">
              <a:buNone/>
            </a:pPr>
            <a:r>
              <a:rPr lang="es-PE" dirty="0"/>
              <a:t>XVIII mediante conceptos, pero también, en segundo lugar, una claridad intuitiva (estética)</a:t>
            </a:r>
          </a:p>
          <a:p>
            <a:pPr marL="0" indent="0">
              <a:buNone/>
            </a:pPr>
            <a:r>
              <a:rPr lang="es-PE" dirty="0"/>
              <a:t>mediante intuiciones, es decir, mediante ejemplos u otras ilustraciones concretas” (p. 12).</a:t>
            </a:r>
          </a:p>
        </p:txBody>
      </p:sp>
    </p:spTree>
    <p:extLst>
      <p:ext uri="{BB962C8B-B14F-4D97-AF65-F5344CB8AC3E}">
        <p14:creationId xmlns:p14="http://schemas.microsoft.com/office/powerpoint/2010/main" val="4083446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r>
              <a:rPr lang="es-MX" dirty="0"/>
              <a:t>“La razón humana tiene un destino peculiar en un género de sus conocimientos: se ve acosada por cuestiones que no puede rechazar, porque le son propuestas por la misma naturaleza de la razón, pero a las que tampoco puede responder, porque superan toda capacidad de la razón humana.”</a:t>
            </a:r>
            <a:endParaRPr lang="es-PE" dirty="0"/>
          </a:p>
          <a:p>
            <a:r>
              <a:rPr lang="es-MX" dirty="0"/>
              <a:t>“Hasta ahora se ha supuesto que todo nuestro conocimiento debía conformarse a los objetos; pero todos los intentos hechos bajo este supuesto para extender nuestro conocimiento de los objetos según principios a priori han fracasado. Por eso, es ya necesario hacer un ensayo en que se suponga que los objetos deben conformarse a nuestro conocimiento, lo cual concordará mejor con la deseada posibilidad de un conocimiento a priori de estos objetos, que establezca algo sobre ellos antes de que nos sean dados.”</a:t>
            </a:r>
            <a:endParaRPr lang="es-PE" dirty="0"/>
          </a:p>
          <a:p>
            <a:endParaRPr lang="es-PE" dirty="0"/>
          </a:p>
        </p:txBody>
      </p:sp>
    </p:spTree>
    <p:extLst>
      <p:ext uri="{BB962C8B-B14F-4D97-AF65-F5344CB8AC3E}">
        <p14:creationId xmlns:p14="http://schemas.microsoft.com/office/powerpoint/2010/main" val="126250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6108192"/>
          </a:xfrm>
        </p:spPr>
        <p:txBody>
          <a:bodyPr>
            <a:noAutofit/>
          </a:bodyPr>
          <a:lstStyle/>
          <a:p>
            <a:r>
              <a:rPr lang="es-MX" sz="1600" dirty="0"/>
              <a:t>SAGREDO: Permítame que te interrumpa para expresar una reflexión particular que se me ha ocurrido en este momento. Es la siguiente. El ver como la lámina inferior sigue a la superior y se levanta durante sus movimientos rápidos, nos da la seguridad de que, contra las afirmaciones de muchos filósofos, incluido probablemente el mismísimo Aristóteles, el movimiento en el vacío no es instantáneo. Si lo fuera, las dos planchas se separarían sin ninguna repugnancia, puesto que el mismo instante de tiempo bastaría para su separación, para la afluencia del aire ambiente, a llenar el vacío que entre las dos se quedara. El hecho, pues, de que la plancha inferior siga a la superior, nos lleva a concluir que el movimiento en el vacío no es instantáneo, pero al mismo tiempo nos obliga a admitir que entre esas planchas existe algún vacío, al menos durante brevísimo tiempo, es decir, durante todo el que transcurre en el movimiento del ambiente, mientras afluye a llenar el vacío, puesto que, si allí no quedase vacío, no habría necesidad ni de afluencia ni de movimiento de ambiente. Será, pues, necesario admitir que a veces se produce el vacío, aunque sea por violencia o contra las leyes de la naturaleza. Bien que, en mi opinión, nada existe contra la naturaleza salvo lo imposible, lo cual por esa razón nunca acaece. Se me ocurre aquí otra dificultad, y es que si bien el experimento me convence de la verdad de la conclusión, mi entendimiento no queda del todo satisfecho con la causa a la que tal efecto se atribuye, porque, como el efecto de la separación de las dos planchas es anterior al vacío que se producirá como consecuencia de esta separación, y como me parece que la causa debe preceder al efecto, sino en el tiempo por lo menos en la naturaleza, y que dé un efecto positivo, positiva debe ser también la causa. No puedo comprender cómo de la adherencia de dos planchas y de su repugnancia al separarse, efectos que ya están en acto, se pueda atribuir la causa al vacío, que todavía no existe, sino que debería seguirse de ellos. Y de acuerdo a la sentencia certísima del filósofo, las cosas que no existen no pueden producir efectos.</a:t>
            </a:r>
            <a:endParaRPr lang="es-PE" sz="1600" dirty="0"/>
          </a:p>
          <a:p>
            <a:r>
              <a:rPr lang="es-MX" sz="1600" dirty="0"/>
              <a:t>SIMPLICIO: 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deberá hacer aquello de lo cual el vacío se seguirá como necesaria consecuencia, y tal es la separación de las dos planchas. </a:t>
            </a:r>
            <a:endParaRPr lang="es-PE" sz="1600" dirty="0"/>
          </a:p>
          <a:p>
            <a:r>
              <a:rPr lang="es-MX" sz="1600" dirty="0"/>
              <a:t>SAGREDO: Ahora, admitida como satisfacción la solución que da a mi dificultad a dado Simplicio, peréceme siguiendo el hilo de mi raciocinio que esta misma repugnancia del vacío debería ser suficiente para mantener unidas las partes de un sólido de piedra o metal, o de cualquiera otro cuerpo de mayor cohesión y resistencia a la fractura, porque si, según tengo entendido, de un solo efecto una sola es la causa, y aunque sean muchas se reduce a una sola, porque el vacío que sin duda existe no basta para explicar todas las resistencias.</a:t>
            </a:r>
            <a:endParaRPr lang="es-PE" sz="1600" dirty="0"/>
          </a:p>
          <a:p>
            <a:endParaRPr lang="es-PE" sz="1600" dirty="0"/>
          </a:p>
        </p:txBody>
      </p:sp>
    </p:spTree>
    <p:extLst>
      <p:ext uri="{BB962C8B-B14F-4D97-AF65-F5344CB8AC3E}">
        <p14:creationId xmlns:p14="http://schemas.microsoft.com/office/powerpoint/2010/main" val="3303886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a:t>"El círculo de las producciones del arte abarca las formas de las enajenaciones de la sustancia absoluta; es en la forma de la individualidad, como una cosa, como objeto que es de la conciencia sensible</a:t>
            </a:r>
            <a:r>
              <a:rPr lang="es-PE" dirty="0" smtClean="0"/>
              <a:t>". Hegel</a:t>
            </a:r>
            <a:endParaRPr lang="es-PE" dirty="0"/>
          </a:p>
          <a:p>
            <a:endParaRPr lang="es-PE" dirty="0"/>
          </a:p>
        </p:txBody>
      </p:sp>
    </p:spTree>
    <p:extLst>
      <p:ext uri="{BB962C8B-B14F-4D97-AF65-F5344CB8AC3E}">
        <p14:creationId xmlns:p14="http://schemas.microsoft.com/office/powerpoint/2010/main" val="944105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PE" i="1" dirty="0"/>
              <a:t>La metafísica, un conocimiento racional especulativo enteramente aislado que se eleva por completo por encima de las enseñanzas de la experiencia, y que lo hace mediante meros conceptos (no, como la matemática, por aplicación de ellos a la intuición), conocimiento en el cual, pues, la razón misma tiene que ser su propio discípulo, no ha tenido hasta ahora un destino tan favorable que haya podido tomar la marcha segura de una ciencia; a pesar de ser más antigua que todas las demás, y de que subsistiría aunque todas las restantes hubiesen de desaparecer devoradas por una barbarie que todo lo aniquilase. Pues en ella la razón cae continuamente en atascamiento, incluso cuando quiere entender a priori (según ella pretende) aquellas leyes que la más común experiencia confirma (Kant, p. 20). </a:t>
            </a:r>
            <a:endParaRPr lang="es-PE" dirty="0"/>
          </a:p>
          <a:p>
            <a:r>
              <a:rPr lang="es-PE" i="1" dirty="0"/>
              <a:t>la matemática y la física son los dos conocimientos teóricos de la razón que deben determinar a priori sus objetos, la primera de manera enteramente pura; la segunda, de manera pura al menos en parte, luego empero también de conformidad con otras fuentes de conocimiento que aquélla de la razón (p. 17)  </a:t>
            </a:r>
            <a:endParaRPr lang="es-PE" dirty="0"/>
          </a:p>
          <a:p>
            <a:endParaRPr lang="es-PE" dirty="0"/>
          </a:p>
        </p:txBody>
      </p:sp>
    </p:spTree>
    <p:extLst>
      <p:ext uri="{BB962C8B-B14F-4D97-AF65-F5344CB8AC3E}">
        <p14:creationId xmlns:p14="http://schemas.microsoft.com/office/powerpoint/2010/main" val="4196431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PE" dirty="0"/>
              <a:t>“conocemos a priori de las cosas sólo aquello que nosotros mismos ponemos en ellas” (p. 22</a:t>
            </a:r>
            <a:r>
              <a:rPr lang="es-PE" dirty="0" smtClean="0"/>
              <a:t>). Kant</a:t>
            </a:r>
          </a:p>
          <a:p>
            <a:r>
              <a:rPr lang="es-PE" dirty="0"/>
              <a:t> “conocerlo como determinado en lo que concierne a su propia existencia, y sin embargo no en el tiempo (lo que es imposible, porque no puedo poner ninguna intuición bajo mi concepto)” (Kant, 2007, p. 30). </a:t>
            </a:r>
            <a:endParaRPr lang="es-PE" dirty="0" smtClean="0"/>
          </a:p>
          <a:p>
            <a:r>
              <a:rPr lang="es-PE" dirty="0"/>
              <a:t>“el concepto de libertad, en la medida en que su realidad pueda demostrarse mediante una ley apodíctica de la razón práctica, constituye la coronación de todo el edificio de un sistema de la razón pura, aun de la especulativa, y todos los demás conceptos (Dios y la inmortalidad) que en ésta carecen de apoyo como meras ideas, se enlazan con este concepto, y con él y gracias a él adquieren existencia y realidad objetiva, es decir, que su posibilidad se demuestra por el hecho de que la libertad es real, pues esta idea se revela mediante la ley moral” (Kant, 2003, p. 4)</a:t>
            </a:r>
            <a:endParaRPr lang="es-PE" dirty="0"/>
          </a:p>
        </p:txBody>
      </p:sp>
    </p:spTree>
    <p:extLst>
      <p:ext uri="{BB962C8B-B14F-4D97-AF65-F5344CB8AC3E}">
        <p14:creationId xmlns:p14="http://schemas.microsoft.com/office/powerpoint/2010/main" val="299705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lstStyle/>
          <a:p>
            <a:r>
              <a:rPr lang="es-MX" i="1" dirty="0"/>
              <a:t>El gran enemigo del Renacimiento, desde el punto de vista filosófico y científico, fue la síntesis aristotélica, y se puede decir que su gran obra fue la destrucción de esta síntesis. (koyre,2003, pp. 42)</a:t>
            </a:r>
            <a:endParaRPr lang="es-PE" dirty="0"/>
          </a:p>
          <a:p>
            <a:r>
              <a:rPr lang="es-PE" i="1" dirty="0"/>
              <a:t>Las leyes generales no han sido establecidas con más método y precisión que las nociones; esto es cierto aun para los primeros principios que da la inducción vulgar. Este defecto es, sobre todo, apreciable en los principios y en las leyes secundarias deducidos por el silogismo. (Bacon, 1984, pp. 35)</a:t>
            </a:r>
            <a:endParaRPr lang="es-PE" dirty="0"/>
          </a:p>
          <a:p>
            <a:r>
              <a:rPr lang="es-PE" i="1" dirty="0"/>
              <a:t>Porque, si algunas de sus conclusiones ya habían sido observadas antes por otros, y el primer lugar por Aristóteles, sin embargo, estas no son estas las más hermosas, no han sido demostradas apodícticamente desde sus fundamentos primarios e indubitables. (Galileo, 2003, pp. 33)</a:t>
            </a:r>
            <a:endParaRPr lang="es-PE" dirty="0"/>
          </a:p>
          <a:p>
            <a:endParaRPr lang="es-PE" dirty="0"/>
          </a:p>
        </p:txBody>
      </p:sp>
    </p:spTree>
    <p:extLst>
      <p:ext uri="{BB962C8B-B14F-4D97-AF65-F5344CB8AC3E}">
        <p14:creationId xmlns:p14="http://schemas.microsoft.com/office/powerpoint/2010/main" val="38170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PE" dirty="0"/>
              <a:t>En la física y la cosmología aristotélicas, para traducirlas a un lenguaje un poco moderno, la estructura misma del espacio físico es la que determina el lugar de los objetos que allí se encuentran. La tierra está en el centro del mundo, porque, por su naturaleza, es decir, porque es pesada, debe encontrarse en el centro. Los cuerpos pesados van hacia ese centro, no porque se encuentre allí algo, o porque alguna fuerza física los atraiga; van al centro porque les empuja allí su naturaleza. Y si la Tierra no existiera y si la imaginásemos destruida y no quedara de ella más que un trocito que hubiera escapado a esta destrucción, ese trozo conservado iría igualmente al centro como al “único” lugar que le conviene. Para la astronomía esto quiere decir que es tanto la estructura del espacio físico como su naturaleza propia lo que determina el lugar y el movimiento de los astros. (</a:t>
            </a:r>
            <a:r>
              <a:rPr lang="es-PE" dirty="0" err="1"/>
              <a:t>Koyre</a:t>
            </a:r>
            <a:r>
              <a:rPr lang="es-PE" dirty="0"/>
              <a:t>, 1973, pp. 45) </a:t>
            </a:r>
          </a:p>
          <a:p>
            <a:r>
              <a:rPr lang="es-PE" dirty="0"/>
              <a:t> </a:t>
            </a:r>
          </a:p>
          <a:p>
            <a:r>
              <a:rPr lang="es-PE" dirty="0"/>
              <a:t>(...) si se observa, por ejemplo, que hay en los cuerpos un principio de atracción mutua de suerte que no consisten que la continuidad de la naturaleza se rompa o interrumpa y se produzca el vacío; o si se dice que existe en los cuerpos una tendencia a recobrar su dimensión o extensión naturales, de manera que si se les comprime o se les dilata de uno u otro lado, inmediatamente se esforzarán en entrar en su esfera y recobrar su extensión primitiva; o si se dice que existe en los cuerpos una tendencia a agregarse a las masas de la naturaleza semejante, tendiendo los cuerpos densos hacia la órbita de la tierra; los cuerpos ligeros hacia la órbita celeste; esas distinciones y otras semejantes, serán los verdaderos géneros físicos de los movimientos. (Bacon, 1620, pp. 17)</a:t>
            </a:r>
          </a:p>
          <a:p>
            <a:r>
              <a:rPr lang="es-PE" dirty="0"/>
              <a:t> </a:t>
            </a:r>
          </a:p>
          <a:p>
            <a:r>
              <a:rPr lang="es-PE" dirty="0"/>
              <a:t>Pero ya que concedes este axioma a Aristóteles, no podrás negarle otro tan hermoso y verdadero como éste: y es que la naturaleza nunca intenta realizar aquello cuya existencia repugna. Y de esta sentencia me parece que depende la solución de tu duda. Desde el momento en que un espacio vacío repugna en sí mismo, la naturaleza veda hacer aquello de lo cual el vacío se seguirá como necesaria consecuencia: y tal es la separación de las planchas. (Galileo, 1638, pp. 40)</a:t>
            </a:r>
          </a:p>
          <a:p>
            <a:r>
              <a:rPr lang="es-PE" dirty="0" smtClean="0">
                <a:solidFill>
                  <a:srgbClr val="FF0000"/>
                </a:solidFill>
              </a:rPr>
              <a:t>NOMBRE</a:t>
            </a:r>
            <a:r>
              <a:rPr lang="es-PE" dirty="0" smtClean="0"/>
              <a:t>?!?!?!?!</a:t>
            </a:r>
            <a:endParaRPr lang="es-PE" dirty="0"/>
          </a:p>
        </p:txBody>
      </p:sp>
    </p:spTree>
    <p:extLst>
      <p:ext uri="{BB962C8B-B14F-4D97-AF65-F5344CB8AC3E}">
        <p14:creationId xmlns:p14="http://schemas.microsoft.com/office/powerpoint/2010/main" val="30811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62500" lnSpcReduction="20000"/>
          </a:bodyPr>
          <a:lstStyle/>
          <a:p>
            <a:r>
              <a:rPr lang="es-MX" dirty="0" err="1"/>
              <a:t>Koyré</a:t>
            </a:r>
            <a:r>
              <a:rPr lang="es-MX" dirty="0"/>
              <a:t> cita a </a:t>
            </a:r>
            <a:r>
              <a:rPr lang="es-MX" dirty="0" err="1"/>
              <a:t>Crombie</a:t>
            </a:r>
            <a:r>
              <a:rPr lang="es-MX" dirty="0"/>
              <a:t>, quien decía lo siguiente:</a:t>
            </a:r>
            <a:r>
              <a:rPr lang="es-MX" b="1" dirty="0"/>
              <a:t>  “El principal resultado de este esfuerzo por comprender cómo hay que emplear la teoría para coordinar los hechos en una disciplina práctica correcta fue demostrar que en la ciencia el único </a:t>
            </a:r>
            <a:r>
              <a:rPr lang="es-PE" b="1" dirty="0"/>
              <a:t>«criterio de verdad» era la coherencia lógica y la verificación experimental.  La cuestión metafísica de las cosas, a la que se había respondido en términos de sustancias y de causas, </a:t>
            </a:r>
            <a:r>
              <a:rPr lang="es-PE" b="1" i="1" dirty="0" err="1"/>
              <a:t>quod</a:t>
            </a:r>
            <a:r>
              <a:rPr lang="es-PE" b="1" i="1" dirty="0"/>
              <a:t> quid </a:t>
            </a:r>
            <a:r>
              <a:rPr lang="es-PE" b="1" i="1" dirty="0" err="1"/>
              <a:t>est</a:t>
            </a:r>
            <a:r>
              <a:rPr lang="es-PE" b="1" i="1" dirty="0"/>
              <a:t>, </a:t>
            </a:r>
            <a:r>
              <a:rPr lang="es-PE" b="1" dirty="0"/>
              <a:t>fue progresivamente sustituida por la cuestión científica del </a:t>
            </a:r>
            <a:r>
              <a:rPr lang="es-PE" b="1" i="1" dirty="0"/>
              <a:t>cómo </a:t>
            </a:r>
            <a:r>
              <a:rPr lang="es-PE" b="1" dirty="0"/>
              <a:t>de las cosas a la que se respondió simplemente por la puesta en correlación de los hechos, por cualquier medio, lógico o matemático, que condujera a este fin.”  (p. 61)</a:t>
            </a:r>
            <a:endParaRPr lang="es-PE" dirty="0"/>
          </a:p>
          <a:p>
            <a:r>
              <a:rPr lang="es-PE" dirty="0"/>
              <a:t>KOYRÉ, Alexandre. Estudios de historia del pensamiento científico. México: Siglo XXI, 1978. 2da ed.</a:t>
            </a:r>
          </a:p>
          <a:p>
            <a:r>
              <a:rPr lang="es-MX" dirty="0"/>
              <a:t> </a:t>
            </a:r>
            <a:r>
              <a:rPr lang="es-MX" b="1" dirty="0"/>
              <a:t>28. … Las prenociones subyugan nuestro asentimiento con más imperio que las interpretaciones, porque recogidas sobre un reducido número de hechos, y sobre aquellos que más familiares nos son, hieren </a:t>
            </a:r>
            <a:r>
              <a:rPr lang="es-MX" b="1" i="1" dirty="0"/>
              <a:t>in </a:t>
            </a:r>
            <a:r>
              <a:rPr lang="es-MX" b="1" i="1" dirty="0" err="1"/>
              <a:t>contienti</a:t>
            </a:r>
            <a:r>
              <a:rPr lang="es-MX" b="1" i="1" dirty="0"/>
              <a:t> </a:t>
            </a:r>
            <a:r>
              <a:rPr lang="es-MX" b="1" dirty="0"/>
              <a:t>el espíritu  y llenan la imaginación, mientras que las interpretaciones, recogidas aquí y allí sobre hechos muy variados y diseminados, no pueden impresionar súbitamente el espíritu, y deben sucesivamente parecernos muy penosas y extrañas de recibir, casi tanto como los misterios de la fe (Aforismo 28).</a:t>
            </a:r>
            <a:endParaRPr lang="es-PE" dirty="0"/>
          </a:p>
          <a:p>
            <a:r>
              <a:rPr lang="es-PE" dirty="0"/>
              <a:t>BACON, Francis. </a:t>
            </a:r>
            <a:r>
              <a:rPr lang="es-PE" dirty="0" err="1"/>
              <a:t>Novum</a:t>
            </a:r>
            <a:r>
              <a:rPr lang="es-PE" dirty="0"/>
              <a:t> </a:t>
            </a:r>
            <a:r>
              <a:rPr lang="es-PE" dirty="0" err="1"/>
              <a:t>Organum</a:t>
            </a:r>
            <a:r>
              <a:rPr lang="es-PE" dirty="0"/>
              <a:t>. México: Editorial Porrúa, 1985.</a:t>
            </a:r>
          </a:p>
          <a:p>
            <a:r>
              <a:rPr lang="es-MX" b="1" dirty="0"/>
              <a:t>No puedo negarme a complacerte, con tal que pueda recordar aquello que ya antes aprendí de nuestro Académico (Galileo), quien sobre esta materia había hecho muchas especulaciones, y todas, según es su costumbre, geométricamente demostradas;  de tal modo que, no sin razón, podría ésta llamarse una nueva ciencia.  Porque si bien algunas de sus conclusiones ya habían sido observadas antes por otros, y en primer lugar por Aristóteles, sin embargo no son éstas las más hermosas, ni han sido (y esto es lo que más importa) demostradas apodícticamente desde sus fundamentos primarios e indubitables.  Y porque, como digo, quiero convencerte con demostraciones y no persuadirte con razonamientos verosímiles, dado que tengas aquellos conocimientos de las conclusiones mecánicas … (p.  33)</a:t>
            </a:r>
            <a:endParaRPr lang="es-PE" dirty="0"/>
          </a:p>
          <a:p>
            <a:r>
              <a:rPr lang="es-PE" dirty="0"/>
              <a:t>GALILEI, Galileo.   Diálogo acerca de dos nuevas ciencias.  Buenos Aires: Editora Lozada, 2003. 1ra ed.</a:t>
            </a:r>
          </a:p>
          <a:p>
            <a:endParaRPr lang="es-PE" dirty="0"/>
          </a:p>
          <a:p>
            <a:endParaRPr lang="es-PE" dirty="0"/>
          </a:p>
        </p:txBody>
      </p:sp>
    </p:spTree>
    <p:extLst>
      <p:ext uri="{BB962C8B-B14F-4D97-AF65-F5344CB8AC3E}">
        <p14:creationId xmlns:p14="http://schemas.microsoft.com/office/powerpoint/2010/main" val="19835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4048"/>
            <a:ext cx="10515600" cy="5792915"/>
          </a:xfrm>
        </p:spPr>
        <p:txBody>
          <a:bodyPr>
            <a:normAutofit fontScale="85000" lnSpcReduction="20000"/>
          </a:bodyPr>
          <a:lstStyle/>
          <a:p>
            <a:r>
              <a:rPr lang="es-PE" i="1" dirty="0"/>
              <a:t>"Por otra parte, tratamos de especular cómo podrían realizarse la condensación y la rarefacción de los cuerpos capaces de condensarse y </a:t>
            </a:r>
            <a:r>
              <a:rPr lang="es-PE" i="1" dirty="0" err="1"/>
              <a:t>rarefacerse</a:t>
            </a:r>
            <a:r>
              <a:rPr lang="es-PE" i="1" dirty="0"/>
              <a:t>, en el supuesto caso de que excluyamos el vacío y la penetrabilidad de los cuerpos; lo que no quita que en la naturaleza puedan existir materias que no admiten tales accidentes, y en consecuencia, no den lugar a eso que tú llamas inconvenientes e </a:t>
            </a:r>
            <a:r>
              <a:rPr lang="es-PE" i="1" dirty="0" smtClean="0"/>
              <a:t>imposibles“</a:t>
            </a:r>
          </a:p>
          <a:p>
            <a:r>
              <a:rPr lang="es-PE" i="1" dirty="0"/>
              <a:t>"Aquellos que se han atrevido a hablar dogmáticamente de la naturaleza como de un sujeto explorado, sea que les haya inspirado esta audacia su espíritu excesivamente confiado o su vanidad y el hábito de hablar magistralmente, han ocasionado un perjuicio muy grande a la filosofía y a las ciencias. Mandando la fe con autoridad, supieron, con no menos poderío, oponerse e impedir toda investigación, y por sus talentos más comprometieron la causa que prestaron servicio a la verdad, ahogando y corrompiendo anticipadamente el genio de los otros”. </a:t>
            </a:r>
            <a:endParaRPr lang="es-PE" i="1" dirty="0" smtClean="0"/>
          </a:p>
          <a:p>
            <a:r>
              <a:rPr lang="es-PE" i="1" dirty="0"/>
              <a:t>"En la historia del pensamiento científico, tal como se ve en la actualidad y se esfuerza en practicarla, se capta el mismo servicio por este pensamiento en el movimiento mismo de la actividad investigadora. Con este fin, es necesario colocar de nuevo las obras estudiadas en su ruta intelectual y espiritual, interpretándolas con la ayuda de las claves mentales, de las preferencias y aversiones de sus autores”</a:t>
            </a:r>
            <a:endParaRPr lang="es-PE" dirty="0"/>
          </a:p>
        </p:txBody>
      </p:sp>
    </p:spTree>
    <p:extLst>
      <p:ext uri="{BB962C8B-B14F-4D97-AF65-F5344CB8AC3E}">
        <p14:creationId xmlns:p14="http://schemas.microsoft.com/office/powerpoint/2010/main" val="38291297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10768</Words>
  <Application>Microsoft Office PowerPoint</Application>
  <PresentationFormat>Panorámica</PresentationFormat>
  <Paragraphs>223</Paragraphs>
  <Slides>52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52</vt:i4>
      </vt:variant>
    </vt:vector>
  </HeadingPairs>
  <TitlesOfParts>
    <vt:vector size="57"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22</cp:revision>
  <dcterms:created xsi:type="dcterms:W3CDTF">2024-05-06T05:47:59Z</dcterms:created>
  <dcterms:modified xsi:type="dcterms:W3CDTF">2024-07-22T17:36:32Z</dcterms:modified>
</cp:coreProperties>
</file>