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9" r:id="rId3"/>
    <p:sldId id="257" r:id="rId4"/>
    <p:sldId id="283" r:id="rId5"/>
    <p:sldId id="281" r:id="rId6"/>
    <p:sldId id="282" r:id="rId7"/>
    <p:sldId id="284" r:id="rId8"/>
    <p:sldId id="285" r:id="rId9"/>
    <p:sldId id="286" r:id="rId10"/>
    <p:sldId id="287" r:id="rId11"/>
    <p:sldId id="280" r:id="rId1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8" autoAdjust="0"/>
    <p:restoredTop sz="94660"/>
  </p:normalViewPr>
  <p:slideViewPr>
    <p:cSldViewPr snapToGrid="0">
      <p:cViewPr varScale="1">
        <p:scale>
          <a:sx n="60" d="100"/>
          <a:sy n="60" d="100"/>
        </p:scale>
        <p:origin x="72"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A8BB1F61-4653-4993-8BF1-FA75140DA699}" type="datetimeFigureOut">
              <a:rPr lang="es-PE" smtClean="0"/>
              <a:t>27/11/2023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9ED75BF-CB60-4213-A990-7D7B6067D83D}" type="slidenum">
              <a:rPr lang="es-PE" smtClean="0"/>
              <a:t>‹Nº›</a:t>
            </a:fld>
            <a:endParaRPr lang="es-PE"/>
          </a:p>
        </p:txBody>
      </p:sp>
    </p:spTree>
    <p:extLst>
      <p:ext uri="{BB962C8B-B14F-4D97-AF65-F5344CB8AC3E}">
        <p14:creationId xmlns:p14="http://schemas.microsoft.com/office/powerpoint/2010/main" val="111302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A8BB1F61-4653-4993-8BF1-FA75140DA699}" type="datetimeFigureOut">
              <a:rPr lang="es-PE" smtClean="0"/>
              <a:t>27/11/2023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9ED75BF-CB60-4213-A990-7D7B6067D83D}" type="slidenum">
              <a:rPr lang="es-PE" smtClean="0"/>
              <a:t>‹Nº›</a:t>
            </a:fld>
            <a:endParaRPr lang="es-PE"/>
          </a:p>
        </p:txBody>
      </p:sp>
    </p:spTree>
    <p:extLst>
      <p:ext uri="{BB962C8B-B14F-4D97-AF65-F5344CB8AC3E}">
        <p14:creationId xmlns:p14="http://schemas.microsoft.com/office/powerpoint/2010/main" val="289165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A8BB1F61-4653-4993-8BF1-FA75140DA699}" type="datetimeFigureOut">
              <a:rPr lang="es-PE" smtClean="0"/>
              <a:t>27/11/2023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9ED75BF-CB60-4213-A990-7D7B6067D83D}" type="slidenum">
              <a:rPr lang="es-PE" smtClean="0"/>
              <a:t>‹Nº›</a:t>
            </a:fld>
            <a:endParaRPr lang="es-PE"/>
          </a:p>
        </p:txBody>
      </p:sp>
    </p:spTree>
    <p:extLst>
      <p:ext uri="{BB962C8B-B14F-4D97-AF65-F5344CB8AC3E}">
        <p14:creationId xmlns:p14="http://schemas.microsoft.com/office/powerpoint/2010/main" val="148409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A8BB1F61-4653-4993-8BF1-FA75140DA699}" type="datetimeFigureOut">
              <a:rPr lang="es-PE" smtClean="0"/>
              <a:t>27/11/2023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9ED75BF-CB60-4213-A990-7D7B6067D83D}" type="slidenum">
              <a:rPr lang="es-PE" smtClean="0"/>
              <a:t>‹Nº›</a:t>
            </a:fld>
            <a:endParaRPr lang="es-PE"/>
          </a:p>
        </p:txBody>
      </p:sp>
    </p:spTree>
    <p:extLst>
      <p:ext uri="{BB962C8B-B14F-4D97-AF65-F5344CB8AC3E}">
        <p14:creationId xmlns:p14="http://schemas.microsoft.com/office/powerpoint/2010/main" val="86412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A8BB1F61-4653-4993-8BF1-FA75140DA699}" type="datetimeFigureOut">
              <a:rPr lang="es-PE" smtClean="0"/>
              <a:t>27/11/2023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9ED75BF-CB60-4213-A990-7D7B6067D83D}" type="slidenum">
              <a:rPr lang="es-PE" smtClean="0"/>
              <a:t>‹Nº›</a:t>
            </a:fld>
            <a:endParaRPr lang="es-PE"/>
          </a:p>
        </p:txBody>
      </p:sp>
    </p:spTree>
    <p:extLst>
      <p:ext uri="{BB962C8B-B14F-4D97-AF65-F5344CB8AC3E}">
        <p14:creationId xmlns:p14="http://schemas.microsoft.com/office/powerpoint/2010/main" val="131366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A8BB1F61-4653-4993-8BF1-FA75140DA699}" type="datetimeFigureOut">
              <a:rPr lang="es-PE" smtClean="0"/>
              <a:t>27/11/2023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B9ED75BF-CB60-4213-A990-7D7B6067D83D}" type="slidenum">
              <a:rPr lang="es-PE" smtClean="0"/>
              <a:t>‹Nº›</a:t>
            </a:fld>
            <a:endParaRPr lang="es-PE"/>
          </a:p>
        </p:txBody>
      </p:sp>
    </p:spTree>
    <p:extLst>
      <p:ext uri="{BB962C8B-B14F-4D97-AF65-F5344CB8AC3E}">
        <p14:creationId xmlns:p14="http://schemas.microsoft.com/office/powerpoint/2010/main" val="90113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A8BB1F61-4653-4993-8BF1-FA75140DA699}" type="datetimeFigureOut">
              <a:rPr lang="es-PE" smtClean="0"/>
              <a:t>27/11/2023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B9ED75BF-CB60-4213-A990-7D7B6067D83D}" type="slidenum">
              <a:rPr lang="es-PE" smtClean="0"/>
              <a:t>‹Nº›</a:t>
            </a:fld>
            <a:endParaRPr lang="es-PE"/>
          </a:p>
        </p:txBody>
      </p:sp>
    </p:spTree>
    <p:extLst>
      <p:ext uri="{BB962C8B-B14F-4D97-AF65-F5344CB8AC3E}">
        <p14:creationId xmlns:p14="http://schemas.microsoft.com/office/powerpoint/2010/main" val="185510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A8BB1F61-4653-4993-8BF1-FA75140DA699}" type="datetimeFigureOut">
              <a:rPr lang="es-PE" smtClean="0"/>
              <a:t>27/11/2023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B9ED75BF-CB60-4213-A990-7D7B6067D83D}" type="slidenum">
              <a:rPr lang="es-PE" smtClean="0"/>
              <a:t>‹Nº›</a:t>
            </a:fld>
            <a:endParaRPr lang="es-PE"/>
          </a:p>
        </p:txBody>
      </p:sp>
    </p:spTree>
    <p:extLst>
      <p:ext uri="{BB962C8B-B14F-4D97-AF65-F5344CB8AC3E}">
        <p14:creationId xmlns:p14="http://schemas.microsoft.com/office/powerpoint/2010/main" val="2878111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8BB1F61-4653-4993-8BF1-FA75140DA699}" type="datetimeFigureOut">
              <a:rPr lang="es-PE" smtClean="0"/>
              <a:t>27/11/2023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B9ED75BF-CB60-4213-A990-7D7B6067D83D}" type="slidenum">
              <a:rPr lang="es-PE" smtClean="0"/>
              <a:t>‹Nº›</a:t>
            </a:fld>
            <a:endParaRPr lang="es-PE"/>
          </a:p>
        </p:txBody>
      </p:sp>
    </p:spTree>
    <p:extLst>
      <p:ext uri="{BB962C8B-B14F-4D97-AF65-F5344CB8AC3E}">
        <p14:creationId xmlns:p14="http://schemas.microsoft.com/office/powerpoint/2010/main" val="411140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8BB1F61-4653-4993-8BF1-FA75140DA699}" type="datetimeFigureOut">
              <a:rPr lang="es-PE" smtClean="0"/>
              <a:t>27/11/2023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B9ED75BF-CB60-4213-A990-7D7B6067D83D}" type="slidenum">
              <a:rPr lang="es-PE" smtClean="0"/>
              <a:t>‹Nº›</a:t>
            </a:fld>
            <a:endParaRPr lang="es-PE"/>
          </a:p>
        </p:txBody>
      </p:sp>
    </p:spTree>
    <p:extLst>
      <p:ext uri="{BB962C8B-B14F-4D97-AF65-F5344CB8AC3E}">
        <p14:creationId xmlns:p14="http://schemas.microsoft.com/office/powerpoint/2010/main" val="3168886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8BB1F61-4653-4993-8BF1-FA75140DA699}" type="datetimeFigureOut">
              <a:rPr lang="es-PE" smtClean="0"/>
              <a:t>27/11/2023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B9ED75BF-CB60-4213-A990-7D7B6067D83D}" type="slidenum">
              <a:rPr lang="es-PE" smtClean="0"/>
              <a:t>‹Nº›</a:t>
            </a:fld>
            <a:endParaRPr lang="es-PE"/>
          </a:p>
        </p:txBody>
      </p:sp>
    </p:spTree>
    <p:extLst>
      <p:ext uri="{BB962C8B-B14F-4D97-AF65-F5344CB8AC3E}">
        <p14:creationId xmlns:p14="http://schemas.microsoft.com/office/powerpoint/2010/main" val="3449796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B1F61-4653-4993-8BF1-FA75140DA699}" type="datetimeFigureOut">
              <a:rPr lang="es-PE" smtClean="0"/>
              <a:t>27/11/2023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D75BF-CB60-4213-A990-7D7B6067D83D}" type="slidenum">
              <a:rPr lang="es-PE" smtClean="0"/>
              <a:t>‹Nº›</a:t>
            </a:fld>
            <a:endParaRPr lang="es-PE"/>
          </a:p>
        </p:txBody>
      </p:sp>
    </p:spTree>
    <p:extLst>
      <p:ext uri="{BB962C8B-B14F-4D97-AF65-F5344CB8AC3E}">
        <p14:creationId xmlns:p14="http://schemas.microsoft.com/office/powerpoint/2010/main" val="1425812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835796" y="2842091"/>
            <a:ext cx="8425542" cy="1077218"/>
          </a:xfrm>
          <a:prstGeom prst="rect">
            <a:avLst/>
          </a:prstGeom>
          <a:noFill/>
        </p:spPr>
        <p:txBody>
          <a:bodyPr wrap="square" rtlCol="0">
            <a:spAutoFit/>
          </a:bodyPr>
          <a:lstStyle/>
          <a:p>
            <a:pPr algn="ctr"/>
            <a:r>
              <a:rPr lang="es-PE" sz="3200" b="1" u="sng" dirty="0" smtClean="0"/>
              <a:t>La educación como asunto político en el pensamiento crítico de Kant</a:t>
            </a:r>
          </a:p>
        </p:txBody>
      </p:sp>
    </p:spTree>
    <p:extLst>
      <p:ext uri="{BB962C8B-B14F-4D97-AF65-F5344CB8AC3E}">
        <p14:creationId xmlns:p14="http://schemas.microsoft.com/office/powerpoint/2010/main" val="2574774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6568" y="52685"/>
            <a:ext cx="6593305" cy="1277273"/>
          </a:xfrm>
          <a:prstGeom prst="rect">
            <a:avLst/>
          </a:prstGeom>
          <a:noFill/>
        </p:spPr>
        <p:txBody>
          <a:bodyPr wrap="square" rtlCol="0">
            <a:spAutoFit/>
          </a:bodyPr>
          <a:lstStyle/>
          <a:p>
            <a:r>
              <a:rPr lang="es-PE" sz="1100" dirty="0" smtClean="0">
                <a:solidFill>
                  <a:schemeClr val="accent6"/>
                </a:solidFill>
              </a:rPr>
              <a:t>1</a:t>
            </a:r>
            <a:r>
              <a:rPr lang="es-PE" sz="1100" dirty="0" smtClean="0">
                <a:solidFill>
                  <a:schemeClr val="accent6"/>
                </a:solidFill>
              </a:rPr>
              <a:t>. El proyecto crítico y pensamiento político de Kant</a:t>
            </a:r>
          </a:p>
          <a:p>
            <a:r>
              <a:rPr lang="es-PE" sz="1100" dirty="0" smtClean="0">
                <a:solidFill>
                  <a:schemeClr val="accent6"/>
                </a:solidFill>
              </a:rPr>
              <a:t>	</a:t>
            </a:r>
          </a:p>
          <a:p>
            <a:r>
              <a:rPr lang="es-PE" sz="1100" dirty="0" smtClean="0">
                <a:solidFill>
                  <a:schemeClr val="accent6"/>
                </a:solidFill>
              </a:rPr>
              <a:t>2</a:t>
            </a:r>
            <a:r>
              <a:rPr lang="es-PE" sz="1100" dirty="0" smtClean="0">
                <a:solidFill>
                  <a:schemeClr val="accent6"/>
                </a:solidFill>
              </a:rPr>
              <a:t>. Crisis en la educación</a:t>
            </a:r>
          </a:p>
          <a:p>
            <a:r>
              <a:rPr lang="es-PE" sz="1100" dirty="0">
                <a:solidFill>
                  <a:schemeClr val="accent6"/>
                </a:solidFill>
              </a:rPr>
              <a:t>	</a:t>
            </a:r>
          </a:p>
          <a:p>
            <a:r>
              <a:rPr lang="es-PE" sz="1100" dirty="0" smtClean="0">
                <a:solidFill>
                  <a:schemeClr val="accent6"/>
                </a:solidFill>
              </a:rPr>
              <a:t>3</a:t>
            </a:r>
            <a:r>
              <a:rPr lang="es-PE" sz="1100" dirty="0" smtClean="0">
                <a:solidFill>
                  <a:schemeClr val="accent6"/>
                </a:solidFill>
              </a:rPr>
              <a:t>. La educación desde el pensamiento político y crítico de Kant</a:t>
            </a:r>
          </a:p>
          <a:p>
            <a:endParaRPr lang="es-PE" sz="1100" dirty="0">
              <a:solidFill>
                <a:srgbClr val="FF0000"/>
              </a:solidFill>
            </a:endParaRPr>
          </a:p>
          <a:p>
            <a:r>
              <a:rPr lang="es-PE" sz="1100" dirty="0"/>
              <a:t>	</a:t>
            </a:r>
          </a:p>
        </p:txBody>
      </p:sp>
      <p:sp>
        <p:nvSpPr>
          <p:cNvPr id="5" name="Rectángulo 4"/>
          <p:cNvSpPr/>
          <p:nvPr/>
        </p:nvSpPr>
        <p:spPr>
          <a:xfrm>
            <a:off x="705852" y="1133356"/>
            <a:ext cx="10876547" cy="5724644"/>
          </a:xfrm>
          <a:prstGeom prst="rect">
            <a:avLst/>
          </a:prstGeom>
        </p:spPr>
        <p:txBody>
          <a:bodyPr wrap="square">
            <a:spAutoFit/>
          </a:bodyPr>
          <a:lstStyle/>
          <a:p>
            <a:r>
              <a:rPr lang="en-US" dirty="0"/>
              <a:t>Kant, I (2007) </a:t>
            </a:r>
            <a:r>
              <a:rPr lang="en-US" i="1" dirty="0"/>
              <a:t>Anthropology from a pragmatic point of view (1798)</a:t>
            </a:r>
            <a:r>
              <a:rPr lang="en-US" dirty="0"/>
              <a:t> </a:t>
            </a:r>
            <a:r>
              <a:rPr lang="en-US" dirty="0" err="1"/>
              <a:t>En</a:t>
            </a:r>
            <a:r>
              <a:rPr lang="en-US" dirty="0"/>
              <a:t>: Kant, I. Anthropology, History and Education. </a:t>
            </a:r>
            <a:r>
              <a:rPr lang="es-ES" dirty="0"/>
              <a:t>Cambridge </a:t>
            </a:r>
            <a:r>
              <a:rPr lang="es-ES" dirty="0" err="1"/>
              <a:t>University</a:t>
            </a:r>
            <a:r>
              <a:rPr lang="es-ES" dirty="0"/>
              <a:t> </a:t>
            </a:r>
            <a:r>
              <a:rPr lang="es-ES" dirty="0" err="1"/>
              <a:t>Press</a:t>
            </a:r>
            <a:r>
              <a:rPr lang="es-ES" dirty="0"/>
              <a:t>.</a:t>
            </a:r>
            <a:endParaRPr lang="es-PE" dirty="0"/>
          </a:p>
          <a:p>
            <a:endParaRPr lang="es-ES" dirty="0" smtClean="0"/>
          </a:p>
          <a:p>
            <a:pPr algn="just"/>
            <a:r>
              <a:rPr lang="es-ES" sz="2400" dirty="0" smtClean="0"/>
              <a:t>“</a:t>
            </a:r>
            <a:r>
              <a:rPr lang="es-ES" sz="2400" dirty="0"/>
              <a:t>Todo </a:t>
            </a:r>
            <a:r>
              <a:rPr lang="es-ES" sz="2400" dirty="0">
                <a:solidFill>
                  <a:srgbClr val="FF0000"/>
                </a:solidFill>
              </a:rPr>
              <a:t>progreso cultural</a:t>
            </a:r>
            <a:r>
              <a:rPr lang="es-ES" sz="2400" dirty="0"/>
              <a:t>, por cuyos medios el ser humano desarrolla su </a:t>
            </a:r>
            <a:r>
              <a:rPr lang="es-ES" sz="2400" dirty="0">
                <a:solidFill>
                  <a:srgbClr val="FF0000"/>
                </a:solidFill>
              </a:rPr>
              <a:t>educación</a:t>
            </a:r>
            <a:r>
              <a:rPr lang="es-ES" sz="2400" dirty="0"/>
              <a:t> tiene como meta el aplicar este adquirido conocimiento y habilidad para el uso en el mundo. Pero el objeto más importante en el mundo al que se puede aplicar es el ser humano mismo, por cuanto lo humano es su propia finalidad. Por tanto, el conocer </a:t>
            </a:r>
            <a:r>
              <a:rPr lang="es-ES" sz="2400" dirty="0">
                <a:solidFill>
                  <a:srgbClr val="FF0000"/>
                </a:solidFill>
              </a:rPr>
              <a:t>lo humano</a:t>
            </a:r>
            <a:r>
              <a:rPr lang="es-ES" sz="2400" dirty="0"/>
              <a:t> de acuerdo a su especie como </a:t>
            </a:r>
            <a:r>
              <a:rPr lang="es-ES" sz="2400" dirty="0">
                <a:solidFill>
                  <a:srgbClr val="FF0000"/>
                </a:solidFill>
              </a:rPr>
              <a:t>criatura terrenal dotada de razón</a:t>
            </a:r>
            <a:r>
              <a:rPr lang="es-ES" sz="2400" dirty="0"/>
              <a:t>, merece especialmente ser llamado “</a:t>
            </a:r>
            <a:r>
              <a:rPr lang="es-ES" sz="2400" dirty="0">
                <a:solidFill>
                  <a:srgbClr val="FF0000"/>
                </a:solidFill>
              </a:rPr>
              <a:t>conocimiento del mundo</a:t>
            </a:r>
            <a:r>
              <a:rPr lang="es-ES" sz="2400" dirty="0"/>
              <a:t>”, aun cuando constituye solo una parte de las criaturas del mundo. </a:t>
            </a:r>
            <a:endParaRPr lang="es-ES" sz="2400" dirty="0" smtClean="0"/>
          </a:p>
          <a:p>
            <a:pPr algn="just"/>
            <a:endParaRPr lang="es-PE" sz="2400" dirty="0"/>
          </a:p>
          <a:p>
            <a:pPr algn="just"/>
            <a:r>
              <a:rPr lang="es-ES" sz="2400" dirty="0">
                <a:solidFill>
                  <a:srgbClr val="FF0000"/>
                </a:solidFill>
              </a:rPr>
              <a:t>Tal antropología</a:t>
            </a:r>
            <a:r>
              <a:rPr lang="es-ES" sz="2400" dirty="0"/>
              <a:t>, considerada conocimiento del mundo, la cual viene de nuestra </a:t>
            </a:r>
            <a:r>
              <a:rPr lang="es-ES" sz="2400" dirty="0">
                <a:solidFill>
                  <a:srgbClr val="FF0000"/>
                </a:solidFill>
              </a:rPr>
              <a:t>escolaridad</a:t>
            </a:r>
            <a:r>
              <a:rPr lang="es-ES" sz="2400" dirty="0"/>
              <a:t>, no es aún llamada pragmática cuando contiene conocimiento extensivo de cosas en el mundo, tales como animales, plantas, minerales o climas, sino, cuando contiene conocimiento de </a:t>
            </a:r>
            <a:r>
              <a:rPr lang="es-ES" sz="2400" dirty="0">
                <a:solidFill>
                  <a:srgbClr val="FF0000"/>
                </a:solidFill>
              </a:rPr>
              <a:t>lo humano en cuanto siendo ciudadanos del mundo</a:t>
            </a:r>
            <a:r>
              <a:rPr lang="es-ES" sz="2400" dirty="0"/>
              <a:t>.” (2007, p.231)</a:t>
            </a:r>
            <a:endParaRPr lang="es-PE" sz="2400" dirty="0"/>
          </a:p>
        </p:txBody>
      </p:sp>
      <p:sp>
        <p:nvSpPr>
          <p:cNvPr id="7" name="Rectángulo 6"/>
          <p:cNvSpPr/>
          <p:nvPr/>
        </p:nvSpPr>
        <p:spPr>
          <a:xfrm>
            <a:off x="280736" y="743876"/>
            <a:ext cx="3633538" cy="2507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516034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2839502" y="169004"/>
            <a:ext cx="7732245" cy="6555641"/>
          </a:xfrm>
          <a:prstGeom prst="rect">
            <a:avLst/>
          </a:prstGeom>
          <a:noFill/>
        </p:spPr>
        <p:txBody>
          <a:bodyPr wrap="square" rtlCol="0">
            <a:spAutoFit/>
          </a:bodyPr>
          <a:lstStyle/>
          <a:p>
            <a:r>
              <a:rPr lang="es-PE" sz="2000" dirty="0" smtClean="0">
                <a:solidFill>
                  <a:srgbClr val="FF0000"/>
                </a:solidFill>
              </a:rPr>
              <a:t>1. </a:t>
            </a:r>
            <a:r>
              <a:rPr lang="es-PE" sz="2000" dirty="0">
                <a:solidFill>
                  <a:srgbClr val="FF0000"/>
                </a:solidFill>
              </a:rPr>
              <a:t>El proyecto crítico y pensamiento político de Kant</a:t>
            </a:r>
          </a:p>
          <a:p>
            <a:r>
              <a:rPr lang="es-PE" sz="2000" dirty="0" smtClean="0"/>
              <a:t>	1.1 </a:t>
            </a:r>
            <a:r>
              <a:rPr lang="es-PE" sz="2000" dirty="0" smtClean="0">
                <a:solidFill>
                  <a:schemeClr val="accent6"/>
                </a:solidFill>
              </a:rPr>
              <a:t>Proyecto crítico de Kant </a:t>
            </a:r>
          </a:p>
          <a:p>
            <a:r>
              <a:rPr lang="es-PE" sz="2000" dirty="0" smtClean="0"/>
              <a:t>	1.2 </a:t>
            </a:r>
            <a:r>
              <a:rPr lang="es-PE" sz="2000" dirty="0" smtClean="0">
                <a:solidFill>
                  <a:schemeClr val="accent6"/>
                </a:solidFill>
              </a:rPr>
              <a:t>Moral y </a:t>
            </a:r>
            <a:r>
              <a:rPr lang="es-PE" sz="2000" dirty="0">
                <a:solidFill>
                  <a:schemeClr val="accent6"/>
                </a:solidFill>
              </a:rPr>
              <a:t>derecho </a:t>
            </a:r>
          </a:p>
          <a:p>
            <a:r>
              <a:rPr lang="es-PE" sz="2000" dirty="0"/>
              <a:t>	</a:t>
            </a:r>
            <a:r>
              <a:rPr lang="es-PE" sz="2000" dirty="0" smtClean="0"/>
              <a:t>1.3 </a:t>
            </a:r>
            <a:r>
              <a:rPr lang="es-PE" sz="2000" dirty="0">
                <a:solidFill>
                  <a:schemeClr val="accent6"/>
                </a:solidFill>
              </a:rPr>
              <a:t>Pensamiento político de </a:t>
            </a:r>
            <a:r>
              <a:rPr lang="es-PE" sz="2000" dirty="0" smtClean="0">
                <a:solidFill>
                  <a:schemeClr val="accent6"/>
                </a:solidFill>
              </a:rPr>
              <a:t>Kant</a:t>
            </a:r>
          </a:p>
          <a:p>
            <a:endParaRPr lang="es-PE" sz="2000" dirty="0">
              <a:solidFill>
                <a:schemeClr val="accent6"/>
              </a:solidFill>
            </a:endParaRPr>
          </a:p>
          <a:p>
            <a:r>
              <a:rPr lang="es-PE" sz="2000" dirty="0" smtClean="0">
                <a:solidFill>
                  <a:srgbClr val="FF0000"/>
                </a:solidFill>
              </a:rPr>
              <a:t>2. Crisis en la educación</a:t>
            </a:r>
          </a:p>
          <a:p>
            <a:r>
              <a:rPr lang="es-PE" sz="2000" dirty="0"/>
              <a:t>	</a:t>
            </a:r>
            <a:r>
              <a:rPr lang="es-PE" sz="2000" dirty="0" smtClean="0"/>
              <a:t>2.1 </a:t>
            </a:r>
            <a:r>
              <a:rPr lang="es-PE" sz="2000" dirty="0" smtClean="0">
                <a:solidFill>
                  <a:schemeClr val="accent6"/>
                </a:solidFill>
              </a:rPr>
              <a:t>Dogmatismo, educación pública y pensamiento crítico</a:t>
            </a:r>
          </a:p>
          <a:p>
            <a:r>
              <a:rPr lang="es-PE" sz="2000" dirty="0"/>
              <a:t>	</a:t>
            </a:r>
            <a:r>
              <a:rPr lang="es-PE" sz="2000" dirty="0" smtClean="0"/>
              <a:t>2.2 </a:t>
            </a:r>
            <a:r>
              <a:rPr lang="es-PE" sz="2000" dirty="0" smtClean="0">
                <a:solidFill>
                  <a:schemeClr val="accent6"/>
                </a:solidFill>
              </a:rPr>
              <a:t>Tecnocracia y globalización </a:t>
            </a:r>
            <a:endParaRPr lang="es-PE" sz="2000" dirty="0"/>
          </a:p>
          <a:p>
            <a:r>
              <a:rPr lang="es-PE" sz="2000" dirty="0"/>
              <a:t>	</a:t>
            </a:r>
            <a:r>
              <a:rPr lang="es-PE" sz="2000" dirty="0" smtClean="0"/>
              <a:t>2.3 </a:t>
            </a:r>
            <a:r>
              <a:rPr lang="es-PE" sz="2000" dirty="0" smtClean="0">
                <a:solidFill>
                  <a:schemeClr val="accent6"/>
                </a:solidFill>
              </a:rPr>
              <a:t>Neoliberalismo</a:t>
            </a:r>
          </a:p>
          <a:p>
            <a:r>
              <a:rPr lang="es-PE" sz="2000" dirty="0"/>
              <a:t>	</a:t>
            </a:r>
            <a:r>
              <a:rPr lang="es-PE" sz="2000" dirty="0" smtClean="0"/>
              <a:t>2.4 </a:t>
            </a:r>
            <a:r>
              <a:rPr lang="es-PE" sz="2000" dirty="0" smtClean="0">
                <a:solidFill>
                  <a:schemeClr val="accent6"/>
                </a:solidFill>
              </a:rPr>
              <a:t>Humanidades y otros problemas</a:t>
            </a:r>
            <a:endParaRPr lang="es-PE" sz="2000" dirty="0" smtClean="0"/>
          </a:p>
          <a:p>
            <a:r>
              <a:rPr lang="es-PE" sz="2000" dirty="0"/>
              <a:t>	</a:t>
            </a:r>
            <a:r>
              <a:rPr lang="es-PE" sz="2000" dirty="0" smtClean="0"/>
              <a:t>2.5 </a:t>
            </a:r>
            <a:r>
              <a:rPr lang="es-PE" sz="2000" dirty="0" smtClean="0">
                <a:solidFill>
                  <a:schemeClr val="accent6"/>
                </a:solidFill>
              </a:rPr>
              <a:t>Consecuencias políticas de una educación deficiente. </a:t>
            </a:r>
          </a:p>
          <a:p>
            <a:endParaRPr lang="es-PE" sz="2000" dirty="0"/>
          </a:p>
          <a:p>
            <a:r>
              <a:rPr lang="es-PE" sz="2000" dirty="0" smtClean="0">
                <a:solidFill>
                  <a:srgbClr val="FF0000"/>
                </a:solidFill>
              </a:rPr>
              <a:t>3. La educación desde el pensamiento político y crítico de Kant</a:t>
            </a:r>
          </a:p>
          <a:p>
            <a:r>
              <a:rPr lang="es-PE" sz="2000" dirty="0">
                <a:solidFill>
                  <a:srgbClr val="FF0000"/>
                </a:solidFill>
              </a:rPr>
              <a:t>	</a:t>
            </a:r>
            <a:r>
              <a:rPr lang="es-PE" sz="2000" dirty="0" smtClean="0"/>
              <a:t>3.1 </a:t>
            </a:r>
            <a:r>
              <a:rPr lang="es-PE" sz="2000" dirty="0" smtClean="0">
                <a:solidFill>
                  <a:schemeClr val="accent6"/>
                </a:solidFill>
              </a:rPr>
              <a:t>Kant como educador</a:t>
            </a:r>
          </a:p>
          <a:p>
            <a:r>
              <a:rPr lang="es-PE" sz="2000" dirty="0"/>
              <a:t>	</a:t>
            </a:r>
            <a:r>
              <a:rPr lang="es-PE" sz="2000" dirty="0" smtClean="0"/>
              <a:t>3.2 </a:t>
            </a:r>
            <a:r>
              <a:rPr lang="es-PE" sz="2000" dirty="0" smtClean="0">
                <a:solidFill>
                  <a:schemeClr val="accent6"/>
                </a:solidFill>
              </a:rPr>
              <a:t>Lecciones de pedagogía</a:t>
            </a:r>
          </a:p>
          <a:p>
            <a:r>
              <a:rPr lang="es-PE" sz="2000" dirty="0"/>
              <a:t>	</a:t>
            </a:r>
            <a:r>
              <a:rPr lang="es-PE" sz="2000" dirty="0" smtClean="0"/>
              <a:t>3.3 </a:t>
            </a:r>
            <a:r>
              <a:rPr lang="es-PE" sz="2000" dirty="0" smtClean="0">
                <a:solidFill>
                  <a:schemeClr val="accent6"/>
                </a:solidFill>
              </a:rPr>
              <a:t>Antropología en sentido pragmático</a:t>
            </a:r>
          </a:p>
          <a:p>
            <a:r>
              <a:rPr lang="es-PE" sz="2000" dirty="0"/>
              <a:t>	</a:t>
            </a:r>
            <a:r>
              <a:rPr lang="es-PE" sz="2000" dirty="0" smtClean="0"/>
              <a:t>3.4 </a:t>
            </a:r>
            <a:r>
              <a:rPr lang="es-PE" sz="2000" dirty="0" smtClean="0">
                <a:solidFill>
                  <a:schemeClr val="accent6"/>
                </a:solidFill>
              </a:rPr>
              <a:t>Anti-paternalismo y autonomía </a:t>
            </a:r>
          </a:p>
          <a:p>
            <a:r>
              <a:rPr lang="es-PE" sz="2000" dirty="0"/>
              <a:t>	</a:t>
            </a:r>
            <a:r>
              <a:rPr lang="es-PE" sz="2000" dirty="0" smtClean="0"/>
              <a:t>3.5 </a:t>
            </a:r>
            <a:r>
              <a:rPr lang="es-PE" sz="2000" dirty="0" smtClean="0">
                <a:solidFill>
                  <a:schemeClr val="accent6"/>
                </a:solidFill>
              </a:rPr>
              <a:t>Razón pública y tolerancia</a:t>
            </a:r>
          </a:p>
          <a:p>
            <a:r>
              <a:rPr lang="es-PE" sz="2000" dirty="0"/>
              <a:t>	</a:t>
            </a:r>
            <a:r>
              <a:rPr lang="es-PE" sz="2000" dirty="0" smtClean="0"/>
              <a:t>3.6 </a:t>
            </a:r>
            <a:r>
              <a:rPr lang="es-PE" sz="2000" dirty="0" smtClean="0">
                <a:solidFill>
                  <a:schemeClr val="accent6"/>
                </a:solidFill>
              </a:rPr>
              <a:t>Justificación y </a:t>
            </a:r>
            <a:r>
              <a:rPr lang="es-PE" sz="2000" dirty="0" err="1" smtClean="0">
                <a:solidFill>
                  <a:schemeClr val="accent6"/>
                </a:solidFill>
              </a:rPr>
              <a:t>co</a:t>
            </a:r>
            <a:r>
              <a:rPr lang="es-PE" sz="2000" dirty="0" smtClean="0">
                <a:solidFill>
                  <a:schemeClr val="accent6"/>
                </a:solidFill>
              </a:rPr>
              <a:t>-deliberación</a:t>
            </a:r>
          </a:p>
          <a:p>
            <a:endParaRPr lang="es-PE" sz="2000" dirty="0" smtClean="0">
              <a:solidFill>
                <a:srgbClr val="FF0000"/>
              </a:solidFill>
            </a:endParaRPr>
          </a:p>
          <a:p>
            <a:r>
              <a:rPr lang="es-PE" sz="2000" dirty="0" smtClean="0">
                <a:solidFill>
                  <a:srgbClr val="FF0000"/>
                </a:solidFill>
              </a:rPr>
              <a:t>4. Republicanismo Democrático (Conclusiones)</a:t>
            </a:r>
            <a:endParaRPr lang="es-PE" sz="2000" dirty="0">
              <a:solidFill>
                <a:srgbClr val="FF0000"/>
              </a:solidFill>
            </a:endParaRPr>
          </a:p>
        </p:txBody>
      </p:sp>
    </p:spTree>
    <p:extLst>
      <p:ext uri="{BB962C8B-B14F-4D97-AF65-F5344CB8AC3E}">
        <p14:creationId xmlns:p14="http://schemas.microsoft.com/office/powerpoint/2010/main" val="65122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0" y="0"/>
            <a:ext cx="12192000"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Rectángulo 3"/>
          <p:cNvSpPr/>
          <p:nvPr/>
        </p:nvSpPr>
        <p:spPr>
          <a:xfrm>
            <a:off x="827314" y="674915"/>
            <a:ext cx="11364686" cy="618308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1640114" y="1333788"/>
            <a:ext cx="10551887" cy="552421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2452914" y="2066759"/>
            <a:ext cx="9739086" cy="479124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p:cNvSpPr/>
          <p:nvPr/>
        </p:nvSpPr>
        <p:spPr>
          <a:xfrm>
            <a:off x="3309257" y="2799731"/>
            <a:ext cx="8882743" cy="405827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p:cNvSpPr txBox="1"/>
          <p:nvPr/>
        </p:nvSpPr>
        <p:spPr>
          <a:xfrm>
            <a:off x="195942" y="0"/>
            <a:ext cx="1262743" cy="584775"/>
          </a:xfrm>
          <a:prstGeom prst="rect">
            <a:avLst/>
          </a:prstGeom>
          <a:noFill/>
        </p:spPr>
        <p:txBody>
          <a:bodyPr wrap="square" rtlCol="0">
            <a:spAutoFit/>
          </a:bodyPr>
          <a:lstStyle/>
          <a:p>
            <a:r>
              <a:rPr lang="es-PE" sz="3200" dirty="0">
                <a:solidFill>
                  <a:schemeClr val="bg1"/>
                </a:solidFill>
              </a:rPr>
              <a:t>Kant</a:t>
            </a:r>
            <a:endParaRPr lang="es-PE" sz="3200" dirty="0">
              <a:solidFill>
                <a:schemeClr val="bg1"/>
              </a:solidFill>
            </a:endParaRPr>
          </a:p>
        </p:txBody>
      </p:sp>
      <p:sp>
        <p:nvSpPr>
          <p:cNvPr id="11" name="CuadroTexto 10"/>
          <p:cNvSpPr txBox="1"/>
          <p:nvPr/>
        </p:nvSpPr>
        <p:spPr>
          <a:xfrm>
            <a:off x="1821542" y="1407886"/>
            <a:ext cx="3548744" cy="584775"/>
          </a:xfrm>
          <a:prstGeom prst="rect">
            <a:avLst/>
          </a:prstGeom>
          <a:noFill/>
        </p:spPr>
        <p:txBody>
          <a:bodyPr wrap="square" rtlCol="0">
            <a:spAutoFit/>
          </a:bodyPr>
          <a:lstStyle/>
          <a:p>
            <a:r>
              <a:rPr lang="es-PE" sz="3200" dirty="0" smtClean="0">
                <a:solidFill>
                  <a:schemeClr val="bg2">
                    <a:lumMod val="75000"/>
                  </a:schemeClr>
                </a:solidFill>
              </a:rPr>
              <a:t>Proyecto crítico</a:t>
            </a:r>
            <a:endParaRPr lang="es-PE" sz="3200" dirty="0">
              <a:solidFill>
                <a:schemeClr val="bg2">
                  <a:lumMod val="75000"/>
                </a:schemeClr>
              </a:solidFill>
            </a:endParaRPr>
          </a:p>
        </p:txBody>
      </p:sp>
      <p:sp>
        <p:nvSpPr>
          <p:cNvPr id="12" name="CuadroTexto 11"/>
          <p:cNvSpPr txBox="1"/>
          <p:nvPr/>
        </p:nvSpPr>
        <p:spPr>
          <a:xfrm>
            <a:off x="2590800" y="2140857"/>
            <a:ext cx="9455426" cy="584775"/>
          </a:xfrm>
          <a:prstGeom prst="rect">
            <a:avLst/>
          </a:prstGeom>
          <a:noFill/>
        </p:spPr>
        <p:txBody>
          <a:bodyPr wrap="square" rtlCol="0">
            <a:spAutoFit/>
          </a:bodyPr>
          <a:lstStyle/>
          <a:p>
            <a:r>
              <a:rPr lang="es-PE" sz="3200" dirty="0" smtClean="0">
                <a:solidFill>
                  <a:schemeClr val="bg2">
                    <a:lumMod val="75000"/>
                  </a:schemeClr>
                </a:solidFill>
              </a:rPr>
              <a:t>Pensamiento político – Republicanismo cosmopolita</a:t>
            </a:r>
            <a:endParaRPr lang="es-PE" sz="3200" dirty="0">
              <a:solidFill>
                <a:schemeClr val="bg2">
                  <a:lumMod val="75000"/>
                </a:schemeClr>
              </a:solidFill>
            </a:endParaRPr>
          </a:p>
        </p:txBody>
      </p:sp>
      <p:sp>
        <p:nvSpPr>
          <p:cNvPr id="13" name="CuadroTexto 12"/>
          <p:cNvSpPr txBox="1"/>
          <p:nvPr/>
        </p:nvSpPr>
        <p:spPr>
          <a:xfrm>
            <a:off x="3461657" y="2815772"/>
            <a:ext cx="1908629" cy="584775"/>
          </a:xfrm>
          <a:prstGeom prst="rect">
            <a:avLst/>
          </a:prstGeom>
          <a:noFill/>
        </p:spPr>
        <p:txBody>
          <a:bodyPr wrap="square" rtlCol="0">
            <a:spAutoFit/>
          </a:bodyPr>
          <a:lstStyle/>
          <a:p>
            <a:r>
              <a:rPr lang="es-PE" sz="3200" dirty="0" smtClean="0">
                <a:solidFill>
                  <a:schemeClr val="bg2">
                    <a:lumMod val="50000"/>
                  </a:schemeClr>
                </a:solidFill>
              </a:rPr>
              <a:t>Educación</a:t>
            </a:r>
            <a:endParaRPr lang="es-PE" sz="3200" dirty="0">
              <a:solidFill>
                <a:schemeClr val="bg2">
                  <a:lumMod val="50000"/>
                </a:schemeClr>
              </a:solidFill>
            </a:endParaRPr>
          </a:p>
        </p:txBody>
      </p:sp>
      <p:sp>
        <p:nvSpPr>
          <p:cNvPr id="14" name="Rectángulo 13"/>
          <p:cNvSpPr/>
          <p:nvPr/>
        </p:nvSpPr>
        <p:spPr>
          <a:xfrm>
            <a:off x="4093029" y="3416588"/>
            <a:ext cx="8098971" cy="34414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CuadroTexto 15"/>
          <p:cNvSpPr txBox="1"/>
          <p:nvPr/>
        </p:nvSpPr>
        <p:spPr>
          <a:xfrm>
            <a:off x="4187371" y="3400547"/>
            <a:ext cx="6277429" cy="2554545"/>
          </a:xfrm>
          <a:prstGeom prst="rect">
            <a:avLst/>
          </a:prstGeom>
          <a:noFill/>
        </p:spPr>
        <p:txBody>
          <a:bodyPr wrap="square" rtlCol="0">
            <a:spAutoFit/>
          </a:bodyPr>
          <a:lstStyle/>
          <a:p>
            <a:r>
              <a:rPr lang="es-PE" sz="3200" dirty="0" smtClean="0">
                <a:solidFill>
                  <a:srgbClr val="FF0000"/>
                </a:solidFill>
              </a:rPr>
              <a:t>Razón pública</a:t>
            </a:r>
            <a:r>
              <a:rPr lang="es-PE" sz="3200" dirty="0" smtClean="0"/>
              <a:t>, </a:t>
            </a:r>
            <a:endParaRPr lang="es-PE" sz="3200" dirty="0" smtClean="0"/>
          </a:p>
          <a:p>
            <a:r>
              <a:rPr lang="es-PE" sz="3200" dirty="0" smtClean="0"/>
              <a:t>tolerancia</a:t>
            </a:r>
            <a:r>
              <a:rPr lang="es-PE" sz="3200" dirty="0" smtClean="0"/>
              <a:t>, </a:t>
            </a:r>
            <a:endParaRPr lang="es-PE" sz="3200" dirty="0" smtClean="0"/>
          </a:p>
          <a:p>
            <a:r>
              <a:rPr lang="es-PE" sz="3200" dirty="0" smtClean="0"/>
              <a:t>derecho </a:t>
            </a:r>
            <a:r>
              <a:rPr lang="es-PE" sz="3200" dirty="0" smtClean="0"/>
              <a:t>natural, </a:t>
            </a:r>
            <a:endParaRPr lang="es-PE" sz="3200" dirty="0" smtClean="0"/>
          </a:p>
          <a:p>
            <a:r>
              <a:rPr lang="es-PE" sz="3200" dirty="0" err="1" smtClean="0"/>
              <a:t>co</a:t>
            </a:r>
            <a:r>
              <a:rPr lang="es-PE" sz="3200" dirty="0" smtClean="0"/>
              <a:t>-legislación </a:t>
            </a:r>
          </a:p>
          <a:p>
            <a:r>
              <a:rPr lang="es-PE" sz="3200" dirty="0" smtClean="0"/>
              <a:t>y </a:t>
            </a:r>
            <a:r>
              <a:rPr lang="es-PE" sz="3200" dirty="0" smtClean="0">
                <a:solidFill>
                  <a:srgbClr val="FF0000"/>
                </a:solidFill>
              </a:rPr>
              <a:t>justificación</a:t>
            </a:r>
            <a:endParaRPr lang="es-PE" sz="3200" dirty="0">
              <a:solidFill>
                <a:srgbClr val="FF0000"/>
              </a:solidFill>
            </a:endParaRPr>
          </a:p>
        </p:txBody>
      </p:sp>
      <p:sp>
        <p:nvSpPr>
          <p:cNvPr id="15" name="CuadroTexto 14"/>
          <p:cNvSpPr txBox="1"/>
          <p:nvPr/>
        </p:nvSpPr>
        <p:spPr>
          <a:xfrm>
            <a:off x="1008742" y="665745"/>
            <a:ext cx="4361544" cy="584775"/>
          </a:xfrm>
          <a:prstGeom prst="rect">
            <a:avLst/>
          </a:prstGeom>
          <a:noFill/>
        </p:spPr>
        <p:txBody>
          <a:bodyPr wrap="square" rtlCol="0">
            <a:spAutoFit/>
          </a:bodyPr>
          <a:lstStyle/>
          <a:p>
            <a:r>
              <a:rPr lang="es-PE" sz="3200" dirty="0" smtClean="0">
                <a:solidFill>
                  <a:schemeClr val="bg1"/>
                </a:solidFill>
              </a:rPr>
              <a:t>Pensamiento crítico</a:t>
            </a:r>
            <a:endParaRPr lang="es-PE" sz="3200" dirty="0">
              <a:solidFill>
                <a:schemeClr val="bg1"/>
              </a:solidFill>
            </a:endParaRPr>
          </a:p>
        </p:txBody>
      </p:sp>
    </p:spTree>
    <p:extLst>
      <p:ext uri="{BB962C8B-B14F-4D97-AF65-F5344CB8AC3E}">
        <p14:creationId xmlns:p14="http://schemas.microsoft.com/office/powerpoint/2010/main" val="898011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985555" y="143690"/>
            <a:ext cx="8425542" cy="461665"/>
          </a:xfrm>
          <a:prstGeom prst="rect">
            <a:avLst/>
          </a:prstGeom>
          <a:noFill/>
        </p:spPr>
        <p:txBody>
          <a:bodyPr wrap="square" rtlCol="0">
            <a:spAutoFit/>
          </a:bodyPr>
          <a:lstStyle/>
          <a:p>
            <a:pPr algn="ctr"/>
            <a:r>
              <a:rPr lang="es-PE" sz="2400" b="1" u="sng" dirty="0" smtClean="0">
                <a:solidFill>
                  <a:srgbClr val="FF0000"/>
                </a:solidFill>
              </a:rPr>
              <a:t>Pregunta</a:t>
            </a:r>
            <a:endParaRPr lang="es-PE" b="1" u="sng" dirty="0"/>
          </a:p>
        </p:txBody>
      </p:sp>
      <p:sp>
        <p:nvSpPr>
          <p:cNvPr id="6" name="CuadroTexto 5"/>
          <p:cNvSpPr txBox="1"/>
          <p:nvPr/>
        </p:nvSpPr>
        <p:spPr>
          <a:xfrm>
            <a:off x="2249009" y="2959632"/>
            <a:ext cx="7898634" cy="1200329"/>
          </a:xfrm>
          <a:prstGeom prst="rect">
            <a:avLst/>
          </a:prstGeom>
          <a:noFill/>
        </p:spPr>
        <p:txBody>
          <a:bodyPr wrap="square" rtlCol="0">
            <a:spAutoFit/>
          </a:bodyPr>
          <a:lstStyle/>
          <a:p>
            <a:r>
              <a:rPr lang="es-PE" sz="3600" dirty="0" smtClean="0">
                <a:solidFill>
                  <a:schemeClr val="accent6"/>
                </a:solidFill>
              </a:rPr>
              <a:t>¿Qué importancia tiene la educación en el pensamiento político de Kant?</a:t>
            </a:r>
            <a:endParaRPr lang="es-PE" sz="3600" dirty="0"/>
          </a:p>
        </p:txBody>
      </p:sp>
    </p:spTree>
    <p:extLst>
      <p:ext uri="{BB962C8B-B14F-4D97-AF65-F5344CB8AC3E}">
        <p14:creationId xmlns:p14="http://schemas.microsoft.com/office/powerpoint/2010/main" val="1385128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985555" y="143690"/>
            <a:ext cx="8425542" cy="461665"/>
          </a:xfrm>
          <a:prstGeom prst="rect">
            <a:avLst/>
          </a:prstGeom>
          <a:noFill/>
        </p:spPr>
        <p:txBody>
          <a:bodyPr wrap="square" rtlCol="0">
            <a:spAutoFit/>
          </a:bodyPr>
          <a:lstStyle/>
          <a:p>
            <a:pPr algn="ctr"/>
            <a:r>
              <a:rPr lang="es-PE" sz="2400" b="1" u="sng" dirty="0" smtClean="0">
                <a:solidFill>
                  <a:srgbClr val="FF0000"/>
                </a:solidFill>
              </a:rPr>
              <a:t>Pregunta</a:t>
            </a:r>
            <a:endParaRPr lang="es-PE" b="1" u="sng" dirty="0"/>
          </a:p>
        </p:txBody>
      </p:sp>
      <p:sp>
        <p:nvSpPr>
          <p:cNvPr id="6" name="CuadroTexto 5"/>
          <p:cNvSpPr txBox="1"/>
          <p:nvPr/>
        </p:nvSpPr>
        <p:spPr>
          <a:xfrm>
            <a:off x="2249009" y="2959632"/>
            <a:ext cx="7898634" cy="1200329"/>
          </a:xfrm>
          <a:prstGeom prst="rect">
            <a:avLst/>
          </a:prstGeom>
          <a:noFill/>
        </p:spPr>
        <p:txBody>
          <a:bodyPr wrap="square" rtlCol="0">
            <a:spAutoFit/>
          </a:bodyPr>
          <a:lstStyle/>
          <a:p>
            <a:r>
              <a:rPr lang="es-PE" sz="3600" dirty="0" smtClean="0">
                <a:solidFill>
                  <a:schemeClr val="accent6"/>
                </a:solidFill>
              </a:rPr>
              <a:t>¿Qué importancia tiene la educación en el pensamiento político de Kant?</a:t>
            </a:r>
            <a:endParaRPr lang="es-PE" sz="3600" dirty="0"/>
          </a:p>
        </p:txBody>
      </p:sp>
      <p:cxnSp>
        <p:nvCxnSpPr>
          <p:cNvPr id="3" name="Conector recto 2"/>
          <p:cNvCxnSpPr/>
          <p:nvPr/>
        </p:nvCxnSpPr>
        <p:spPr>
          <a:xfrm>
            <a:off x="3449053" y="3513221"/>
            <a:ext cx="558265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ector recto 4"/>
          <p:cNvCxnSpPr/>
          <p:nvPr/>
        </p:nvCxnSpPr>
        <p:spPr>
          <a:xfrm>
            <a:off x="2558716" y="4116890"/>
            <a:ext cx="558265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de flecha 6"/>
          <p:cNvCxnSpPr/>
          <p:nvPr/>
        </p:nvCxnSpPr>
        <p:spPr>
          <a:xfrm flipH="1" flipV="1">
            <a:off x="4836695" y="1875813"/>
            <a:ext cx="1026694" cy="10587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H="1">
            <a:off x="4539916" y="4541331"/>
            <a:ext cx="962525" cy="9290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3737812" y="1549323"/>
            <a:ext cx="1171073" cy="369332"/>
          </a:xfrm>
          <a:prstGeom prst="rect">
            <a:avLst/>
          </a:prstGeom>
          <a:noFill/>
        </p:spPr>
        <p:txBody>
          <a:bodyPr wrap="square" rtlCol="0">
            <a:spAutoFit/>
          </a:bodyPr>
          <a:lstStyle/>
          <a:p>
            <a:r>
              <a:rPr lang="es-PE" dirty="0" smtClean="0"/>
              <a:t>Cap. 2</a:t>
            </a:r>
            <a:endParaRPr lang="es-PE" dirty="0"/>
          </a:p>
        </p:txBody>
      </p:sp>
      <p:sp>
        <p:nvSpPr>
          <p:cNvPr id="12" name="CuadroTexto 11"/>
          <p:cNvSpPr txBox="1"/>
          <p:nvPr/>
        </p:nvSpPr>
        <p:spPr>
          <a:xfrm>
            <a:off x="3818022" y="5469619"/>
            <a:ext cx="1171073" cy="369332"/>
          </a:xfrm>
          <a:prstGeom prst="rect">
            <a:avLst/>
          </a:prstGeom>
          <a:noFill/>
        </p:spPr>
        <p:txBody>
          <a:bodyPr wrap="square" rtlCol="0">
            <a:spAutoFit/>
          </a:bodyPr>
          <a:lstStyle/>
          <a:p>
            <a:r>
              <a:rPr lang="es-PE" dirty="0" smtClean="0"/>
              <a:t>Cap. 1</a:t>
            </a:r>
            <a:endParaRPr lang="es-PE" dirty="0"/>
          </a:p>
        </p:txBody>
      </p:sp>
      <p:sp>
        <p:nvSpPr>
          <p:cNvPr id="13" name="CuadroTexto 12"/>
          <p:cNvSpPr txBox="1"/>
          <p:nvPr/>
        </p:nvSpPr>
        <p:spPr>
          <a:xfrm>
            <a:off x="10139622" y="4541331"/>
            <a:ext cx="1171073" cy="369332"/>
          </a:xfrm>
          <a:prstGeom prst="rect">
            <a:avLst/>
          </a:prstGeom>
          <a:noFill/>
        </p:spPr>
        <p:txBody>
          <a:bodyPr wrap="square" rtlCol="0">
            <a:spAutoFit/>
          </a:bodyPr>
          <a:lstStyle/>
          <a:p>
            <a:r>
              <a:rPr lang="es-PE" dirty="0" smtClean="0"/>
              <a:t>Cap. 3</a:t>
            </a:r>
            <a:endParaRPr lang="es-PE" dirty="0"/>
          </a:p>
        </p:txBody>
      </p:sp>
      <p:cxnSp>
        <p:nvCxnSpPr>
          <p:cNvPr id="14" name="Conector recto de flecha 13"/>
          <p:cNvCxnSpPr/>
          <p:nvPr/>
        </p:nvCxnSpPr>
        <p:spPr>
          <a:xfrm>
            <a:off x="8807116" y="3753853"/>
            <a:ext cx="1323472" cy="5315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a:off x="7812506" y="4159961"/>
            <a:ext cx="2470482" cy="2778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838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747016" y="223203"/>
            <a:ext cx="8425542" cy="738664"/>
          </a:xfrm>
          <a:prstGeom prst="rect">
            <a:avLst/>
          </a:prstGeom>
          <a:noFill/>
        </p:spPr>
        <p:txBody>
          <a:bodyPr wrap="square" rtlCol="0">
            <a:spAutoFit/>
          </a:bodyPr>
          <a:lstStyle/>
          <a:p>
            <a:pPr algn="ctr"/>
            <a:r>
              <a:rPr lang="es-PE" sz="2400" b="1" u="sng" dirty="0" smtClean="0">
                <a:solidFill>
                  <a:srgbClr val="FF0000"/>
                </a:solidFill>
              </a:rPr>
              <a:t>Objetivos</a:t>
            </a:r>
            <a:endParaRPr lang="es-PE" sz="2400" b="1" u="sng" dirty="0"/>
          </a:p>
          <a:p>
            <a:pPr algn="ctr"/>
            <a:endParaRPr lang="es-PE" b="1" u="sng" dirty="0"/>
          </a:p>
        </p:txBody>
      </p:sp>
      <p:sp>
        <p:nvSpPr>
          <p:cNvPr id="3" name="CuadroTexto 2"/>
          <p:cNvSpPr txBox="1"/>
          <p:nvPr/>
        </p:nvSpPr>
        <p:spPr>
          <a:xfrm>
            <a:off x="2249009" y="2959632"/>
            <a:ext cx="7898634" cy="1200329"/>
          </a:xfrm>
          <a:prstGeom prst="rect">
            <a:avLst/>
          </a:prstGeom>
          <a:noFill/>
        </p:spPr>
        <p:txBody>
          <a:bodyPr wrap="square" rtlCol="0">
            <a:spAutoFit/>
          </a:bodyPr>
          <a:lstStyle/>
          <a:p>
            <a:r>
              <a:rPr lang="es-PE" sz="3600" dirty="0" smtClean="0">
                <a:solidFill>
                  <a:schemeClr val="accent6"/>
                </a:solidFill>
              </a:rPr>
              <a:t>¿Qué importancia tiene la educación en el pensamiento político de Kant?</a:t>
            </a:r>
            <a:endParaRPr lang="es-PE" sz="3600" dirty="0"/>
          </a:p>
        </p:txBody>
      </p:sp>
      <p:cxnSp>
        <p:nvCxnSpPr>
          <p:cNvPr id="5" name="Conector recto 4"/>
          <p:cNvCxnSpPr/>
          <p:nvPr/>
        </p:nvCxnSpPr>
        <p:spPr>
          <a:xfrm>
            <a:off x="3449053" y="3513221"/>
            <a:ext cx="558265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ector recto 5"/>
          <p:cNvCxnSpPr/>
          <p:nvPr/>
        </p:nvCxnSpPr>
        <p:spPr>
          <a:xfrm>
            <a:off x="2558716" y="4116890"/>
            <a:ext cx="558265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de flecha 6"/>
          <p:cNvCxnSpPr/>
          <p:nvPr/>
        </p:nvCxnSpPr>
        <p:spPr>
          <a:xfrm flipH="1" flipV="1">
            <a:off x="4836695" y="1875813"/>
            <a:ext cx="1026694" cy="10587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H="1">
            <a:off x="4539916" y="4541331"/>
            <a:ext cx="962525" cy="9290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2767265" y="939963"/>
            <a:ext cx="2911641" cy="923330"/>
          </a:xfrm>
          <a:prstGeom prst="rect">
            <a:avLst/>
          </a:prstGeom>
          <a:noFill/>
        </p:spPr>
        <p:txBody>
          <a:bodyPr wrap="square" rtlCol="0">
            <a:spAutoFit/>
          </a:bodyPr>
          <a:lstStyle/>
          <a:p>
            <a:r>
              <a:rPr lang="es-PE" dirty="0" smtClean="0"/>
              <a:t>Cap. 2</a:t>
            </a:r>
          </a:p>
          <a:p>
            <a:r>
              <a:rPr lang="es-PE" dirty="0" smtClean="0"/>
              <a:t>Definir la importancia y el problema de la educación</a:t>
            </a:r>
            <a:endParaRPr lang="es-PE" dirty="0"/>
          </a:p>
        </p:txBody>
      </p:sp>
      <p:sp>
        <p:nvSpPr>
          <p:cNvPr id="10" name="CuadroTexto 9"/>
          <p:cNvSpPr txBox="1"/>
          <p:nvPr/>
        </p:nvSpPr>
        <p:spPr>
          <a:xfrm>
            <a:off x="3818022" y="5469619"/>
            <a:ext cx="5727031" cy="923330"/>
          </a:xfrm>
          <a:prstGeom prst="rect">
            <a:avLst/>
          </a:prstGeom>
          <a:noFill/>
        </p:spPr>
        <p:txBody>
          <a:bodyPr wrap="square" rtlCol="0">
            <a:spAutoFit/>
          </a:bodyPr>
          <a:lstStyle/>
          <a:p>
            <a:r>
              <a:rPr lang="es-PE" dirty="0" smtClean="0"/>
              <a:t>Cap. 1</a:t>
            </a:r>
          </a:p>
          <a:p>
            <a:r>
              <a:rPr lang="es-PE" dirty="0" smtClean="0"/>
              <a:t>Definir los contenidos del pensamiento político de Kant.</a:t>
            </a:r>
          </a:p>
          <a:p>
            <a:r>
              <a:rPr lang="es-PE" dirty="0" smtClean="0"/>
              <a:t>Establecer su lugar en el proyecto crítico.</a:t>
            </a:r>
            <a:endParaRPr lang="es-PE" dirty="0"/>
          </a:p>
        </p:txBody>
      </p:sp>
      <p:sp>
        <p:nvSpPr>
          <p:cNvPr id="11" name="CuadroTexto 10"/>
          <p:cNvSpPr txBox="1"/>
          <p:nvPr/>
        </p:nvSpPr>
        <p:spPr>
          <a:xfrm>
            <a:off x="8807116" y="4480870"/>
            <a:ext cx="3160295" cy="1477328"/>
          </a:xfrm>
          <a:prstGeom prst="rect">
            <a:avLst/>
          </a:prstGeom>
          <a:noFill/>
        </p:spPr>
        <p:txBody>
          <a:bodyPr wrap="square" rtlCol="0">
            <a:spAutoFit/>
          </a:bodyPr>
          <a:lstStyle/>
          <a:p>
            <a:r>
              <a:rPr lang="es-PE" dirty="0" smtClean="0"/>
              <a:t>                          Cap. 3</a:t>
            </a:r>
          </a:p>
          <a:p>
            <a:r>
              <a:rPr lang="es-PE" dirty="0" smtClean="0"/>
              <a:t>Analizar lo que dice Kant sobre la educación y extraer el sentido político de la misma.</a:t>
            </a:r>
          </a:p>
          <a:p>
            <a:endParaRPr lang="es-PE" dirty="0"/>
          </a:p>
        </p:txBody>
      </p:sp>
      <p:cxnSp>
        <p:nvCxnSpPr>
          <p:cNvPr id="12" name="Conector recto de flecha 11"/>
          <p:cNvCxnSpPr/>
          <p:nvPr/>
        </p:nvCxnSpPr>
        <p:spPr>
          <a:xfrm>
            <a:off x="8807116" y="3753853"/>
            <a:ext cx="1323472" cy="5315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a:off x="7812506" y="4159961"/>
            <a:ext cx="2470482" cy="2778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591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399743" y="1742176"/>
            <a:ext cx="8882742" cy="3170099"/>
          </a:xfrm>
          <a:prstGeom prst="rect">
            <a:avLst/>
          </a:prstGeom>
          <a:noFill/>
        </p:spPr>
        <p:txBody>
          <a:bodyPr wrap="square" rtlCol="0">
            <a:spAutoFit/>
          </a:bodyPr>
          <a:lstStyle/>
          <a:p>
            <a:r>
              <a:rPr lang="es-PE" sz="2000" dirty="0" smtClean="0">
                <a:solidFill>
                  <a:srgbClr val="FF0000"/>
                </a:solidFill>
              </a:rPr>
              <a:t>Introducción</a:t>
            </a:r>
          </a:p>
          <a:p>
            <a:endParaRPr lang="es-PE" sz="2000" dirty="0">
              <a:solidFill>
                <a:srgbClr val="FF0000"/>
              </a:solidFill>
            </a:endParaRPr>
          </a:p>
          <a:p>
            <a:r>
              <a:rPr lang="es-PE" sz="2000" dirty="0" smtClean="0">
                <a:solidFill>
                  <a:srgbClr val="FF0000"/>
                </a:solidFill>
              </a:rPr>
              <a:t>	</a:t>
            </a:r>
            <a:r>
              <a:rPr lang="es-PE" sz="2000" dirty="0" smtClean="0">
                <a:solidFill>
                  <a:schemeClr val="accent6"/>
                </a:solidFill>
              </a:rPr>
              <a:t>1. El proyecto crítico y pensamiento político de Kant</a:t>
            </a:r>
          </a:p>
          <a:p>
            <a:r>
              <a:rPr lang="es-PE" sz="2000" dirty="0" smtClean="0">
                <a:solidFill>
                  <a:schemeClr val="accent6"/>
                </a:solidFill>
              </a:rPr>
              <a:t>	</a:t>
            </a:r>
          </a:p>
          <a:p>
            <a:r>
              <a:rPr lang="es-PE" sz="2000" dirty="0" smtClean="0">
                <a:solidFill>
                  <a:schemeClr val="accent6"/>
                </a:solidFill>
              </a:rPr>
              <a:t>	2. Crisis en la educación</a:t>
            </a:r>
          </a:p>
          <a:p>
            <a:r>
              <a:rPr lang="es-PE" sz="2000" dirty="0">
                <a:solidFill>
                  <a:schemeClr val="accent6"/>
                </a:solidFill>
              </a:rPr>
              <a:t>	</a:t>
            </a:r>
          </a:p>
          <a:p>
            <a:r>
              <a:rPr lang="es-PE" sz="2000" dirty="0" smtClean="0">
                <a:solidFill>
                  <a:schemeClr val="accent6"/>
                </a:solidFill>
              </a:rPr>
              <a:t>	3. La educación desde el pensamiento político y crítico de Kant</a:t>
            </a:r>
          </a:p>
          <a:p>
            <a:endParaRPr lang="es-PE" sz="2000" dirty="0">
              <a:solidFill>
                <a:srgbClr val="FF0000"/>
              </a:solidFill>
            </a:endParaRPr>
          </a:p>
          <a:p>
            <a:r>
              <a:rPr lang="es-PE" sz="2000" dirty="0" smtClean="0">
                <a:solidFill>
                  <a:srgbClr val="FF0000"/>
                </a:solidFill>
              </a:rPr>
              <a:t>	4. ¿Republicanismo Democrático? </a:t>
            </a:r>
            <a:r>
              <a:rPr lang="es-PE" sz="2000" dirty="0">
                <a:solidFill>
                  <a:srgbClr val="FF0000"/>
                </a:solidFill>
              </a:rPr>
              <a:t>(</a:t>
            </a:r>
            <a:r>
              <a:rPr lang="es-PE" sz="2000" dirty="0" smtClean="0">
                <a:solidFill>
                  <a:srgbClr val="FF0000"/>
                </a:solidFill>
              </a:rPr>
              <a:t>Conclusiones)</a:t>
            </a:r>
          </a:p>
          <a:p>
            <a:r>
              <a:rPr lang="es-PE" sz="2000" dirty="0"/>
              <a:t>	</a:t>
            </a:r>
          </a:p>
        </p:txBody>
      </p:sp>
      <p:sp>
        <p:nvSpPr>
          <p:cNvPr id="5" name="CuadroTexto 4"/>
          <p:cNvSpPr txBox="1"/>
          <p:nvPr/>
        </p:nvSpPr>
        <p:spPr>
          <a:xfrm>
            <a:off x="200527" y="2749710"/>
            <a:ext cx="2911641" cy="923330"/>
          </a:xfrm>
          <a:prstGeom prst="rect">
            <a:avLst/>
          </a:prstGeom>
          <a:noFill/>
        </p:spPr>
        <p:txBody>
          <a:bodyPr wrap="square" rtlCol="0">
            <a:spAutoFit/>
          </a:bodyPr>
          <a:lstStyle/>
          <a:p>
            <a:r>
              <a:rPr lang="es-PE" dirty="0" smtClean="0"/>
              <a:t>Cap. 2</a:t>
            </a:r>
          </a:p>
          <a:p>
            <a:r>
              <a:rPr lang="es-PE" dirty="0" smtClean="0"/>
              <a:t>Definir la importancia y el problema de la educación</a:t>
            </a:r>
            <a:endParaRPr lang="es-PE" dirty="0"/>
          </a:p>
        </p:txBody>
      </p:sp>
      <p:sp>
        <p:nvSpPr>
          <p:cNvPr id="6" name="CuadroTexto 5"/>
          <p:cNvSpPr txBox="1"/>
          <p:nvPr/>
        </p:nvSpPr>
        <p:spPr>
          <a:xfrm>
            <a:off x="200527" y="304287"/>
            <a:ext cx="5727031" cy="923330"/>
          </a:xfrm>
          <a:prstGeom prst="rect">
            <a:avLst/>
          </a:prstGeom>
          <a:noFill/>
        </p:spPr>
        <p:txBody>
          <a:bodyPr wrap="square" rtlCol="0">
            <a:spAutoFit/>
          </a:bodyPr>
          <a:lstStyle/>
          <a:p>
            <a:r>
              <a:rPr lang="es-PE" dirty="0" smtClean="0"/>
              <a:t>Cap. 1</a:t>
            </a:r>
          </a:p>
          <a:p>
            <a:r>
              <a:rPr lang="es-PE" dirty="0" smtClean="0"/>
              <a:t>Definir los contenidos del pensamiento político de Kant.</a:t>
            </a:r>
          </a:p>
          <a:p>
            <a:r>
              <a:rPr lang="es-PE" dirty="0" smtClean="0"/>
              <a:t>Establecer su lugar en el proyecto crítico.</a:t>
            </a:r>
            <a:endParaRPr lang="es-PE" dirty="0"/>
          </a:p>
        </p:txBody>
      </p:sp>
      <p:sp>
        <p:nvSpPr>
          <p:cNvPr id="7" name="CuadroTexto 6"/>
          <p:cNvSpPr txBox="1"/>
          <p:nvPr/>
        </p:nvSpPr>
        <p:spPr>
          <a:xfrm>
            <a:off x="200527" y="5380672"/>
            <a:ext cx="3160295" cy="1477328"/>
          </a:xfrm>
          <a:prstGeom prst="rect">
            <a:avLst/>
          </a:prstGeom>
          <a:noFill/>
        </p:spPr>
        <p:txBody>
          <a:bodyPr wrap="square" rtlCol="0">
            <a:spAutoFit/>
          </a:bodyPr>
          <a:lstStyle/>
          <a:p>
            <a:r>
              <a:rPr lang="es-PE" dirty="0" smtClean="0"/>
              <a:t>Cap. 3</a:t>
            </a:r>
          </a:p>
          <a:p>
            <a:r>
              <a:rPr lang="es-PE" dirty="0" smtClean="0"/>
              <a:t>Analizar lo que dice Kant sobre la educación y extraer el sentido político de la misma.</a:t>
            </a:r>
          </a:p>
          <a:p>
            <a:endParaRPr lang="es-PE" dirty="0"/>
          </a:p>
        </p:txBody>
      </p:sp>
      <p:cxnSp>
        <p:nvCxnSpPr>
          <p:cNvPr id="9" name="Conector recto de flecha 8"/>
          <p:cNvCxnSpPr>
            <a:stCxn id="6" idx="2"/>
          </p:cNvCxnSpPr>
          <p:nvPr/>
        </p:nvCxnSpPr>
        <p:spPr>
          <a:xfrm>
            <a:off x="3064043" y="1227617"/>
            <a:ext cx="2117557" cy="1339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flipV="1">
            <a:off x="2879559" y="3211375"/>
            <a:ext cx="2302041" cy="92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flipV="1">
            <a:off x="3340964" y="3857296"/>
            <a:ext cx="1840636" cy="2093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79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60685" y="221414"/>
            <a:ext cx="11786936" cy="2746375"/>
          </a:xfrm>
        </p:spPr>
        <p:txBody>
          <a:bodyPr>
            <a:normAutofit fontScale="77500" lnSpcReduction="20000"/>
          </a:bodyPr>
          <a:lstStyle/>
          <a:p>
            <a:r>
              <a:rPr lang="es-ES" sz="2400" dirty="0" smtClean="0"/>
              <a:t>Para </a:t>
            </a:r>
            <a:r>
              <a:rPr lang="es-ES" sz="2400" dirty="0"/>
              <a:t>este apartado será necesario atender a las ideas de autores tales como </a:t>
            </a:r>
            <a:r>
              <a:rPr lang="es-ES" sz="2400" dirty="0">
                <a:solidFill>
                  <a:srgbClr val="FF0000"/>
                </a:solidFill>
              </a:rPr>
              <a:t>Kant</a:t>
            </a:r>
            <a:r>
              <a:rPr lang="es-ES" sz="2400" dirty="0"/>
              <a:t> (1998, 2007, 1964, 1980, 1988, 1991, 2000, 2005 y 2008), Gómez (1983), </a:t>
            </a:r>
            <a:r>
              <a:rPr lang="es-ES" sz="2400" dirty="0" err="1"/>
              <a:t>Korner</a:t>
            </a:r>
            <a:r>
              <a:rPr lang="es-ES" sz="2400" dirty="0"/>
              <a:t> (1995), </a:t>
            </a:r>
            <a:r>
              <a:rPr lang="es-ES" sz="2400" dirty="0" err="1"/>
              <a:t>Krauss</a:t>
            </a:r>
            <a:r>
              <a:rPr lang="es-ES" sz="2400" dirty="0"/>
              <a:t> (2020), </a:t>
            </a:r>
            <a:r>
              <a:rPr lang="es-ES" sz="2400" dirty="0">
                <a:solidFill>
                  <a:srgbClr val="FF0000"/>
                </a:solidFill>
              </a:rPr>
              <a:t>O´Neill</a:t>
            </a:r>
            <a:r>
              <a:rPr lang="es-ES" sz="2400" dirty="0"/>
              <a:t> (1986), </a:t>
            </a:r>
            <a:r>
              <a:rPr lang="es-ES" sz="2400" dirty="0" err="1">
                <a:solidFill>
                  <a:srgbClr val="FF0000"/>
                </a:solidFill>
              </a:rPr>
              <a:t>Reiss</a:t>
            </a:r>
            <a:r>
              <a:rPr lang="es-ES" sz="2400" dirty="0"/>
              <a:t> (1991), </a:t>
            </a:r>
            <a:r>
              <a:rPr lang="es-ES" sz="2400" dirty="0" err="1">
                <a:solidFill>
                  <a:srgbClr val="FF0000"/>
                </a:solidFill>
              </a:rPr>
              <a:t>Arendt</a:t>
            </a:r>
            <a:r>
              <a:rPr lang="es-ES" sz="2400" dirty="0"/>
              <a:t> (1992), </a:t>
            </a:r>
            <a:r>
              <a:rPr lang="es-ES" sz="2400" dirty="0" err="1"/>
              <a:t>Agazzi</a:t>
            </a:r>
            <a:r>
              <a:rPr lang="es-ES" sz="2400" dirty="0"/>
              <a:t> (1966), </a:t>
            </a:r>
            <a:r>
              <a:rPr lang="es-ES" sz="2400" dirty="0" err="1"/>
              <a:t>Cassirer</a:t>
            </a:r>
            <a:r>
              <a:rPr lang="es-ES" sz="2400" dirty="0"/>
              <a:t> (1985), </a:t>
            </a:r>
            <a:r>
              <a:rPr lang="es-ES" sz="2400" dirty="0" err="1"/>
              <a:t>Goldmann</a:t>
            </a:r>
            <a:r>
              <a:rPr lang="es-ES" sz="2400" dirty="0"/>
              <a:t> (1945), </a:t>
            </a:r>
            <a:r>
              <a:rPr lang="es-ES" sz="2400" dirty="0" err="1"/>
              <a:t>Lacroix</a:t>
            </a:r>
            <a:r>
              <a:rPr lang="es-ES" sz="2400" dirty="0"/>
              <a:t> (1969), </a:t>
            </a:r>
            <a:r>
              <a:rPr lang="es-ES" sz="2400" dirty="0" err="1"/>
              <a:t>Maritain</a:t>
            </a:r>
            <a:r>
              <a:rPr lang="es-ES" sz="2400" dirty="0"/>
              <a:t> (1962), Pereira (2004), </a:t>
            </a:r>
            <a:r>
              <a:rPr lang="es-ES" sz="2400" dirty="0" err="1">
                <a:solidFill>
                  <a:srgbClr val="FF0000"/>
                </a:solidFill>
              </a:rPr>
              <a:t>Caviglia</a:t>
            </a:r>
            <a:r>
              <a:rPr lang="es-ES" sz="2400" dirty="0"/>
              <a:t> (2005) y </a:t>
            </a:r>
            <a:r>
              <a:rPr lang="es-ES" sz="2400" dirty="0" err="1"/>
              <a:t>Euchner</a:t>
            </a:r>
            <a:r>
              <a:rPr lang="es-ES" sz="2400" dirty="0"/>
              <a:t> (1974), entre otros. </a:t>
            </a:r>
            <a:endParaRPr lang="es-PE" sz="2400" dirty="0"/>
          </a:p>
          <a:p>
            <a:pPr lvl="1"/>
            <a:endParaRPr lang="es-ES" dirty="0" smtClean="0"/>
          </a:p>
          <a:p>
            <a:pPr lvl="1"/>
            <a:r>
              <a:rPr lang="es-ES" dirty="0" smtClean="0"/>
              <a:t>Para </a:t>
            </a:r>
            <a:r>
              <a:rPr lang="es-ES" dirty="0"/>
              <a:t>este apartado hace falta revisar las ideas de </a:t>
            </a:r>
            <a:r>
              <a:rPr lang="es-ES" dirty="0" err="1"/>
              <a:t>Agazzi</a:t>
            </a:r>
            <a:r>
              <a:rPr lang="es-ES" dirty="0"/>
              <a:t> (1966), </a:t>
            </a:r>
            <a:r>
              <a:rPr lang="es-ES" dirty="0" err="1">
                <a:solidFill>
                  <a:srgbClr val="FF0000"/>
                </a:solidFill>
              </a:rPr>
              <a:t>Arendt</a:t>
            </a:r>
            <a:r>
              <a:rPr lang="es-ES" dirty="0"/>
              <a:t> (1992 y 2018), O´Neill (1986), </a:t>
            </a:r>
            <a:r>
              <a:rPr lang="es-ES" dirty="0" err="1"/>
              <a:t>Rorty</a:t>
            </a:r>
            <a:r>
              <a:rPr lang="es-ES" dirty="0"/>
              <a:t> (1995) </a:t>
            </a:r>
            <a:r>
              <a:rPr lang="es-ES" dirty="0" err="1"/>
              <a:t>Vandewalle</a:t>
            </a:r>
            <a:r>
              <a:rPr lang="es-ES" dirty="0"/>
              <a:t> (2005), </a:t>
            </a:r>
            <a:r>
              <a:rPr lang="es-ES" dirty="0" err="1"/>
              <a:t>Nussbaum</a:t>
            </a:r>
            <a:r>
              <a:rPr lang="es-ES" dirty="0"/>
              <a:t> (2010), </a:t>
            </a:r>
            <a:r>
              <a:rPr lang="es-ES" dirty="0">
                <a:solidFill>
                  <a:srgbClr val="FF0000"/>
                </a:solidFill>
              </a:rPr>
              <a:t>Figueroa</a:t>
            </a:r>
            <a:r>
              <a:rPr lang="es-ES" dirty="0"/>
              <a:t> (2006), Pereira (2004), </a:t>
            </a:r>
            <a:r>
              <a:rPr lang="es-ES" dirty="0" err="1">
                <a:solidFill>
                  <a:srgbClr val="FF0000"/>
                </a:solidFill>
              </a:rPr>
              <a:t>Caviglia</a:t>
            </a:r>
            <a:r>
              <a:rPr lang="es-ES" dirty="0"/>
              <a:t> (2017), </a:t>
            </a:r>
            <a:r>
              <a:rPr lang="es-ES" dirty="0">
                <a:solidFill>
                  <a:srgbClr val="FF0000"/>
                </a:solidFill>
              </a:rPr>
              <a:t>Brown</a:t>
            </a:r>
            <a:r>
              <a:rPr lang="es-ES" dirty="0"/>
              <a:t> (2016) y Falla (2022), entre otros. </a:t>
            </a:r>
            <a:endParaRPr lang="es-PE" dirty="0"/>
          </a:p>
          <a:p>
            <a:pPr lvl="2"/>
            <a:endParaRPr lang="es-ES" dirty="0" smtClean="0"/>
          </a:p>
          <a:p>
            <a:pPr lvl="2"/>
            <a:r>
              <a:rPr lang="es-ES" dirty="0" smtClean="0"/>
              <a:t>Para </a:t>
            </a:r>
            <a:r>
              <a:rPr lang="es-ES" dirty="0"/>
              <a:t>este apartado es necesario atender a las ideas expuestas por </a:t>
            </a:r>
            <a:r>
              <a:rPr lang="es-ES" dirty="0">
                <a:solidFill>
                  <a:srgbClr val="FF0000"/>
                </a:solidFill>
              </a:rPr>
              <a:t>Kant</a:t>
            </a:r>
            <a:r>
              <a:rPr lang="es-ES" dirty="0"/>
              <a:t> (1988, 2009 y 2007), Figueroa (2006), </a:t>
            </a:r>
            <a:r>
              <a:rPr lang="es-ES" dirty="0" err="1"/>
              <a:t>Agazzi</a:t>
            </a:r>
            <a:r>
              <a:rPr lang="es-ES" dirty="0"/>
              <a:t> (1986), </a:t>
            </a:r>
            <a:r>
              <a:rPr lang="es-ES" dirty="0" err="1"/>
              <a:t>Lacroix</a:t>
            </a:r>
            <a:r>
              <a:rPr lang="es-ES" dirty="0"/>
              <a:t> (1969), </a:t>
            </a:r>
            <a:r>
              <a:rPr lang="es-ES" dirty="0" err="1"/>
              <a:t>Vandewalle</a:t>
            </a:r>
            <a:r>
              <a:rPr lang="es-ES" dirty="0"/>
              <a:t> (2005), </a:t>
            </a:r>
            <a:r>
              <a:rPr lang="es-ES" dirty="0" err="1">
                <a:solidFill>
                  <a:srgbClr val="FF0000"/>
                </a:solidFill>
              </a:rPr>
              <a:t>Caviglia</a:t>
            </a:r>
            <a:r>
              <a:rPr lang="es-ES" dirty="0"/>
              <a:t> (2005 y 2017), </a:t>
            </a:r>
            <a:r>
              <a:rPr lang="es-ES" dirty="0" err="1"/>
              <a:t>Euchner</a:t>
            </a:r>
            <a:r>
              <a:rPr lang="es-ES" dirty="0"/>
              <a:t> (1974), </a:t>
            </a:r>
            <a:r>
              <a:rPr lang="es-ES" dirty="0">
                <a:solidFill>
                  <a:srgbClr val="FF0000"/>
                </a:solidFill>
              </a:rPr>
              <a:t>O´Neill</a:t>
            </a:r>
            <a:r>
              <a:rPr lang="es-ES" dirty="0"/>
              <a:t> (1986) y </a:t>
            </a:r>
            <a:r>
              <a:rPr lang="es-ES" dirty="0" err="1">
                <a:solidFill>
                  <a:srgbClr val="FF0000"/>
                </a:solidFill>
              </a:rPr>
              <a:t>Forst</a:t>
            </a:r>
            <a:r>
              <a:rPr lang="es-ES" dirty="0"/>
              <a:t> (2015), entre otros. </a:t>
            </a:r>
            <a:endParaRPr lang="es-PE" dirty="0"/>
          </a:p>
          <a:p>
            <a:endParaRPr lang="es-PE" dirty="0"/>
          </a:p>
        </p:txBody>
      </p:sp>
      <p:sp>
        <p:nvSpPr>
          <p:cNvPr id="4" name="CuadroTexto 3"/>
          <p:cNvSpPr txBox="1"/>
          <p:nvPr/>
        </p:nvSpPr>
        <p:spPr>
          <a:xfrm>
            <a:off x="4961216" y="3380125"/>
            <a:ext cx="7439331" cy="3477875"/>
          </a:xfrm>
          <a:prstGeom prst="rect">
            <a:avLst/>
          </a:prstGeom>
          <a:noFill/>
        </p:spPr>
        <p:txBody>
          <a:bodyPr wrap="square" rtlCol="0">
            <a:spAutoFit/>
          </a:bodyPr>
          <a:lstStyle/>
          <a:p>
            <a:r>
              <a:rPr lang="es-PE" sz="2000" dirty="0" smtClean="0">
                <a:solidFill>
                  <a:srgbClr val="FF0000"/>
                </a:solidFill>
              </a:rPr>
              <a:t>Introducción</a:t>
            </a:r>
          </a:p>
          <a:p>
            <a:endParaRPr lang="es-PE" sz="2000" dirty="0">
              <a:solidFill>
                <a:srgbClr val="FF0000"/>
              </a:solidFill>
            </a:endParaRPr>
          </a:p>
          <a:p>
            <a:r>
              <a:rPr lang="es-PE" sz="2000" dirty="0" smtClean="0">
                <a:solidFill>
                  <a:srgbClr val="FF0000"/>
                </a:solidFill>
              </a:rPr>
              <a:t>	</a:t>
            </a:r>
            <a:r>
              <a:rPr lang="es-PE" sz="2000" dirty="0" smtClean="0">
                <a:solidFill>
                  <a:schemeClr val="accent6"/>
                </a:solidFill>
              </a:rPr>
              <a:t>1. El proyecto crítico y pensamiento político de Kant</a:t>
            </a:r>
          </a:p>
          <a:p>
            <a:r>
              <a:rPr lang="es-PE" sz="2000" dirty="0" smtClean="0">
                <a:solidFill>
                  <a:schemeClr val="accent6"/>
                </a:solidFill>
              </a:rPr>
              <a:t>	</a:t>
            </a:r>
          </a:p>
          <a:p>
            <a:r>
              <a:rPr lang="es-PE" sz="2000" dirty="0" smtClean="0">
                <a:solidFill>
                  <a:schemeClr val="accent6"/>
                </a:solidFill>
              </a:rPr>
              <a:t>	2. Crisis en la educación</a:t>
            </a:r>
          </a:p>
          <a:p>
            <a:r>
              <a:rPr lang="es-PE" sz="2000" dirty="0">
                <a:solidFill>
                  <a:schemeClr val="accent6"/>
                </a:solidFill>
              </a:rPr>
              <a:t>	</a:t>
            </a:r>
          </a:p>
          <a:p>
            <a:r>
              <a:rPr lang="es-PE" sz="2000" dirty="0" smtClean="0">
                <a:solidFill>
                  <a:schemeClr val="accent6"/>
                </a:solidFill>
              </a:rPr>
              <a:t>	3. La educación desde el pensamiento político y crítico de </a:t>
            </a:r>
            <a:r>
              <a:rPr lang="es-PE" sz="2000" dirty="0" smtClean="0">
                <a:solidFill>
                  <a:schemeClr val="accent6"/>
                </a:solidFill>
              </a:rPr>
              <a:t>	Kant</a:t>
            </a:r>
            <a:endParaRPr lang="es-PE" sz="2000" dirty="0" smtClean="0">
              <a:solidFill>
                <a:schemeClr val="accent6"/>
              </a:solidFill>
            </a:endParaRPr>
          </a:p>
          <a:p>
            <a:endParaRPr lang="es-PE" sz="2000" dirty="0">
              <a:solidFill>
                <a:srgbClr val="FF0000"/>
              </a:solidFill>
            </a:endParaRPr>
          </a:p>
          <a:p>
            <a:r>
              <a:rPr lang="es-PE" sz="2000" dirty="0" smtClean="0">
                <a:solidFill>
                  <a:srgbClr val="FF0000"/>
                </a:solidFill>
              </a:rPr>
              <a:t>	4. ¿Republicanismo Democrático? </a:t>
            </a:r>
            <a:r>
              <a:rPr lang="es-PE" sz="2000" dirty="0">
                <a:solidFill>
                  <a:srgbClr val="FF0000"/>
                </a:solidFill>
              </a:rPr>
              <a:t>(</a:t>
            </a:r>
            <a:r>
              <a:rPr lang="es-PE" sz="2000" dirty="0" smtClean="0">
                <a:solidFill>
                  <a:srgbClr val="FF0000"/>
                </a:solidFill>
              </a:rPr>
              <a:t>Conclusiones)</a:t>
            </a:r>
          </a:p>
          <a:p>
            <a:r>
              <a:rPr lang="es-PE" sz="2000" dirty="0"/>
              <a:t>	</a:t>
            </a:r>
          </a:p>
        </p:txBody>
      </p:sp>
      <p:cxnSp>
        <p:nvCxnSpPr>
          <p:cNvPr id="6" name="Conector angular 5"/>
          <p:cNvCxnSpPr/>
          <p:nvPr/>
        </p:nvCxnSpPr>
        <p:spPr>
          <a:xfrm>
            <a:off x="433137" y="336883"/>
            <a:ext cx="5342021" cy="3866149"/>
          </a:xfrm>
          <a:prstGeom prst="bentConnector3">
            <a:avLst>
              <a:gd name="adj1" fmla="val -75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angular 9"/>
          <p:cNvCxnSpPr/>
          <p:nvPr/>
        </p:nvCxnSpPr>
        <p:spPr>
          <a:xfrm>
            <a:off x="882316" y="1475124"/>
            <a:ext cx="4892842" cy="3369592"/>
          </a:xfrm>
          <a:prstGeom prst="bentConnector3">
            <a:avLst>
              <a:gd name="adj1" fmla="val -82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angular 12"/>
          <p:cNvCxnSpPr/>
          <p:nvPr/>
        </p:nvCxnSpPr>
        <p:spPr>
          <a:xfrm>
            <a:off x="1347537" y="2374232"/>
            <a:ext cx="4427621" cy="3064042"/>
          </a:xfrm>
          <a:prstGeom prst="bentConnector3">
            <a:avLst>
              <a:gd name="adj1" fmla="val -144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013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52927" y="316083"/>
            <a:ext cx="6593305" cy="1277273"/>
          </a:xfrm>
          <a:prstGeom prst="rect">
            <a:avLst/>
          </a:prstGeom>
          <a:noFill/>
        </p:spPr>
        <p:txBody>
          <a:bodyPr wrap="square" rtlCol="0">
            <a:spAutoFit/>
          </a:bodyPr>
          <a:lstStyle/>
          <a:p>
            <a:r>
              <a:rPr lang="es-PE" sz="1100" dirty="0" smtClean="0">
                <a:solidFill>
                  <a:schemeClr val="accent6"/>
                </a:solidFill>
              </a:rPr>
              <a:t>1</a:t>
            </a:r>
            <a:r>
              <a:rPr lang="es-PE" sz="1100" dirty="0" smtClean="0">
                <a:solidFill>
                  <a:schemeClr val="accent6"/>
                </a:solidFill>
              </a:rPr>
              <a:t>. El proyecto crítico y pensamiento político de Kant</a:t>
            </a:r>
          </a:p>
          <a:p>
            <a:r>
              <a:rPr lang="es-PE" sz="1100" dirty="0" smtClean="0">
                <a:solidFill>
                  <a:schemeClr val="accent6"/>
                </a:solidFill>
              </a:rPr>
              <a:t>	</a:t>
            </a:r>
          </a:p>
          <a:p>
            <a:r>
              <a:rPr lang="es-PE" sz="1100" dirty="0" smtClean="0">
                <a:solidFill>
                  <a:schemeClr val="accent6"/>
                </a:solidFill>
              </a:rPr>
              <a:t>2</a:t>
            </a:r>
            <a:r>
              <a:rPr lang="es-PE" sz="1100" dirty="0" smtClean="0">
                <a:solidFill>
                  <a:schemeClr val="accent6"/>
                </a:solidFill>
              </a:rPr>
              <a:t>. Crisis en la educación</a:t>
            </a:r>
          </a:p>
          <a:p>
            <a:r>
              <a:rPr lang="es-PE" sz="1100" dirty="0">
                <a:solidFill>
                  <a:schemeClr val="accent6"/>
                </a:solidFill>
              </a:rPr>
              <a:t>	</a:t>
            </a:r>
          </a:p>
          <a:p>
            <a:r>
              <a:rPr lang="es-PE" sz="1100" dirty="0" smtClean="0">
                <a:solidFill>
                  <a:schemeClr val="accent6"/>
                </a:solidFill>
              </a:rPr>
              <a:t>3</a:t>
            </a:r>
            <a:r>
              <a:rPr lang="es-PE" sz="1100" dirty="0" smtClean="0">
                <a:solidFill>
                  <a:schemeClr val="accent6"/>
                </a:solidFill>
              </a:rPr>
              <a:t>. La educación desde el pensamiento político y crítico de Kant</a:t>
            </a:r>
          </a:p>
          <a:p>
            <a:endParaRPr lang="es-PE" sz="1100" dirty="0">
              <a:solidFill>
                <a:srgbClr val="FF0000"/>
              </a:solidFill>
            </a:endParaRPr>
          </a:p>
          <a:p>
            <a:r>
              <a:rPr lang="es-PE" sz="1100" dirty="0"/>
              <a:t>	</a:t>
            </a:r>
          </a:p>
        </p:txBody>
      </p:sp>
      <p:sp>
        <p:nvSpPr>
          <p:cNvPr id="5" name="Rectángulo 4"/>
          <p:cNvSpPr/>
          <p:nvPr/>
        </p:nvSpPr>
        <p:spPr>
          <a:xfrm>
            <a:off x="641683" y="2189159"/>
            <a:ext cx="10876547" cy="2805896"/>
          </a:xfrm>
          <a:prstGeom prst="rect">
            <a:avLst/>
          </a:prstGeom>
        </p:spPr>
        <p:txBody>
          <a:bodyPr wrap="square">
            <a:spAutoFit/>
          </a:bodyPr>
          <a:lstStyle/>
          <a:p>
            <a:pPr marL="540385" indent="-457200" algn="just">
              <a:spcAft>
                <a:spcPts val="1000"/>
              </a:spcAft>
            </a:pPr>
            <a:r>
              <a:rPr lang="es-ES" dirty="0" err="1">
                <a:latin typeface="Times New Roman" panose="02020603050405020304" pitchFamily="18" charset="0"/>
                <a:ea typeface="Calibri" panose="020F0502020204030204" pitchFamily="34" charset="0"/>
                <a:cs typeface="Times New Roman" panose="02020603050405020304" pitchFamily="18" charset="0"/>
              </a:rPr>
              <a:t>Caviglia</a:t>
            </a:r>
            <a:r>
              <a:rPr lang="es-ES" dirty="0">
                <a:latin typeface="Times New Roman" panose="02020603050405020304" pitchFamily="18" charset="0"/>
                <a:ea typeface="Calibri" panose="020F0502020204030204" pitchFamily="34" charset="0"/>
                <a:cs typeface="Times New Roman" panose="02020603050405020304" pitchFamily="18" charset="0"/>
              </a:rPr>
              <a:t>, A. (2005) </a:t>
            </a:r>
            <a:r>
              <a:rPr lang="es-ES" i="1" dirty="0">
                <a:latin typeface="Times New Roman" panose="02020603050405020304" pitchFamily="18" charset="0"/>
                <a:ea typeface="Calibri" panose="020F0502020204030204" pitchFamily="34" charset="0"/>
                <a:cs typeface="Times New Roman" panose="02020603050405020304" pitchFamily="18" charset="0"/>
              </a:rPr>
              <a:t>Soberanía de la voluntad unificada del pueblo sobre el gobierno en la filosofía política de Kant</a:t>
            </a:r>
            <a:r>
              <a:rPr lang="es-ES" dirty="0">
                <a:latin typeface="Times New Roman" panose="02020603050405020304" pitchFamily="18" charset="0"/>
                <a:ea typeface="Calibri" panose="020F0502020204030204" pitchFamily="34" charset="0"/>
                <a:cs typeface="Times New Roman" panose="02020603050405020304" pitchFamily="18" charset="0"/>
              </a:rPr>
              <a:t>. PUCP. </a:t>
            </a:r>
            <a:endParaRPr lang="es-PE" sz="1600" dirty="0">
              <a:latin typeface="Calibri" panose="020F0502020204030204" pitchFamily="34" charset="0"/>
              <a:ea typeface="Calibri" panose="020F0502020204030204" pitchFamily="34" charset="0"/>
              <a:cs typeface="Times New Roman" panose="02020603050405020304" pitchFamily="18" charset="0"/>
            </a:endParaRPr>
          </a:p>
          <a:p>
            <a:pPr marL="540385" indent="226695" algn="just">
              <a:spcAft>
                <a:spcPts val="1000"/>
              </a:spcAft>
            </a:pPr>
            <a:r>
              <a:rPr lang="es-ES" sz="4400" dirty="0">
                <a:latin typeface="Times New Roman" panose="02020603050405020304" pitchFamily="18" charset="0"/>
                <a:ea typeface="Calibri" panose="020F0502020204030204" pitchFamily="34" charset="0"/>
                <a:cs typeface="Times New Roman" panose="02020603050405020304" pitchFamily="18" charset="0"/>
              </a:rPr>
              <a:t>“</a:t>
            </a:r>
            <a:r>
              <a:rPr lang="es-ES" sz="4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Paz</a:t>
            </a:r>
            <a:r>
              <a:rPr lang="es-ES" sz="4400" dirty="0">
                <a:latin typeface="Times New Roman" panose="02020603050405020304" pitchFamily="18" charset="0"/>
                <a:ea typeface="Calibri" panose="020F0502020204030204" pitchFamily="34" charset="0"/>
                <a:cs typeface="Times New Roman" panose="02020603050405020304" pitchFamily="18" charset="0"/>
              </a:rPr>
              <a:t>, </a:t>
            </a:r>
            <a:r>
              <a:rPr lang="es-ES" sz="4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libertad</a:t>
            </a:r>
            <a:r>
              <a:rPr lang="es-ES" sz="4400" dirty="0">
                <a:latin typeface="Times New Roman" panose="02020603050405020304" pitchFamily="18" charset="0"/>
                <a:ea typeface="Calibri" panose="020F0502020204030204" pitchFamily="34" charset="0"/>
                <a:cs typeface="Times New Roman" panose="02020603050405020304" pitchFamily="18" charset="0"/>
              </a:rPr>
              <a:t> y rechazo a la </a:t>
            </a:r>
            <a:r>
              <a:rPr lang="es-ES" sz="4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tiranía</a:t>
            </a:r>
            <a:r>
              <a:rPr lang="es-ES" sz="4400" dirty="0">
                <a:latin typeface="Times New Roman" panose="02020603050405020304" pitchFamily="18" charset="0"/>
                <a:ea typeface="Calibri" panose="020F0502020204030204" pitchFamily="34" charset="0"/>
                <a:cs typeface="Times New Roman" panose="02020603050405020304" pitchFamily="18" charset="0"/>
              </a:rPr>
              <a:t> atraviesan el pensamiento político de Immanuel Kant” (2005; p. I </a:t>
            </a:r>
            <a:r>
              <a:rPr lang="es-ES" sz="4400" dirty="0" smtClean="0">
                <a:latin typeface="Times New Roman" panose="02020603050405020304" pitchFamily="18" charset="0"/>
                <a:ea typeface="Calibri" panose="020F0502020204030204" pitchFamily="34" charset="0"/>
                <a:cs typeface="Times New Roman" panose="02020603050405020304" pitchFamily="18" charset="0"/>
              </a:rPr>
              <a:t>)</a:t>
            </a:r>
            <a:endParaRPr lang="es-PE" sz="5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ángulo 6"/>
          <p:cNvSpPr/>
          <p:nvPr/>
        </p:nvSpPr>
        <p:spPr>
          <a:xfrm>
            <a:off x="352927" y="316083"/>
            <a:ext cx="3160294" cy="3256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565619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6568" y="52685"/>
            <a:ext cx="6593305" cy="1277273"/>
          </a:xfrm>
          <a:prstGeom prst="rect">
            <a:avLst/>
          </a:prstGeom>
          <a:noFill/>
        </p:spPr>
        <p:txBody>
          <a:bodyPr wrap="square" rtlCol="0">
            <a:spAutoFit/>
          </a:bodyPr>
          <a:lstStyle/>
          <a:p>
            <a:r>
              <a:rPr lang="es-PE" sz="1100" dirty="0" smtClean="0">
                <a:solidFill>
                  <a:schemeClr val="accent6"/>
                </a:solidFill>
              </a:rPr>
              <a:t>1</a:t>
            </a:r>
            <a:r>
              <a:rPr lang="es-PE" sz="1100" dirty="0" smtClean="0">
                <a:solidFill>
                  <a:schemeClr val="accent6"/>
                </a:solidFill>
              </a:rPr>
              <a:t>. El proyecto crítico y pensamiento político de Kant</a:t>
            </a:r>
          </a:p>
          <a:p>
            <a:r>
              <a:rPr lang="es-PE" sz="1100" dirty="0" smtClean="0">
                <a:solidFill>
                  <a:schemeClr val="accent6"/>
                </a:solidFill>
              </a:rPr>
              <a:t>	</a:t>
            </a:r>
          </a:p>
          <a:p>
            <a:r>
              <a:rPr lang="es-PE" sz="1100" dirty="0" smtClean="0">
                <a:solidFill>
                  <a:schemeClr val="accent6"/>
                </a:solidFill>
              </a:rPr>
              <a:t>2</a:t>
            </a:r>
            <a:r>
              <a:rPr lang="es-PE" sz="1100" dirty="0" smtClean="0">
                <a:solidFill>
                  <a:schemeClr val="accent6"/>
                </a:solidFill>
              </a:rPr>
              <a:t>. Crisis en la educación</a:t>
            </a:r>
          </a:p>
          <a:p>
            <a:r>
              <a:rPr lang="es-PE" sz="1100" dirty="0">
                <a:solidFill>
                  <a:schemeClr val="accent6"/>
                </a:solidFill>
              </a:rPr>
              <a:t>	</a:t>
            </a:r>
          </a:p>
          <a:p>
            <a:r>
              <a:rPr lang="es-PE" sz="1100" dirty="0" smtClean="0">
                <a:solidFill>
                  <a:schemeClr val="accent6"/>
                </a:solidFill>
              </a:rPr>
              <a:t>3</a:t>
            </a:r>
            <a:r>
              <a:rPr lang="es-PE" sz="1100" dirty="0" smtClean="0">
                <a:solidFill>
                  <a:schemeClr val="accent6"/>
                </a:solidFill>
              </a:rPr>
              <a:t>. La educación desde el pensamiento político y crítico de Kant</a:t>
            </a:r>
          </a:p>
          <a:p>
            <a:endParaRPr lang="es-PE" sz="1100" dirty="0">
              <a:solidFill>
                <a:srgbClr val="FF0000"/>
              </a:solidFill>
            </a:endParaRPr>
          </a:p>
          <a:p>
            <a:endParaRPr lang="es-PE" sz="1100" dirty="0"/>
          </a:p>
        </p:txBody>
      </p:sp>
      <p:sp>
        <p:nvSpPr>
          <p:cNvPr id="5" name="Rectángulo 4"/>
          <p:cNvSpPr/>
          <p:nvPr/>
        </p:nvSpPr>
        <p:spPr>
          <a:xfrm>
            <a:off x="545432" y="1118984"/>
            <a:ext cx="10876547" cy="5386090"/>
          </a:xfrm>
          <a:prstGeom prst="rect">
            <a:avLst/>
          </a:prstGeom>
        </p:spPr>
        <p:txBody>
          <a:bodyPr wrap="square">
            <a:spAutoFit/>
          </a:bodyPr>
          <a:lstStyle/>
          <a:p>
            <a:r>
              <a:rPr lang="es-ES" dirty="0"/>
              <a:t>Figueroa, M. (2006) </a:t>
            </a:r>
            <a:r>
              <a:rPr lang="es-ES" i="1" dirty="0"/>
              <a:t>Kant y el sentido ético de la educación. Una lectura en la época de la globalización.</a:t>
            </a:r>
            <a:r>
              <a:rPr lang="es-ES" dirty="0"/>
              <a:t> En: Persona y Sociedad, Universidad Alberto Hurtado, Vol. XX, Nº3, 2006, pp. 73-87. </a:t>
            </a:r>
            <a:endParaRPr lang="es-PE" dirty="0"/>
          </a:p>
          <a:p>
            <a:pPr marL="540385" indent="226695" algn="just">
              <a:spcAft>
                <a:spcPts val="1000"/>
              </a:spcAft>
            </a:pPr>
            <a:r>
              <a:rPr lang="es-PE" sz="4400" dirty="0" smtClean="0">
                <a:latin typeface="Times New Roman" panose="02020603050405020304" pitchFamily="18" charset="0"/>
                <a:ea typeface="Calibri" panose="020F0502020204030204" pitchFamily="34" charset="0"/>
                <a:cs typeface="Times New Roman" panose="02020603050405020304" pitchFamily="18" charset="0"/>
              </a:rPr>
              <a:t>“</a:t>
            </a:r>
            <a:r>
              <a:rPr lang="es-PE" sz="4400" dirty="0">
                <a:latin typeface="Times New Roman" panose="02020603050405020304" pitchFamily="18" charset="0"/>
                <a:ea typeface="Calibri" panose="020F0502020204030204" pitchFamily="34" charset="0"/>
                <a:cs typeface="Times New Roman" panose="02020603050405020304" pitchFamily="18" charset="0"/>
              </a:rPr>
              <a:t>Si la </a:t>
            </a:r>
            <a:r>
              <a:rPr lang="es-PE" sz="4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educación</a:t>
            </a:r>
            <a:r>
              <a:rPr lang="es-PE" sz="4400" dirty="0">
                <a:latin typeface="Times New Roman" panose="02020603050405020304" pitchFamily="18" charset="0"/>
                <a:ea typeface="Calibri" panose="020F0502020204030204" pitchFamily="34" charset="0"/>
                <a:cs typeface="Times New Roman" panose="02020603050405020304" pitchFamily="18" charset="0"/>
              </a:rPr>
              <a:t> se transforma en </a:t>
            </a:r>
            <a:r>
              <a:rPr lang="es-PE" sz="4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pura capacitación</a:t>
            </a:r>
            <a:r>
              <a:rPr lang="es-PE" sz="4400" dirty="0">
                <a:latin typeface="Times New Roman" panose="02020603050405020304" pitchFamily="18" charset="0"/>
                <a:ea typeface="Calibri" panose="020F0502020204030204" pitchFamily="34" charset="0"/>
                <a:cs typeface="Times New Roman" panose="02020603050405020304" pitchFamily="18" charset="0"/>
              </a:rPr>
              <a:t>, lo que entonces se patentiza es el influjo que la visión </a:t>
            </a:r>
            <a:r>
              <a:rPr lang="es-PE" sz="4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instrumental</a:t>
            </a:r>
            <a:r>
              <a:rPr lang="es-PE" sz="4400" dirty="0">
                <a:latin typeface="Times New Roman" panose="02020603050405020304" pitchFamily="18" charset="0"/>
                <a:ea typeface="Calibri" panose="020F0502020204030204" pitchFamily="34" charset="0"/>
                <a:cs typeface="Times New Roman" panose="02020603050405020304" pitchFamily="18" charset="0"/>
              </a:rPr>
              <a:t> está ejerciendo sobre nosotros y nuestras expectativas, y, por lo tanto, el </a:t>
            </a:r>
            <a:r>
              <a:rPr lang="es-PE" sz="4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drástico deterioro</a:t>
            </a:r>
            <a:r>
              <a:rPr lang="es-PE" sz="4400" dirty="0">
                <a:latin typeface="Times New Roman" panose="02020603050405020304" pitchFamily="18" charset="0"/>
                <a:ea typeface="Calibri" panose="020F0502020204030204" pitchFamily="34" charset="0"/>
                <a:cs typeface="Times New Roman" panose="02020603050405020304" pitchFamily="18" charset="0"/>
              </a:rPr>
              <a:t> o empobrecimiento de sentido a que esta queda expuesta.” (2006, p. 74)</a:t>
            </a:r>
            <a:endParaRPr lang="es-PE" sz="5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ángulo 6"/>
          <p:cNvSpPr/>
          <p:nvPr/>
        </p:nvSpPr>
        <p:spPr>
          <a:xfrm>
            <a:off x="216568" y="368968"/>
            <a:ext cx="1532021" cy="2727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50286766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TotalTime>
  <Words>784</Words>
  <Application>Microsoft Office PowerPoint</Application>
  <PresentationFormat>Panorámica</PresentationFormat>
  <Paragraphs>108</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39</cp:revision>
  <dcterms:created xsi:type="dcterms:W3CDTF">2023-11-01T19:52:05Z</dcterms:created>
  <dcterms:modified xsi:type="dcterms:W3CDTF">2023-11-27T16:19:36Z</dcterms:modified>
</cp:coreProperties>
</file>