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3F8B9-B641-4F0C-BAA5-E416B521273C}" type="datetimeFigureOut">
              <a:rPr lang="en-US" smtClean="0"/>
              <a:t>9/20/2021</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BE2F81-012C-4A0A-8C02-DE8409C598CC}" type="slidenum">
              <a:rPr lang="en-US" smtClean="0"/>
              <a:t>‹Nº›</a:t>
            </a:fld>
            <a:endParaRPr lang="en-US"/>
          </a:p>
        </p:txBody>
      </p:sp>
    </p:spTree>
    <p:extLst>
      <p:ext uri="{BB962C8B-B14F-4D97-AF65-F5344CB8AC3E}">
        <p14:creationId xmlns:p14="http://schemas.microsoft.com/office/powerpoint/2010/main" val="4226150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9/20/2021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9/20/2021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just"/>
            <a:r>
              <a:rPr lang="es-ES" dirty="0" smtClean="0"/>
              <a:t>PENSAMIENTO CRÍTICO</a:t>
            </a:r>
            <a:endParaRPr lang="en-US" dirty="0"/>
          </a:p>
        </p:txBody>
      </p:sp>
      <p:sp>
        <p:nvSpPr>
          <p:cNvPr id="3" name="Subtítulo 2"/>
          <p:cNvSpPr>
            <a:spLocks noGrp="1"/>
          </p:cNvSpPr>
          <p:nvPr>
            <p:ph type="subTitle" idx="1"/>
          </p:nvPr>
        </p:nvSpPr>
        <p:spPr/>
        <p:txBody>
          <a:bodyPr/>
          <a:lstStyle/>
          <a:p>
            <a:r>
              <a:rPr lang="es-ES" dirty="0"/>
              <a:t>6</a:t>
            </a:r>
            <a:r>
              <a:rPr lang="es-ES" smtClean="0"/>
              <a:t>.- </a:t>
            </a:r>
            <a:r>
              <a:rPr lang="es-ES" smtClean="0"/>
              <a:t>LOS ABUSOS DE LA MEMORIA TZVETAN  TODOROV </a:t>
            </a:r>
            <a:r>
              <a:rPr lang="es-ES" dirty="0" smtClean="0"/>
              <a:t>(GONZALO GAMIO GEHRI)</a:t>
            </a:r>
            <a:endParaRPr lang="en-US" dirty="0"/>
          </a:p>
        </p:txBody>
      </p:sp>
    </p:spTree>
    <p:extLst>
      <p:ext uri="{BB962C8B-B14F-4D97-AF65-F5344CB8AC3E}">
        <p14:creationId xmlns:p14="http://schemas.microsoft.com/office/powerpoint/2010/main" val="2099641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UNA ÉTICA DE LA MEMORIA</a:t>
            </a:r>
            <a:endParaRPr lang="en-US" dirty="0"/>
          </a:p>
        </p:txBody>
      </p:sp>
      <p:sp>
        <p:nvSpPr>
          <p:cNvPr id="3" name="Marcador de contenido 2"/>
          <p:cNvSpPr>
            <a:spLocks noGrp="1"/>
          </p:cNvSpPr>
          <p:nvPr>
            <p:ph idx="1"/>
          </p:nvPr>
        </p:nvSpPr>
        <p:spPr/>
        <p:txBody>
          <a:bodyPr>
            <a:normAutofit fontScale="92500" lnSpcReduction="10000"/>
          </a:bodyPr>
          <a:lstStyle/>
          <a:p>
            <a:pPr algn="just"/>
            <a:r>
              <a:rPr lang="es-PE" dirty="0"/>
              <a:t>Entre todos los instrumentos que los perpetradores de crímenes de lesa humanidad utilizan para encubrir sus delitos – incluidos los violentos y los (mal llamados)  “políticos” –, ninguno es tan perversamente “eficaz” como el </a:t>
            </a:r>
            <a:r>
              <a:rPr lang="es-PE" i="1" dirty="0"/>
              <a:t>control sobre la memoria</a:t>
            </a:r>
            <a:r>
              <a:rPr lang="es-PE" dirty="0"/>
              <a:t>, la ilegítima potestad de un grupo de poder e influencia – generalmente (aunque no en todos los casos) un gobierno autoritario – que determina (mediante el uso de la fuerza y otros mecanismos más sutiles de presión y represión), lo que una comunidad debe recordar, olvidar o </a:t>
            </a:r>
            <a:r>
              <a:rPr lang="es-PE" i="1" dirty="0"/>
              <a:t>negar</a:t>
            </a:r>
            <a:r>
              <a:rPr lang="es-PE" dirty="0"/>
              <a:t> como hecho histórico real o relevante para ella</a:t>
            </a:r>
            <a:r>
              <a:rPr lang="es-PE" i="1" dirty="0" smtClean="0"/>
              <a:t>.</a:t>
            </a:r>
          </a:p>
          <a:p>
            <a:pPr algn="just"/>
            <a:r>
              <a:rPr lang="es-PE" dirty="0"/>
              <a:t>Se trata de la construcción de una “historia oficial” que elimine los rastros de las desapariciones, las torturas, el abuso de poder. Una historia que guarde silencio sobre las víctimas, que las convierta en invisibles o incluso en presuntamente “irreales”. </a:t>
            </a:r>
            <a:endParaRPr lang="en-US" dirty="0"/>
          </a:p>
          <a:p>
            <a:pPr algn="just"/>
            <a:endParaRPr lang="en-US" dirty="0"/>
          </a:p>
        </p:txBody>
      </p:sp>
    </p:spTree>
    <p:extLst>
      <p:ext uri="{BB962C8B-B14F-4D97-AF65-F5344CB8AC3E}">
        <p14:creationId xmlns:p14="http://schemas.microsoft.com/office/powerpoint/2010/main" val="328752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MEMORIA Y SU POTENCIAL TRANSFORMADOR</a:t>
            </a:r>
            <a:endParaRPr lang="en-US" dirty="0"/>
          </a:p>
        </p:txBody>
      </p:sp>
      <p:sp>
        <p:nvSpPr>
          <p:cNvPr id="3" name="Marcador de contenido 2"/>
          <p:cNvSpPr>
            <a:spLocks noGrp="1"/>
          </p:cNvSpPr>
          <p:nvPr>
            <p:ph idx="1"/>
          </p:nvPr>
        </p:nvSpPr>
        <p:spPr/>
        <p:txBody>
          <a:bodyPr>
            <a:normAutofit lnSpcReduction="10000"/>
          </a:bodyPr>
          <a:lstStyle/>
          <a:p>
            <a:pPr algn="just"/>
            <a:r>
              <a:rPr lang="es-PE" dirty="0"/>
              <a:t>En este sentido, </a:t>
            </a:r>
            <a:r>
              <a:rPr lang="es-PE" i="1" dirty="0"/>
              <a:t>el esclarecimiento de la memoria</a:t>
            </a:r>
            <a:r>
              <a:rPr lang="es-PE" dirty="0"/>
              <a:t> constituye la actividad </a:t>
            </a:r>
            <a:r>
              <a:rPr lang="es-PE" i="1" dirty="0"/>
              <a:t>básica</a:t>
            </a:r>
            <a:r>
              <a:rPr lang="es-PE" dirty="0"/>
              <a:t> en la defensa propiamente ética y política de los Derechos Humanos. </a:t>
            </a:r>
            <a:endParaRPr lang="es-PE" dirty="0" smtClean="0"/>
          </a:p>
          <a:p>
            <a:pPr algn="just"/>
            <a:r>
              <a:rPr lang="es-PE" dirty="0" smtClean="0"/>
              <a:t>Escuchar </a:t>
            </a:r>
            <a:r>
              <a:rPr lang="es-PE" dirty="0"/>
              <a:t>la voz de las víctimas, desenterrar las fosas comunes, reconstruir aquella historia dolorosa que los perpetradores de un lado y del otro pretenden acallar por la fuerza o maquillando los hechos del pasado. </a:t>
            </a:r>
            <a:endParaRPr lang="es-PE" dirty="0" smtClean="0"/>
          </a:p>
          <a:p>
            <a:pPr algn="just"/>
            <a:r>
              <a:rPr lang="es-PE" dirty="0" smtClean="0"/>
              <a:t>Es un proceso selectivo que implica recuerdo y olvido.</a:t>
            </a:r>
          </a:p>
          <a:p>
            <a:pPr algn="just"/>
            <a:r>
              <a:rPr lang="es-PE" dirty="0" smtClean="0"/>
              <a:t>No podemos recordarlo todo (Cfr. </a:t>
            </a:r>
            <a:r>
              <a:rPr lang="es-PE" i="1" dirty="0" smtClean="0"/>
              <a:t>Funes el memorioso</a:t>
            </a:r>
            <a:r>
              <a:rPr lang="es-PE" dirty="0" smtClean="0"/>
              <a:t>).</a:t>
            </a:r>
          </a:p>
          <a:p>
            <a:pPr algn="just"/>
            <a:r>
              <a:rPr lang="es-PE" dirty="0" smtClean="0"/>
              <a:t>Es una tarea pública, cívica.  Escuchar a las víctimas.</a:t>
            </a:r>
            <a:endParaRPr lang="en-US" dirty="0"/>
          </a:p>
        </p:txBody>
      </p:sp>
    </p:spTree>
    <p:extLst>
      <p:ext uri="{BB962C8B-B14F-4D97-AF65-F5344CB8AC3E}">
        <p14:creationId xmlns:p14="http://schemas.microsoft.com/office/powerpoint/2010/main" val="346366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MEMORIA Y SU POTENCIAL TRANSFORMADOR</a:t>
            </a:r>
            <a:endParaRPr lang="en-US" dirty="0"/>
          </a:p>
        </p:txBody>
      </p:sp>
      <p:sp>
        <p:nvSpPr>
          <p:cNvPr id="3" name="Marcador de contenido 2"/>
          <p:cNvSpPr>
            <a:spLocks noGrp="1"/>
          </p:cNvSpPr>
          <p:nvPr>
            <p:ph idx="1"/>
          </p:nvPr>
        </p:nvSpPr>
        <p:spPr/>
        <p:txBody>
          <a:bodyPr/>
          <a:lstStyle/>
          <a:p>
            <a:pPr algn="just"/>
            <a:r>
              <a:rPr lang="es-PE" dirty="0"/>
              <a:t>Son los agentes mismos – y en particular las víctimas, aunque no sólo ellas – quienes se entregan a construir la urdimbre significativa de la historia de la violencia padecida, un relato coherente y revisable que pretende enseñarnos algo importante sobre la experiencia del dolor y la búsqueda de la justicia y la reconciliación; ellos discuten (en virtud de </a:t>
            </a:r>
            <a:r>
              <a:rPr lang="es-PE" i="1" dirty="0"/>
              <a:t>razones</a:t>
            </a:r>
            <a:r>
              <a:rPr lang="es-PE" dirty="0"/>
              <a:t> que se someten al escrutinio comunitario) qué debe ser recordado como relevante para esa historia y qué no conforma su núcleo. </a:t>
            </a:r>
            <a:endParaRPr lang="es-PE" dirty="0" smtClean="0"/>
          </a:p>
          <a:p>
            <a:pPr algn="just"/>
            <a:r>
              <a:rPr lang="es-PE" dirty="0" smtClean="0"/>
              <a:t>Idea de Justicia transicional.</a:t>
            </a:r>
          </a:p>
          <a:p>
            <a:pPr algn="just"/>
            <a:r>
              <a:rPr lang="es-PE" dirty="0" smtClean="0"/>
              <a:t>Paul  </a:t>
            </a:r>
            <a:r>
              <a:rPr lang="es-PE" dirty="0" err="1" smtClean="0"/>
              <a:t>Klee</a:t>
            </a:r>
            <a:r>
              <a:rPr lang="es-PE" i="1" dirty="0" smtClean="0"/>
              <a:t>,  </a:t>
            </a:r>
            <a:r>
              <a:rPr lang="es-PE" i="1" dirty="0" err="1" smtClean="0"/>
              <a:t>Angelus</a:t>
            </a:r>
            <a:r>
              <a:rPr lang="es-PE" i="1" dirty="0" smtClean="0"/>
              <a:t> </a:t>
            </a:r>
            <a:r>
              <a:rPr lang="es-PE" i="1" dirty="0" err="1" smtClean="0"/>
              <a:t>Novus</a:t>
            </a:r>
            <a:r>
              <a:rPr lang="es-PE" dirty="0" smtClean="0"/>
              <a:t>. </a:t>
            </a:r>
          </a:p>
          <a:p>
            <a:pPr marL="0" indent="0" algn="just">
              <a:buNone/>
            </a:pPr>
            <a:endParaRPr lang="en-US" dirty="0"/>
          </a:p>
        </p:txBody>
      </p:sp>
    </p:spTree>
    <p:extLst>
      <p:ext uri="{BB962C8B-B14F-4D97-AF65-F5344CB8AC3E}">
        <p14:creationId xmlns:p14="http://schemas.microsoft.com/office/powerpoint/2010/main" val="65713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i="1" dirty="0" smtClean="0"/>
              <a:t>ANGELUS NOVUS</a:t>
            </a:r>
            <a:endParaRPr lang="en-US" i="1" dirty="0"/>
          </a:p>
        </p:txBody>
      </p:sp>
      <p:pic>
        <p:nvPicPr>
          <p:cNvPr id="1026" name="Picture 2" descr="Angelus Novus - Wikipedia, la enciclopedia lib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34499" y="2016125"/>
            <a:ext cx="2837327"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89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Walter benjamín, 9</a:t>
            </a:r>
            <a:endParaRPr lang="en-US" dirty="0"/>
          </a:p>
        </p:txBody>
      </p:sp>
      <p:sp>
        <p:nvSpPr>
          <p:cNvPr id="3" name="Marcador de contenido 2"/>
          <p:cNvSpPr>
            <a:spLocks noGrp="1"/>
          </p:cNvSpPr>
          <p:nvPr>
            <p:ph idx="1"/>
          </p:nvPr>
        </p:nvSpPr>
        <p:spPr/>
        <p:txBody>
          <a:bodyPr/>
          <a:lstStyle/>
          <a:p>
            <a:pPr algn="just"/>
            <a:r>
              <a:rPr lang="es-ES" dirty="0"/>
              <a:t>“En lo que para </a:t>
            </a:r>
            <a:r>
              <a:rPr lang="es-ES" i="1" dirty="0"/>
              <a:t>nosotros </a:t>
            </a:r>
            <a:r>
              <a:rPr lang="es-ES" dirty="0"/>
              <a:t>aparece como una cadena de acontecimientos, él ve una catástrofe única, que arroja a sus pies ruina sobre ruina, amontonándolas sin cesar. El ángel quisiera detenerse, despertar a los muertos y recomponer lo destruido. Pero un huracán sopla desde el paraíso y se arremolina en sus alas, y es tan fuerte que el ángel ya no puede plegarlas. Este huracán lo arrastra irresistiblemente hacia el futuro, al cual vuelve las espaldas, mientras el cúmulo de ruinas crece ante él hasta el cielo. Este huracán es lo que nosotros llamamos progreso</a:t>
            </a:r>
            <a:r>
              <a:rPr lang="es-ES" dirty="0" smtClean="0"/>
              <a:t>”.</a:t>
            </a:r>
            <a:endParaRPr lang="en-US" dirty="0"/>
          </a:p>
        </p:txBody>
      </p:sp>
    </p:spTree>
    <p:extLst>
      <p:ext uri="{BB962C8B-B14F-4D97-AF65-F5344CB8AC3E}">
        <p14:creationId xmlns:p14="http://schemas.microsoft.com/office/powerpoint/2010/main" val="35362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Memoria literal y ejemplar</a:t>
            </a:r>
            <a:endParaRPr lang="en-US" dirty="0"/>
          </a:p>
        </p:txBody>
      </p:sp>
      <p:sp>
        <p:nvSpPr>
          <p:cNvPr id="3" name="Marcador de contenido 2"/>
          <p:cNvSpPr>
            <a:spLocks noGrp="1"/>
          </p:cNvSpPr>
          <p:nvPr>
            <p:ph idx="1"/>
          </p:nvPr>
        </p:nvSpPr>
        <p:spPr/>
        <p:txBody>
          <a:bodyPr>
            <a:normAutofit lnSpcReduction="10000"/>
          </a:bodyPr>
          <a:lstStyle/>
          <a:p>
            <a:pPr algn="just"/>
            <a:r>
              <a:rPr lang="es-ES" dirty="0" smtClean="0"/>
              <a:t>Resulta fundamental distinguir entre el uso y el abuso de la memoria.</a:t>
            </a:r>
          </a:p>
          <a:p>
            <a:pPr algn="just"/>
            <a:r>
              <a:rPr lang="es-ES" dirty="0" smtClean="0"/>
              <a:t>I) </a:t>
            </a:r>
            <a:r>
              <a:rPr lang="es-ES" i="1" dirty="0" smtClean="0"/>
              <a:t>Memoria literal </a:t>
            </a:r>
            <a:r>
              <a:rPr lang="es-ES" dirty="0" smtClean="0"/>
              <a:t>se centra en la reconstrucción estricta del pasado. Puede victimizar. </a:t>
            </a:r>
          </a:p>
          <a:p>
            <a:pPr algn="just"/>
            <a:r>
              <a:rPr lang="es-ES" dirty="0" smtClean="0"/>
              <a:t>II) </a:t>
            </a:r>
            <a:r>
              <a:rPr lang="es-ES" i="1" dirty="0" smtClean="0"/>
              <a:t>Memoria ejemplar </a:t>
            </a:r>
            <a:r>
              <a:rPr lang="es-ES" dirty="0" smtClean="0"/>
              <a:t>compara casos de injusticia y violencia para extraer lecciones para dirigir el presente hacia un futuro que no repita las condiciones de la tragedia vivida.</a:t>
            </a:r>
          </a:p>
          <a:p>
            <a:pPr algn="just"/>
            <a:r>
              <a:rPr lang="es-ES" dirty="0" smtClean="0"/>
              <a:t>Su objetivo es restituir los derechos ciudadanos a la víctima, así como transformar  mentalidades,  prácticas sociales  e instituciones sociales y políticas para que no se repita lo vivido.  </a:t>
            </a:r>
            <a:r>
              <a:rPr lang="es-ES" i="1" dirty="0" smtClean="0"/>
              <a:t>Establecer medidas de no repetición</a:t>
            </a:r>
            <a:r>
              <a:rPr lang="es-ES" dirty="0" smtClean="0"/>
              <a:t>.</a:t>
            </a:r>
          </a:p>
          <a:p>
            <a:r>
              <a:rPr lang="es-ES" dirty="0" smtClean="0"/>
              <a:t> El otro nombre de la </a:t>
            </a:r>
            <a:r>
              <a:rPr lang="es-ES" i="1" dirty="0" smtClean="0"/>
              <a:t>memoria ejemplar </a:t>
            </a:r>
            <a:r>
              <a:rPr lang="es-ES" dirty="0" smtClean="0"/>
              <a:t>es </a:t>
            </a:r>
            <a:r>
              <a:rPr lang="es-ES" i="1" dirty="0" smtClean="0"/>
              <a:t>justicia</a:t>
            </a:r>
            <a:r>
              <a:rPr lang="es-ES" i="1" smtClean="0"/>
              <a:t>.</a:t>
            </a:r>
            <a:r>
              <a:rPr lang="es-ES" smtClean="0"/>
              <a:t> No </a:t>
            </a:r>
            <a:r>
              <a:rPr lang="es-ES" dirty="0" smtClean="0"/>
              <a:t>hay muertos ajenos.</a:t>
            </a:r>
            <a:endParaRPr lang="en-US" dirty="0"/>
          </a:p>
        </p:txBody>
      </p:sp>
    </p:spTree>
    <p:extLst>
      <p:ext uri="{BB962C8B-B14F-4D97-AF65-F5344CB8AC3E}">
        <p14:creationId xmlns:p14="http://schemas.microsoft.com/office/powerpoint/2010/main" val="10088673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TM10001114[[fn=Galería]]</Template>
  <TotalTime>509</TotalTime>
  <Words>609</Words>
  <Application>Microsoft Office PowerPoint</Application>
  <PresentationFormat>Panorámica</PresentationFormat>
  <Paragraphs>24</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Gill Sans MT</vt:lpstr>
      <vt:lpstr>Gallery</vt:lpstr>
      <vt:lpstr>PENSAMIENTO CRÍTICO</vt:lpstr>
      <vt:lpstr>UNA ÉTICA DE LA MEMORIA</vt:lpstr>
      <vt:lpstr>MEMORIA Y SU POTENCIAL TRANSFORMADOR</vt:lpstr>
      <vt:lpstr>MEMORIA Y SU POTENCIAL TRANSFORMADOR</vt:lpstr>
      <vt:lpstr>ANGELUS NOVUS</vt:lpstr>
      <vt:lpstr>Walter benjamín, 9</vt:lpstr>
      <vt:lpstr>Memoria literal y ejemplar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 DE PAZ</dc:title>
  <dc:creator>Ivonne Gehri</dc:creator>
  <cp:lastModifiedBy>Ivonne Gehri</cp:lastModifiedBy>
  <cp:revision>60</cp:revision>
  <dcterms:created xsi:type="dcterms:W3CDTF">2020-03-26T23:00:59Z</dcterms:created>
  <dcterms:modified xsi:type="dcterms:W3CDTF">2021-09-20T15:24:30Z</dcterms:modified>
</cp:coreProperties>
</file>