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304" r:id="rId24"/>
    <p:sldId id="277" r:id="rId25"/>
    <p:sldId id="279" r:id="rId26"/>
    <p:sldId id="280" r:id="rId27"/>
    <p:sldId id="287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5" r:id="rId48"/>
    <p:sldId id="303" r:id="rId4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60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7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6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2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56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98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871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87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6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0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CCBC-C0AE-47AB-9CF9-08A26CB7FE97}" type="datetimeFigureOut">
              <a:rPr lang="es-PE" smtClean="0"/>
              <a:t>30/09/2022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C394-9BFC-41E1-9970-C43E5A4E9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07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14" y="626951"/>
            <a:ext cx="5982789" cy="57068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41400" y="426896"/>
            <a:ext cx="566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FF0000"/>
                </a:solidFill>
              </a:rPr>
              <a:t>Fragmentos de</a:t>
            </a:r>
            <a:endParaRPr lang="es-PE" sz="20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14" y="1646869"/>
            <a:ext cx="3095051" cy="18335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487783" y="3480393"/>
            <a:ext cx="4937760" cy="160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680" y="3952810"/>
            <a:ext cx="2695303" cy="7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2" y="1137558"/>
            <a:ext cx="10785156" cy="47407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38402" y="998537"/>
            <a:ext cx="3469141" cy="322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9347200" y="5636987"/>
            <a:ext cx="2076358" cy="24129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38402" y="998536"/>
            <a:ext cx="10785156" cy="2746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40230" y="3744686"/>
            <a:ext cx="1567542" cy="348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70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8" y="1553028"/>
            <a:ext cx="11512586" cy="422365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09601" y="1553029"/>
            <a:ext cx="8999422" cy="261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09601" y="2801257"/>
            <a:ext cx="11161485" cy="127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89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98" y="695882"/>
            <a:ext cx="8557759" cy="20315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127" y="2545259"/>
            <a:ext cx="8281988" cy="431274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94127" y="1161143"/>
            <a:ext cx="8122330" cy="580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1026" name="Picture 2" descr="Sistema ONU | Agenda 2030 en América Latina y el Cari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886" y="1049655"/>
            <a:ext cx="803545" cy="80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994127" y="2946400"/>
            <a:ext cx="8122330" cy="88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865257" y="4701630"/>
            <a:ext cx="3251200" cy="247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994127" y="4949372"/>
            <a:ext cx="8122330" cy="1799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30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8" y="540658"/>
            <a:ext cx="9942285" cy="605679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611086" y="1190171"/>
            <a:ext cx="9027885" cy="1785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11086" y="2975429"/>
            <a:ext cx="2510971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554514" y="3497943"/>
            <a:ext cx="8084457" cy="27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611086" y="3773715"/>
            <a:ext cx="9027885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5892800" y="4238171"/>
            <a:ext cx="4746171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8374743" y="5500914"/>
            <a:ext cx="2264228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611086" y="5747657"/>
            <a:ext cx="9027885" cy="84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55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46" y="760909"/>
            <a:ext cx="8988313" cy="176457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546" y="2525486"/>
            <a:ext cx="9176992" cy="42637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54515" y="6528000"/>
            <a:ext cx="8273023" cy="261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650546" y="1480457"/>
            <a:ext cx="8988313" cy="754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376229" y="2772229"/>
            <a:ext cx="1451309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799771" y="3062514"/>
            <a:ext cx="2540000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818743" y="5544457"/>
            <a:ext cx="6008795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799771" y="5805714"/>
            <a:ext cx="9027767" cy="983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935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0" y="1365930"/>
            <a:ext cx="11259873" cy="404789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6802" y="1304445"/>
            <a:ext cx="1059769" cy="29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87657" y="2540000"/>
            <a:ext cx="3639646" cy="377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67430" y="2873829"/>
            <a:ext cx="6807427" cy="33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930400" y="5109029"/>
            <a:ext cx="9129486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50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30" y="289365"/>
            <a:ext cx="9960655" cy="643705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89714" y="1320800"/>
            <a:ext cx="6023429" cy="290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62743" y="1596571"/>
            <a:ext cx="9550400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3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11" y="145143"/>
            <a:ext cx="10028918" cy="64737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17257" y="1059543"/>
            <a:ext cx="7170057" cy="27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219200" y="1335315"/>
            <a:ext cx="9753600" cy="798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19200" y="3541486"/>
            <a:ext cx="9884229" cy="522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219200" y="6008914"/>
            <a:ext cx="9753600" cy="610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49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95" y="663122"/>
            <a:ext cx="9380991" cy="5912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776459" y="6283508"/>
            <a:ext cx="4978627" cy="29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374095" y="1277257"/>
            <a:ext cx="9380991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879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73" y="422240"/>
            <a:ext cx="6604453" cy="131255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86744" y="276177"/>
            <a:ext cx="4978627" cy="29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14" y="1734797"/>
            <a:ext cx="6778172" cy="49247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46173" y="6081486"/>
            <a:ext cx="6691313" cy="578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965371" y="5834743"/>
            <a:ext cx="3672115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8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4" y="1519919"/>
            <a:ext cx="11875766" cy="329882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493829" y="3756931"/>
            <a:ext cx="1074056" cy="4376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92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10" y="1139597"/>
            <a:ext cx="10280313" cy="48257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62743" y="1640114"/>
            <a:ext cx="10014857" cy="97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62743" y="4557486"/>
            <a:ext cx="10014857" cy="140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305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065891"/>
            <a:ext cx="11093798" cy="503010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97602" y="5803872"/>
            <a:ext cx="7185146" cy="29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595086" y="1065891"/>
            <a:ext cx="10987662" cy="1067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630057" y="2743200"/>
            <a:ext cx="6952691" cy="319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95086" y="3033486"/>
            <a:ext cx="10987662" cy="1190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077029" y="4572000"/>
            <a:ext cx="7779657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9768114" y="4818743"/>
            <a:ext cx="1814634" cy="319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95086" y="5138057"/>
            <a:ext cx="10987662" cy="957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3" y="738641"/>
            <a:ext cx="9896188" cy="585125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49183" y="738641"/>
            <a:ext cx="3495388" cy="248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149183" y="5689600"/>
            <a:ext cx="9896188" cy="9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16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14" y="626951"/>
            <a:ext cx="5982789" cy="57068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41400" y="426896"/>
            <a:ext cx="566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FF0000"/>
                </a:solidFill>
              </a:rPr>
              <a:t>Fragmentos de</a:t>
            </a:r>
            <a:endParaRPr lang="es-PE" sz="20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14" y="1646869"/>
            <a:ext cx="3095051" cy="18335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505371" y="3773714"/>
            <a:ext cx="3099926" cy="11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680" y="3952810"/>
            <a:ext cx="2695303" cy="7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67" y="2063184"/>
            <a:ext cx="9970581" cy="28136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13486" y="3947886"/>
            <a:ext cx="595085" cy="333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954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6" y="1500641"/>
            <a:ext cx="10045767" cy="370998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049486" y="2442754"/>
            <a:ext cx="3265714" cy="20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1567543" y="2651760"/>
            <a:ext cx="1058091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854926" y="3775166"/>
            <a:ext cx="8843554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58091" y="4090262"/>
            <a:ext cx="4846320" cy="220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116183" y="4310743"/>
            <a:ext cx="4624251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284617" y="4585063"/>
            <a:ext cx="348778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86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5" y="1006304"/>
            <a:ext cx="9098870" cy="544103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36915" y="2024742"/>
            <a:ext cx="8911770" cy="71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13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87" y="2438018"/>
            <a:ext cx="10244778" cy="6315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587" y="3069545"/>
            <a:ext cx="10244778" cy="19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2" y="1449613"/>
            <a:ext cx="10264323" cy="421449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49531" y="2573383"/>
            <a:ext cx="6831875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116183" y="2834640"/>
            <a:ext cx="2286000" cy="313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924697" y="2834640"/>
            <a:ext cx="3435532" cy="313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950823" y="3148149"/>
            <a:ext cx="1515291" cy="287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5146766" y="3971109"/>
            <a:ext cx="1802674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7014754" y="3958410"/>
            <a:ext cx="1345475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0541726" y="4232366"/>
            <a:ext cx="391885" cy="30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149531" y="4506686"/>
            <a:ext cx="966652" cy="30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149531" y="5068389"/>
            <a:ext cx="2217783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77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97" y="2224086"/>
            <a:ext cx="9565948" cy="199957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63931" y="2795451"/>
            <a:ext cx="8892214" cy="23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593669" y="3030582"/>
            <a:ext cx="3997234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0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35" y="1345519"/>
            <a:ext cx="9665607" cy="508482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22401" y="1727200"/>
            <a:ext cx="9347200" cy="769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1422401" y="2801257"/>
            <a:ext cx="7663542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612571" y="3323771"/>
            <a:ext cx="6081486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422401" y="5370286"/>
            <a:ext cx="9347200" cy="1060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5918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1678894"/>
            <a:ext cx="10638965" cy="370590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669280" y="4441371"/>
            <a:ext cx="418011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792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05" y="1328737"/>
            <a:ext cx="10524157" cy="21546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86" y="3483429"/>
            <a:ext cx="10505889" cy="25545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274629" y="2233749"/>
            <a:ext cx="2136033" cy="32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64986" y="2560320"/>
            <a:ext cx="4408351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1077303" y="5081450"/>
            <a:ext cx="493572" cy="313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064986" y="5394960"/>
            <a:ext cx="10505889" cy="50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592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178605"/>
            <a:ext cx="10620964" cy="442390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27463" y="2442754"/>
            <a:ext cx="10425339" cy="232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194560" y="5355770"/>
            <a:ext cx="6230983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3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47" y="1307873"/>
            <a:ext cx="10184935" cy="50493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70617" y="3291840"/>
            <a:ext cx="4544365" cy="235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136468" y="3526971"/>
            <a:ext cx="9978513" cy="1658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611190" y="3200400"/>
            <a:ext cx="1410788" cy="32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958046" y="2403566"/>
            <a:ext cx="2481943" cy="32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7223760" y="5799909"/>
            <a:ext cx="3891221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136468" y="6074229"/>
            <a:ext cx="8621486" cy="2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56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8" y="1006304"/>
            <a:ext cx="8961241" cy="10692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28" y="2075543"/>
            <a:ext cx="9120444" cy="422468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76103" y="2075543"/>
            <a:ext cx="8917969" cy="876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476103" y="3174274"/>
            <a:ext cx="8917969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11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1238532"/>
            <a:ext cx="10118354" cy="421883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36469" y="3827417"/>
            <a:ext cx="2129245" cy="23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062549" y="4362994"/>
            <a:ext cx="4598125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136469" y="4624251"/>
            <a:ext cx="9916696" cy="833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61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" y="1700666"/>
            <a:ext cx="10104659" cy="414859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63612" y="3069771"/>
            <a:ext cx="10104659" cy="509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171509" y="3579223"/>
            <a:ext cx="3801291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71154" y="3840480"/>
            <a:ext cx="9901646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563394" y="4114800"/>
            <a:ext cx="3504877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071154" y="4376057"/>
            <a:ext cx="9997117" cy="572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8630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19" y="2025423"/>
            <a:ext cx="10639112" cy="33303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01019" y="2978331"/>
            <a:ext cx="10489792" cy="5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578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1" y="1435100"/>
            <a:ext cx="10556443" cy="43706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44583" y="2403566"/>
            <a:ext cx="10340951" cy="1162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75211" y="3905794"/>
            <a:ext cx="4193178" cy="23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476411" y="3566160"/>
            <a:ext cx="609123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526971" y="4467497"/>
            <a:ext cx="6204858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75211" y="4754880"/>
            <a:ext cx="1240972" cy="235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8725989" y="4728754"/>
            <a:ext cx="1489165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913017" y="4990011"/>
            <a:ext cx="1959429" cy="30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875211" y="5290457"/>
            <a:ext cx="10058400" cy="509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8216537" y="4990011"/>
            <a:ext cx="2717074" cy="30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755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09" y="2483530"/>
            <a:ext cx="10499290" cy="18126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4296228"/>
            <a:ext cx="10284680" cy="5664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62103" y="2743200"/>
            <a:ext cx="3226526" cy="30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49814" y="3095897"/>
            <a:ext cx="6404575" cy="23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49814" y="3331029"/>
            <a:ext cx="9644163" cy="30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0646229" y="3043646"/>
            <a:ext cx="695570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91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22" y="1329416"/>
            <a:ext cx="10113805" cy="48972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65943" y="1329416"/>
            <a:ext cx="9681028" cy="2444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715657" y="4049486"/>
            <a:ext cx="7373257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465943" y="4310743"/>
            <a:ext cx="1219200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875314" y="5399314"/>
            <a:ext cx="682172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78171" y="5646057"/>
            <a:ext cx="740229" cy="27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425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23" y="1006304"/>
            <a:ext cx="8736920" cy="5735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68434" y="1920240"/>
            <a:ext cx="4206240" cy="235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771423" y="3344091"/>
            <a:ext cx="8736920" cy="74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05303" y="5277394"/>
            <a:ext cx="4003040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119257" y="5538651"/>
            <a:ext cx="3389086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771423" y="5799908"/>
            <a:ext cx="8736920" cy="94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091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01" y="1006304"/>
            <a:ext cx="9603385" cy="45620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09901" y="2063931"/>
            <a:ext cx="9501642" cy="1907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985554" y="4258491"/>
            <a:ext cx="4310743" cy="248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44491" y="4754880"/>
            <a:ext cx="4167052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09901" y="5016137"/>
            <a:ext cx="9501642" cy="55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61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62" y="803728"/>
            <a:ext cx="7928996" cy="13466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62" y="2150421"/>
            <a:ext cx="7928996" cy="460261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589520" y="1280160"/>
            <a:ext cx="169817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97634" y="3043646"/>
            <a:ext cx="3223624" cy="235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492262" y="3291840"/>
            <a:ext cx="3660344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492262" y="3735977"/>
            <a:ext cx="7928996" cy="194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127863" y="6322423"/>
            <a:ext cx="5943600" cy="20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553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84" y="904704"/>
            <a:ext cx="8880346" cy="54923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94560" y="2168433"/>
            <a:ext cx="3775166" cy="248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635931" y="4820194"/>
            <a:ext cx="2090058" cy="23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955280" y="5316583"/>
            <a:ext cx="2325189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698171" y="5577840"/>
            <a:ext cx="8595360" cy="754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384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1" y="1299482"/>
            <a:ext cx="9753086" cy="51158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72000" y="6139543"/>
            <a:ext cx="6154677" cy="275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01783" y="2651759"/>
            <a:ext cx="9524894" cy="1319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71509" y="3971108"/>
            <a:ext cx="2612571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643154" y="4264286"/>
            <a:ext cx="5083523" cy="24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201783" y="4506686"/>
            <a:ext cx="9524894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92686" y="4794069"/>
            <a:ext cx="3933991" cy="22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01783" y="5087247"/>
            <a:ext cx="1763486" cy="229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643154" y="5323385"/>
            <a:ext cx="5083523" cy="254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201783" y="5577840"/>
            <a:ext cx="9524894" cy="78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9154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1" y="1986416"/>
            <a:ext cx="11040054" cy="339838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7658" y="1986416"/>
            <a:ext cx="3773714" cy="292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1593669" y="3866605"/>
            <a:ext cx="9000308" cy="209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270171" y="4415246"/>
            <a:ext cx="5159829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67658" y="4702629"/>
            <a:ext cx="10788468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0813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4"/>
            <a:ext cx="3191782" cy="8634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95" y="1171629"/>
            <a:ext cx="9317493" cy="30899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95" y="4261533"/>
            <a:ext cx="9317493" cy="136080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58395" y="3108960"/>
            <a:ext cx="9317493" cy="50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58395" y="3931920"/>
            <a:ext cx="9317493" cy="82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958395" y="6198864"/>
            <a:ext cx="458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Phrygians learn wisdom too </a:t>
            </a:r>
            <a:r>
              <a:rPr lang="en-US" dirty="0" smtClean="0"/>
              <a:t>late”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58395" y="5055326"/>
            <a:ext cx="9317493" cy="567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541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27698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Bibliografía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/>
              <a:t>- Kant, I. </a:t>
            </a:r>
            <a:r>
              <a:rPr lang="es-ES" b="1" i="1" dirty="0"/>
              <a:t>Ideas para una historia universal en clave cosmopolita y otros escritos sobre filosofía de la historia</a:t>
            </a:r>
            <a:r>
              <a:rPr lang="es-ES" dirty="0"/>
              <a:t>. Ed. </a:t>
            </a:r>
            <a:r>
              <a:rPr lang="es-ES" dirty="0" err="1"/>
              <a:t>Tecnos</a:t>
            </a:r>
            <a:r>
              <a:rPr lang="es-ES" dirty="0"/>
              <a:t>, Madrid, 2006</a:t>
            </a:r>
            <a:endParaRPr lang="es-PE" dirty="0"/>
          </a:p>
          <a:p>
            <a:r>
              <a:rPr lang="es-ES" dirty="0"/>
              <a:t>- Kant, I. </a:t>
            </a:r>
            <a:r>
              <a:rPr lang="es-ES" b="1" i="1" dirty="0"/>
              <a:t>Fundamentación de la metafísica de las costumbres</a:t>
            </a:r>
            <a:r>
              <a:rPr lang="es-ES" dirty="0"/>
              <a:t>. Ed. </a:t>
            </a:r>
            <a:r>
              <a:rPr lang="es-ES" dirty="0" err="1"/>
              <a:t>EspasaCalpe</a:t>
            </a:r>
            <a:r>
              <a:rPr lang="es-ES" dirty="0"/>
              <a:t>, Madrid, 2008</a:t>
            </a:r>
            <a:endParaRPr lang="es-PE" dirty="0"/>
          </a:p>
          <a:p>
            <a:r>
              <a:rPr lang="es-ES" dirty="0"/>
              <a:t>- Ambriz-Arévalo, G. </a:t>
            </a:r>
            <a:r>
              <a:rPr lang="es-ES" b="1" i="1" dirty="0"/>
              <a:t>Conflicto y progreso en los textos de Kant sobre filosofía de la historia</a:t>
            </a:r>
            <a:r>
              <a:rPr lang="es-ES" dirty="0"/>
              <a:t>. EN: Cuestiones de filosofía, Vol. 2, Nº 19, Julio – Diciembre, 2016, pp. 87 – 104.</a:t>
            </a:r>
            <a:endParaRPr lang="es-PE" dirty="0"/>
          </a:p>
          <a:p>
            <a:r>
              <a:rPr lang="es-ES" dirty="0"/>
              <a:t>- Talavera, P</a:t>
            </a:r>
            <a:r>
              <a:rPr lang="es-ES" b="1" i="1" dirty="0"/>
              <a:t>. Kant y la idea del progreso indefinido de la humanidad</a:t>
            </a:r>
            <a:r>
              <a:rPr lang="es-ES" dirty="0"/>
              <a:t>. EN: Anuario filosófico, 44/2, 2011, Universidad de Valencia. </a:t>
            </a:r>
            <a:endParaRPr lang="es-PE" dirty="0"/>
          </a:p>
          <a:p>
            <a:r>
              <a:rPr lang="es-ES" dirty="0"/>
              <a:t>- </a:t>
            </a:r>
            <a:r>
              <a:rPr lang="es-ES" dirty="0" err="1"/>
              <a:t>Rodriguez</a:t>
            </a:r>
            <a:r>
              <a:rPr lang="es-ES" dirty="0"/>
              <a:t>, M. </a:t>
            </a:r>
            <a:r>
              <a:rPr lang="es-ES" b="1" i="1" dirty="0"/>
              <a:t>Kant y la idea de progreso</a:t>
            </a:r>
            <a:r>
              <a:rPr lang="es-ES" dirty="0"/>
              <a:t>. EN: Revista de filosofía, 3era época, vol. </a:t>
            </a:r>
            <a:r>
              <a:rPr lang="en-US" dirty="0"/>
              <a:t>VI, 1993, Nº 10, pp. 395 - 411.</a:t>
            </a:r>
            <a:endParaRPr lang="es-PE" dirty="0"/>
          </a:p>
          <a:p>
            <a:r>
              <a:rPr lang="en-US" dirty="0"/>
              <a:t>- </a:t>
            </a:r>
            <a:r>
              <a:rPr lang="en-US" dirty="0" err="1"/>
              <a:t>Lindstedt</a:t>
            </a:r>
            <a:r>
              <a:rPr lang="en-US" dirty="0"/>
              <a:t>, D. </a:t>
            </a:r>
            <a:r>
              <a:rPr lang="en-US" b="1" i="1" dirty="0"/>
              <a:t>Kant: Progress in universal history as a postulate of practical reason</a:t>
            </a:r>
            <a:r>
              <a:rPr lang="en-US" dirty="0"/>
              <a:t>. EN: Kant-</a:t>
            </a:r>
            <a:r>
              <a:rPr lang="en-US" dirty="0" err="1"/>
              <a:t>Studien</a:t>
            </a:r>
            <a:r>
              <a:rPr lang="en-US" dirty="0"/>
              <a:t> 90. </a:t>
            </a:r>
            <a:r>
              <a:rPr lang="en-US" dirty="0" err="1"/>
              <a:t>Jahrg</a:t>
            </a:r>
            <a:r>
              <a:rPr lang="en-US" dirty="0"/>
              <a:t>., S. 129 -147, Ohio. 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519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14" y="626951"/>
            <a:ext cx="5982789" cy="57068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41400" y="426896"/>
            <a:ext cx="566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FF0000"/>
                </a:solidFill>
              </a:rPr>
              <a:t>Fragmentos de</a:t>
            </a:r>
            <a:endParaRPr lang="es-PE" sz="20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14" y="1646869"/>
            <a:ext cx="3095051" cy="18335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487783" y="3480393"/>
            <a:ext cx="4937760" cy="160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680" y="3952810"/>
            <a:ext cx="2695303" cy="7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8" y="1952851"/>
            <a:ext cx="11102996" cy="309812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99886" y="2772229"/>
            <a:ext cx="10566400" cy="580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15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3" y="1219427"/>
            <a:ext cx="10754632" cy="513495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335314" y="1872343"/>
            <a:ext cx="9622972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442856" y="3788229"/>
            <a:ext cx="5515429" cy="29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02743" y="4122057"/>
            <a:ext cx="7155543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3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390197"/>
            <a:ext cx="11235894" cy="440100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88457" y="5515429"/>
            <a:ext cx="9303657" cy="275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12800" y="2162629"/>
            <a:ext cx="10479314" cy="95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94857" y="3425371"/>
            <a:ext cx="889725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12800" y="3643087"/>
            <a:ext cx="10479314" cy="65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502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5" y="3918853"/>
            <a:ext cx="11205937" cy="239664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6" y="476702"/>
            <a:ext cx="10658884" cy="39501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24104" y="476702"/>
            <a:ext cx="1482067" cy="27804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1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6" y="2038577"/>
            <a:ext cx="11243821" cy="39413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112033"/>
            <a:ext cx="3086100" cy="8572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63990" y="5701845"/>
            <a:ext cx="7410257" cy="27804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12800" y="2569028"/>
            <a:ext cx="10761447" cy="1540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12800" y="4491038"/>
            <a:ext cx="2598057" cy="25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879771" y="4746171"/>
            <a:ext cx="4694476" cy="319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12800" y="5065486"/>
            <a:ext cx="2486479" cy="29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714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15</Words>
  <Application>Microsoft Office PowerPoint</Application>
  <PresentationFormat>Panorámica</PresentationFormat>
  <Paragraphs>12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48</cp:revision>
  <dcterms:created xsi:type="dcterms:W3CDTF">2022-09-29T23:47:33Z</dcterms:created>
  <dcterms:modified xsi:type="dcterms:W3CDTF">2022-09-30T21:42:24Z</dcterms:modified>
</cp:coreProperties>
</file>