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0" r:id="rId5"/>
    <p:sldId id="268" r:id="rId6"/>
    <p:sldId id="266" r:id="rId7"/>
    <p:sldId id="271" r:id="rId8"/>
    <p:sldId id="257" r:id="rId9"/>
    <p:sldId id="258" r:id="rId10"/>
    <p:sldId id="272" r:id="rId11"/>
    <p:sldId id="273" r:id="rId12"/>
    <p:sldId id="274" r:id="rId13"/>
    <p:sldId id="275" r:id="rId14"/>
    <p:sldId id="260" r:id="rId15"/>
    <p:sldId id="276" r:id="rId16"/>
    <p:sldId id="261" r:id="rId17"/>
    <p:sldId id="277" r:id="rId18"/>
    <p:sldId id="262" r:id="rId19"/>
    <p:sldId id="278" r:id="rId20"/>
    <p:sldId id="279" r:id="rId21"/>
    <p:sldId id="280" r:id="rId22"/>
    <p:sldId id="281" r:id="rId23"/>
    <p:sldId id="263" r:id="rId24"/>
    <p:sldId id="288"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73" autoAdjust="0"/>
    <p:restoredTop sz="94660"/>
  </p:normalViewPr>
  <p:slideViewPr>
    <p:cSldViewPr snapToGrid="0">
      <p:cViewPr varScale="1">
        <p:scale>
          <a:sx n="61" d="100"/>
          <a:sy n="61"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18/09/2023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18/09/2023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18/09/2023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18/09/2023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18/09/2023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18/09/2023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18/09/2023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18/09/2023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18/09/2023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58771" y="606585"/>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400051" y="1479176"/>
            <a:ext cx="11315700" cy="5078313"/>
          </a:xfrm>
          <a:prstGeom prst="rect">
            <a:avLst/>
          </a:prstGeom>
          <a:noFill/>
        </p:spPr>
        <p:txBody>
          <a:bodyPr wrap="square" rtlCol="0">
            <a:spAutoFit/>
          </a:bodyPr>
          <a:lstStyle/>
          <a:p>
            <a:pPr marL="285750" indent="-285750">
              <a:buFontTx/>
              <a:buChar char="-"/>
            </a:pPr>
            <a:r>
              <a:rPr lang="es-PE" sz="5400" dirty="0" smtClean="0"/>
              <a:t>Socialmente</a:t>
            </a:r>
            <a:endParaRPr lang="es-PE" sz="5400" dirty="0" smtClean="0"/>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t>Socialmente:</a:t>
            </a:r>
          </a:p>
          <a:p>
            <a:pPr marL="742950" lvl="1" indent="-285750" algn="just">
              <a:buFontTx/>
              <a:buChar char="-"/>
            </a:pPr>
            <a:r>
              <a:rPr lang="es-PE" sz="2400" dirty="0" smtClean="0"/>
              <a:t> “En las sociedades paleolíticas, e incluso en ciertas neolíticas, la vida religiosa está inseparablemente vinculada a la vida social.”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conlleva a (la desigualdad) (…) a menudo requería que ciertos funcionarios (sacerdotes, chamanes (…))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err="1" smtClean="0"/>
              <a:t>Destrás</a:t>
            </a:r>
            <a:r>
              <a:rPr lang="es-PE" sz="2400" dirty="0" smtClean="0"/>
              <a:t> de la cuestión de la desigualdad (…) (está la identidad.) no podían concebirse a sí mismos como potencialmente desconectados de esa matriz social.”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El que para nosotros ya no sea así (…) es la medida de nuestra desinserción.”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2287251"/>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también implica una inserción en el cosmos. Pues en la religión antigua, los espíritus (…) están intrincados en el mundo, (…) insertos en las cosas: reliquias, lugares sagrados. ” </a:t>
            </a:r>
            <a:r>
              <a:rPr lang="es-PE" sz="2000" dirty="0" smtClean="0"/>
              <a:t>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t>Sobre idea del bien: </a:t>
            </a:r>
            <a:endParaRPr lang="es-PE" sz="2400" dirty="0" smtClean="0"/>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cierta concepción de la bienaventuranza humana.” </a:t>
            </a:r>
            <a:r>
              <a:rPr lang="es-PE" sz="2400" dirty="0" smtClean="0"/>
              <a:t>p. </a:t>
            </a:r>
            <a:r>
              <a:rPr lang="es-PE" sz="2400" dirty="0" smtClean="0"/>
              <a:t>193</a:t>
            </a:r>
          </a:p>
          <a:p>
            <a:pPr marL="742950" lvl="1" indent="-285750" algn="just">
              <a:buFontTx/>
              <a:buChar char="-"/>
            </a:pPr>
            <a:r>
              <a:rPr lang="es-PE" sz="2400" dirty="0" smtClean="0"/>
              <a:t>“Los propósitos benignos de la divinidad se definen en términos de la bienaventuranza humana ordinaria. (…) finalmente están al servicio del bienestar.” p. 193</a:t>
            </a:r>
          </a:p>
          <a:p>
            <a:pPr marL="742950" lvl="1" indent="-285750" algn="just">
              <a:buFontTx/>
              <a:buChar char="-"/>
            </a:pPr>
            <a:r>
              <a:rPr lang="es-PE" sz="2400" dirty="0" smtClean="0"/>
              <a:t>“Con el cristianismo (…) se hace presente una noción del bien que va mas al</a:t>
            </a:r>
            <a:r>
              <a:rPr lang="es-PE" sz="2400" dirty="0" smtClean="0"/>
              <a:t>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redefine nuestros fines para llevarnos más allá de la bienaventuranza. “ p. 193-194</a:t>
            </a:r>
          </a:p>
          <a:p>
            <a:pPr marL="742950" lvl="1" indent="-285750" algn="just">
              <a:buFontTx/>
              <a:buChar char="-"/>
            </a:pPr>
            <a:r>
              <a:rPr lang="es-PE" sz="2400" dirty="0" smtClean="0"/>
              <a:t>“El rasgo sorprendente de las religiones axiales, comparado con lo que sucedía anteriormente (…) es que inician una ruptura en las tres dimensiones de la inserción: el orden social, el cosmos y el bien del hombre.” p.194</a:t>
            </a:r>
            <a:endParaRPr lang="es-PE" sz="2400" dirty="0" smtClean="0"/>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819" y="1965179"/>
            <a:ext cx="10887308" cy="2461347"/>
          </a:xfrm>
          <a:prstGeom prst="rect">
            <a:avLst/>
          </a:prstGeom>
        </p:spPr>
      </p:pic>
      <p:cxnSp>
        <p:nvCxnSpPr>
          <p:cNvPr id="4" name="Conector recto 3"/>
          <p:cNvCxnSpPr/>
          <p:nvPr/>
        </p:nvCxnSpPr>
        <p:spPr>
          <a:xfrm>
            <a:off x="914400" y="2412124"/>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01819" y="2848303"/>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45473" y="4014951"/>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51087" y="4463311"/>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a:t>
            </a:r>
            <a:r>
              <a:rPr lang="es-PE" dirty="0" smtClean="0"/>
              <a:t>195</a:t>
            </a:r>
            <a:endParaRPr lang="es-PE" dirty="0"/>
          </a:p>
        </p:txBody>
      </p:sp>
      <p:sp>
        <p:nvSpPr>
          <p:cNvPr id="13" name="Rectángulo 12"/>
          <p:cNvSpPr/>
          <p:nvPr/>
        </p:nvSpPr>
        <p:spPr>
          <a:xfrm>
            <a:off x="9285890" y="4014951"/>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9044" y="1719399"/>
            <a:ext cx="11714186" cy="2565796"/>
          </a:xfrm>
          <a:prstGeom prst="rect">
            <a:avLst/>
          </a:prstGeom>
        </p:spPr>
      </p:pic>
      <p:cxnSp>
        <p:nvCxnSpPr>
          <p:cNvPr id="4" name="Conector recto 3"/>
          <p:cNvCxnSpPr/>
          <p:nvPr/>
        </p:nvCxnSpPr>
        <p:spPr>
          <a:xfrm>
            <a:off x="153488" y="2554014"/>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294883" y="2107323"/>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753666" y="4285195"/>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a:t>
            </a:r>
            <a:r>
              <a:rPr lang="es-PE" dirty="0" smtClean="0"/>
              <a:t>195</a:t>
            </a:r>
            <a:endParaRPr lang="es-PE" dirty="0"/>
          </a:p>
        </p:txBody>
      </p:sp>
      <p:sp>
        <p:nvSpPr>
          <p:cNvPr id="9" name="Rectángulo 8"/>
          <p:cNvSpPr/>
          <p:nvPr/>
        </p:nvSpPr>
        <p:spPr>
          <a:xfrm>
            <a:off x="268014" y="1719399"/>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a:t>
            </a:r>
            <a:r>
              <a:rPr lang="es-PE" dirty="0" smtClean="0"/>
              <a:t>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a:t>
            </a:r>
            <a:r>
              <a:rPr lang="es-PE" dirty="0" smtClean="0"/>
              <a:t>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a:t>
            </a:r>
            <a:r>
              <a:rPr lang="es-PE" dirty="0" smtClean="0"/>
              <a:t>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a:t>
            </a:r>
            <a:r>
              <a:rPr lang="es-PE" dirty="0" smtClean="0"/>
              <a:t>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15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a:t>
            </a:r>
            <a:r>
              <a:rPr lang="es-PE" dirty="0" smtClean="0"/>
              <a:t>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Educación</a:t>
            </a: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3853459" y="896471"/>
            <a:ext cx="2977647"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a:t>Secularización</a:t>
            </a:r>
            <a:endParaRPr lang="es-PE" sz="28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smtClean="0"/>
              <a:t>Secularización</a:t>
            </a:r>
            <a:endParaRPr lang="es-PE" dirty="0"/>
          </a:p>
        </p:txBody>
      </p:sp>
      <p:sp>
        <p:nvSpPr>
          <p:cNvPr id="3" name="Marcador de contenido 2"/>
          <p:cNvSpPr>
            <a:spLocks noGrp="1"/>
          </p:cNvSpPr>
          <p:nvPr>
            <p:ph idx="1"/>
          </p:nvPr>
        </p:nvSpPr>
        <p:spPr/>
        <p:txBody>
          <a:bodyPr>
            <a:normAutofit/>
          </a:bodyPr>
          <a:lstStyle/>
          <a:p>
            <a:r>
              <a:rPr lang="en-US" dirty="0" smtClean="0"/>
              <a:t>Taylor </a:t>
            </a:r>
            <a:r>
              <a:rPr lang="en-US" dirty="0" err="1" smtClean="0"/>
              <a:t>sostiene</a:t>
            </a:r>
            <a:r>
              <a:rPr lang="en-US" dirty="0" smtClean="0"/>
              <a:t> que a </a:t>
            </a:r>
            <a:r>
              <a:rPr lang="en-US" dirty="0" err="1" smtClean="0"/>
              <a:t>medida</a:t>
            </a:r>
            <a:r>
              <a:rPr lang="en-US" dirty="0" smtClean="0"/>
              <a:t> que las </a:t>
            </a:r>
            <a:r>
              <a:rPr lang="en-US" dirty="0" err="1" smtClean="0"/>
              <a:t>sociedades</a:t>
            </a:r>
            <a:r>
              <a:rPr lang="en-US" dirty="0" smtClean="0"/>
              <a:t> </a:t>
            </a:r>
            <a:r>
              <a:rPr lang="en-US" dirty="0" err="1" smtClean="0"/>
              <a:t>occidentales</a:t>
            </a:r>
            <a:r>
              <a:rPr lang="en-US" dirty="0" smtClean="0"/>
              <a:t> se </a:t>
            </a:r>
            <a:r>
              <a:rPr lang="en-US" dirty="0" err="1" smtClean="0"/>
              <a:t>modernizan</a:t>
            </a:r>
            <a:r>
              <a:rPr lang="en-US" dirty="0" smtClean="0"/>
              <a:t>, se </a:t>
            </a:r>
            <a:r>
              <a:rPr lang="en-US" dirty="0" err="1" smtClean="0"/>
              <a:t>vuelven</a:t>
            </a:r>
            <a:r>
              <a:rPr lang="en-US" dirty="0" smtClean="0"/>
              <a:t> </a:t>
            </a:r>
            <a:r>
              <a:rPr lang="en-US" dirty="0" err="1" smtClean="0"/>
              <a:t>menos</a:t>
            </a:r>
            <a:r>
              <a:rPr lang="en-US" dirty="0" smtClean="0"/>
              <a:t> </a:t>
            </a:r>
            <a:r>
              <a:rPr lang="en-US" dirty="0" err="1" smtClean="0"/>
              <a:t>religiosas</a:t>
            </a:r>
            <a:r>
              <a:rPr lang="en-US" dirty="0"/>
              <a:t> </a:t>
            </a:r>
            <a:r>
              <a:rPr lang="en-US" dirty="0" smtClean="0"/>
              <a:t>y </a:t>
            </a:r>
            <a:r>
              <a:rPr lang="en-US" dirty="0" err="1" smtClean="0"/>
              <a:t>ocurre</a:t>
            </a:r>
            <a:r>
              <a:rPr lang="en-US" dirty="0" smtClean="0"/>
              <a:t> un </a:t>
            </a:r>
            <a:r>
              <a:rPr lang="en-US" dirty="0" err="1" smtClean="0">
                <a:solidFill>
                  <a:srgbClr val="FF0000"/>
                </a:solidFill>
              </a:rPr>
              <a:t>desencantamiento</a:t>
            </a:r>
            <a:r>
              <a:rPr lang="en-US" dirty="0" smtClean="0"/>
              <a:t> del </a:t>
            </a:r>
            <a:r>
              <a:rPr lang="en-US" dirty="0" err="1" smtClean="0"/>
              <a:t>mundo</a:t>
            </a:r>
            <a:r>
              <a:rPr lang="en-US" dirty="0" smtClean="0"/>
              <a:t>.</a:t>
            </a:r>
          </a:p>
          <a:p>
            <a:pPr marL="0" indent="0">
              <a:buNone/>
            </a:pPr>
            <a:endParaRPr lang="en-US" dirty="0" smtClean="0"/>
          </a:p>
          <a:p>
            <a:r>
              <a:rPr lang="en-US" dirty="0" smtClean="0"/>
              <a:t>La </a:t>
            </a:r>
            <a:r>
              <a:rPr lang="en-US" dirty="0" err="1" smtClean="0"/>
              <a:t>secularización</a:t>
            </a:r>
            <a:r>
              <a:rPr lang="en-US" dirty="0" smtClean="0"/>
              <a:t>, para Taylor, no </a:t>
            </a:r>
            <a:r>
              <a:rPr lang="en-US" dirty="0" err="1" smtClean="0"/>
              <a:t>es</a:t>
            </a:r>
            <a:r>
              <a:rPr lang="en-US" dirty="0" smtClean="0"/>
              <a:t> </a:t>
            </a:r>
            <a:r>
              <a:rPr lang="en-US" dirty="0" err="1" smtClean="0"/>
              <a:t>meramente</a:t>
            </a:r>
            <a:r>
              <a:rPr lang="en-US" dirty="0" smtClean="0"/>
              <a:t> la </a:t>
            </a:r>
            <a:r>
              <a:rPr lang="en-US" dirty="0" err="1" smtClean="0"/>
              <a:t>falta</a:t>
            </a:r>
            <a:r>
              <a:rPr lang="en-US" dirty="0" smtClean="0"/>
              <a:t> de </a:t>
            </a:r>
            <a:r>
              <a:rPr lang="en-US" dirty="0" err="1" smtClean="0"/>
              <a:t>creencias</a:t>
            </a:r>
            <a:r>
              <a:rPr lang="en-US" dirty="0" smtClean="0"/>
              <a:t> </a:t>
            </a:r>
            <a:r>
              <a:rPr lang="en-US" dirty="0" err="1" smtClean="0"/>
              <a:t>religiosas</a:t>
            </a:r>
            <a:r>
              <a:rPr lang="en-US" dirty="0" smtClean="0"/>
              <a:t>, </a:t>
            </a:r>
            <a:r>
              <a:rPr lang="en-US" dirty="0" err="1" smtClean="0"/>
              <a:t>sino</a:t>
            </a:r>
            <a:r>
              <a:rPr lang="en-US" dirty="0" smtClean="0"/>
              <a:t> que se </a:t>
            </a:r>
            <a:r>
              <a:rPr lang="en-US" dirty="0" err="1" smtClean="0"/>
              <a:t>trata</a:t>
            </a:r>
            <a:r>
              <a:rPr lang="en-US" dirty="0" smtClean="0"/>
              <a:t> de un </a:t>
            </a:r>
            <a:r>
              <a:rPr lang="en-US" dirty="0" err="1" smtClean="0">
                <a:solidFill>
                  <a:srgbClr val="FF0000"/>
                </a:solidFill>
              </a:rPr>
              <a:t>proceso</a:t>
            </a:r>
            <a:r>
              <a:rPr lang="en-US" dirty="0" smtClean="0">
                <a:solidFill>
                  <a:srgbClr val="FF0000"/>
                </a:solidFill>
              </a:rPr>
              <a:t> </a:t>
            </a:r>
            <a:r>
              <a:rPr lang="en-US" dirty="0" err="1" smtClean="0">
                <a:solidFill>
                  <a:srgbClr val="FF0000"/>
                </a:solidFill>
              </a:rPr>
              <a:t>histórico</a:t>
            </a:r>
            <a:r>
              <a:rPr lang="en-US" dirty="0" smtClean="0">
                <a:solidFill>
                  <a:srgbClr val="FF0000"/>
                </a:solidFill>
              </a:rPr>
              <a:t> con </a:t>
            </a:r>
            <a:r>
              <a:rPr lang="en-US" dirty="0" err="1" smtClean="0">
                <a:solidFill>
                  <a:srgbClr val="FF0000"/>
                </a:solidFill>
              </a:rPr>
              <a:t>sus</a:t>
            </a:r>
            <a:r>
              <a:rPr lang="en-US" dirty="0" smtClean="0">
                <a:solidFill>
                  <a:srgbClr val="FF0000"/>
                </a:solidFill>
              </a:rPr>
              <a:t> </a:t>
            </a:r>
            <a:r>
              <a:rPr lang="en-US" dirty="0" err="1" smtClean="0">
                <a:solidFill>
                  <a:srgbClr val="FF0000"/>
                </a:solidFill>
              </a:rPr>
              <a:t>propias</a:t>
            </a:r>
            <a:r>
              <a:rPr lang="en-US" dirty="0" smtClean="0">
                <a:solidFill>
                  <a:srgbClr val="FF0000"/>
                </a:solidFill>
              </a:rPr>
              <a:t> </a:t>
            </a:r>
            <a:r>
              <a:rPr lang="en-US" dirty="0" err="1" smtClean="0">
                <a:solidFill>
                  <a:srgbClr val="FF0000"/>
                </a:solidFill>
              </a:rPr>
              <a:t>características</a:t>
            </a:r>
            <a:r>
              <a:rPr lang="en-US" dirty="0" smtClean="0"/>
              <a:t> que </a:t>
            </a:r>
            <a:r>
              <a:rPr lang="en-US" dirty="0" err="1" smtClean="0"/>
              <a:t>deben</a:t>
            </a:r>
            <a:r>
              <a:rPr lang="en-US" dirty="0" smtClean="0"/>
              <a:t> </a:t>
            </a:r>
            <a:r>
              <a:rPr lang="en-US" dirty="0" err="1" smtClean="0"/>
              <a:t>apreciarse</a:t>
            </a:r>
            <a:r>
              <a:rPr lang="en-US" dirty="0" smtClean="0"/>
              <a:t> </a:t>
            </a:r>
            <a:r>
              <a:rPr lang="en-US" dirty="0" err="1" smtClean="0"/>
              <a:t>en</a:t>
            </a:r>
            <a:r>
              <a:rPr lang="en-US" dirty="0" smtClean="0"/>
              <a:t> </a:t>
            </a:r>
            <a:r>
              <a:rPr lang="en-US" dirty="0" err="1" smtClean="0"/>
              <a:t>su</a:t>
            </a:r>
            <a:r>
              <a:rPr lang="en-US" dirty="0" smtClean="0"/>
              <a:t> </a:t>
            </a:r>
            <a:r>
              <a:rPr lang="en-US" dirty="0" err="1" smtClean="0">
                <a:solidFill>
                  <a:srgbClr val="FF0000"/>
                </a:solidFill>
              </a:rPr>
              <a:t>totalidad</a:t>
            </a:r>
            <a:r>
              <a:rPr lang="en-US" dirty="0" smtClean="0"/>
              <a:t>. (</a:t>
            </a:r>
            <a:r>
              <a:rPr lang="en-US" dirty="0" err="1" smtClean="0"/>
              <a:t>Efecto</a:t>
            </a:r>
            <a:r>
              <a:rPr lang="en-US" dirty="0" smtClean="0"/>
              <a:t> </a:t>
            </a:r>
            <a:r>
              <a:rPr lang="en-US" dirty="0"/>
              <a:t>N</a:t>
            </a:r>
            <a:r>
              <a:rPr lang="en-US" dirty="0" smtClean="0"/>
              <a:t>ova) </a:t>
            </a:r>
            <a:endParaRPr lang="es-PE" dirty="0"/>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3 tipos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t>privado</a:t>
            </a:r>
            <a:r>
              <a:rPr lang="en-US" dirty="0" smtClean="0"/>
              <a:t>, </a:t>
            </a:r>
            <a:r>
              <a:rPr lang="en-US" dirty="0" err="1" smtClean="0"/>
              <a:t>separadas</a:t>
            </a:r>
            <a:r>
              <a:rPr lang="en-US" dirty="0" smtClean="0"/>
              <a:t> de la </a:t>
            </a:r>
            <a:r>
              <a:rPr lang="en-US" dirty="0" err="1" smtClean="0"/>
              <a:t>esfera</a:t>
            </a:r>
            <a:r>
              <a:rPr lang="en-US" dirty="0" smtClean="0"/>
              <a:t> </a:t>
            </a:r>
            <a:r>
              <a:rPr lang="en-US" dirty="0" err="1" smtClean="0"/>
              <a:t>pública</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t>diferenciar</a:t>
            </a:r>
            <a:r>
              <a:rPr lang="en-US" dirty="0"/>
              <a:t> </a:t>
            </a:r>
            <a:r>
              <a:rPr lang="en-US" dirty="0" err="1"/>
              <a:t>distintas</a:t>
            </a:r>
            <a:r>
              <a:rPr lang="en-US" dirty="0"/>
              <a:t> </a:t>
            </a:r>
            <a:r>
              <a:rPr lang="en-US" dirty="0" err="1"/>
              <a:t>instancias</a:t>
            </a:r>
            <a:r>
              <a:rPr lang="en-US" dirty="0"/>
              <a:t> 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endParaRPr lang="en-US" dirty="0" smtClean="0"/>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t>una</a:t>
            </a:r>
            <a:r>
              <a:rPr lang="en-US" dirty="0" smtClean="0"/>
              <a:t> </a:t>
            </a:r>
            <a:r>
              <a:rPr lang="en-US" dirty="0" err="1" smtClean="0"/>
              <a:t>opción</a:t>
            </a:r>
            <a:r>
              <a:rPr lang="en-US" dirty="0" smtClean="0"/>
              <a:t> entre </a:t>
            </a:r>
            <a:r>
              <a:rPr lang="en-US" dirty="0" err="1" smtClean="0"/>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t>*Notar imposibilidad de plasmar linealmente un proceso cronológicamente irregular.</a:t>
            </a:r>
            <a:endParaRPr lang="es-PE" dirty="0"/>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t>Intentos de Re-Encantamiento</a:t>
            </a:r>
            <a:endParaRPr lang="es-PE" dirty="0"/>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1770556"/>
            <a:ext cx="10401591" cy="789195"/>
          </a:xfrm>
          <a:prstGeom prst="rect">
            <a:avLst/>
          </a:prstGeom>
        </p:spPr>
      </p:pic>
      <p:pic>
        <p:nvPicPr>
          <p:cNvPr id="4" name="Imagen 3"/>
          <p:cNvPicPr>
            <a:picLocks noChangeAspect="1"/>
          </p:cNvPicPr>
          <p:nvPr/>
        </p:nvPicPr>
        <p:blipFill>
          <a:blip r:embed="rId3"/>
          <a:stretch>
            <a:fillRect/>
          </a:stretch>
        </p:blipFill>
        <p:spPr>
          <a:xfrm>
            <a:off x="959184" y="3673520"/>
            <a:ext cx="10251152" cy="685487"/>
          </a:xfrm>
          <a:prstGeom prst="rect">
            <a:avLst/>
          </a:prstGeom>
        </p:spPr>
      </p:pic>
      <p:sp>
        <p:nvSpPr>
          <p:cNvPr id="5" name="Rectángulo 4"/>
          <p:cNvSpPr/>
          <p:nvPr/>
        </p:nvSpPr>
        <p:spPr>
          <a:xfrm>
            <a:off x="1150571" y="4505362"/>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4016263"/>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4376290"/>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3673520"/>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837</Words>
  <Application>Microsoft Office PowerPoint</Application>
  <PresentationFormat>Panorámica</PresentationFormat>
  <Paragraphs>98</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Secularización</vt:lpstr>
      <vt:lpstr>3 tipos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43</cp:revision>
  <dcterms:created xsi:type="dcterms:W3CDTF">2023-09-14T03:45:26Z</dcterms:created>
  <dcterms:modified xsi:type="dcterms:W3CDTF">2023-09-18T21:29:28Z</dcterms:modified>
</cp:coreProperties>
</file>