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936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2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705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39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553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723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710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264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5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77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33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0E09-A9B3-40EF-8353-D05929D845C9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162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8141" y="1803680"/>
            <a:ext cx="9144000" cy="3252414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accent5"/>
                </a:solidFill>
              </a:rPr>
              <a:t>El concepto de “justificación” de </a:t>
            </a:r>
            <a:r>
              <a:rPr lang="es-PE" dirty="0" err="1" smtClean="0">
                <a:solidFill>
                  <a:schemeClr val="accent5"/>
                </a:solidFill>
              </a:rPr>
              <a:t>Forst</a:t>
            </a:r>
            <a:r>
              <a:rPr lang="es-PE" dirty="0" smtClean="0">
                <a:solidFill>
                  <a:schemeClr val="accent5"/>
                </a:solidFill>
              </a:rPr>
              <a:t> </a:t>
            </a:r>
            <a:r>
              <a:rPr lang="es-PE" dirty="0" smtClean="0"/>
              <a:t>como aporte a la </a:t>
            </a:r>
            <a:r>
              <a:rPr lang="es-PE" dirty="0" smtClean="0">
                <a:solidFill>
                  <a:srgbClr val="FFC000"/>
                </a:solidFill>
              </a:rPr>
              <a:t>educación crítica e ilustrada </a:t>
            </a:r>
            <a:r>
              <a:rPr lang="es-PE" dirty="0" smtClean="0"/>
              <a:t>en el </a:t>
            </a:r>
            <a:r>
              <a:rPr lang="es-PE" dirty="0" smtClean="0">
                <a:solidFill>
                  <a:schemeClr val="accent6"/>
                </a:solidFill>
              </a:rPr>
              <a:t>pensamiento de Kant</a:t>
            </a:r>
            <a:endParaRPr lang="es-P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8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8141" y="1803680"/>
            <a:ext cx="9144000" cy="3252414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accent5"/>
                </a:solidFill>
              </a:rPr>
              <a:t>El concepto de “justificación” de </a:t>
            </a:r>
            <a:r>
              <a:rPr lang="es-PE" dirty="0" err="1" smtClean="0">
                <a:solidFill>
                  <a:schemeClr val="accent5"/>
                </a:solidFill>
              </a:rPr>
              <a:t>Forst</a:t>
            </a:r>
            <a:r>
              <a:rPr lang="es-PE" dirty="0" smtClean="0">
                <a:solidFill>
                  <a:schemeClr val="accent5"/>
                </a:solidFill>
              </a:rPr>
              <a:t> </a:t>
            </a:r>
            <a:r>
              <a:rPr lang="es-PE" dirty="0" smtClean="0"/>
              <a:t>como aporte a la </a:t>
            </a:r>
            <a:r>
              <a:rPr lang="es-PE" dirty="0" smtClean="0">
                <a:solidFill>
                  <a:srgbClr val="FFC000"/>
                </a:solidFill>
              </a:rPr>
              <a:t>educación crítica e ilustrada </a:t>
            </a:r>
            <a:r>
              <a:rPr lang="es-PE" dirty="0" smtClean="0"/>
              <a:t>en el </a:t>
            </a:r>
            <a:r>
              <a:rPr lang="es-PE" dirty="0" smtClean="0">
                <a:solidFill>
                  <a:schemeClr val="accent6"/>
                </a:solidFill>
              </a:rPr>
              <a:t>pensamiento de Kant</a:t>
            </a:r>
            <a:endParaRPr lang="es-PE" dirty="0">
              <a:solidFill>
                <a:schemeClr val="accent6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70729" y="4285129"/>
            <a:ext cx="6221506" cy="7709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694329" y="3514164"/>
            <a:ext cx="7772400" cy="6096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488141" y="2017059"/>
            <a:ext cx="9144000" cy="7261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859741" y="2743201"/>
            <a:ext cx="1532965" cy="7261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9592235" y="5051612"/>
            <a:ext cx="753036" cy="7351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 flipV="1">
            <a:off x="6060141" y="1232648"/>
            <a:ext cx="17930" cy="79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1165412" y="4123765"/>
            <a:ext cx="528917" cy="9323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408908" y="232475"/>
            <a:ext cx="1208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>
                <a:solidFill>
                  <a:srgbClr val="0070C0"/>
                </a:solidFill>
              </a:rPr>
              <a:t>3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0179803" y="5583147"/>
            <a:ext cx="1208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 smtClean="0">
                <a:solidFill>
                  <a:srgbClr val="00B050"/>
                </a:solidFill>
              </a:rPr>
              <a:t>1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95510" y="5075315"/>
            <a:ext cx="1208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 smtClean="0">
                <a:solidFill>
                  <a:srgbClr val="FFC000"/>
                </a:solidFill>
              </a:rPr>
              <a:t>2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0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302" y="-172194"/>
            <a:ext cx="10453126" cy="659219"/>
          </a:xfrm>
        </p:spPr>
        <p:txBody>
          <a:bodyPr>
            <a:normAutofit/>
          </a:bodyPr>
          <a:lstStyle/>
          <a:p>
            <a:pPr algn="l"/>
            <a:r>
              <a:rPr lang="es-PE" sz="3600" dirty="0">
                <a:solidFill>
                  <a:schemeClr val="accent6"/>
                </a:solidFill>
              </a:rPr>
              <a:t>P</a:t>
            </a:r>
            <a:r>
              <a:rPr lang="es-PE" sz="3600" dirty="0" smtClean="0">
                <a:solidFill>
                  <a:schemeClr val="accent6"/>
                </a:solidFill>
              </a:rPr>
              <a:t>ensamiento de Kant </a:t>
            </a:r>
            <a:r>
              <a:rPr lang="es-PE" sz="2400" dirty="0" smtClean="0">
                <a:solidFill>
                  <a:schemeClr val="accent6"/>
                </a:solidFill>
              </a:rPr>
              <a:t>(desde la perspectiva educativa)</a:t>
            </a:r>
            <a:endParaRPr lang="es-PE" sz="3600" dirty="0">
              <a:solidFill>
                <a:schemeClr val="accent6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0" y="0"/>
            <a:ext cx="105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>
                <a:solidFill>
                  <a:srgbClr val="00B050"/>
                </a:solidFill>
              </a:rPr>
              <a:t>1</a:t>
            </a:r>
            <a:endParaRPr lang="es-PE" sz="1000" dirty="0">
              <a:solidFill>
                <a:srgbClr val="00B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70518" y="487025"/>
            <a:ext cx="1130403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PE" sz="2400" b="1" dirty="0"/>
              <a:t>Proyecto </a:t>
            </a:r>
            <a:r>
              <a:rPr lang="es-PE" sz="2400" b="1" dirty="0" smtClean="0"/>
              <a:t>Crítico: </a:t>
            </a:r>
            <a:r>
              <a:rPr lang="es-PE" sz="2400" dirty="0" smtClean="0"/>
              <a:t>Límites de la razón (vs Leibniz) e invitación al pensamiento crítico. (Anti-dogmatismo.) </a:t>
            </a:r>
            <a:r>
              <a:rPr lang="es-PE" sz="2400" dirty="0" smtClean="0">
                <a:solidFill>
                  <a:schemeClr val="bg1">
                    <a:lumMod val="75000"/>
                  </a:schemeClr>
                </a:solidFill>
              </a:rPr>
              <a:t>(Pensamiento crítico según </a:t>
            </a:r>
            <a:r>
              <a:rPr lang="es-PE" sz="2400" dirty="0" err="1" smtClean="0">
                <a:solidFill>
                  <a:schemeClr val="bg1">
                    <a:lumMod val="75000"/>
                  </a:schemeClr>
                </a:solidFill>
              </a:rPr>
              <a:t>Arendt</a:t>
            </a:r>
            <a:r>
              <a:rPr lang="es-PE" sz="2400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s-PE" sz="2400" dirty="0" smtClean="0"/>
              <a:t>Buena conciencia </a:t>
            </a:r>
            <a:r>
              <a:rPr lang="es-PE" sz="2400" dirty="0" smtClean="0">
                <a:solidFill>
                  <a:schemeClr val="bg1">
                    <a:lumMod val="75000"/>
                  </a:schemeClr>
                </a:solidFill>
              </a:rPr>
              <a:t>(Sobre la imposibilidad de una teodicea, ¿Cómo orientarse en el pensamiento?)</a:t>
            </a:r>
            <a:endParaRPr lang="es-PE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s-PE" sz="2400" dirty="0"/>
          </a:p>
          <a:p>
            <a:r>
              <a:rPr lang="es-PE" sz="2400" b="1" dirty="0" smtClean="0"/>
              <a:t>Deontología</a:t>
            </a:r>
            <a:r>
              <a:rPr lang="es-PE" sz="2400" dirty="0" smtClean="0"/>
              <a:t>: Desarrollo del sentido del deber. Moral racional sin contenidos absolutos. No-instrumentalización. Derecho natural. Educación no para la moral, sino para la autonomía. </a:t>
            </a:r>
            <a:r>
              <a:rPr lang="es-PE" sz="2400" dirty="0" smtClean="0">
                <a:solidFill>
                  <a:schemeClr val="bg1">
                    <a:lumMod val="75000"/>
                  </a:schemeClr>
                </a:solidFill>
              </a:rPr>
              <a:t>(FMC, MC)</a:t>
            </a:r>
            <a:endParaRPr lang="es-PE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s-PE" sz="2400" dirty="0" smtClean="0"/>
          </a:p>
          <a:p>
            <a:r>
              <a:rPr lang="es-PE" sz="2400" b="1" dirty="0" smtClean="0"/>
              <a:t>Autonomía: </a:t>
            </a:r>
            <a:r>
              <a:rPr lang="es-PE" sz="2400" dirty="0" smtClean="0"/>
              <a:t>Libertad. Atreverse </a:t>
            </a:r>
            <a:r>
              <a:rPr lang="es-PE" sz="2400" dirty="0"/>
              <a:t>a </a:t>
            </a:r>
            <a:r>
              <a:rPr lang="es-PE" sz="2400" dirty="0" smtClean="0"/>
              <a:t>pensar. Auto-determinación. </a:t>
            </a:r>
            <a:r>
              <a:rPr lang="es-PE" sz="2400" dirty="0" smtClean="0">
                <a:solidFill>
                  <a:schemeClr val="bg1">
                    <a:lumMod val="75000"/>
                  </a:schemeClr>
                </a:solidFill>
              </a:rPr>
              <a:t>(¿Qué es la Ilustración?, Ensayo sobre Enfermedades de la cabeza</a:t>
            </a:r>
            <a:r>
              <a:rPr lang="es-PE" sz="2400" dirty="0"/>
              <a:t>)</a:t>
            </a:r>
            <a:endParaRPr lang="es-PE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s-PE" sz="2400" dirty="0"/>
          </a:p>
          <a:p>
            <a:r>
              <a:rPr lang="es-PE" sz="2400" b="1" dirty="0" smtClean="0"/>
              <a:t>Uso de la razón pública: </a:t>
            </a:r>
            <a:r>
              <a:rPr lang="es-PE" sz="2400" dirty="0" smtClean="0"/>
              <a:t>Libertad de pensamiento, de expresión, de pluma. Co-determinación. </a:t>
            </a:r>
            <a:r>
              <a:rPr lang="es-PE" sz="2400" dirty="0" smtClean="0">
                <a:solidFill>
                  <a:schemeClr val="bg1">
                    <a:lumMod val="75000"/>
                  </a:schemeClr>
                </a:solidFill>
              </a:rPr>
              <a:t>(¿Qué es la Ilustración?, MC, Paz Perpetua)</a:t>
            </a:r>
          </a:p>
          <a:p>
            <a:endParaRPr lang="es-PE" sz="2400" dirty="0"/>
          </a:p>
          <a:p>
            <a:r>
              <a:rPr lang="es-PE" sz="2400" b="1" dirty="0"/>
              <a:t>Republicanismo y </a:t>
            </a:r>
            <a:r>
              <a:rPr lang="es-PE" sz="2400" b="1" dirty="0" smtClean="0"/>
              <a:t>cosmopolitismo: </a:t>
            </a:r>
            <a:r>
              <a:rPr lang="es-PE" sz="2400" dirty="0" smtClean="0"/>
              <a:t>interés por asuntos públicos, derecho internacional. Actualización de la democracia (como una “voluntad general” de Rousseau?) </a:t>
            </a:r>
            <a:r>
              <a:rPr lang="es-PE" sz="2400" dirty="0" smtClean="0">
                <a:solidFill>
                  <a:schemeClr val="bg1">
                    <a:lumMod val="75000"/>
                  </a:schemeClr>
                </a:solidFill>
              </a:rPr>
              <a:t>(MC, Paz Perpetua, Caviglia, </a:t>
            </a:r>
            <a:r>
              <a:rPr lang="es-PE" sz="2400" dirty="0" err="1" smtClean="0">
                <a:solidFill>
                  <a:schemeClr val="bg1">
                    <a:lumMod val="75000"/>
                  </a:schemeClr>
                </a:solidFill>
              </a:rPr>
              <a:t>Forst</a:t>
            </a:r>
            <a:r>
              <a:rPr lang="es-PE" sz="24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s-PE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6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34" y="477440"/>
            <a:ext cx="3069678" cy="6419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6" y="1670585"/>
            <a:ext cx="5192534" cy="16632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02843"/>
            <a:ext cx="5228850" cy="8350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06" y="4495950"/>
            <a:ext cx="4972093" cy="2703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916637"/>
            <a:ext cx="1487365" cy="82867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634946" y="934664"/>
            <a:ext cx="5946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Todo </a:t>
            </a:r>
            <a:r>
              <a:rPr lang="es-PE" dirty="0" smtClean="0">
                <a:solidFill>
                  <a:srgbClr val="FF0000"/>
                </a:solidFill>
              </a:rPr>
              <a:t>progreso cultural</a:t>
            </a:r>
            <a:r>
              <a:rPr lang="es-PE" dirty="0" smtClean="0"/>
              <a:t>, por cuyos medios el ser humano desarrolla su </a:t>
            </a:r>
            <a:r>
              <a:rPr lang="es-PE" dirty="0" smtClean="0">
                <a:solidFill>
                  <a:srgbClr val="FF0000"/>
                </a:solidFill>
              </a:rPr>
              <a:t>educación</a:t>
            </a:r>
            <a:r>
              <a:rPr lang="es-PE" dirty="0" smtClean="0"/>
              <a:t> tiene como meta el aplicar este adquirido conocimiento y habilidad para el </a:t>
            </a:r>
            <a:r>
              <a:rPr lang="es-PE" dirty="0" smtClean="0">
                <a:solidFill>
                  <a:srgbClr val="FF0000"/>
                </a:solidFill>
              </a:rPr>
              <a:t>uso en el mundo</a:t>
            </a:r>
            <a:r>
              <a:rPr lang="es-PE" dirty="0" smtClean="0"/>
              <a:t>. Pero el objeto </a:t>
            </a:r>
            <a:r>
              <a:rPr lang="es-PE" dirty="0" smtClean="0">
                <a:solidFill>
                  <a:srgbClr val="FF0000"/>
                </a:solidFill>
              </a:rPr>
              <a:t>más importante </a:t>
            </a:r>
            <a:r>
              <a:rPr lang="es-PE" dirty="0" smtClean="0"/>
              <a:t>en el mundo al que se puede aplicar es el ser humano mismo, por cuanto </a:t>
            </a:r>
            <a:r>
              <a:rPr lang="es-PE" dirty="0" smtClean="0">
                <a:solidFill>
                  <a:srgbClr val="FF0000"/>
                </a:solidFill>
              </a:rPr>
              <a:t>lo humano es su propia finalidad</a:t>
            </a:r>
            <a:r>
              <a:rPr lang="es-PE" dirty="0" smtClean="0"/>
              <a:t>. Por tanto, el conocer lo humano de acuerdo a su especie como criatura terrenal dotada de razón, merece especialmente ser llamado “</a:t>
            </a:r>
            <a:r>
              <a:rPr lang="es-PE" dirty="0" smtClean="0">
                <a:solidFill>
                  <a:srgbClr val="FF0000"/>
                </a:solidFill>
              </a:rPr>
              <a:t>conocimiento del mundo</a:t>
            </a:r>
            <a:r>
              <a:rPr lang="es-PE" dirty="0" smtClean="0"/>
              <a:t>”, aún cuando constituye solo una parte de las criaturas del mundo. 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Tal antropología, considerada </a:t>
            </a:r>
            <a:r>
              <a:rPr lang="es-PE" dirty="0" smtClean="0">
                <a:solidFill>
                  <a:srgbClr val="FF0000"/>
                </a:solidFill>
              </a:rPr>
              <a:t>conocimiento del mundo</a:t>
            </a:r>
            <a:r>
              <a:rPr lang="es-PE" dirty="0" smtClean="0"/>
              <a:t>, la cual </a:t>
            </a:r>
            <a:r>
              <a:rPr lang="es-PE" dirty="0" smtClean="0">
                <a:solidFill>
                  <a:srgbClr val="FF0000"/>
                </a:solidFill>
              </a:rPr>
              <a:t>viene de nuestra escolaridad</a:t>
            </a:r>
            <a:r>
              <a:rPr lang="es-PE" dirty="0" smtClean="0"/>
              <a:t>, no es aún llamada pragmática cuando contiene conocimiento extensivo de cosas en el mundo, tales como animales, plantas, minerales o climas, sino, cuando contiene </a:t>
            </a:r>
            <a:r>
              <a:rPr lang="es-PE" dirty="0" smtClean="0">
                <a:solidFill>
                  <a:srgbClr val="FF0000"/>
                </a:solidFill>
              </a:rPr>
              <a:t>conocimiento de lo humano en cuanto siendo “ciudadanos del mundo</a:t>
            </a:r>
            <a:r>
              <a:rPr lang="es-PE" dirty="0" smtClean="0"/>
              <a:t>” (p.231)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2817473" y="6252086"/>
            <a:ext cx="595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Educación Crítica = Educación “Pragmática”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80517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8426" y="95928"/>
            <a:ext cx="9144000" cy="823806"/>
          </a:xfrm>
        </p:spPr>
        <p:txBody>
          <a:bodyPr>
            <a:normAutofit fontScale="90000"/>
          </a:bodyPr>
          <a:lstStyle/>
          <a:p>
            <a:pPr algn="l"/>
            <a:r>
              <a:rPr lang="es-PE" dirty="0" smtClean="0">
                <a:solidFill>
                  <a:srgbClr val="FFC000"/>
                </a:solidFill>
              </a:rPr>
              <a:t>Educación crítica</a:t>
            </a:r>
            <a:endParaRPr lang="es-PE" dirty="0">
              <a:solidFill>
                <a:schemeClr val="accent6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0" y="0"/>
            <a:ext cx="918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 smtClean="0">
                <a:solidFill>
                  <a:srgbClr val="FFC000"/>
                </a:solidFill>
              </a:rPr>
              <a:t>2</a:t>
            </a: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57867" y="1111591"/>
            <a:ext cx="116230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Modelos educativos</a:t>
            </a:r>
            <a:r>
              <a:rPr lang="es-PE" sz="2400" dirty="0" smtClean="0"/>
              <a:t>: </a:t>
            </a:r>
            <a:r>
              <a:rPr lang="es-PE" sz="2400" dirty="0" smtClean="0">
                <a:solidFill>
                  <a:srgbClr val="FF0000"/>
                </a:solidFill>
              </a:rPr>
              <a:t>Tradicional</a:t>
            </a:r>
            <a:r>
              <a:rPr lang="es-PE" sz="2400" dirty="0" smtClean="0"/>
              <a:t> (Sócrates, Platón, Aristóteles), Educación </a:t>
            </a:r>
            <a:r>
              <a:rPr lang="es-PE" sz="2400" dirty="0" smtClean="0">
                <a:solidFill>
                  <a:srgbClr val="FF0000"/>
                </a:solidFill>
              </a:rPr>
              <a:t>dogmática</a:t>
            </a:r>
            <a:r>
              <a:rPr lang="es-PE" sz="2400" dirty="0" smtClean="0"/>
              <a:t> (religiosa, científica), </a:t>
            </a:r>
            <a:r>
              <a:rPr lang="es-PE" sz="2400" dirty="0" err="1" smtClean="0">
                <a:solidFill>
                  <a:srgbClr val="FF0000"/>
                </a:solidFill>
              </a:rPr>
              <a:t>Philantropinum</a:t>
            </a:r>
            <a:r>
              <a:rPr lang="es-PE" sz="2400" dirty="0" smtClean="0"/>
              <a:t> (Rousseau, </a:t>
            </a:r>
            <a:r>
              <a:rPr lang="es-PE" sz="2400" dirty="0" err="1" smtClean="0"/>
              <a:t>Basedow</a:t>
            </a:r>
            <a:r>
              <a:rPr lang="es-PE" sz="2400" dirty="0" smtClean="0"/>
              <a:t>) </a:t>
            </a:r>
            <a:r>
              <a:rPr lang="es-PE" sz="2400" dirty="0" err="1" smtClean="0">
                <a:solidFill>
                  <a:srgbClr val="FF0000"/>
                </a:solidFill>
              </a:rPr>
              <a:t>Progresivista</a:t>
            </a:r>
            <a:r>
              <a:rPr lang="es-PE" sz="2400" dirty="0" smtClean="0"/>
              <a:t> (Dewey), </a:t>
            </a:r>
            <a:r>
              <a:rPr lang="es-PE" sz="2400" dirty="0" smtClean="0">
                <a:solidFill>
                  <a:srgbClr val="FF0000"/>
                </a:solidFill>
              </a:rPr>
              <a:t>Montessori</a:t>
            </a:r>
            <a:r>
              <a:rPr lang="es-PE" sz="2400" dirty="0" smtClean="0"/>
              <a:t>, </a:t>
            </a:r>
            <a:r>
              <a:rPr lang="es-PE" sz="2400" dirty="0" err="1" smtClean="0">
                <a:solidFill>
                  <a:srgbClr val="FF0000"/>
                </a:solidFill>
              </a:rPr>
              <a:t>Conductualismo</a:t>
            </a:r>
            <a:r>
              <a:rPr lang="es-PE" sz="2400" dirty="0" smtClean="0">
                <a:solidFill>
                  <a:srgbClr val="FF0000"/>
                </a:solidFill>
              </a:rPr>
              <a:t>/Conductismo</a:t>
            </a:r>
            <a:r>
              <a:rPr lang="es-PE" sz="2400" dirty="0" smtClean="0"/>
              <a:t> </a:t>
            </a:r>
            <a:r>
              <a:rPr lang="es-PE" sz="2400" dirty="0" smtClean="0"/>
              <a:t>(</a:t>
            </a:r>
            <a:r>
              <a:rPr lang="es-PE" sz="2400" dirty="0" err="1" smtClean="0"/>
              <a:t>Skinner</a:t>
            </a:r>
            <a:r>
              <a:rPr lang="es-PE" sz="2400" dirty="0" smtClean="0"/>
              <a:t>), </a:t>
            </a:r>
            <a:r>
              <a:rPr lang="es-PE" sz="2400" dirty="0" err="1" smtClean="0">
                <a:solidFill>
                  <a:srgbClr val="FF0000"/>
                </a:solidFill>
              </a:rPr>
              <a:t>Cognotivismo</a:t>
            </a:r>
            <a:r>
              <a:rPr lang="es-PE" sz="2400" dirty="0" smtClean="0"/>
              <a:t> (Piaget, Vygotsky), </a:t>
            </a:r>
            <a:r>
              <a:rPr lang="es-PE" sz="2400" dirty="0" err="1" smtClean="0">
                <a:solidFill>
                  <a:srgbClr val="FF0000"/>
                </a:solidFill>
              </a:rPr>
              <a:t>Constructuvismo</a:t>
            </a:r>
            <a:r>
              <a:rPr lang="es-PE" sz="2400" dirty="0"/>
              <a:t> </a:t>
            </a:r>
            <a:r>
              <a:rPr lang="es-PE" sz="2400" dirty="0" smtClean="0"/>
              <a:t>(Bruner, Vygotsky), </a:t>
            </a:r>
            <a:r>
              <a:rPr lang="es-PE" sz="2400" dirty="0" err="1" smtClean="0">
                <a:solidFill>
                  <a:srgbClr val="FF0000"/>
                </a:solidFill>
              </a:rPr>
              <a:t>Andragogía</a:t>
            </a:r>
            <a:r>
              <a:rPr lang="es-PE" sz="2400" dirty="0" smtClean="0"/>
              <a:t> (</a:t>
            </a:r>
            <a:r>
              <a:rPr lang="es-PE" sz="2400" dirty="0" err="1" smtClean="0"/>
              <a:t>Knowles</a:t>
            </a:r>
            <a:r>
              <a:rPr lang="es-PE" sz="2400" dirty="0" smtClean="0"/>
              <a:t>), </a:t>
            </a:r>
            <a:r>
              <a:rPr lang="es-PE" sz="2400" dirty="0" smtClean="0">
                <a:solidFill>
                  <a:srgbClr val="FF0000"/>
                </a:solidFill>
              </a:rPr>
              <a:t>Digital</a:t>
            </a:r>
            <a:r>
              <a:rPr lang="es-PE" sz="2400" dirty="0" smtClean="0"/>
              <a:t>, </a:t>
            </a:r>
            <a:r>
              <a:rPr lang="es-PE" sz="2400" dirty="0" smtClean="0">
                <a:solidFill>
                  <a:srgbClr val="FF0000"/>
                </a:solidFill>
              </a:rPr>
              <a:t>Global</a:t>
            </a:r>
            <a:r>
              <a:rPr lang="es-PE" sz="2400" dirty="0" smtClean="0"/>
              <a:t>, Educación </a:t>
            </a:r>
            <a:r>
              <a:rPr lang="es-PE" sz="2400" dirty="0" smtClean="0">
                <a:solidFill>
                  <a:srgbClr val="FF0000"/>
                </a:solidFill>
              </a:rPr>
              <a:t>técnica</a:t>
            </a:r>
            <a:r>
              <a:rPr lang="es-PE" sz="2400" dirty="0" smtClean="0"/>
              <a:t> para el mercado; </a:t>
            </a:r>
            <a:r>
              <a:rPr lang="es-PE" sz="2400" dirty="0" smtClean="0">
                <a:solidFill>
                  <a:srgbClr val="FF0000"/>
                </a:solidFill>
              </a:rPr>
              <a:t>STEM</a:t>
            </a:r>
            <a:r>
              <a:rPr lang="es-PE" sz="2400" dirty="0" smtClean="0"/>
              <a:t> </a:t>
            </a:r>
            <a:r>
              <a:rPr lang="es-PE" sz="2400" dirty="0"/>
              <a:t>(</a:t>
            </a:r>
            <a:r>
              <a:rPr lang="es-PE" sz="2400" dirty="0" err="1"/>
              <a:t>Science</a:t>
            </a:r>
            <a:r>
              <a:rPr lang="es-PE" sz="2400" dirty="0"/>
              <a:t>, </a:t>
            </a:r>
            <a:r>
              <a:rPr lang="es-PE" sz="2400" dirty="0" err="1"/>
              <a:t>Tech</a:t>
            </a:r>
            <a:r>
              <a:rPr lang="es-PE" sz="2400" dirty="0"/>
              <a:t>, </a:t>
            </a:r>
            <a:r>
              <a:rPr lang="es-PE" sz="2400" dirty="0" err="1"/>
              <a:t>Engineering</a:t>
            </a:r>
            <a:r>
              <a:rPr lang="es-PE" sz="2400" dirty="0"/>
              <a:t> and </a:t>
            </a:r>
            <a:r>
              <a:rPr lang="es-PE" sz="2400" dirty="0" err="1"/>
              <a:t>Math</a:t>
            </a:r>
            <a:r>
              <a:rPr lang="es-PE" sz="2400" dirty="0" smtClean="0"/>
              <a:t>) (criticada por: Figueroa, </a:t>
            </a:r>
            <a:r>
              <a:rPr lang="es-PE" sz="2400" dirty="0" err="1" smtClean="0"/>
              <a:t>Nussbaum</a:t>
            </a:r>
            <a:r>
              <a:rPr lang="es-PE" sz="2400" dirty="0" smtClean="0"/>
              <a:t>), </a:t>
            </a:r>
            <a:r>
              <a:rPr lang="es-PE" sz="2400" dirty="0" smtClean="0"/>
              <a:t>Educación </a:t>
            </a:r>
            <a:r>
              <a:rPr lang="es-PE" sz="2400" dirty="0" smtClean="0">
                <a:solidFill>
                  <a:srgbClr val="FF0000"/>
                </a:solidFill>
              </a:rPr>
              <a:t>Secular</a:t>
            </a:r>
            <a:r>
              <a:rPr lang="es-PE" sz="2400" dirty="0" smtClean="0"/>
              <a:t> (Kant, Taylor), Educación </a:t>
            </a:r>
            <a:r>
              <a:rPr lang="es-PE" sz="2400" dirty="0" smtClean="0">
                <a:solidFill>
                  <a:srgbClr val="FF0000"/>
                </a:solidFill>
              </a:rPr>
              <a:t>Sentimental</a:t>
            </a:r>
            <a:r>
              <a:rPr lang="es-PE" sz="2400" dirty="0" smtClean="0"/>
              <a:t> (Smith, Hume, Taylor</a:t>
            </a:r>
            <a:r>
              <a:rPr lang="es-PE" sz="2400" dirty="0" smtClean="0"/>
              <a:t>), </a:t>
            </a:r>
            <a:r>
              <a:rPr lang="es-PE" sz="2400" dirty="0"/>
              <a:t>Sentido </a:t>
            </a:r>
            <a:r>
              <a:rPr lang="es-PE" sz="2400" dirty="0">
                <a:solidFill>
                  <a:srgbClr val="FF0000"/>
                </a:solidFill>
              </a:rPr>
              <a:t>moderno</a:t>
            </a:r>
            <a:r>
              <a:rPr lang="es-PE" sz="2400" dirty="0"/>
              <a:t> de la educación</a:t>
            </a:r>
            <a:endParaRPr lang="es-PE" sz="2400" dirty="0" smtClean="0"/>
          </a:p>
          <a:p>
            <a:endParaRPr lang="es-PE" sz="2400" b="1" dirty="0"/>
          </a:p>
          <a:p>
            <a:r>
              <a:rPr lang="es-PE" sz="2400" b="1" dirty="0" smtClean="0"/>
              <a:t>Autoformación </a:t>
            </a:r>
            <a:r>
              <a:rPr lang="es-PE" sz="2400" b="1" dirty="0" smtClean="0"/>
              <a:t>a través del autoconocimiento </a:t>
            </a:r>
            <a:r>
              <a:rPr lang="es-PE" sz="2400" dirty="0" smtClean="0"/>
              <a:t>(Kant desde Katherine </a:t>
            </a:r>
            <a:r>
              <a:rPr lang="es-PE" sz="2400" dirty="0" err="1" smtClean="0"/>
              <a:t>Krauss</a:t>
            </a:r>
            <a:r>
              <a:rPr lang="es-PE" sz="2400" dirty="0" smtClean="0"/>
              <a:t>)</a:t>
            </a:r>
          </a:p>
          <a:p>
            <a:endParaRPr lang="es-PE" sz="2400" dirty="0"/>
          </a:p>
          <a:p>
            <a:r>
              <a:rPr lang="es-PE" sz="2400" b="1" dirty="0" smtClean="0"/>
              <a:t>Educación </a:t>
            </a:r>
            <a:r>
              <a:rPr lang="es-PE" sz="2400" b="1" dirty="0" smtClean="0"/>
              <a:t>crítica, ilustrada o “pragmática”</a:t>
            </a:r>
            <a:endParaRPr lang="es-PE" sz="2400" b="1" dirty="0" smtClean="0"/>
          </a:p>
          <a:p>
            <a:endParaRPr lang="es-PE" sz="2400" dirty="0"/>
          </a:p>
          <a:p>
            <a:r>
              <a:rPr lang="es-PE" sz="2400" b="1" dirty="0" smtClean="0"/>
              <a:t>Educación pública administrada por el estado</a:t>
            </a:r>
          </a:p>
          <a:p>
            <a:endParaRPr lang="es-PE" sz="2400" b="1" dirty="0"/>
          </a:p>
          <a:p>
            <a:r>
              <a:rPr lang="es-PE" sz="2400" b="1" dirty="0" smtClean="0"/>
              <a:t>¿Educación para lo político?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205026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8420" y="4708"/>
            <a:ext cx="11463580" cy="785706"/>
          </a:xfrm>
        </p:spPr>
        <p:txBody>
          <a:bodyPr>
            <a:normAutofit/>
          </a:bodyPr>
          <a:lstStyle/>
          <a:p>
            <a:pPr algn="l"/>
            <a:r>
              <a:rPr lang="es-PE" sz="4400" dirty="0" smtClean="0">
                <a:solidFill>
                  <a:schemeClr val="accent5"/>
                </a:solidFill>
              </a:rPr>
              <a:t>El concepto de “justificación” de </a:t>
            </a:r>
            <a:r>
              <a:rPr lang="es-PE" sz="4400" dirty="0" err="1" smtClean="0">
                <a:solidFill>
                  <a:schemeClr val="accent5"/>
                </a:solidFill>
              </a:rPr>
              <a:t>Forst</a:t>
            </a:r>
            <a:endParaRPr lang="es-PE" sz="4400" dirty="0">
              <a:solidFill>
                <a:schemeClr val="accent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0" y="-108488"/>
            <a:ext cx="728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>
                <a:solidFill>
                  <a:srgbClr val="0070C0"/>
                </a:solidFill>
              </a:rPr>
              <a:t>3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28420" y="1627322"/>
            <a:ext cx="107122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/>
              <a:t>Justificación en cuanto </a:t>
            </a:r>
            <a:r>
              <a:rPr lang="es-PE" sz="2800" b="1" dirty="0" smtClean="0"/>
              <a:t>autodeterminación</a:t>
            </a:r>
          </a:p>
          <a:p>
            <a:endParaRPr lang="es-PE" sz="2800" dirty="0" smtClean="0"/>
          </a:p>
          <a:p>
            <a:r>
              <a:rPr lang="es-PE" sz="2800" dirty="0" smtClean="0"/>
              <a:t>Justificación de los </a:t>
            </a:r>
            <a:r>
              <a:rPr lang="es-PE" sz="2800" b="1" dirty="0" smtClean="0"/>
              <a:t>DDHH</a:t>
            </a:r>
          </a:p>
          <a:p>
            <a:endParaRPr lang="es-PE" sz="2800" dirty="0"/>
          </a:p>
          <a:p>
            <a:r>
              <a:rPr lang="es-PE" sz="2800" dirty="0" smtClean="0"/>
              <a:t>Justificación en un horizonte de consenso político (</a:t>
            </a:r>
            <a:r>
              <a:rPr lang="es-PE" sz="2800" b="1" dirty="0" err="1" smtClean="0"/>
              <a:t>co</a:t>
            </a:r>
            <a:r>
              <a:rPr lang="es-PE" sz="2800" b="1" dirty="0" smtClean="0"/>
              <a:t>-determinación</a:t>
            </a:r>
            <a:r>
              <a:rPr lang="es-PE" sz="2800" dirty="0" smtClean="0"/>
              <a:t>)</a:t>
            </a:r>
          </a:p>
          <a:p>
            <a:endParaRPr lang="es-PE" sz="2800" dirty="0"/>
          </a:p>
          <a:p>
            <a:r>
              <a:rPr lang="es-PE" sz="2800" b="1" dirty="0" smtClean="0"/>
              <a:t>El aporte de la justificación a la educación crítica</a:t>
            </a:r>
          </a:p>
          <a:p>
            <a:endParaRPr lang="es-PE" sz="2800" dirty="0"/>
          </a:p>
          <a:p>
            <a:r>
              <a:rPr lang="es-PE" sz="2800" b="1" dirty="0" smtClean="0"/>
              <a:t>El aporte de la educación crítica al desarrollo político/civil</a:t>
            </a:r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63637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83403"/>
            <a:ext cx="10515600" cy="5293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u="sng" dirty="0" smtClean="0"/>
              <a:t>Potencial Título: </a:t>
            </a:r>
            <a:r>
              <a:rPr lang="es-PE" dirty="0" smtClean="0">
                <a:solidFill>
                  <a:schemeClr val="accent5"/>
                </a:solidFill>
              </a:rPr>
              <a:t>El concepto de “justificación” de </a:t>
            </a:r>
            <a:r>
              <a:rPr lang="es-PE" dirty="0" err="1" smtClean="0">
                <a:solidFill>
                  <a:schemeClr val="accent5"/>
                </a:solidFill>
              </a:rPr>
              <a:t>Forst</a:t>
            </a:r>
            <a:r>
              <a:rPr lang="es-PE" dirty="0" smtClean="0">
                <a:solidFill>
                  <a:schemeClr val="accent5"/>
                </a:solidFill>
              </a:rPr>
              <a:t> </a:t>
            </a:r>
            <a:r>
              <a:rPr lang="es-PE" dirty="0" smtClean="0"/>
              <a:t>como aporte a la </a:t>
            </a:r>
            <a:r>
              <a:rPr lang="es-PE" dirty="0" smtClean="0">
                <a:solidFill>
                  <a:srgbClr val="FFC000"/>
                </a:solidFill>
              </a:rPr>
              <a:t>educación crítica e ilustrada </a:t>
            </a:r>
            <a:r>
              <a:rPr lang="es-PE" dirty="0" smtClean="0"/>
              <a:t>en el </a:t>
            </a:r>
            <a:r>
              <a:rPr lang="es-PE" dirty="0" smtClean="0">
                <a:solidFill>
                  <a:schemeClr val="accent6"/>
                </a:solidFill>
              </a:rPr>
              <a:t>pensamiento político de Kant</a:t>
            </a: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u="sng" dirty="0" smtClean="0"/>
              <a:t>Situación problemática: </a:t>
            </a:r>
            <a:r>
              <a:rPr lang="es-PE" dirty="0" smtClean="0"/>
              <a:t>La </a:t>
            </a:r>
            <a:r>
              <a:rPr lang="es-PE" dirty="0" smtClean="0">
                <a:solidFill>
                  <a:srgbClr val="0070C0"/>
                </a:solidFill>
              </a:rPr>
              <a:t>actualización</a:t>
            </a:r>
            <a:r>
              <a:rPr lang="es-PE" dirty="0" smtClean="0"/>
              <a:t> del </a:t>
            </a:r>
            <a:r>
              <a:rPr lang="es-PE" dirty="0" smtClean="0">
                <a:solidFill>
                  <a:schemeClr val="accent6"/>
                </a:solidFill>
              </a:rPr>
              <a:t>pensamiento político y crítico de Kant</a:t>
            </a:r>
            <a:r>
              <a:rPr lang="es-PE" dirty="0" smtClean="0"/>
              <a:t>. </a:t>
            </a:r>
            <a:r>
              <a:rPr lang="es-PE" dirty="0" smtClean="0">
                <a:solidFill>
                  <a:srgbClr val="FFC000"/>
                </a:solidFill>
              </a:rPr>
              <a:t>Estado actual de una educación </a:t>
            </a:r>
            <a:r>
              <a:rPr lang="es-PE" dirty="0" smtClean="0">
                <a:solidFill>
                  <a:srgbClr val="FFC000"/>
                </a:solidFill>
              </a:rPr>
              <a:t>acrítica (primacía de un tecno-dogmatismo)</a:t>
            </a:r>
            <a:r>
              <a:rPr lang="es-PE" dirty="0" smtClean="0"/>
              <a:t>. </a:t>
            </a:r>
            <a:r>
              <a:rPr lang="es-PE" dirty="0" smtClean="0"/>
              <a:t>Estado actual de una práctica política inadecuada.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u="sng" dirty="0" smtClean="0"/>
              <a:t>Teorías centrales</a:t>
            </a:r>
            <a:r>
              <a:rPr lang="es-PE" dirty="0" smtClean="0"/>
              <a:t>: </a:t>
            </a:r>
            <a:r>
              <a:rPr lang="es-PE" dirty="0" smtClean="0">
                <a:solidFill>
                  <a:schemeClr val="accent6"/>
                </a:solidFill>
              </a:rPr>
              <a:t>Pensamiento político de Kant </a:t>
            </a:r>
            <a:r>
              <a:rPr lang="es-PE" dirty="0" smtClean="0"/>
              <a:t>y </a:t>
            </a:r>
            <a:r>
              <a:rPr lang="es-PE" dirty="0" err="1" smtClean="0">
                <a:solidFill>
                  <a:srgbClr val="0070C0"/>
                </a:solidFill>
              </a:rPr>
              <a:t>Forst</a:t>
            </a:r>
            <a:r>
              <a:rPr lang="es-PE" dirty="0" smtClean="0"/>
              <a:t>. </a:t>
            </a:r>
            <a:r>
              <a:rPr lang="es-PE" dirty="0" smtClean="0">
                <a:solidFill>
                  <a:srgbClr val="FFC000"/>
                </a:solidFill>
              </a:rPr>
              <a:t>Educación como autonomía</a:t>
            </a:r>
            <a:r>
              <a:rPr lang="es-PE" dirty="0" smtClean="0"/>
              <a:t>. (</a:t>
            </a:r>
            <a:r>
              <a:rPr lang="es-PE" dirty="0" smtClean="0">
                <a:solidFill>
                  <a:srgbClr val="0070C0"/>
                </a:solidFill>
              </a:rPr>
              <a:t>Justificación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C000"/>
                </a:solidFill>
              </a:rPr>
              <a:t>y</a:t>
            </a:r>
            <a:r>
              <a:rPr lang="es-PE" dirty="0" smtClean="0"/>
              <a:t> </a:t>
            </a:r>
            <a:r>
              <a:rPr lang="es-PE" dirty="0" smtClean="0">
                <a:solidFill>
                  <a:schemeClr val="accent6"/>
                </a:solidFill>
              </a:rPr>
              <a:t>pensamiento crítico</a:t>
            </a:r>
            <a:r>
              <a:rPr lang="es-PE" dirty="0" smtClean="0"/>
              <a:t>.)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u="sng" dirty="0" smtClean="0"/>
              <a:t>Argumento central</a:t>
            </a:r>
            <a:r>
              <a:rPr lang="es-PE" dirty="0" smtClean="0"/>
              <a:t>: </a:t>
            </a:r>
            <a:r>
              <a:rPr lang="es-PE" dirty="0" smtClean="0">
                <a:solidFill>
                  <a:srgbClr val="0070C0"/>
                </a:solidFill>
              </a:rPr>
              <a:t>La idea de justificación </a:t>
            </a:r>
            <a:r>
              <a:rPr lang="es-PE" dirty="0" smtClean="0"/>
              <a:t>puede aportar a la idea de una </a:t>
            </a:r>
            <a:r>
              <a:rPr lang="es-PE" dirty="0" smtClean="0">
                <a:solidFill>
                  <a:srgbClr val="FFC000"/>
                </a:solidFill>
              </a:rPr>
              <a:t>educación </a:t>
            </a:r>
            <a:r>
              <a:rPr lang="es-PE" dirty="0" smtClean="0">
                <a:solidFill>
                  <a:schemeClr val="accent6"/>
                </a:solidFill>
              </a:rPr>
              <a:t>no</a:t>
            </a:r>
            <a:r>
              <a:rPr lang="es-PE" dirty="0" smtClean="0">
                <a:solidFill>
                  <a:srgbClr val="FFC000"/>
                </a:solidFill>
              </a:rPr>
              <a:t> dogmática</a:t>
            </a:r>
            <a:r>
              <a:rPr lang="es-PE" dirty="0" smtClean="0"/>
              <a:t> que permita el desarrollo de la </a:t>
            </a:r>
            <a:r>
              <a:rPr lang="es-PE" dirty="0" smtClean="0">
                <a:solidFill>
                  <a:schemeClr val="accent6"/>
                </a:solidFill>
              </a:rPr>
              <a:t>auto</a:t>
            </a:r>
            <a:r>
              <a:rPr lang="es-PE" dirty="0" smtClean="0"/>
              <a:t>-</a:t>
            </a:r>
            <a:r>
              <a:rPr lang="es-PE" dirty="0" smtClean="0">
                <a:solidFill>
                  <a:srgbClr val="0070C0"/>
                </a:solidFill>
              </a:rPr>
              <a:t>determinación</a:t>
            </a:r>
            <a:r>
              <a:rPr lang="es-PE" dirty="0" smtClean="0"/>
              <a:t> necesaria para la </a:t>
            </a:r>
            <a:r>
              <a:rPr lang="es-PE" dirty="0" err="1" smtClean="0">
                <a:solidFill>
                  <a:srgbClr val="0070C0"/>
                </a:solidFill>
              </a:rPr>
              <a:t>co</a:t>
            </a:r>
            <a:r>
              <a:rPr lang="es-PE" dirty="0" smtClean="0">
                <a:solidFill>
                  <a:srgbClr val="0070C0"/>
                </a:solidFill>
              </a:rPr>
              <a:t>-determinación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u="sng" dirty="0" smtClean="0"/>
              <a:t>Potencial pregunta: </a:t>
            </a:r>
            <a:r>
              <a:rPr lang="es-PE" dirty="0" smtClean="0"/>
              <a:t>¿Qué aporta </a:t>
            </a:r>
            <a:r>
              <a:rPr lang="es-PE" dirty="0" err="1" smtClean="0"/>
              <a:t>Forst</a:t>
            </a:r>
            <a:r>
              <a:rPr lang="es-PE" dirty="0" smtClean="0"/>
              <a:t> a la idea kantiana de una educación en el pensamiento crítico con el concepto de justificación?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85701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694</Words>
  <Application>Microsoft Office PowerPoint</Application>
  <PresentationFormat>Panorámica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El concepto de “justificación” de Forst como aporte a la educación crítica e ilustrada en el pensamiento de Kant</vt:lpstr>
      <vt:lpstr>El concepto de “justificación” de Forst como aporte a la educación crítica e ilustrada en el pensamiento de Kant</vt:lpstr>
      <vt:lpstr>Pensamiento de Kant (desde la perspectiva educativa)</vt:lpstr>
      <vt:lpstr>Presentación de PowerPoint</vt:lpstr>
      <vt:lpstr>Educación crítica</vt:lpstr>
      <vt:lpstr>El concepto de “justificación” de Forst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concepto de “justificación” de Forst como aporte a la educación crítica e ilustrada en el pensamiento de Kant</dc:title>
  <dc:creator>Fernando García Alcalá</dc:creator>
  <cp:lastModifiedBy>Fernando García Alcalá</cp:lastModifiedBy>
  <cp:revision>29</cp:revision>
  <dcterms:created xsi:type="dcterms:W3CDTF">2023-09-14T09:29:47Z</dcterms:created>
  <dcterms:modified xsi:type="dcterms:W3CDTF">2023-09-18T18:05:34Z</dcterms:modified>
</cp:coreProperties>
</file>