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92" r:id="rId5"/>
    <p:sldId id="289" r:id="rId6"/>
    <p:sldId id="288" r:id="rId7"/>
    <p:sldId id="257" r:id="rId8"/>
    <p:sldId id="270" r:id="rId9"/>
    <p:sldId id="304" r:id="rId10"/>
    <p:sldId id="275" r:id="rId11"/>
    <p:sldId id="271" r:id="rId12"/>
    <p:sldId id="272" r:id="rId13"/>
    <p:sldId id="265" r:id="rId14"/>
    <p:sldId id="273" r:id="rId15"/>
    <p:sldId id="274" r:id="rId16"/>
    <p:sldId id="258" r:id="rId17"/>
    <p:sldId id="276" r:id="rId18"/>
    <p:sldId id="277" r:id="rId19"/>
    <p:sldId id="278" r:id="rId20"/>
    <p:sldId id="279" r:id="rId21"/>
    <p:sldId id="280" r:id="rId22"/>
    <p:sldId id="259" r:id="rId23"/>
    <p:sldId id="266" r:id="rId24"/>
    <p:sldId id="281" r:id="rId25"/>
    <p:sldId id="264" r:id="rId26"/>
    <p:sldId id="282" r:id="rId27"/>
    <p:sldId id="263" r:id="rId28"/>
    <p:sldId id="283" r:id="rId29"/>
    <p:sldId id="291" r:id="rId30"/>
    <p:sldId id="261" r:id="rId31"/>
    <p:sldId id="284" r:id="rId32"/>
    <p:sldId id="267" r:id="rId33"/>
    <p:sldId id="285" r:id="rId34"/>
    <p:sldId id="260" r:id="rId35"/>
    <p:sldId id="305" r:id="rId36"/>
    <p:sldId id="286" r:id="rId37"/>
    <p:sldId id="268" r:id="rId38"/>
    <p:sldId id="287" r:id="rId39"/>
    <p:sldId id="301" r:id="rId40"/>
    <p:sldId id="306" r:id="rId41"/>
    <p:sldId id="293" r:id="rId42"/>
    <p:sldId id="294" r:id="rId43"/>
    <p:sldId id="295" r:id="rId44"/>
    <p:sldId id="296" r:id="rId45"/>
    <p:sldId id="298" r:id="rId46"/>
    <p:sldId id="299" r:id="rId47"/>
    <p:sldId id="300" r:id="rId48"/>
    <p:sldId id="269" r:id="rId4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3" autoAdjust="0"/>
    <p:restoredTop sz="94660"/>
  </p:normalViewPr>
  <p:slideViewPr>
    <p:cSldViewPr snapToGrid="0">
      <p:cViewPr varScale="1">
        <p:scale>
          <a:sx n="57" d="100"/>
          <a:sy n="57" d="100"/>
        </p:scale>
        <p:origin x="102"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00453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48776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41730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75643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66BC72F-45A4-4885-98CF-CAA0E404D566}" type="datetimeFigureOut">
              <a:rPr lang="es-PE" smtClean="0"/>
              <a:t>2/11/2023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96967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E66BC72F-45A4-4885-98CF-CAA0E404D566}" type="datetimeFigureOut">
              <a:rPr lang="es-PE" smtClean="0"/>
              <a:t>2/11/2023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111368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E66BC72F-45A4-4885-98CF-CAA0E404D566}" type="datetimeFigureOut">
              <a:rPr lang="es-PE" smtClean="0"/>
              <a:t>2/11/2023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9413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E66BC72F-45A4-4885-98CF-CAA0E404D566}" type="datetimeFigureOut">
              <a:rPr lang="es-PE" smtClean="0"/>
              <a:t>2/11/2023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81623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6BC72F-45A4-4885-98CF-CAA0E404D566}" type="datetimeFigureOut">
              <a:rPr lang="es-PE" smtClean="0"/>
              <a:t>2/11/2023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54284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78850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8741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BC72F-45A4-4885-98CF-CAA0E404D566}" type="datetimeFigureOut">
              <a:rPr lang="es-PE" smtClean="0"/>
              <a:t>2/11/2023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FCBFE-F76D-41E7-9FB1-82EA87FF5F0E}" type="slidenum">
              <a:rPr lang="es-PE" smtClean="0"/>
              <a:t>‹Nº›</a:t>
            </a:fld>
            <a:endParaRPr lang="es-PE"/>
          </a:p>
        </p:txBody>
      </p:sp>
    </p:spTree>
    <p:extLst>
      <p:ext uri="{BB962C8B-B14F-4D97-AF65-F5344CB8AC3E}">
        <p14:creationId xmlns:p14="http://schemas.microsoft.com/office/powerpoint/2010/main" val="3544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732104" y="6488668"/>
            <a:ext cx="5055705" cy="369332"/>
          </a:xfrm>
          <a:prstGeom prst="rect">
            <a:avLst/>
          </a:prstGeom>
        </p:spPr>
        <p:txBody>
          <a:bodyPr wrap="square">
            <a:spAutoFit/>
          </a:bodyPr>
          <a:lstStyle/>
          <a:p>
            <a:r>
              <a:rPr lang="es-PE" dirty="0" smtClean="0"/>
              <a:t>Editorial Renacimiento. Espuela de Plata (2008)</a:t>
            </a:r>
            <a:endParaRPr lang="es-PE" dirty="0"/>
          </a:p>
        </p:txBody>
      </p:sp>
      <p:pic>
        <p:nvPicPr>
          <p:cNvPr id="7" name="Imagen 6"/>
          <p:cNvPicPr>
            <a:picLocks noChangeAspect="1"/>
          </p:cNvPicPr>
          <p:nvPr/>
        </p:nvPicPr>
        <p:blipFill>
          <a:blip r:embed="rId2"/>
          <a:stretch>
            <a:fillRect/>
          </a:stretch>
        </p:blipFill>
        <p:spPr>
          <a:xfrm>
            <a:off x="6732104" y="0"/>
            <a:ext cx="4581525" cy="6517381"/>
          </a:xfrm>
          <a:prstGeom prst="rect">
            <a:avLst/>
          </a:prstGeom>
        </p:spPr>
      </p:pic>
      <p:pic>
        <p:nvPicPr>
          <p:cNvPr id="2" name="Imagen 1"/>
          <p:cNvPicPr>
            <a:picLocks noChangeAspect="1"/>
          </p:cNvPicPr>
          <p:nvPr/>
        </p:nvPicPr>
        <p:blipFill>
          <a:blip r:embed="rId3"/>
          <a:stretch>
            <a:fillRect/>
          </a:stretch>
        </p:blipFill>
        <p:spPr>
          <a:xfrm>
            <a:off x="953639" y="0"/>
            <a:ext cx="5778465" cy="6517381"/>
          </a:xfrm>
          <a:prstGeom prst="rect">
            <a:avLst/>
          </a:prstGeom>
        </p:spPr>
      </p:pic>
    </p:spTree>
    <p:extLst>
      <p:ext uri="{BB962C8B-B14F-4D97-AF65-F5344CB8AC3E}">
        <p14:creationId xmlns:p14="http://schemas.microsoft.com/office/powerpoint/2010/main" val="2493975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276350"/>
            <a:ext cx="12223977" cy="4305300"/>
          </a:xfrm>
          <a:prstGeom prst="rect">
            <a:avLst/>
          </a:prstGeom>
        </p:spPr>
      </p:pic>
    </p:spTree>
    <p:extLst>
      <p:ext uri="{BB962C8B-B14F-4D97-AF65-F5344CB8AC3E}">
        <p14:creationId xmlns:p14="http://schemas.microsoft.com/office/powerpoint/2010/main" val="762969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2057400" cy="4351338"/>
          </a:xfrm>
        </p:spPr>
        <p:txBody>
          <a:bodyPr/>
          <a:lstStyle/>
          <a:p>
            <a:pPr marL="0" indent="0">
              <a:buNone/>
            </a:pPr>
            <a:r>
              <a:rPr lang="es-PE" dirty="0" smtClean="0">
                <a:solidFill>
                  <a:srgbClr val="FF0000"/>
                </a:solidFill>
              </a:rPr>
              <a:t>Moral</a:t>
            </a:r>
          </a:p>
          <a:p>
            <a:pPr marL="0" indent="0">
              <a:buNone/>
            </a:pPr>
            <a:endParaRPr lang="es-PE" dirty="0"/>
          </a:p>
          <a:p>
            <a:pPr marL="0" indent="0">
              <a:buNone/>
            </a:pPr>
            <a:endParaRPr lang="es-PE" dirty="0" smtClean="0"/>
          </a:p>
          <a:p>
            <a:pPr marL="0" indent="0">
              <a:buNone/>
            </a:pPr>
            <a:endParaRPr lang="es-PE" dirty="0"/>
          </a:p>
          <a:p>
            <a:pPr marL="0" indent="0">
              <a:buNone/>
            </a:pPr>
            <a:r>
              <a:rPr lang="es-PE" dirty="0" smtClean="0"/>
              <a:t>Derecho</a:t>
            </a:r>
            <a:endParaRPr lang="es-PE" dirty="0"/>
          </a:p>
        </p:txBody>
      </p:sp>
      <p:sp>
        <p:nvSpPr>
          <p:cNvPr id="4" name="CuadroTexto 3"/>
          <p:cNvSpPr txBox="1"/>
          <p:nvPr/>
        </p:nvSpPr>
        <p:spPr>
          <a:xfrm>
            <a:off x="10866946" y="2973314"/>
            <a:ext cx="1325054" cy="461665"/>
          </a:xfrm>
          <a:prstGeom prst="rect">
            <a:avLst/>
          </a:prstGeom>
          <a:noFill/>
        </p:spPr>
        <p:txBody>
          <a:bodyPr wrap="square" rtlCol="0">
            <a:spAutoFit/>
          </a:bodyPr>
          <a:lstStyle/>
          <a:p>
            <a:r>
              <a:rPr lang="es-PE" sz="2400" dirty="0" smtClean="0"/>
              <a:t>Libertad</a:t>
            </a:r>
            <a:endParaRPr lang="es-PE" sz="2000" dirty="0"/>
          </a:p>
        </p:txBody>
      </p:sp>
      <p:sp>
        <p:nvSpPr>
          <p:cNvPr id="5" name="CuadroTexto 4"/>
          <p:cNvSpPr txBox="1"/>
          <p:nvPr/>
        </p:nvSpPr>
        <p:spPr>
          <a:xfrm>
            <a:off x="8330645" y="2937367"/>
            <a:ext cx="2095500" cy="369332"/>
          </a:xfrm>
          <a:prstGeom prst="rect">
            <a:avLst/>
          </a:prstGeom>
          <a:noFill/>
        </p:spPr>
        <p:txBody>
          <a:bodyPr wrap="square" rtlCol="0">
            <a:spAutoFit/>
          </a:bodyPr>
          <a:lstStyle/>
          <a:p>
            <a:r>
              <a:rPr lang="es-PE" dirty="0" smtClean="0">
                <a:solidFill>
                  <a:srgbClr val="FF0000"/>
                </a:solidFill>
              </a:rPr>
              <a:t>Sentido</a:t>
            </a:r>
            <a:r>
              <a:rPr lang="es-PE" dirty="0" smtClean="0"/>
              <a:t> </a:t>
            </a:r>
            <a:r>
              <a:rPr lang="es-PE" dirty="0" smtClean="0">
                <a:solidFill>
                  <a:srgbClr val="FF0000"/>
                </a:solidFill>
              </a:rPr>
              <a:t>del Deber</a:t>
            </a:r>
            <a:endParaRPr lang="es-PE" dirty="0">
              <a:solidFill>
                <a:srgbClr val="FF0000"/>
              </a:solidFill>
            </a:endParaRPr>
          </a:p>
        </p:txBody>
      </p:sp>
      <p:sp>
        <p:nvSpPr>
          <p:cNvPr id="6" name="CuadroTexto 5"/>
          <p:cNvSpPr txBox="1"/>
          <p:nvPr/>
        </p:nvSpPr>
        <p:spPr>
          <a:xfrm>
            <a:off x="2895600" y="1194316"/>
            <a:ext cx="2590800" cy="369332"/>
          </a:xfrm>
          <a:prstGeom prst="rect">
            <a:avLst/>
          </a:prstGeom>
          <a:noFill/>
        </p:spPr>
        <p:txBody>
          <a:bodyPr wrap="square" rtlCol="0">
            <a:spAutoFit/>
          </a:bodyPr>
          <a:lstStyle/>
          <a:p>
            <a:r>
              <a:rPr lang="es-PE" dirty="0" smtClean="0">
                <a:solidFill>
                  <a:srgbClr val="FF0000"/>
                </a:solidFill>
              </a:rPr>
              <a:t>Autonomía</a:t>
            </a:r>
            <a:endParaRPr lang="es-PE" dirty="0">
              <a:solidFill>
                <a:srgbClr val="FF0000"/>
              </a:solidFill>
            </a:endParaRPr>
          </a:p>
        </p:txBody>
      </p:sp>
      <p:sp>
        <p:nvSpPr>
          <p:cNvPr id="7" name="CuadroTexto 6"/>
          <p:cNvSpPr txBox="1"/>
          <p:nvPr/>
        </p:nvSpPr>
        <p:spPr>
          <a:xfrm>
            <a:off x="2724150" y="4877594"/>
            <a:ext cx="2590800" cy="369332"/>
          </a:xfrm>
          <a:prstGeom prst="rect">
            <a:avLst/>
          </a:prstGeom>
          <a:noFill/>
        </p:spPr>
        <p:txBody>
          <a:bodyPr wrap="square" rtlCol="0">
            <a:spAutoFit/>
          </a:bodyPr>
          <a:lstStyle/>
          <a:p>
            <a:r>
              <a:rPr lang="es-PE" dirty="0" smtClean="0">
                <a:solidFill>
                  <a:schemeClr val="accent6"/>
                </a:solidFill>
              </a:rPr>
              <a:t>Heteronomía</a:t>
            </a:r>
            <a:endParaRPr lang="es-PE" dirty="0">
              <a:solidFill>
                <a:schemeClr val="accent6"/>
              </a:solidFill>
            </a:endParaRPr>
          </a:p>
        </p:txBody>
      </p:sp>
      <p:sp>
        <p:nvSpPr>
          <p:cNvPr id="8" name="CuadroTexto 7"/>
          <p:cNvSpPr txBox="1"/>
          <p:nvPr/>
        </p:nvSpPr>
        <p:spPr>
          <a:xfrm>
            <a:off x="5810250" y="1879322"/>
            <a:ext cx="3105150" cy="369332"/>
          </a:xfrm>
          <a:prstGeom prst="rect">
            <a:avLst/>
          </a:prstGeom>
          <a:noFill/>
        </p:spPr>
        <p:txBody>
          <a:bodyPr wrap="square" rtlCol="0">
            <a:spAutoFit/>
          </a:bodyPr>
          <a:lstStyle/>
          <a:p>
            <a:r>
              <a:rPr lang="es-PE" dirty="0" smtClean="0">
                <a:solidFill>
                  <a:srgbClr val="FF0000"/>
                </a:solidFill>
              </a:rPr>
              <a:t>Imperativo Categórico</a:t>
            </a:r>
            <a:endParaRPr lang="es-PE" dirty="0">
              <a:solidFill>
                <a:srgbClr val="FF0000"/>
              </a:solidFill>
            </a:endParaRPr>
          </a:p>
        </p:txBody>
      </p:sp>
      <p:sp>
        <p:nvSpPr>
          <p:cNvPr id="9" name="CuadroTexto 8"/>
          <p:cNvSpPr txBox="1"/>
          <p:nvPr/>
        </p:nvSpPr>
        <p:spPr>
          <a:xfrm>
            <a:off x="5600700" y="4267994"/>
            <a:ext cx="3105150" cy="369332"/>
          </a:xfrm>
          <a:prstGeom prst="rect">
            <a:avLst/>
          </a:prstGeom>
          <a:noFill/>
        </p:spPr>
        <p:txBody>
          <a:bodyPr wrap="square" rtlCol="0">
            <a:spAutoFit/>
          </a:bodyPr>
          <a:lstStyle/>
          <a:p>
            <a:r>
              <a:rPr lang="es-PE" dirty="0" smtClean="0">
                <a:solidFill>
                  <a:schemeClr val="accent6"/>
                </a:solidFill>
              </a:rPr>
              <a:t>Imperativos Civiles (Leyes)</a:t>
            </a:r>
            <a:endParaRPr lang="es-PE" dirty="0">
              <a:solidFill>
                <a:schemeClr val="accent6"/>
              </a:solidFill>
            </a:endParaRPr>
          </a:p>
        </p:txBody>
      </p:sp>
      <p:sp>
        <p:nvSpPr>
          <p:cNvPr id="11" name="Rectángulo 10"/>
          <p:cNvSpPr/>
          <p:nvPr/>
        </p:nvSpPr>
        <p:spPr>
          <a:xfrm>
            <a:off x="609600" y="1563648"/>
            <a:ext cx="1562100" cy="9890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2" name="Rectángulo 11"/>
          <p:cNvSpPr/>
          <p:nvPr/>
        </p:nvSpPr>
        <p:spPr>
          <a:xfrm>
            <a:off x="609600" y="3648274"/>
            <a:ext cx="1885950" cy="989052"/>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5" name="Flecha derecha 14"/>
          <p:cNvSpPr/>
          <p:nvPr/>
        </p:nvSpPr>
        <p:spPr>
          <a:xfrm rot="18961679">
            <a:off x="2881853" y="1906639"/>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6" name="Flecha derecha 15"/>
          <p:cNvSpPr/>
          <p:nvPr/>
        </p:nvSpPr>
        <p:spPr>
          <a:xfrm rot="1260029">
            <a:off x="4850822" y="1522827"/>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7" name="Flecha derecha 16"/>
          <p:cNvSpPr/>
          <p:nvPr/>
        </p:nvSpPr>
        <p:spPr>
          <a:xfrm rot="2079779">
            <a:off x="7930102" y="2476876"/>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8" name="Flecha derecha 17"/>
          <p:cNvSpPr/>
          <p:nvPr/>
        </p:nvSpPr>
        <p:spPr>
          <a:xfrm>
            <a:off x="10543096" y="3122033"/>
            <a:ext cx="233902" cy="1159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rot="2627149">
            <a:off x="2887665" y="4192172"/>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rot="20429544">
            <a:off x="4751904" y="4813185"/>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rot="19354284">
            <a:off x="8322472" y="3953817"/>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2" name="Flecha derecha 21"/>
          <p:cNvSpPr/>
          <p:nvPr/>
        </p:nvSpPr>
        <p:spPr>
          <a:xfrm>
            <a:off x="10543096" y="3226007"/>
            <a:ext cx="233902" cy="115999"/>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3" name="CuadroTexto 22"/>
          <p:cNvSpPr txBox="1"/>
          <p:nvPr/>
        </p:nvSpPr>
        <p:spPr>
          <a:xfrm>
            <a:off x="8330644" y="3204147"/>
            <a:ext cx="2305051" cy="369332"/>
          </a:xfrm>
          <a:prstGeom prst="rect">
            <a:avLst/>
          </a:prstGeom>
          <a:noFill/>
        </p:spPr>
        <p:txBody>
          <a:bodyPr wrap="square" rtlCol="0">
            <a:spAutoFit/>
          </a:bodyPr>
          <a:lstStyle/>
          <a:p>
            <a:r>
              <a:rPr lang="es-PE" dirty="0" smtClean="0">
                <a:solidFill>
                  <a:schemeClr val="accent6"/>
                </a:solidFill>
              </a:rPr>
              <a:t>Sentido Civil/Jurídico</a:t>
            </a:r>
            <a:endParaRPr lang="es-PE" dirty="0">
              <a:solidFill>
                <a:schemeClr val="accent6"/>
              </a:solidFill>
            </a:endParaRPr>
          </a:p>
        </p:txBody>
      </p:sp>
      <p:pic>
        <p:nvPicPr>
          <p:cNvPr id="24" name="Imagen 23"/>
          <p:cNvPicPr>
            <a:picLocks noChangeAspect="1"/>
          </p:cNvPicPr>
          <p:nvPr/>
        </p:nvPicPr>
        <p:blipFill>
          <a:blip r:embed="rId2"/>
          <a:stretch>
            <a:fillRect/>
          </a:stretch>
        </p:blipFill>
        <p:spPr>
          <a:xfrm>
            <a:off x="0" y="5562600"/>
            <a:ext cx="12192000" cy="1320842"/>
          </a:xfrm>
          <a:prstGeom prst="rect">
            <a:avLst/>
          </a:prstGeom>
        </p:spPr>
      </p:pic>
      <p:pic>
        <p:nvPicPr>
          <p:cNvPr id="25" name="Imagen 24"/>
          <p:cNvPicPr>
            <a:picLocks noChangeAspect="1"/>
          </p:cNvPicPr>
          <p:nvPr/>
        </p:nvPicPr>
        <p:blipFill>
          <a:blip r:embed="rId3">
            <a:extLst>
              <a:ext uri="{BEBA8EAE-BF5A-486C-A8C5-ECC9F3942E4B}">
                <a14:imgProps xmlns:a14="http://schemas.microsoft.com/office/drawing/2010/main">
                  <a14:imgLayer r:embed="rId4">
                    <a14:imgEffect>
                      <a14:colorTemperature colorTemp="6260"/>
                    </a14:imgEffect>
                    <a14:imgEffect>
                      <a14:saturation sat="40000"/>
                    </a14:imgEffect>
                  </a14:imgLayer>
                </a14:imgProps>
              </a:ext>
            </a:extLst>
          </a:blip>
          <a:stretch>
            <a:fillRect/>
          </a:stretch>
        </p:blipFill>
        <p:spPr>
          <a:xfrm>
            <a:off x="0" y="-14632"/>
            <a:ext cx="12191999" cy="1192906"/>
          </a:xfrm>
          <a:prstGeom prst="rect">
            <a:avLst/>
          </a:prstGeom>
        </p:spPr>
      </p:pic>
      <p:sp>
        <p:nvSpPr>
          <p:cNvPr id="26" name="CuadroTexto 25"/>
          <p:cNvSpPr txBox="1"/>
          <p:nvPr/>
        </p:nvSpPr>
        <p:spPr>
          <a:xfrm>
            <a:off x="6005189" y="1148179"/>
            <a:ext cx="2590800" cy="646331"/>
          </a:xfrm>
          <a:prstGeom prst="rect">
            <a:avLst/>
          </a:prstGeom>
          <a:noFill/>
        </p:spPr>
        <p:txBody>
          <a:bodyPr wrap="square" rtlCol="0">
            <a:spAutoFit/>
          </a:bodyPr>
          <a:lstStyle/>
          <a:p>
            <a:r>
              <a:rPr lang="es-PE" dirty="0" smtClean="0">
                <a:solidFill>
                  <a:srgbClr val="FF0000"/>
                </a:solidFill>
              </a:rPr>
              <a:t>Teoría General de Deberes internos</a:t>
            </a:r>
            <a:endParaRPr lang="es-PE" dirty="0">
              <a:solidFill>
                <a:srgbClr val="FF0000"/>
              </a:solidFill>
            </a:endParaRPr>
          </a:p>
        </p:txBody>
      </p:sp>
      <p:sp>
        <p:nvSpPr>
          <p:cNvPr id="27" name="CuadroTexto 26"/>
          <p:cNvSpPr txBox="1"/>
          <p:nvPr/>
        </p:nvSpPr>
        <p:spPr>
          <a:xfrm>
            <a:off x="5912931" y="3503700"/>
            <a:ext cx="2590800" cy="646331"/>
          </a:xfrm>
          <a:prstGeom prst="rect">
            <a:avLst/>
          </a:prstGeom>
          <a:noFill/>
        </p:spPr>
        <p:txBody>
          <a:bodyPr wrap="square" rtlCol="0">
            <a:spAutoFit/>
          </a:bodyPr>
          <a:lstStyle/>
          <a:p>
            <a:r>
              <a:rPr lang="es-PE" dirty="0" smtClean="0">
                <a:solidFill>
                  <a:schemeClr val="accent6"/>
                </a:solidFill>
              </a:rPr>
              <a:t>Teoría General de Deberes Externos</a:t>
            </a:r>
            <a:endParaRPr lang="es-PE" dirty="0">
              <a:solidFill>
                <a:schemeClr val="accent6"/>
              </a:solidFill>
            </a:endParaRPr>
          </a:p>
        </p:txBody>
      </p:sp>
      <p:sp>
        <p:nvSpPr>
          <p:cNvPr id="2" name="Rectángulo 1"/>
          <p:cNvSpPr/>
          <p:nvPr/>
        </p:nvSpPr>
        <p:spPr>
          <a:xfrm>
            <a:off x="407034" y="2868373"/>
            <a:ext cx="5166286" cy="369332"/>
          </a:xfrm>
          <a:prstGeom prst="rect">
            <a:avLst/>
          </a:prstGeom>
        </p:spPr>
        <p:txBody>
          <a:bodyPr wrap="none">
            <a:spAutoFit/>
          </a:bodyPr>
          <a:lstStyle/>
          <a:p>
            <a:r>
              <a:rPr lang="es-PE" dirty="0" smtClean="0"/>
              <a:t>“Concordancia” </a:t>
            </a:r>
            <a:r>
              <a:rPr lang="es-PE" dirty="0"/>
              <a:t>entre actos </a:t>
            </a:r>
            <a:r>
              <a:rPr lang="es-PE" dirty="0">
                <a:solidFill>
                  <a:srgbClr val="00B050"/>
                </a:solidFill>
              </a:rPr>
              <a:t>jurídicos</a:t>
            </a:r>
            <a:r>
              <a:rPr lang="es-PE" dirty="0"/>
              <a:t> y actos </a:t>
            </a:r>
            <a:r>
              <a:rPr lang="es-PE" dirty="0">
                <a:solidFill>
                  <a:srgbClr val="FF0000"/>
                </a:solidFill>
              </a:rPr>
              <a:t>morales</a:t>
            </a:r>
            <a:r>
              <a:rPr lang="es-PE" dirty="0"/>
              <a:t>.</a:t>
            </a:r>
          </a:p>
        </p:txBody>
      </p:sp>
    </p:spTree>
    <p:extLst>
      <p:ext uri="{BB962C8B-B14F-4D97-AF65-F5344CB8AC3E}">
        <p14:creationId xmlns:p14="http://schemas.microsoft.com/office/powerpoint/2010/main" val="199438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8743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484782" y="758562"/>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3193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8650"/>
            <a:ext cx="11506200" cy="6038850"/>
          </a:xfrm>
        </p:spPr>
        <p:txBody>
          <a:bodyPr>
            <a:normAutofit/>
          </a:bodyPr>
          <a:lstStyle/>
          <a:p>
            <a:pPr marL="0" indent="0">
              <a:buNone/>
            </a:pPr>
            <a:r>
              <a:rPr lang="es-PE" dirty="0"/>
              <a:t>En el texto </a:t>
            </a:r>
            <a:r>
              <a:rPr lang="es-PE" i="1" dirty="0"/>
              <a:t>Acerca de la relación entre la teoría y la práctica en el derecho político</a:t>
            </a:r>
            <a:r>
              <a:rPr lang="es-PE" dirty="0"/>
              <a:t> nos refiere Kant </a:t>
            </a:r>
            <a:r>
              <a:rPr lang="es-PE" dirty="0" smtClean="0"/>
              <a:t>que:</a:t>
            </a:r>
          </a:p>
          <a:p>
            <a:pPr marL="0" indent="0">
              <a:buNone/>
            </a:pPr>
            <a:endParaRPr lang="es-PE" dirty="0"/>
          </a:p>
          <a:p>
            <a:pPr marL="0" indent="0">
              <a:buNone/>
            </a:pPr>
            <a:r>
              <a:rPr lang="es-PE" dirty="0" smtClean="0"/>
              <a:t>La </a:t>
            </a:r>
            <a:r>
              <a:rPr lang="es-PE" dirty="0">
                <a:solidFill>
                  <a:srgbClr val="FF0000"/>
                </a:solidFill>
              </a:rPr>
              <a:t>condición civil</a:t>
            </a:r>
            <a:r>
              <a:rPr lang="es-PE" dirty="0"/>
              <a:t>, considerada como mero estado jurídico, se basa, a priori, en los siguientes principios: </a:t>
            </a:r>
            <a:endParaRPr lang="es-PE" dirty="0" smtClean="0"/>
          </a:p>
          <a:p>
            <a:pPr marL="0" indent="0">
              <a:buNone/>
            </a:pPr>
            <a:endParaRPr lang="es-PE" dirty="0"/>
          </a:p>
          <a:p>
            <a:pPr lvl="1"/>
            <a:r>
              <a:rPr lang="es-PE" dirty="0">
                <a:solidFill>
                  <a:srgbClr val="FF0000"/>
                </a:solidFill>
              </a:rPr>
              <a:t>Libertad</a:t>
            </a:r>
            <a:r>
              <a:rPr lang="es-PE" dirty="0"/>
              <a:t> de cada miembro de la sociedad en cuanto hombre.</a:t>
            </a:r>
          </a:p>
          <a:p>
            <a:pPr lvl="1"/>
            <a:r>
              <a:rPr lang="es-PE" dirty="0"/>
              <a:t>La </a:t>
            </a:r>
            <a:r>
              <a:rPr lang="es-PE" dirty="0">
                <a:solidFill>
                  <a:srgbClr val="FF0000"/>
                </a:solidFill>
              </a:rPr>
              <a:t>igualdad</a:t>
            </a:r>
            <a:r>
              <a:rPr lang="es-PE" dirty="0"/>
              <a:t> entre los mismos y los demás, en cuanto súbditos.</a:t>
            </a:r>
          </a:p>
          <a:p>
            <a:pPr lvl="1"/>
            <a:r>
              <a:rPr lang="es-PE" dirty="0"/>
              <a:t>La </a:t>
            </a:r>
            <a:r>
              <a:rPr lang="es-PE" dirty="0">
                <a:solidFill>
                  <a:srgbClr val="FF0000"/>
                </a:solidFill>
              </a:rPr>
              <a:t>autonomía</a:t>
            </a:r>
            <a:r>
              <a:rPr lang="es-PE" dirty="0"/>
              <a:t> de cada miembro de una comunidad, en cuanto ciudadano</a:t>
            </a:r>
            <a:r>
              <a:rPr lang="es-PE" dirty="0" smtClean="0"/>
              <a:t>.</a:t>
            </a:r>
          </a:p>
          <a:p>
            <a:pPr marL="0" indent="0">
              <a:buNone/>
            </a:pPr>
            <a:endParaRPr lang="es-PE" dirty="0"/>
          </a:p>
          <a:p>
            <a:pPr marL="0" indent="0">
              <a:buNone/>
            </a:pPr>
            <a:r>
              <a:rPr lang="es-PE" dirty="0" smtClean="0"/>
              <a:t>Estos </a:t>
            </a:r>
            <a:r>
              <a:rPr lang="es-PE" dirty="0"/>
              <a:t>principios </a:t>
            </a:r>
            <a:r>
              <a:rPr lang="es-PE" dirty="0">
                <a:solidFill>
                  <a:srgbClr val="FF0000"/>
                </a:solidFill>
              </a:rPr>
              <a:t>no son leyes dadas por el estado ya constituido</a:t>
            </a:r>
            <a:r>
              <a:rPr lang="es-PE" dirty="0"/>
              <a:t>, sino principios según los cuales únicamente es posible una constitución estatal, conforme a </a:t>
            </a:r>
            <a:r>
              <a:rPr lang="es-PE" dirty="0">
                <a:solidFill>
                  <a:srgbClr val="FF0000"/>
                </a:solidFill>
              </a:rPr>
              <a:t>principios puros de la razón</a:t>
            </a:r>
            <a:r>
              <a:rPr lang="es-PE" dirty="0"/>
              <a:t>. (1964, p.159)</a:t>
            </a:r>
          </a:p>
          <a:p>
            <a:endParaRPr lang="es-PE" dirty="0"/>
          </a:p>
        </p:txBody>
      </p:sp>
    </p:spTree>
    <p:extLst>
      <p:ext uri="{BB962C8B-B14F-4D97-AF65-F5344CB8AC3E}">
        <p14:creationId xmlns:p14="http://schemas.microsoft.com/office/powerpoint/2010/main" val="1527051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8829" y="0"/>
            <a:ext cx="10515600" cy="410127"/>
          </a:xfrm>
        </p:spPr>
        <p:txBody>
          <a:bodyPr>
            <a:normAutofit fontScale="90000"/>
          </a:bodyPr>
          <a:lstStyle/>
          <a:p>
            <a:r>
              <a:rPr lang="es-PE" dirty="0" smtClean="0">
                <a:solidFill>
                  <a:schemeClr val="accent6"/>
                </a:solidFill>
              </a:rPr>
              <a:t>Derecho Natural</a:t>
            </a:r>
            <a:endParaRPr lang="es-PE" dirty="0">
              <a:solidFill>
                <a:schemeClr val="accent6"/>
              </a:solidFill>
            </a:endParaRPr>
          </a:p>
        </p:txBody>
      </p:sp>
      <p:sp>
        <p:nvSpPr>
          <p:cNvPr id="3" name="Marcador de contenido 2"/>
          <p:cNvSpPr>
            <a:spLocks noGrp="1"/>
          </p:cNvSpPr>
          <p:nvPr>
            <p:ph idx="1"/>
          </p:nvPr>
        </p:nvSpPr>
        <p:spPr>
          <a:xfrm>
            <a:off x="968829" y="596348"/>
            <a:ext cx="10515600" cy="6261652"/>
          </a:xfrm>
        </p:spPr>
        <p:txBody>
          <a:bodyPr>
            <a:normAutofit fontScale="85000" lnSpcReduction="20000"/>
          </a:bodyPr>
          <a:lstStyle/>
          <a:p>
            <a:pPr marL="0" indent="0">
              <a:buNone/>
            </a:pPr>
            <a:r>
              <a:rPr lang="es-PE" dirty="0" smtClean="0">
                <a:solidFill>
                  <a:srgbClr val="FF0000"/>
                </a:solidFill>
              </a:rPr>
              <a:t>Estado civil </a:t>
            </a:r>
            <a:r>
              <a:rPr lang="es-PE" dirty="0" smtClean="0"/>
              <a:t>= estado </a:t>
            </a:r>
            <a:r>
              <a:rPr lang="es-PE" dirty="0" smtClean="0">
                <a:solidFill>
                  <a:srgbClr val="FF0000"/>
                </a:solidFill>
              </a:rPr>
              <a:t>jurídico</a:t>
            </a:r>
            <a:r>
              <a:rPr lang="es-PE" dirty="0" smtClean="0"/>
              <a:t> (Estado debe brindar libertad a todos)</a:t>
            </a:r>
          </a:p>
          <a:p>
            <a:pPr marL="0" indent="0">
              <a:buNone/>
            </a:pPr>
            <a:endParaRPr lang="es-PE" dirty="0" smtClean="0"/>
          </a:p>
          <a:p>
            <a:pPr marL="0" indent="0">
              <a:buNone/>
            </a:pPr>
            <a:r>
              <a:rPr lang="es-PE" dirty="0" smtClean="0">
                <a:solidFill>
                  <a:srgbClr val="FF0000"/>
                </a:solidFill>
              </a:rPr>
              <a:t>Finalidad del estado </a:t>
            </a:r>
            <a:r>
              <a:rPr lang="es-PE" dirty="0" smtClean="0"/>
              <a:t>= </a:t>
            </a:r>
            <a:r>
              <a:rPr lang="es-PE" dirty="0" smtClean="0">
                <a:solidFill>
                  <a:srgbClr val="FF0000"/>
                </a:solidFill>
              </a:rPr>
              <a:t>Derecho</a:t>
            </a:r>
            <a:r>
              <a:rPr lang="es-PE" dirty="0" smtClean="0"/>
              <a:t> (coordinación de voluntades bajo ley universal) Establecer </a:t>
            </a:r>
            <a:r>
              <a:rPr lang="es-PE" dirty="0" smtClean="0">
                <a:solidFill>
                  <a:srgbClr val="FF0000"/>
                </a:solidFill>
              </a:rPr>
              <a:t>condición jurídica</a:t>
            </a:r>
            <a:r>
              <a:rPr lang="es-PE" dirty="0" smtClean="0"/>
              <a:t>.</a:t>
            </a:r>
          </a:p>
          <a:p>
            <a:pPr marL="0" indent="0">
              <a:buNone/>
            </a:pPr>
            <a:endParaRPr lang="es-PE" dirty="0"/>
          </a:p>
          <a:p>
            <a:pPr marL="0" indent="0">
              <a:buNone/>
            </a:pPr>
            <a:r>
              <a:rPr lang="es-PE" dirty="0" smtClean="0"/>
              <a:t>Estado = resultado de exigencia de </a:t>
            </a:r>
            <a:r>
              <a:rPr lang="es-PE" dirty="0" err="1" smtClean="0"/>
              <a:t>r.p.p</a:t>
            </a:r>
            <a:r>
              <a:rPr lang="es-PE" dirty="0" smtClean="0"/>
              <a:t>., no un mero instrumento </a:t>
            </a:r>
          </a:p>
          <a:p>
            <a:pPr marL="0" indent="0">
              <a:buNone/>
            </a:pPr>
            <a:endParaRPr lang="es-PE" dirty="0" smtClean="0"/>
          </a:p>
          <a:p>
            <a:pPr marL="0" indent="0">
              <a:buNone/>
            </a:pPr>
            <a:r>
              <a:rPr lang="es-PE" dirty="0" smtClean="0"/>
              <a:t>Leyes naturales (en general, como en las ciencias) = </a:t>
            </a:r>
            <a:r>
              <a:rPr lang="es-PE" i="1" dirty="0" smtClean="0"/>
              <a:t>a priori</a:t>
            </a:r>
          </a:p>
          <a:p>
            <a:pPr marL="0" indent="0">
              <a:buNone/>
            </a:pPr>
            <a:endParaRPr lang="es-PE" i="1" dirty="0" smtClean="0"/>
          </a:p>
          <a:p>
            <a:r>
              <a:rPr lang="es-PE" dirty="0" smtClean="0">
                <a:solidFill>
                  <a:schemeClr val="accent6"/>
                </a:solidFill>
              </a:rPr>
              <a:t>D. Natural </a:t>
            </a:r>
            <a:r>
              <a:rPr lang="es-PE" dirty="0" smtClean="0"/>
              <a:t>= principios </a:t>
            </a:r>
            <a:r>
              <a:rPr lang="es-PE" i="1" dirty="0" smtClean="0"/>
              <a:t>a priori </a:t>
            </a:r>
            <a:r>
              <a:rPr lang="es-PE" dirty="0" smtClean="0"/>
              <a:t> = intrínseco por el mero hecho de ser humano. “Derecho de derecho, dignidad”</a:t>
            </a:r>
          </a:p>
          <a:p>
            <a:r>
              <a:rPr lang="es-PE" dirty="0" smtClean="0"/>
              <a:t>D</a:t>
            </a:r>
            <a:r>
              <a:rPr lang="es-PE" i="1" dirty="0" smtClean="0"/>
              <a:t>.</a:t>
            </a:r>
            <a:r>
              <a:rPr lang="es-PE" dirty="0" smtClean="0"/>
              <a:t> Positivo = voluntad de legislador (idea de propiedad, no limitaciones a la libertad)</a:t>
            </a:r>
          </a:p>
          <a:p>
            <a:pPr marL="0" indent="0">
              <a:buNone/>
            </a:pPr>
            <a:endParaRPr lang="es-PE" dirty="0" smtClean="0"/>
          </a:p>
          <a:p>
            <a:pPr marL="0" indent="0">
              <a:buNone/>
            </a:pPr>
            <a:r>
              <a:rPr lang="es-PE" dirty="0" smtClean="0"/>
              <a:t>Derecho </a:t>
            </a:r>
            <a:r>
              <a:rPr lang="es-PE" dirty="0" smtClean="0">
                <a:solidFill>
                  <a:srgbClr val="FF0000"/>
                </a:solidFill>
              </a:rPr>
              <a:t>público</a:t>
            </a:r>
            <a:r>
              <a:rPr lang="es-PE" dirty="0" smtClean="0"/>
              <a:t> = </a:t>
            </a:r>
            <a:r>
              <a:rPr lang="es-PE" dirty="0" smtClean="0">
                <a:solidFill>
                  <a:srgbClr val="FF0000"/>
                </a:solidFill>
              </a:rPr>
              <a:t>sistema</a:t>
            </a:r>
            <a:r>
              <a:rPr lang="es-PE" dirty="0" smtClean="0"/>
              <a:t> de </a:t>
            </a:r>
            <a:r>
              <a:rPr lang="es-PE" dirty="0" smtClean="0">
                <a:solidFill>
                  <a:srgbClr val="FF0000"/>
                </a:solidFill>
              </a:rPr>
              <a:t>leyes</a:t>
            </a:r>
            <a:r>
              <a:rPr lang="es-PE" dirty="0" smtClean="0"/>
              <a:t> civiles</a:t>
            </a:r>
          </a:p>
          <a:p>
            <a:pPr marL="0" indent="0">
              <a:buNone/>
            </a:pPr>
            <a:endParaRPr lang="es-PE" dirty="0" smtClean="0"/>
          </a:p>
          <a:p>
            <a:pPr marL="0" indent="0">
              <a:buNone/>
            </a:pPr>
            <a:r>
              <a:rPr lang="es-PE" dirty="0" smtClean="0"/>
              <a:t>Ciudadano activo = voluntad racional autónoma</a:t>
            </a:r>
            <a:endParaRPr lang="es-PE" dirty="0"/>
          </a:p>
        </p:txBody>
      </p:sp>
    </p:spTree>
    <p:extLst>
      <p:ext uri="{BB962C8B-B14F-4D97-AF65-F5344CB8AC3E}">
        <p14:creationId xmlns:p14="http://schemas.microsoft.com/office/powerpoint/2010/main" val="698777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1455420"/>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484783" y="1339587"/>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51421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784536250"/>
              </p:ext>
            </p:extLst>
          </p:nvPr>
        </p:nvGraphicFramePr>
        <p:xfrm>
          <a:off x="0" y="7979"/>
          <a:ext cx="12192000" cy="68500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190490495"/>
                    </a:ext>
                  </a:extLst>
                </a:gridCol>
                <a:gridCol w="2438400">
                  <a:extLst>
                    <a:ext uri="{9D8B030D-6E8A-4147-A177-3AD203B41FA5}">
                      <a16:colId xmlns:a16="http://schemas.microsoft.com/office/drawing/2014/main" val="1937461566"/>
                    </a:ext>
                  </a:extLst>
                </a:gridCol>
                <a:gridCol w="2438400">
                  <a:extLst>
                    <a:ext uri="{9D8B030D-6E8A-4147-A177-3AD203B41FA5}">
                      <a16:colId xmlns:a16="http://schemas.microsoft.com/office/drawing/2014/main" val="3838236068"/>
                    </a:ext>
                  </a:extLst>
                </a:gridCol>
                <a:gridCol w="2438400">
                  <a:extLst>
                    <a:ext uri="{9D8B030D-6E8A-4147-A177-3AD203B41FA5}">
                      <a16:colId xmlns:a16="http://schemas.microsoft.com/office/drawing/2014/main" val="768106384"/>
                    </a:ext>
                  </a:extLst>
                </a:gridCol>
                <a:gridCol w="2438400">
                  <a:extLst>
                    <a:ext uri="{9D8B030D-6E8A-4147-A177-3AD203B41FA5}">
                      <a16:colId xmlns:a16="http://schemas.microsoft.com/office/drawing/2014/main" val="2888690756"/>
                    </a:ext>
                  </a:extLst>
                </a:gridCol>
              </a:tblGrid>
              <a:tr h="831042">
                <a:tc>
                  <a:txBody>
                    <a:bodyPr/>
                    <a:lstStyle/>
                    <a:p>
                      <a:endParaRPr lang="es-PE" dirty="0"/>
                    </a:p>
                  </a:txBody>
                  <a:tcPr/>
                </a:tc>
                <a:tc>
                  <a:txBody>
                    <a:bodyPr/>
                    <a:lstStyle/>
                    <a:p>
                      <a:endParaRPr lang="es-PE" dirty="0"/>
                    </a:p>
                  </a:txBody>
                  <a:tcPr/>
                </a:tc>
                <a:tc>
                  <a:txBody>
                    <a:bodyPr/>
                    <a:lstStyle/>
                    <a:p>
                      <a:endParaRPr lang="es-PE" dirty="0"/>
                    </a:p>
                  </a:txBody>
                  <a:tcPr/>
                </a:tc>
                <a:tc>
                  <a:txBody>
                    <a:bodyPr/>
                    <a:lstStyle/>
                    <a:p>
                      <a:endParaRPr lang="es-PE"/>
                    </a:p>
                  </a:txBody>
                  <a:tcPr/>
                </a:tc>
                <a:tc>
                  <a:txBody>
                    <a:bodyPr/>
                    <a:lstStyle/>
                    <a:p>
                      <a:endParaRPr lang="es-PE"/>
                    </a:p>
                  </a:txBody>
                  <a:tcPr/>
                </a:tc>
                <a:extLst>
                  <a:ext uri="{0D108BD9-81ED-4DB2-BD59-A6C34878D82A}">
                    <a16:rowId xmlns:a16="http://schemas.microsoft.com/office/drawing/2014/main" val="3748825295"/>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Natural</a:t>
                      </a:r>
                      <a:endParaRPr lang="es-PE" sz="2400" b="1" dirty="0"/>
                    </a:p>
                  </a:txBody>
                  <a:tcPr anchor="ctr"/>
                </a:tc>
                <a:tc>
                  <a:txBody>
                    <a:bodyPr/>
                    <a:lstStyle/>
                    <a:p>
                      <a:pPr algn="ctr"/>
                      <a:r>
                        <a:rPr lang="es-PE" sz="1600" dirty="0" smtClean="0">
                          <a:solidFill>
                            <a:schemeClr val="accent6"/>
                          </a:solidFill>
                        </a:rPr>
                        <a:t>Homo </a:t>
                      </a:r>
                      <a:r>
                        <a:rPr lang="es-PE" sz="1600" baseline="0" dirty="0" err="1" smtClean="0">
                          <a:solidFill>
                            <a:schemeClr val="accent6"/>
                          </a:solidFill>
                        </a:rPr>
                        <a:t>homini</a:t>
                      </a:r>
                      <a:r>
                        <a:rPr lang="es-PE" sz="1600" baseline="0" dirty="0" smtClean="0">
                          <a:solidFill>
                            <a:schemeClr val="accent6"/>
                          </a:solidFill>
                        </a:rPr>
                        <a:t> </a:t>
                      </a:r>
                      <a:r>
                        <a:rPr lang="es-PE" sz="1600" dirty="0" smtClean="0">
                          <a:solidFill>
                            <a:schemeClr val="accent6"/>
                          </a:solidFill>
                        </a:rPr>
                        <a:t>lupus</a:t>
                      </a:r>
                      <a:endParaRPr lang="es-PE" sz="1600" dirty="0">
                        <a:solidFill>
                          <a:schemeClr val="accent6"/>
                        </a:solidFill>
                      </a:endParaRPr>
                    </a:p>
                  </a:txBody>
                  <a:tcPr anchor="ctr"/>
                </a:tc>
                <a:tc>
                  <a:txBody>
                    <a:bodyPr/>
                    <a:lstStyle/>
                    <a:p>
                      <a:pPr algn="ctr"/>
                      <a:r>
                        <a:rPr lang="es-PE" sz="1600" dirty="0" smtClean="0"/>
                        <a:t>Libertad Salvaje. Libertad</a:t>
                      </a:r>
                      <a:r>
                        <a:rPr lang="es-PE" sz="1600" baseline="0" dirty="0" smtClean="0"/>
                        <a:t> y Razón conducen a un pacto.</a:t>
                      </a:r>
                      <a:endParaRPr lang="es-PE" sz="1600" dirty="0"/>
                    </a:p>
                  </a:txBody>
                  <a:tcPr anchor="ctr"/>
                </a:tc>
                <a:tc>
                  <a:txBody>
                    <a:bodyPr/>
                    <a:lstStyle/>
                    <a:p>
                      <a:pPr algn="ctr"/>
                      <a:r>
                        <a:rPr lang="es-PE" sz="1600" dirty="0" smtClean="0"/>
                        <a:t>Seres</a:t>
                      </a:r>
                      <a:r>
                        <a:rPr lang="es-PE" sz="1600" baseline="0" dirty="0" smtClean="0"/>
                        <a:t> ni buenos ni malos, corrompidos en sociedad. Buen salvaje. Libertad plena</a:t>
                      </a:r>
                      <a:endParaRPr lang="es-PE" sz="1600" dirty="0"/>
                    </a:p>
                  </a:txBody>
                  <a:tcPr anchor="ctr"/>
                </a:tc>
                <a:tc>
                  <a:txBody>
                    <a:bodyPr/>
                    <a:lstStyle/>
                    <a:p>
                      <a:pPr algn="ctr"/>
                      <a:r>
                        <a:rPr lang="es-PE" sz="1600" dirty="0" smtClean="0"/>
                        <a:t>Insociabilidad</a:t>
                      </a:r>
                      <a:endParaRPr lang="es-PE" sz="1600" dirty="0"/>
                    </a:p>
                  </a:txBody>
                  <a:tcPr anchor="ctr"/>
                </a:tc>
                <a:extLst>
                  <a:ext uri="{0D108BD9-81ED-4DB2-BD59-A6C34878D82A}">
                    <a16:rowId xmlns:a16="http://schemas.microsoft.com/office/drawing/2014/main" val="3205519187"/>
                  </a:ext>
                </a:extLst>
              </a:tr>
              <a:tr h="587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Civil</a:t>
                      </a:r>
                      <a:endParaRPr lang="es-PE" sz="2400" b="1" dirty="0"/>
                    </a:p>
                  </a:txBody>
                  <a:tcPr anchor="ctr"/>
                </a:tc>
                <a:tc>
                  <a:txBody>
                    <a:bodyPr/>
                    <a:lstStyle/>
                    <a:p>
                      <a:pPr algn="ctr"/>
                      <a:r>
                        <a:rPr lang="es-PE" sz="1600" dirty="0" smtClean="0">
                          <a:solidFill>
                            <a:srgbClr val="FF0000"/>
                          </a:solidFill>
                        </a:rPr>
                        <a:t>Leviatán</a:t>
                      </a:r>
                      <a:endParaRPr lang="es-PE" sz="1600" dirty="0">
                        <a:solidFill>
                          <a:srgbClr val="FF0000"/>
                        </a:solidFill>
                      </a:endParaRPr>
                    </a:p>
                  </a:txBody>
                  <a:tcPr anchor="ctr"/>
                </a:tc>
                <a:tc>
                  <a:txBody>
                    <a:bodyPr/>
                    <a:lstStyle/>
                    <a:p>
                      <a:pPr algn="ctr"/>
                      <a:r>
                        <a:rPr lang="es-PE" sz="1600" dirty="0" smtClean="0"/>
                        <a:t>“</a:t>
                      </a:r>
                      <a:r>
                        <a:rPr lang="es-PE" sz="1600" dirty="0" err="1" smtClean="0"/>
                        <a:t>Proto</a:t>
                      </a:r>
                      <a:r>
                        <a:rPr lang="es-PE" sz="1600" dirty="0" smtClean="0"/>
                        <a:t>-Liberal”</a:t>
                      </a:r>
                      <a:endParaRPr lang="es-PE" sz="1600" dirty="0"/>
                    </a:p>
                  </a:txBody>
                  <a:tcPr anchor="ctr"/>
                </a:tc>
                <a:tc>
                  <a:txBody>
                    <a:bodyPr/>
                    <a:lstStyle/>
                    <a:p>
                      <a:pPr algn="ctr"/>
                      <a:r>
                        <a:rPr lang="es-PE" sz="1600" dirty="0" smtClean="0"/>
                        <a:t>Limitada </a:t>
                      </a:r>
                      <a:r>
                        <a:rPr lang="es-PE" sz="1600" dirty="0" smtClean="0">
                          <a:solidFill>
                            <a:schemeClr val="accent6"/>
                          </a:solidFill>
                        </a:rPr>
                        <a:t>libertad</a:t>
                      </a:r>
                      <a:r>
                        <a:rPr lang="es-PE" sz="1600" dirty="0" smtClean="0"/>
                        <a:t>.</a:t>
                      </a:r>
                      <a:r>
                        <a:rPr lang="es-PE" sz="1600" baseline="0" dirty="0" smtClean="0"/>
                        <a:t> </a:t>
                      </a:r>
                      <a:r>
                        <a:rPr lang="es-PE" sz="1600" baseline="0" dirty="0" smtClean="0">
                          <a:solidFill>
                            <a:schemeClr val="accent6"/>
                          </a:solidFill>
                        </a:rPr>
                        <a:t>Igualdad</a:t>
                      </a:r>
                      <a:r>
                        <a:rPr lang="es-PE" sz="1600" baseline="0" dirty="0" smtClean="0"/>
                        <a:t>. </a:t>
                      </a:r>
                      <a:endParaRPr lang="es-PE" sz="1600" dirty="0"/>
                    </a:p>
                  </a:txBody>
                  <a:tcPr anchor="ctr"/>
                </a:tc>
                <a:tc>
                  <a:txBody>
                    <a:bodyPr/>
                    <a:lstStyle/>
                    <a:p>
                      <a:pPr algn="ctr"/>
                      <a:r>
                        <a:rPr lang="es-PE" sz="1600" dirty="0" smtClean="0"/>
                        <a:t>Sociable</a:t>
                      </a:r>
                      <a:r>
                        <a:rPr lang="es-PE" sz="1600" baseline="0" dirty="0" smtClean="0"/>
                        <a:t> insociabilidad</a:t>
                      </a:r>
                      <a:endParaRPr lang="es-PE" sz="1600" dirty="0"/>
                    </a:p>
                  </a:txBody>
                  <a:tcPr anchor="ctr"/>
                </a:tc>
                <a:extLst>
                  <a:ext uri="{0D108BD9-81ED-4DB2-BD59-A6C34878D82A}">
                    <a16:rowId xmlns:a16="http://schemas.microsoft.com/office/drawing/2014/main" val="1763675845"/>
                  </a:ext>
                </a:extLst>
              </a:tr>
              <a:tr h="8349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Gobierno</a:t>
                      </a:r>
                      <a:endParaRPr lang="es-PE" sz="2400" b="1" dirty="0"/>
                    </a:p>
                  </a:txBody>
                  <a:tcPr anchor="ctr"/>
                </a:tc>
                <a:tc>
                  <a:txBody>
                    <a:bodyPr/>
                    <a:lstStyle/>
                    <a:p>
                      <a:pPr algn="ctr"/>
                      <a:r>
                        <a:rPr lang="es-PE" sz="1600" dirty="0" smtClean="0">
                          <a:solidFill>
                            <a:srgbClr val="FF0000"/>
                          </a:solidFill>
                        </a:rPr>
                        <a:t>Absolutista</a:t>
                      </a:r>
                      <a:endParaRPr lang="es-PE" sz="1600" dirty="0">
                        <a:solidFill>
                          <a:srgbClr val="FF0000"/>
                        </a:solidFill>
                      </a:endParaRPr>
                    </a:p>
                  </a:txBody>
                  <a:tcPr anchor="ctr"/>
                </a:tc>
                <a:tc>
                  <a:txBody>
                    <a:bodyPr/>
                    <a:lstStyle/>
                    <a:p>
                      <a:pPr algn="ctr"/>
                      <a:r>
                        <a:rPr lang="es-PE" sz="1600" dirty="0" smtClean="0"/>
                        <a:t>Vs. Monarquía</a:t>
                      </a:r>
                      <a:r>
                        <a:rPr lang="es-PE" sz="1600" baseline="0" dirty="0" smtClean="0"/>
                        <a:t> Absoluta: es peor que estado natural. </a:t>
                      </a:r>
                      <a:endParaRPr lang="es-PE" sz="1600" dirty="0"/>
                    </a:p>
                  </a:txBody>
                  <a:tcPr anchor="ctr"/>
                </a:tc>
                <a:tc>
                  <a:txBody>
                    <a:bodyPr/>
                    <a:lstStyle/>
                    <a:p>
                      <a:pPr algn="ctr"/>
                      <a:r>
                        <a:rPr lang="es-PE" sz="1600" dirty="0" smtClean="0"/>
                        <a:t>Posible democracia de una </a:t>
                      </a:r>
                      <a:r>
                        <a:rPr lang="es-PE" sz="1600" dirty="0" smtClean="0">
                          <a:solidFill>
                            <a:schemeClr val="accent6"/>
                          </a:solidFill>
                        </a:rPr>
                        <a:t>voluntad general</a:t>
                      </a:r>
                      <a:r>
                        <a:rPr lang="es-PE" sz="1600" dirty="0" smtClean="0"/>
                        <a:t>.</a:t>
                      </a:r>
                      <a:endParaRPr lang="es-PE" sz="1600" dirty="0"/>
                    </a:p>
                  </a:txBody>
                  <a:tcPr anchor="ctr"/>
                </a:tc>
                <a:tc>
                  <a:txBody>
                    <a:bodyPr/>
                    <a:lstStyle/>
                    <a:p>
                      <a:pPr algn="ctr"/>
                      <a:r>
                        <a:rPr lang="es-PE" sz="1600" dirty="0" smtClean="0"/>
                        <a:t>Monarquía Republicana</a:t>
                      </a:r>
                      <a:endParaRPr lang="es-PE" sz="1600" dirty="0"/>
                    </a:p>
                  </a:txBody>
                  <a:tcPr anchor="ctr"/>
                </a:tc>
                <a:extLst>
                  <a:ext uri="{0D108BD9-81ED-4DB2-BD59-A6C34878D82A}">
                    <a16:rowId xmlns:a16="http://schemas.microsoft.com/office/drawing/2014/main" val="3343015476"/>
                  </a:ext>
                </a:extLst>
              </a:tr>
              <a:tr h="1329665">
                <a:tc>
                  <a:txBody>
                    <a:bodyPr/>
                    <a:lstStyle/>
                    <a:p>
                      <a:pPr algn="ctr"/>
                      <a:r>
                        <a:rPr lang="es-PE" sz="2400" b="1" dirty="0" smtClean="0"/>
                        <a:t>Gobernante</a:t>
                      </a:r>
                      <a:endParaRPr lang="es-PE" sz="2400" b="1" dirty="0"/>
                    </a:p>
                  </a:txBody>
                  <a:tcPr anchor="ctr"/>
                </a:tc>
                <a:tc>
                  <a:txBody>
                    <a:bodyPr/>
                    <a:lstStyle/>
                    <a:p>
                      <a:pPr algn="ctr"/>
                      <a:r>
                        <a:rPr lang="es-PE" sz="1600" dirty="0" smtClean="0">
                          <a:solidFill>
                            <a:srgbClr val="FF0000"/>
                          </a:solidFill>
                        </a:rPr>
                        <a:t>Soberano Absoluto</a:t>
                      </a:r>
                      <a:endParaRPr lang="es-PE" sz="1600"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1600" dirty="0" smtClean="0"/>
                        <a:t>Legitimidad</a:t>
                      </a:r>
                      <a:r>
                        <a:rPr lang="es-PE" sz="1600" baseline="0" dirty="0" smtClean="0"/>
                        <a:t> proviene d</a:t>
                      </a:r>
                      <a:r>
                        <a:rPr lang="es-PE" sz="1600" dirty="0" smtClean="0"/>
                        <a:t>el consentimiento. Rey “constitucionalista” subordinado a parlamento civil.</a:t>
                      </a:r>
                      <a:endParaRPr lang="es-PE" sz="1600" dirty="0"/>
                    </a:p>
                  </a:txBody>
                  <a:tcPr anchor="ctr"/>
                </a:tc>
                <a:tc>
                  <a:txBody>
                    <a:bodyPr/>
                    <a:lstStyle/>
                    <a:p>
                      <a:pPr algn="ctr"/>
                      <a:r>
                        <a:rPr lang="es-PE" sz="1600" dirty="0" smtClean="0"/>
                        <a:t>Pueblo</a:t>
                      </a:r>
                      <a:endParaRPr lang="es-PE" sz="1600" dirty="0"/>
                    </a:p>
                  </a:txBody>
                  <a:tcPr anchor="ctr"/>
                </a:tc>
                <a:tc>
                  <a:txBody>
                    <a:bodyPr/>
                    <a:lstStyle/>
                    <a:p>
                      <a:pPr algn="ctr"/>
                      <a:r>
                        <a:rPr lang="es-PE" sz="1600" dirty="0" smtClean="0"/>
                        <a:t>Constitución Republicana</a:t>
                      </a:r>
                      <a:endParaRPr lang="es-PE" sz="1600" dirty="0"/>
                    </a:p>
                  </a:txBody>
                  <a:tcPr anchor="ctr"/>
                </a:tc>
                <a:extLst>
                  <a:ext uri="{0D108BD9-81ED-4DB2-BD59-A6C34878D82A}">
                    <a16:rowId xmlns:a16="http://schemas.microsoft.com/office/drawing/2014/main" val="4088993396"/>
                  </a:ext>
                </a:extLst>
              </a:tr>
              <a:tr h="11023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Derecho a la desobediencia</a:t>
                      </a:r>
                    </a:p>
                  </a:txBody>
                  <a:tcPr anchor="ctr"/>
                </a:tc>
                <a:tc>
                  <a:txBody>
                    <a:bodyPr/>
                    <a:lstStyle/>
                    <a:p>
                      <a:pPr algn="ctr"/>
                      <a:r>
                        <a:rPr lang="es-PE" sz="1600" dirty="0" smtClean="0">
                          <a:solidFill>
                            <a:srgbClr val="FF0000"/>
                          </a:solidFill>
                        </a:rPr>
                        <a:t>No. El soberano está por encima de las leyes y la razón.</a:t>
                      </a:r>
                      <a:endParaRPr lang="es-PE" sz="1600" dirty="0">
                        <a:solidFill>
                          <a:srgbClr val="FF0000"/>
                        </a:solidFill>
                      </a:endParaRPr>
                    </a:p>
                  </a:txBody>
                  <a:tcPr anchor="ctr"/>
                </a:tc>
                <a:tc>
                  <a:txBody>
                    <a:bodyPr/>
                    <a:lstStyle/>
                    <a:p>
                      <a:pPr algn="ctr"/>
                      <a:r>
                        <a:rPr lang="es-PE" sz="1600" dirty="0" smtClean="0">
                          <a:solidFill>
                            <a:srgbClr val="FF0000"/>
                          </a:solidFill>
                        </a:rPr>
                        <a:t>Si ! Protesta</a:t>
                      </a:r>
                      <a:r>
                        <a:rPr lang="es-PE" sz="1600" baseline="0" dirty="0" smtClean="0">
                          <a:solidFill>
                            <a:srgbClr val="FF0000"/>
                          </a:solidFill>
                        </a:rPr>
                        <a:t> colectiva pública que busca cambios en leyes.</a:t>
                      </a:r>
                      <a:endParaRPr lang="es-PE" sz="1600" dirty="0">
                        <a:solidFill>
                          <a:srgbClr val="FF0000"/>
                        </a:solidFill>
                      </a:endParaRPr>
                    </a:p>
                  </a:txBody>
                  <a:tcPr anchor="ctr"/>
                </a:tc>
                <a:tc>
                  <a:txBody>
                    <a:bodyPr/>
                    <a:lstStyle/>
                    <a:p>
                      <a:pPr algn="ctr"/>
                      <a:r>
                        <a:rPr lang="es-PE" sz="1600" dirty="0" smtClean="0">
                          <a:solidFill>
                            <a:schemeClr val="accent6"/>
                          </a:solidFill>
                        </a:rPr>
                        <a:t>No</a:t>
                      </a:r>
                      <a:r>
                        <a:rPr lang="es-PE" sz="1600" dirty="0" smtClean="0"/>
                        <a:t> (¿?)</a:t>
                      </a:r>
                      <a:endParaRPr lang="es-PE" sz="1600" dirty="0"/>
                    </a:p>
                  </a:txBody>
                  <a:tcPr anchor="ctr"/>
                </a:tc>
                <a:tc>
                  <a:txBody>
                    <a:bodyPr/>
                    <a:lstStyle/>
                    <a:p>
                      <a:pPr algn="ctr"/>
                      <a:r>
                        <a:rPr lang="es-PE" sz="1600" dirty="0" smtClean="0"/>
                        <a:t>No,</a:t>
                      </a:r>
                      <a:r>
                        <a:rPr lang="es-PE" sz="1600" baseline="0" dirty="0" smtClean="0"/>
                        <a:t> pero invitación al uso público de la razón crítica. El ciudadano debe ser colegislador.</a:t>
                      </a:r>
                      <a:endParaRPr lang="es-PE" sz="1600" dirty="0"/>
                    </a:p>
                  </a:txBody>
                  <a:tcPr anchor="ctr"/>
                </a:tc>
                <a:extLst>
                  <a:ext uri="{0D108BD9-81ED-4DB2-BD59-A6C34878D82A}">
                    <a16:rowId xmlns:a16="http://schemas.microsoft.com/office/drawing/2014/main" val="1928759986"/>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Voluntad General</a:t>
                      </a:r>
                      <a:endParaRPr lang="es-PE" sz="2400" b="1" dirty="0"/>
                    </a:p>
                  </a:txBody>
                  <a:tcPr anchor="ctr"/>
                </a:tc>
                <a:tc>
                  <a:txBody>
                    <a:bodyPr/>
                    <a:lstStyle/>
                    <a:p>
                      <a:pPr algn="ctr"/>
                      <a:r>
                        <a:rPr lang="es-PE" sz="1600" dirty="0" smtClean="0"/>
                        <a:t>La</a:t>
                      </a:r>
                      <a:r>
                        <a:rPr lang="es-PE" sz="1600" baseline="0" dirty="0" smtClean="0"/>
                        <a:t> única voluntad considerada es la del soberano</a:t>
                      </a:r>
                      <a:r>
                        <a:rPr lang="es-PE" sz="1600" baseline="0" dirty="0" smtClean="0">
                          <a:solidFill>
                            <a:schemeClr val="accent6"/>
                          </a:solidFill>
                        </a:rPr>
                        <a:t>. Seguridad y Paz. </a:t>
                      </a:r>
                      <a:endParaRPr lang="es-PE" sz="1600" dirty="0">
                        <a:solidFill>
                          <a:schemeClr val="accent6"/>
                        </a:solidFill>
                      </a:endParaRPr>
                    </a:p>
                  </a:txBody>
                  <a:tcPr anchor="ctr"/>
                </a:tc>
                <a:tc>
                  <a:txBody>
                    <a:bodyPr/>
                    <a:lstStyle/>
                    <a:p>
                      <a:pPr algn="ctr"/>
                      <a:r>
                        <a:rPr lang="es-PE" sz="1600" dirty="0" smtClean="0">
                          <a:solidFill>
                            <a:schemeClr val="accent6"/>
                          </a:solidFill>
                        </a:rPr>
                        <a:t>Libertad, tolerancia. </a:t>
                      </a:r>
                      <a:endParaRPr lang="es-PE" sz="1600" dirty="0">
                        <a:solidFill>
                          <a:schemeClr val="accent6"/>
                        </a:solidFill>
                      </a:endParaRPr>
                    </a:p>
                  </a:txBody>
                  <a:tcPr anchor="ctr"/>
                </a:tc>
                <a:tc>
                  <a:txBody>
                    <a:bodyPr/>
                    <a:lstStyle/>
                    <a:p>
                      <a:pPr algn="ctr"/>
                      <a:r>
                        <a:rPr lang="es-PE" sz="1600" dirty="0" smtClean="0">
                          <a:solidFill>
                            <a:schemeClr val="accent6"/>
                          </a:solidFill>
                        </a:rPr>
                        <a:t>Bien común</a:t>
                      </a:r>
                      <a:r>
                        <a:rPr lang="es-PE" sz="1600" baseline="0" dirty="0" smtClean="0">
                          <a:solidFill>
                            <a:schemeClr val="accent6"/>
                          </a:solidFill>
                        </a:rPr>
                        <a:t> del querer colectivo. Más que la sumatoria de voluntades.</a:t>
                      </a:r>
                      <a:endParaRPr lang="es-PE" sz="1600" dirty="0">
                        <a:solidFill>
                          <a:schemeClr val="accent6"/>
                        </a:solidFill>
                      </a:endParaRPr>
                    </a:p>
                  </a:txBody>
                  <a:tcPr anchor="ctr"/>
                </a:tc>
                <a:tc>
                  <a:txBody>
                    <a:bodyPr/>
                    <a:lstStyle/>
                    <a:p>
                      <a:pPr algn="ctr"/>
                      <a:r>
                        <a:rPr lang="es-PE" sz="1600" dirty="0" smtClean="0"/>
                        <a:t>Los</a:t>
                      </a:r>
                      <a:r>
                        <a:rPr lang="es-PE" sz="1600" baseline="0" dirty="0" smtClean="0"/>
                        <a:t> asuntos públicos, razón, razón pública. No guerras. Cosmopolitismo</a:t>
                      </a:r>
                      <a:endParaRPr lang="es-PE" sz="1600" dirty="0"/>
                    </a:p>
                  </a:txBody>
                  <a:tcPr anchor="ctr"/>
                </a:tc>
                <a:extLst>
                  <a:ext uri="{0D108BD9-81ED-4DB2-BD59-A6C34878D82A}">
                    <a16:rowId xmlns:a16="http://schemas.microsoft.com/office/drawing/2014/main" val="3623045213"/>
                  </a:ext>
                </a:extLst>
              </a:tr>
            </a:tbl>
          </a:graphicData>
        </a:graphic>
      </p:graphicFrame>
      <p:pic>
        <p:nvPicPr>
          <p:cNvPr id="3" name="Imagen 2"/>
          <p:cNvPicPr>
            <a:picLocks noChangeAspect="1"/>
          </p:cNvPicPr>
          <p:nvPr/>
        </p:nvPicPr>
        <p:blipFill>
          <a:blip r:embed="rId2"/>
          <a:stretch>
            <a:fillRect/>
          </a:stretch>
        </p:blipFill>
        <p:spPr>
          <a:xfrm>
            <a:off x="3262883" y="-1"/>
            <a:ext cx="884859" cy="928752"/>
          </a:xfrm>
          <a:prstGeom prst="rect">
            <a:avLst/>
          </a:prstGeom>
        </p:spPr>
      </p:pic>
      <p:pic>
        <p:nvPicPr>
          <p:cNvPr id="6" name="Imagen 5"/>
          <p:cNvPicPr>
            <a:picLocks noChangeAspect="1"/>
          </p:cNvPicPr>
          <p:nvPr/>
        </p:nvPicPr>
        <p:blipFill>
          <a:blip r:embed="rId3"/>
          <a:stretch>
            <a:fillRect/>
          </a:stretch>
        </p:blipFill>
        <p:spPr>
          <a:xfrm>
            <a:off x="5653344" y="7979"/>
            <a:ext cx="885312" cy="944654"/>
          </a:xfrm>
          <a:prstGeom prst="rect">
            <a:avLst/>
          </a:prstGeom>
        </p:spPr>
      </p:pic>
      <p:pic>
        <p:nvPicPr>
          <p:cNvPr id="7" name="Imagen 6"/>
          <p:cNvPicPr>
            <a:picLocks noChangeAspect="1"/>
          </p:cNvPicPr>
          <p:nvPr/>
        </p:nvPicPr>
        <p:blipFill>
          <a:blip r:embed="rId4"/>
          <a:stretch>
            <a:fillRect/>
          </a:stretch>
        </p:blipFill>
        <p:spPr>
          <a:xfrm>
            <a:off x="8044258" y="-1"/>
            <a:ext cx="852092" cy="898139"/>
          </a:xfrm>
          <a:prstGeom prst="rect">
            <a:avLst/>
          </a:prstGeom>
        </p:spPr>
      </p:pic>
      <p:pic>
        <p:nvPicPr>
          <p:cNvPr id="8" name="Imagen 7"/>
          <p:cNvPicPr>
            <a:picLocks noChangeAspect="1"/>
          </p:cNvPicPr>
          <p:nvPr/>
        </p:nvPicPr>
        <p:blipFill>
          <a:blip r:embed="rId5"/>
          <a:stretch>
            <a:fillRect/>
          </a:stretch>
        </p:blipFill>
        <p:spPr>
          <a:xfrm>
            <a:off x="10435172" y="-1"/>
            <a:ext cx="937678" cy="1049307"/>
          </a:xfrm>
          <a:prstGeom prst="rect">
            <a:avLst/>
          </a:prstGeom>
        </p:spPr>
      </p:pic>
    </p:spTree>
    <p:extLst>
      <p:ext uri="{BB962C8B-B14F-4D97-AF65-F5344CB8AC3E}">
        <p14:creationId xmlns:p14="http://schemas.microsoft.com/office/powerpoint/2010/main" val="57475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81000" y="2007870"/>
            <a:ext cx="2343150" cy="37337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96190" y="188727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69772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972464" y="190500"/>
            <a:ext cx="2084318" cy="700686"/>
          </a:xfrm>
          <a:prstGeom prst="rect">
            <a:avLst/>
          </a:prstGeom>
        </p:spPr>
      </p:pic>
      <p:pic>
        <p:nvPicPr>
          <p:cNvPr id="5" name="Marcador de contenido 4"/>
          <p:cNvPicPr>
            <a:picLocks noGrp="1" noChangeAspect="1"/>
          </p:cNvPicPr>
          <p:nvPr>
            <p:ph idx="1"/>
          </p:nvPr>
        </p:nvPicPr>
        <p:blipFill>
          <a:blip r:embed="rId3"/>
          <a:stretch>
            <a:fillRect/>
          </a:stretch>
        </p:blipFill>
        <p:spPr>
          <a:xfrm>
            <a:off x="0" y="1709530"/>
            <a:ext cx="11614216" cy="4830418"/>
          </a:xfrm>
          <a:prstGeom prst="rect">
            <a:avLst/>
          </a:prstGeom>
        </p:spPr>
      </p:pic>
      <p:cxnSp>
        <p:nvCxnSpPr>
          <p:cNvPr id="3" name="Conector recto 2"/>
          <p:cNvCxnSpPr/>
          <p:nvPr/>
        </p:nvCxnSpPr>
        <p:spPr>
          <a:xfrm>
            <a:off x="1013791" y="2802835"/>
            <a:ext cx="106004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496957" y="3200400"/>
            <a:ext cx="65598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9621078" y="3518452"/>
            <a:ext cx="19931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96957" y="3929270"/>
            <a:ext cx="1111725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96957" y="4313963"/>
            <a:ext cx="1111725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13954" y="5016137"/>
            <a:ext cx="2547257" cy="13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361406" y="5747562"/>
            <a:ext cx="2547257" cy="13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19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6" name="Marcador de contenido 5"/>
          <p:cNvPicPr>
            <a:picLocks noGrp="1" noChangeAspect="1"/>
          </p:cNvPicPr>
          <p:nvPr>
            <p:ph idx="1"/>
          </p:nvPr>
        </p:nvPicPr>
        <p:blipFill>
          <a:blip r:embed="rId3"/>
          <a:stretch>
            <a:fillRect/>
          </a:stretch>
        </p:blipFill>
        <p:spPr>
          <a:xfrm>
            <a:off x="338137" y="1639093"/>
            <a:ext cx="11034713" cy="4850423"/>
          </a:xfrm>
          <a:prstGeom prst="rect">
            <a:avLst/>
          </a:prstGeom>
        </p:spPr>
      </p:pic>
      <p:cxnSp>
        <p:nvCxnSpPr>
          <p:cNvPr id="5" name="Conector recto 4"/>
          <p:cNvCxnSpPr/>
          <p:nvPr/>
        </p:nvCxnSpPr>
        <p:spPr>
          <a:xfrm>
            <a:off x="5212080" y="1867989"/>
            <a:ext cx="61607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478971" y="2137954"/>
            <a:ext cx="108938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478971" y="2460171"/>
            <a:ext cx="108938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478971" y="2769326"/>
            <a:ext cx="62875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506582" y="5259977"/>
            <a:ext cx="98662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478971" y="5543005"/>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478971" y="5839096"/>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78971" y="6161313"/>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578575" y="6480806"/>
            <a:ext cx="85915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582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7026" y="0"/>
            <a:ext cx="5174974" cy="6858000"/>
          </a:xfrm>
          <a:prstGeom prst="rect">
            <a:avLst/>
          </a:prstGeom>
        </p:spPr>
      </p:pic>
      <p:pic>
        <p:nvPicPr>
          <p:cNvPr id="5"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12783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5" name="Imagen 4"/>
          <p:cNvPicPr>
            <a:picLocks noChangeAspect="1"/>
          </p:cNvPicPr>
          <p:nvPr/>
        </p:nvPicPr>
        <p:blipFill>
          <a:blip r:embed="rId3"/>
          <a:stretch>
            <a:fillRect/>
          </a:stretch>
        </p:blipFill>
        <p:spPr>
          <a:xfrm>
            <a:off x="339707" y="1800678"/>
            <a:ext cx="11512586" cy="4223658"/>
          </a:xfrm>
          <a:prstGeom prst="rect">
            <a:avLst/>
          </a:prstGeom>
        </p:spPr>
      </p:pic>
      <p:cxnSp>
        <p:nvCxnSpPr>
          <p:cNvPr id="6" name="Conector recto 5"/>
          <p:cNvCxnSpPr/>
          <p:nvPr/>
        </p:nvCxnSpPr>
        <p:spPr>
          <a:xfrm>
            <a:off x="570411" y="3365861"/>
            <a:ext cx="111077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570411" y="3705495"/>
            <a:ext cx="11107783" cy="43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70411" y="4045128"/>
            <a:ext cx="5164183" cy="43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026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2541271"/>
            <a:ext cx="1733550" cy="35433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317474" y="2411151"/>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48149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199127"/>
            <a:ext cx="11296650" cy="5140831"/>
          </a:xfrm>
          <a:prstGeom prst="rect">
            <a:avLst/>
          </a:prstGeom>
        </p:spPr>
        <p:txBody>
          <a:bodyPr wrap="square">
            <a:spAutoFit/>
          </a:bodyPr>
          <a:lstStyle/>
          <a:p>
            <a:pPr marL="449580" algn="just">
              <a:lnSpc>
                <a:spcPct val="107000"/>
              </a:lnSpc>
              <a:spcAft>
                <a:spcPts val="800"/>
              </a:spcAft>
            </a:pP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El conjunto de las leyes que exigen una promulgación general para producir un estado jurídico constituye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derecho público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El derecho público es, pues, un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sistema de leyes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para un pueblo, es decir, para una multitud de hombres, o para una multitud de pueblos que, constituidos de tal manera que ejercen los unos sobre los otros una mutua influencia, tienen necesidad de un estado jurídico que los reúna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bajo una voluntad única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esto es, de una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constitución</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 fin de ser partícipes en el derecho. Este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de relación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mutua de los participantes reunidos en un pueblo,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se llama el estado civil</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 Unidos los ciudadanos por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interés común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de mantenerse en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jurídico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se llama en un sentido más extenso </a:t>
            </a:r>
            <a:r>
              <a:rPr lang="es-PE" sz="28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cosa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t>
            </a:r>
            <a:r>
              <a:rPr lang="es-PE" sz="2800" i="1"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res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(2008, </a:t>
            </a:r>
            <a:r>
              <a:rPr lang="es-PE" sz="2800" dirty="0" smtClean="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 163)</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2274433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60" y="483326"/>
            <a:ext cx="10515600" cy="5419317"/>
          </a:xfrm>
        </p:spPr>
        <p:txBody>
          <a:bodyPr>
            <a:noAutofit/>
          </a:bodyPr>
          <a:lstStyle/>
          <a:p>
            <a:pPr marL="0" indent="0" algn="just">
              <a:buNone/>
            </a:pPr>
            <a:r>
              <a:rPr lang="es-PE" sz="3200" dirty="0"/>
              <a:t>En </a:t>
            </a:r>
            <a:r>
              <a:rPr lang="es-PE" sz="3200" i="1" dirty="0"/>
              <a:t>Replanteamiento de la cuestión sobre si el género humano se halla en continuo progreso hacia lo mejor</a:t>
            </a:r>
            <a:r>
              <a:rPr lang="es-PE" sz="3200" dirty="0"/>
              <a:t> Kant señala en el punto 7 que la inspiración de la revolución francesa sugiere: </a:t>
            </a:r>
            <a:endParaRPr lang="es-PE" sz="3200" dirty="0" smtClean="0"/>
          </a:p>
          <a:p>
            <a:pPr marL="0" indent="0" algn="just">
              <a:buNone/>
            </a:pPr>
            <a:endParaRPr lang="es-PE" sz="3200" dirty="0" smtClean="0"/>
          </a:p>
          <a:p>
            <a:pPr marL="0" indent="0" algn="just">
              <a:buNone/>
            </a:pPr>
            <a:r>
              <a:rPr lang="es-PE" sz="3200" dirty="0" smtClean="0"/>
              <a:t>“La </a:t>
            </a:r>
            <a:r>
              <a:rPr lang="es-PE" sz="3200" dirty="0"/>
              <a:t>evolución de una constitución </a:t>
            </a:r>
            <a:r>
              <a:rPr lang="es-PE" sz="3200" dirty="0">
                <a:solidFill>
                  <a:srgbClr val="FF0000"/>
                </a:solidFill>
              </a:rPr>
              <a:t>iusnaturalista</a:t>
            </a:r>
            <a:r>
              <a:rPr lang="es-PE" sz="3200" dirty="0"/>
              <a:t> (…) nos hace aspirar a una constitución que pueda </a:t>
            </a:r>
            <a:r>
              <a:rPr lang="es-PE" sz="3200" dirty="0">
                <a:solidFill>
                  <a:srgbClr val="FF0000"/>
                </a:solidFill>
              </a:rPr>
              <a:t>no ser bélica</a:t>
            </a:r>
            <a:r>
              <a:rPr lang="es-PE" sz="3200" dirty="0"/>
              <a:t>, es decir, la </a:t>
            </a:r>
            <a:r>
              <a:rPr lang="es-PE" sz="3200" dirty="0">
                <a:solidFill>
                  <a:srgbClr val="FF0000"/>
                </a:solidFill>
              </a:rPr>
              <a:t>republicana</a:t>
            </a:r>
            <a:r>
              <a:rPr lang="es-PE" sz="3200" dirty="0"/>
              <a:t>, y esta constitución republicana puede ser tal, bien en virtud de la forma política, o también sólo merced al modo de gobernar, siendo administrado en este caso el estado bajo la unidad de su jefe (el monarca) </a:t>
            </a:r>
            <a:r>
              <a:rPr lang="es-PE" sz="3200" dirty="0">
                <a:solidFill>
                  <a:srgbClr val="FF0000"/>
                </a:solidFill>
              </a:rPr>
              <a:t>según leyes análogas a las que el pueblo se hubiera dado a sí mismo conforme a principios jurídicos universales</a:t>
            </a:r>
            <a:r>
              <a:rPr lang="es-PE" sz="3200" dirty="0"/>
              <a:t>” (1964, p.117</a:t>
            </a:r>
            <a:r>
              <a:rPr lang="es-PE" sz="3200" dirty="0" smtClean="0"/>
              <a:t>) </a:t>
            </a:r>
          </a:p>
          <a:p>
            <a:pPr algn="just"/>
            <a:endParaRPr lang="es-PE" sz="3200" dirty="0"/>
          </a:p>
          <a:p>
            <a:pPr algn="just"/>
            <a:endParaRPr lang="es-PE" sz="3200" dirty="0" smtClean="0"/>
          </a:p>
          <a:p>
            <a:pPr algn="just"/>
            <a:endParaRPr lang="es-PE" sz="3200" dirty="0"/>
          </a:p>
        </p:txBody>
      </p:sp>
    </p:spTree>
    <p:extLst>
      <p:ext uri="{BB962C8B-B14F-4D97-AF65-F5344CB8AC3E}">
        <p14:creationId xmlns:p14="http://schemas.microsoft.com/office/powerpoint/2010/main" val="2139999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41719"/>
            <a:ext cx="2387237" cy="3938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83999" y="2931340"/>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8570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7522" y="1591012"/>
            <a:ext cx="11296650" cy="4221092"/>
          </a:xfrm>
          <a:prstGeom prst="rect">
            <a:avLst/>
          </a:prstGeom>
        </p:spPr>
        <p:txBody>
          <a:bodyPr wrap="square">
            <a:spAutoFit/>
          </a:bodyPr>
          <a:lstStyle/>
          <a:p>
            <a:pPr marL="449580" algn="just">
              <a:lnSpc>
                <a:spcPct val="107000"/>
              </a:lnSpc>
              <a:spcAft>
                <a:spcPts val="800"/>
              </a:spcAft>
            </a:pPr>
            <a:r>
              <a:rPr lang="es-PE" sz="2800" dirty="0"/>
              <a:t>“Los tres poderes en la ciudad son (…) </a:t>
            </a:r>
            <a:r>
              <a:rPr lang="es-PE" sz="2800" dirty="0">
                <a:solidFill>
                  <a:srgbClr val="FF0000"/>
                </a:solidFill>
              </a:rPr>
              <a:t>coordinadas</a:t>
            </a:r>
            <a:r>
              <a:rPr lang="es-PE" sz="2800" dirty="0"/>
              <a:t> entre sí, es decir, que la una es </a:t>
            </a:r>
            <a:r>
              <a:rPr lang="es-PE" sz="2800" dirty="0">
                <a:solidFill>
                  <a:srgbClr val="FF0000"/>
                </a:solidFill>
              </a:rPr>
              <a:t>complemento</a:t>
            </a:r>
            <a:r>
              <a:rPr lang="es-PE" sz="2800" dirty="0"/>
              <a:t> de la otra para la organización perfecta del estado (…) </a:t>
            </a:r>
            <a:r>
              <a:rPr lang="es-PE" sz="2800" dirty="0">
                <a:solidFill>
                  <a:srgbClr val="FF0000"/>
                </a:solidFill>
              </a:rPr>
              <a:t>subordinadas</a:t>
            </a:r>
            <a:r>
              <a:rPr lang="es-PE" sz="2800" dirty="0"/>
              <a:t> entre sí, de suerte que, el uno no puede al mismo tiempo usurpar la función del otro al cual presta su concurso </a:t>
            </a:r>
            <a:r>
              <a:rPr lang="es-PE" sz="2800" dirty="0">
                <a:solidFill>
                  <a:srgbClr val="FF0000"/>
                </a:solidFill>
              </a:rPr>
              <a:t>(…) el derecho de cada sujeto le resulta de la reunión de estas dos cosas, la coordinación y la subordinación de los poderes</a:t>
            </a:r>
            <a:r>
              <a:rPr lang="es-PE" sz="2800" dirty="0"/>
              <a:t>.” (2008, p. 171) Y luego caracteriza para enfatizar a estos poderes en cuanto: el legislador es </a:t>
            </a:r>
            <a:r>
              <a:rPr lang="es-PE" sz="2800" dirty="0">
                <a:solidFill>
                  <a:srgbClr val="FF0000"/>
                </a:solidFill>
              </a:rPr>
              <a:t>irreprensible</a:t>
            </a:r>
            <a:r>
              <a:rPr lang="es-PE" sz="2800" dirty="0"/>
              <a:t>, el ejecutivo es </a:t>
            </a:r>
            <a:r>
              <a:rPr lang="es-PE" sz="2800" dirty="0">
                <a:solidFill>
                  <a:srgbClr val="FF0000"/>
                </a:solidFill>
              </a:rPr>
              <a:t>irresistible</a:t>
            </a:r>
            <a:r>
              <a:rPr lang="es-PE" sz="2800" dirty="0"/>
              <a:t> y la sentencia del juez supremo </a:t>
            </a:r>
            <a:r>
              <a:rPr lang="es-PE" sz="2800" dirty="0">
                <a:solidFill>
                  <a:srgbClr val="FF0000"/>
                </a:solidFill>
              </a:rPr>
              <a:t>no admite apelación</a:t>
            </a:r>
            <a:r>
              <a:rPr lang="es-PE" sz="2800" dirty="0"/>
              <a:t>. (Cfr. </a:t>
            </a:r>
            <a:r>
              <a:rPr lang="es-PE" sz="2800" i="1" dirty="0"/>
              <a:t>Ib.</a:t>
            </a:r>
            <a:r>
              <a:rPr lang="es-PE" sz="2800" dirty="0"/>
              <a:t>) </a:t>
            </a:r>
            <a:endParaRPr lang="es-P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4016802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899" y="3586299"/>
            <a:ext cx="3510643"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4107404" y="3491013"/>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53788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i="1" dirty="0"/>
              <a:t>Paz Perpetua</a:t>
            </a:r>
            <a:endParaRPr lang="es-PE" dirty="0"/>
          </a:p>
        </p:txBody>
      </p:sp>
      <p:sp>
        <p:nvSpPr>
          <p:cNvPr id="3" name="Marcador de contenido 2"/>
          <p:cNvSpPr>
            <a:spLocks noGrp="1"/>
          </p:cNvSpPr>
          <p:nvPr>
            <p:ph idx="1"/>
          </p:nvPr>
        </p:nvSpPr>
        <p:spPr/>
        <p:txBody>
          <a:bodyPr/>
          <a:lstStyle/>
          <a:p>
            <a:pPr marL="0" indent="0" algn="just">
              <a:buNone/>
            </a:pPr>
            <a:r>
              <a:rPr lang="es-PE" dirty="0" smtClean="0"/>
              <a:t>“Es </a:t>
            </a:r>
            <a:r>
              <a:rPr lang="es-PE" dirty="0"/>
              <a:t>la </a:t>
            </a:r>
            <a:r>
              <a:rPr lang="es-PE" dirty="0">
                <a:solidFill>
                  <a:srgbClr val="FF0000"/>
                </a:solidFill>
              </a:rPr>
              <a:t>democracia</a:t>
            </a:r>
            <a:r>
              <a:rPr lang="es-PE" dirty="0"/>
              <a:t>, en el estricto sentido de la palabra, necesariamente </a:t>
            </a:r>
            <a:r>
              <a:rPr lang="es-PE" dirty="0">
                <a:solidFill>
                  <a:srgbClr val="FF0000"/>
                </a:solidFill>
              </a:rPr>
              <a:t>despotismo</a:t>
            </a:r>
            <a:r>
              <a:rPr lang="es-PE" dirty="0"/>
              <a:t>, porque funda un poder ejecutivo en el que todos deciden sobre uno y hasta veces contra uno, si no da su consentimiento; todos, por tanto, deciden sin ser en realidad todos, lo cual es una contradicción de la voluntad general consigo misma y la libertad. Una forma de gobierno que no sea </a:t>
            </a:r>
            <a:r>
              <a:rPr lang="es-PE" dirty="0">
                <a:solidFill>
                  <a:srgbClr val="FF0000"/>
                </a:solidFill>
              </a:rPr>
              <a:t>representativa</a:t>
            </a:r>
            <a:r>
              <a:rPr lang="es-PE" dirty="0"/>
              <a:t> no es una forma de gobierno</a:t>
            </a:r>
            <a:r>
              <a:rPr lang="es-PE" dirty="0" smtClean="0"/>
              <a:t>.” </a:t>
            </a:r>
            <a:r>
              <a:rPr lang="es-PE" dirty="0"/>
              <a:t>(1980, p. 223) </a:t>
            </a:r>
          </a:p>
        </p:txBody>
      </p:sp>
    </p:spTree>
    <p:extLst>
      <p:ext uri="{BB962C8B-B14F-4D97-AF65-F5344CB8AC3E}">
        <p14:creationId xmlns:p14="http://schemas.microsoft.com/office/powerpoint/2010/main" val="3016114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095751"/>
            <a:ext cx="2387237"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83999" y="4000465"/>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3085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914400"/>
            <a:ext cx="10515600" cy="5262563"/>
          </a:xfrm>
        </p:spPr>
        <p:txBody>
          <a:bodyPr>
            <a:normAutofit lnSpcReduction="10000"/>
          </a:bodyPr>
          <a:lstStyle/>
          <a:p>
            <a:pPr marL="0" indent="0">
              <a:buNone/>
            </a:pPr>
            <a:r>
              <a:rPr lang="es-PE" dirty="0" smtClean="0">
                <a:solidFill>
                  <a:srgbClr val="FF0000"/>
                </a:solidFill>
              </a:rPr>
              <a:t>Objetivo</a:t>
            </a:r>
            <a:r>
              <a:rPr lang="es-PE" dirty="0" smtClean="0"/>
              <a:t> de “Los Principios Metafísicos del Derecho” = Fundamentación </a:t>
            </a:r>
            <a:r>
              <a:rPr lang="es-PE" dirty="0"/>
              <a:t>de la </a:t>
            </a:r>
            <a:r>
              <a:rPr lang="es-PE" dirty="0" smtClean="0">
                <a:solidFill>
                  <a:srgbClr val="FF0000"/>
                </a:solidFill>
              </a:rPr>
              <a:t>legalidad</a:t>
            </a:r>
          </a:p>
          <a:p>
            <a:pPr marL="0" indent="0">
              <a:buNone/>
            </a:pPr>
            <a:endParaRPr lang="es-PE" dirty="0" smtClean="0"/>
          </a:p>
          <a:p>
            <a:pPr marL="0" indent="0">
              <a:buNone/>
            </a:pPr>
            <a:r>
              <a:rPr lang="es-PE" dirty="0" smtClean="0"/>
              <a:t>¿</a:t>
            </a:r>
            <a:r>
              <a:rPr lang="es-PE" dirty="0"/>
              <a:t>el pueblo francés tiene </a:t>
            </a:r>
            <a:r>
              <a:rPr lang="es-PE" dirty="0">
                <a:solidFill>
                  <a:srgbClr val="FF0000"/>
                </a:solidFill>
              </a:rPr>
              <a:t>derecho</a:t>
            </a:r>
            <a:r>
              <a:rPr lang="es-PE" dirty="0"/>
              <a:t> a guillotinar a su rey</a:t>
            </a:r>
            <a:r>
              <a:rPr lang="es-PE" dirty="0" smtClean="0"/>
              <a:t>?</a:t>
            </a:r>
          </a:p>
          <a:p>
            <a:pPr marL="0" indent="0">
              <a:buNone/>
            </a:pPr>
            <a:endParaRPr lang="es-PE" dirty="0"/>
          </a:p>
          <a:p>
            <a:pPr marL="0" indent="0">
              <a:buNone/>
            </a:pPr>
            <a:r>
              <a:rPr lang="es-PE" dirty="0"/>
              <a:t>Imperativo categórico: Matar a un rey es un acto inmoral y por tanto contrario a lo jurídico, no tiene fundamento legal. </a:t>
            </a:r>
            <a:endParaRPr lang="es-PE" dirty="0" smtClean="0"/>
          </a:p>
          <a:p>
            <a:pPr marL="0" indent="0">
              <a:buNone/>
            </a:pPr>
            <a:endParaRPr lang="es-PE" dirty="0"/>
          </a:p>
          <a:p>
            <a:pPr marL="0" indent="0">
              <a:buNone/>
            </a:pPr>
            <a:r>
              <a:rPr lang="es-PE" dirty="0" smtClean="0"/>
              <a:t>Pena </a:t>
            </a:r>
            <a:r>
              <a:rPr lang="es-PE" dirty="0"/>
              <a:t>Capital: El homicida </a:t>
            </a:r>
            <a:r>
              <a:rPr lang="es-PE" dirty="0">
                <a:solidFill>
                  <a:srgbClr val="FF0000"/>
                </a:solidFill>
              </a:rPr>
              <a:t>universaliza</a:t>
            </a:r>
            <a:r>
              <a:rPr lang="es-PE" dirty="0"/>
              <a:t>  su conducta mediante el imperativo categórico de suerte que le expone a que otros le aniquilen. (En la línea de Demócrito). Lo mismo sucede con rebeldes e insurrectos. </a:t>
            </a:r>
          </a:p>
          <a:p>
            <a:pPr marL="0" indent="0">
              <a:buNone/>
            </a:pPr>
            <a:endParaRPr lang="es-PE" dirty="0"/>
          </a:p>
          <a:p>
            <a:endParaRPr lang="es-PE" dirty="0"/>
          </a:p>
        </p:txBody>
      </p:sp>
    </p:spTree>
    <p:extLst>
      <p:ext uri="{BB962C8B-B14F-4D97-AF65-F5344CB8AC3E}">
        <p14:creationId xmlns:p14="http://schemas.microsoft.com/office/powerpoint/2010/main" val="3002058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6029739" y="1173986"/>
            <a:ext cx="5486400" cy="4524315"/>
          </a:xfrm>
          <a:prstGeom prst="rect">
            <a:avLst/>
          </a:prstGeom>
          <a:noFill/>
        </p:spPr>
        <p:txBody>
          <a:bodyPr wrap="square" rtlCol="0">
            <a:spAutoFit/>
          </a:bodyPr>
          <a:lstStyle/>
          <a:p>
            <a:pPr algn="r"/>
            <a:r>
              <a:rPr lang="es-PE" sz="3200" dirty="0" smtClean="0"/>
              <a:t>Moral Universal</a:t>
            </a:r>
          </a:p>
          <a:p>
            <a:pPr algn="r"/>
            <a:endParaRPr lang="es-PE" sz="3200" dirty="0"/>
          </a:p>
          <a:p>
            <a:pPr algn="r"/>
            <a:r>
              <a:rPr lang="es-PE" sz="3200" dirty="0" smtClean="0"/>
              <a:t>Deontología (ética del deber)</a:t>
            </a:r>
          </a:p>
          <a:p>
            <a:pPr algn="r"/>
            <a:endParaRPr lang="es-PE" sz="3200" dirty="0"/>
          </a:p>
          <a:p>
            <a:pPr algn="r"/>
            <a:r>
              <a:rPr lang="es-PE" sz="3200" dirty="0" smtClean="0"/>
              <a:t>Buena Voluntad</a:t>
            </a:r>
          </a:p>
          <a:p>
            <a:pPr algn="r"/>
            <a:endParaRPr lang="es-PE" sz="3200" dirty="0"/>
          </a:p>
          <a:p>
            <a:pPr algn="r"/>
            <a:r>
              <a:rPr lang="es-PE" sz="3200" dirty="0" smtClean="0"/>
              <a:t>Libertad – Autonomía</a:t>
            </a:r>
          </a:p>
          <a:p>
            <a:pPr algn="r"/>
            <a:endParaRPr lang="es-PE" sz="3200" dirty="0"/>
          </a:p>
          <a:p>
            <a:pPr algn="r"/>
            <a:r>
              <a:rPr lang="es-PE" sz="3200" dirty="0" smtClean="0"/>
              <a:t>Imperativo Categórico</a:t>
            </a:r>
            <a:endParaRPr lang="es-PE" sz="3200" dirty="0"/>
          </a:p>
        </p:txBody>
      </p:sp>
    </p:spTree>
    <p:extLst>
      <p:ext uri="{BB962C8B-B14F-4D97-AF65-F5344CB8AC3E}">
        <p14:creationId xmlns:p14="http://schemas.microsoft.com/office/powerpoint/2010/main" val="2301576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839208"/>
            <a:ext cx="11296650" cy="1724318"/>
          </a:xfrm>
          <a:prstGeom prst="rect">
            <a:avLst/>
          </a:prstGeom>
        </p:spPr>
        <p:txBody>
          <a:bodyPr wrap="square">
            <a:spAutoFit/>
          </a:bodyPr>
          <a:lstStyle/>
          <a:p>
            <a:pPr marL="449580" algn="just">
              <a:lnSpc>
                <a:spcPct val="107000"/>
              </a:lnSpc>
              <a:spcAft>
                <a:spcPts val="800"/>
              </a:spcAft>
            </a:pPr>
            <a:r>
              <a:rPr lang="es-PE" sz="2000" dirty="0"/>
              <a:t>“El origen del poder supremo es </a:t>
            </a:r>
            <a:r>
              <a:rPr lang="es-PE" sz="2000" dirty="0">
                <a:solidFill>
                  <a:srgbClr val="FF0000"/>
                </a:solidFill>
              </a:rPr>
              <a:t>inescrutable</a:t>
            </a:r>
            <a:r>
              <a:rPr lang="es-PE" sz="2000" dirty="0"/>
              <a:t>, bajo el punto de vista </a:t>
            </a:r>
            <a:r>
              <a:rPr lang="es-PE" sz="2000" i="1" dirty="0"/>
              <a:t>práctico</a:t>
            </a:r>
            <a:r>
              <a:rPr lang="es-PE" sz="2000" dirty="0"/>
              <a:t>, para el pueblo que está sometido a él; es decir, que </a:t>
            </a:r>
            <a:r>
              <a:rPr lang="es-PE" sz="2000" dirty="0">
                <a:solidFill>
                  <a:srgbClr val="FF0000"/>
                </a:solidFill>
              </a:rPr>
              <a:t>el súbdito no debe razonar prácticamente sobre este origen </a:t>
            </a:r>
            <a:r>
              <a:rPr lang="es-PE" sz="2000" dirty="0"/>
              <a:t>(…) con respecto a la obediencia que le debe. (…) Si el súbdito que investiga hoy este último origen quisiese resistir a la autoridad existente, debería ser </a:t>
            </a:r>
            <a:r>
              <a:rPr lang="es-PE" sz="2000" dirty="0">
                <a:solidFill>
                  <a:srgbClr val="FF0000"/>
                </a:solidFill>
              </a:rPr>
              <a:t>castigado</a:t>
            </a:r>
            <a:r>
              <a:rPr lang="es-PE" sz="2000" dirty="0"/>
              <a:t> con toda razón, expulsado o desterrado en nombre de las leyes de esta autoridad.” (2008, p.175)</a:t>
            </a:r>
            <a:endParaRPr lang="es-PE"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532756" y="334056"/>
            <a:ext cx="3316444" cy="1199127"/>
          </a:xfrm>
          <a:prstGeom prst="rect">
            <a:avLst/>
          </a:prstGeom>
        </p:spPr>
      </p:pic>
      <p:sp>
        <p:nvSpPr>
          <p:cNvPr id="2" name="Rectángulo 1"/>
          <p:cNvSpPr/>
          <p:nvPr/>
        </p:nvSpPr>
        <p:spPr>
          <a:xfrm>
            <a:off x="866503" y="4231588"/>
            <a:ext cx="10868297" cy="1938992"/>
          </a:xfrm>
          <a:prstGeom prst="rect">
            <a:avLst/>
          </a:prstGeom>
        </p:spPr>
        <p:txBody>
          <a:bodyPr wrap="square">
            <a:spAutoFit/>
          </a:bodyPr>
          <a:lstStyle/>
          <a:p>
            <a:r>
              <a:rPr lang="es-PE" sz="2000" dirty="0"/>
              <a:t>E</a:t>
            </a:r>
            <a:r>
              <a:rPr lang="es-PE" sz="2000" dirty="0" smtClean="0"/>
              <a:t>l Dr. Alessandro Caviglia refiere: “Si el gobierno da una ley que va en contra de la libertad ciudadana, el pueblo debe acatarla; </a:t>
            </a:r>
            <a:r>
              <a:rPr lang="es-PE" sz="2000" dirty="0" smtClean="0">
                <a:solidFill>
                  <a:srgbClr val="FF0000"/>
                </a:solidFill>
              </a:rPr>
              <a:t>la rebelión se encuentra proscrita </a:t>
            </a:r>
            <a:r>
              <a:rPr lang="es-PE" sz="2000" dirty="0" smtClean="0"/>
              <a:t>porque sería </a:t>
            </a:r>
            <a:r>
              <a:rPr lang="es-PE" sz="2000" dirty="0" smtClean="0">
                <a:solidFill>
                  <a:srgbClr val="FF0000"/>
                </a:solidFill>
              </a:rPr>
              <a:t>atentar contra el sistema de derechos</a:t>
            </a:r>
            <a:r>
              <a:rPr lang="es-PE" sz="2000" dirty="0" smtClean="0"/>
              <a:t> en cuanto tal y desear </a:t>
            </a:r>
            <a:r>
              <a:rPr lang="es-PE" sz="2000" dirty="0" smtClean="0">
                <a:solidFill>
                  <a:srgbClr val="FF0000"/>
                </a:solidFill>
              </a:rPr>
              <a:t>volver al estado de naturaleza</a:t>
            </a:r>
            <a:r>
              <a:rPr lang="es-PE" sz="2000" dirty="0" smtClean="0"/>
              <a:t> o de guerra latente. Sin embargo, </a:t>
            </a:r>
            <a:r>
              <a:rPr lang="es-PE" sz="2000" dirty="0" smtClean="0">
                <a:solidFill>
                  <a:srgbClr val="FF0000"/>
                </a:solidFill>
              </a:rPr>
              <a:t>recurriendo al uso público de la razón la ciudadanía puede criticar y discutir dicha ley</a:t>
            </a:r>
            <a:r>
              <a:rPr lang="es-PE" sz="2000" dirty="0" smtClean="0"/>
              <a:t>. Pero si el gobierno se resiste a tomar en serio la deliberación política, se produce un conflicto entre la soberanía </a:t>
            </a:r>
            <a:r>
              <a:rPr lang="es-PE" sz="2000" dirty="0" smtClean="0">
                <a:solidFill>
                  <a:srgbClr val="FF0000"/>
                </a:solidFill>
              </a:rPr>
              <a:t>popular</a:t>
            </a:r>
            <a:r>
              <a:rPr lang="es-PE" sz="2000" dirty="0" smtClean="0"/>
              <a:t> y la soberanía del </a:t>
            </a:r>
            <a:r>
              <a:rPr lang="es-PE" sz="2000" dirty="0" smtClean="0">
                <a:solidFill>
                  <a:srgbClr val="FF0000"/>
                </a:solidFill>
              </a:rPr>
              <a:t>gobierno</a:t>
            </a:r>
            <a:r>
              <a:rPr lang="es-PE" sz="2000" dirty="0" smtClean="0"/>
              <a:t>” (2005, VII) </a:t>
            </a:r>
          </a:p>
        </p:txBody>
      </p:sp>
    </p:spTree>
    <p:extLst>
      <p:ext uri="{BB962C8B-B14F-4D97-AF65-F5344CB8AC3E}">
        <p14:creationId xmlns:p14="http://schemas.microsoft.com/office/powerpoint/2010/main" val="35477621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644391"/>
            <a:ext cx="1446711"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063585" y="456653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03418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44583"/>
            <a:ext cx="10515600" cy="5432380"/>
          </a:xfrm>
        </p:spPr>
        <p:txBody>
          <a:bodyPr>
            <a:normAutofit fontScale="85000" lnSpcReduction="10000"/>
          </a:bodyPr>
          <a:lstStyle/>
          <a:p>
            <a:pPr marL="0" indent="0">
              <a:buNone/>
            </a:pPr>
            <a:r>
              <a:rPr lang="es-PE" dirty="0"/>
              <a:t>Kant, I. Acerca de la relación entre la teoría y la práctica en el derecho político. (Contra Hobbes) (En: Kant, I. Filosofía de la historia. Ed. Nova. Bs. As., 1964)</a:t>
            </a:r>
          </a:p>
          <a:p>
            <a:pPr marL="0" indent="0">
              <a:buNone/>
            </a:pPr>
            <a:endParaRPr lang="es-PE" dirty="0" smtClean="0"/>
          </a:p>
          <a:p>
            <a:pPr marL="0" indent="0">
              <a:buNone/>
            </a:pPr>
            <a:r>
              <a:rPr lang="es-PE" dirty="0" smtClean="0"/>
              <a:t>“El único </a:t>
            </a:r>
            <a:r>
              <a:rPr lang="es-PE" dirty="0" smtClean="0">
                <a:solidFill>
                  <a:srgbClr val="FF0000"/>
                </a:solidFill>
              </a:rPr>
              <a:t>gobierno</a:t>
            </a:r>
            <a:r>
              <a:rPr lang="es-PE" dirty="0" smtClean="0"/>
              <a:t> pensable para hombres capaces de </a:t>
            </a:r>
            <a:r>
              <a:rPr lang="es-PE" dirty="0" smtClean="0">
                <a:solidFill>
                  <a:srgbClr val="FF0000"/>
                </a:solidFill>
              </a:rPr>
              <a:t>derecho</a:t>
            </a:r>
            <a:r>
              <a:rPr lang="es-PE" dirty="0" smtClean="0"/>
              <a:t> y referido, al mismo tiempo, a la benevolencia del gobernante, no es el </a:t>
            </a:r>
            <a:r>
              <a:rPr lang="es-PE" dirty="0" smtClean="0">
                <a:solidFill>
                  <a:srgbClr val="FF0000"/>
                </a:solidFill>
              </a:rPr>
              <a:t>paternal</a:t>
            </a:r>
            <a:r>
              <a:rPr lang="es-PE" dirty="0" smtClean="0"/>
              <a:t>, sino el </a:t>
            </a:r>
            <a:r>
              <a:rPr lang="es-PE" dirty="0" smtClean="0">
                <a:solidFill>
                  <a:srgbClr val="FF0000"/>
                </a:solidFill>
              </a:rPr>
              <a:t>patriótico</a:t>
            </a:r>
            <a:r>
              <a:rPr lang="es-PE" dirty="0" smtClean="0"/>
              <a:t>.” (1964, p.159) </a:t>
            </a:r>
          </a:p>
          <a:p>
            <a:pPr marL="0" indent="0">
              <a:buNone/>
            </a:pPr>
            <a:endParaRPr lang="es-PE" dirty="0" smtClean="0"/>
          </a:p>
          <a:p>
            <a:pPr marL="0" indent="0">
              <a:buNone/>
            </a:pPr>
            <a:r>
              <a:rPr lang="es-PE" dirty="0" smtClean="0"/>
              <a:t>En este sentido, el Dr. Alessandro Caviglia refiere en su escrito del 2005 lo siguiente: </a:t>
            </a:r>
          </a:p>
          <a:p>
            <a:pPr marL="0" indent="0">
              <a:buNone/>
            </a:pPr>
            <a:r>
              <a:rPr lang="es-PE" dirty="0" smtClean="0"/>
              <a:t>“El rechazo a la tiranía media entre la libertad y la paz. Se señala así, que el gobierno puede, en nombre de la paz (o el desarrollo de la felicidad de la ciudadanía) no puede limitar la libertad de los ciudadanos. Cuando así lo hace se puede convertir en un gobierno despótico o un gobierno paternalista. </a:t>
            </a:r>
            <a:r>
              <a:rPr lang="es-PE" dirty="0" smtClean="0">
                <a:solidFill>
                  <a:srgbClr val="FF0000"/>
                </a:solidFill>
              </a:rPr>
              <a:t>Este último es el peor de todos, pues su dominio es sutil y sus intenciones aparentemente santas. De tal manera que la paz debe fundarse </a:t>
            </a:r>
            <a:r>
              <a:rPr lang="es-PE" dirty="0" smtClean="0">
                <a:solidFill>
                  <a:srgbClr val="92D050"/>
                </a:solidFill>
              </a:rPr>
              <a:t>no en el despotismo</a:t>
            </a:r>
            <a:r>
              <a:rPr lang="es-PE" dirty="0" smtClean="0">
                <a:solidFill>
                  <a:srgbClr val="FF0000"/>
                </a:solidFill>
              </a:rPr>
              <a:t>, sino en la libertad</a:t>
            </a:r>
            <a:r>
              <a:rPr lang="es-PE" dirty="0" smtClean="0"/>
              <a:t>.” (2005, II)</a:t>
            </a:r>
          </a:p>
          <a:p>
            <a:endParaRPr lang="es-PE" dirty="0"/>
          </a:p>
        </p:txBody>
      </p:sp>
    </p:spTree>
    <p:extLst>
      <p:ext uri="{BB962C8B-B14F-4D97-AF65-F5344CB8AC3E}">
        <p14:creationId xmlns:p14="http://schemas.microsoft.com/office/powerpoint/2010/main" val="1147213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166906"/>
            <a:ext cx="1525089"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121851" y="509121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8638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8457" y="1867989"/>
            <a:ext cx="10972800" cy="4088674"/>
          </a:xfrm>
        </p:spPr>
        <p:txBody>
          <a:bodyPr>
            <a:noAutofit/>
          </a:bodyPr>
          <a:lstStyle/>
          <a:p>
            <a:pPr marL="0" indent="0" algn="just">
              <a:buNone/>
            </a:pPr>
            <a:r>
              <a:rPr lang="es-PE" sz="2400" dirty="0" smtClean="0"/>
              <a:t>El </a:t>
            </a:r>
            <a:r>
              <a:rPr lang="es-PE" sz="2400" dirty="0"/>
              <a:t>Dr. Alessandro Caviglia </a:t>
            </a:r>
            <a:r>
              <a:rPr lang="es-PE" sz="2400" dirty="0" smtClean="0"/>
              <a:t>refiere que</a:t>
            </a:r>
            <a:r>
              <a:rPr lang="es-PE" sz="2400" dirty="0"/>
              <a:t>: “Sólo es posible la paz, no allí donde el gobierno indica cuáles son las pautas que harán felices a los ciudadanos, sino allí donde el gobierno </a:t>
            </a:r>
            <a:r>
              <a:rPr lang="es-PE" sz="2400" dirty="0">
                <a:solidFill>
                  <a:srgbClr val="FF0000"/>
                </a:solidFill>
              </a:rPr>
              <a:t>crea las condiciones políticas para que los ciudadanos tengan la libertad</a:t>
            </a:r>
            <a:r>
              <a:rPr lang="es-PE" sz="2400" dirty="0"/>
              <a:t> de perseguir sus anhelos de felicidad particulares.” (2005</a:t>
            </a:r>
            <a:r>
              <a:rPr lang="es-PE" sz="2400" dirty="0" smtClean="0"/>
              <a:t>, </a:t>
            </a:r>
            <a:r>
              <a:rPr lang="es-PE" sz="2400" dirty="0"/>
              <a:t>II) </a:t>
            </a:r>
            <a:endParaRPr lang="es-PE" sz="2400" dirty="0" smtClean="0"/>
          </a:p>
          <a:p>
            <a:pPr marL="0" indent="0" algn="just">
              <a:buNone/>
            </a:pPr>
            <a:endParaRPr lang="es-PE" sz="2400" dirty="0" smtClean="0"/>
          </a:p>
          <a:p>
            <a:pPr marL="0" indent="0" algn="just">
              <a:buNone/>
            </a:pPr>
            <a:r>
              <a:rPr lang="es-PE" sz="2400" dirty="0" smtClean="0"/>
              <a:t>En </a:t>
            </a:r>
            <a:r>
              <a:rPr lang="es-PE" sz="2400" dirty="0"/>
              <a:t>su </a:t>
            </a:r>
            <a:r>
              <a:rPr lang="es-PE" sz="2400" dirty="0" smtClean="0"/>
              <a:t>mismo texto </a:t>
            </a:r>
            <a:r>
              <a:rPr lang="es-PE" sz="2400" dirty="0"/>
              <a:t>del 2005, escribe: “La </a:t>
            </a:r>
            <a:r>
              <a:rPr lang="es-PE" sz="2400" dirty="0">
                <a:solidFill>
                  <a:srgbClr val="FF0000"/>
                </a:solidFill>
              </a:rPr>
              <a:t>fuente última del derecho es la ciudadanía</a:t>
            </a:r>
            <a:r>
              <a:rPr lang="es-PE" sz="2400" dirty="0"/>
              <a:t>, bajo la figura del ciudadano como legislador, aquello que Kant denomina </a:t>
            </a:r>
            <a:r>
              <a:rPr lang="es-PE" sz="2400" dirty="0">
                <a:solidFill>
                  <a:srgbClr val="FF0000"/>
                </a:solidFill>
              </a:rPr>
              <a:t>libertad jurídica</a:t>
            </a:r>
            <a:r>
              <a:rPr lang="es-PE" sz="2400" dirty="0"/>
              <a:t>.” (2005. IV</a:t>
            </a:r>
            <a:r>
              <a:rPr lang="es-PE" sz="2400" dirty="0" smtClean="0"/>
              <a:t>)</a:t>
            </a:r>
          </a:p>
          <a:p>
            <a:pPr marL="0" indent="0" algn="just">
              <a:buNone/>
            </a:pPr>
            <a:endParaRPr lang="es-PE" sz="2400" dirty="0" smtClean="0"/>
          </a:p>
          <a:p>
            <a:pPr marL="0" indent="0" algn="just">
              <a:buNone/>
            </a:pPr>
            <a:endParaRPr lang="es-PE" sz="2400" dirty="0"/>
          </a:p>
        </p:txBody>
      </p:sp>
    </p:spTree>
    <p:extLst>
      <p:ext uri="{BB962C8B-B14F-4D97-AF65-F5344CB8AC3E}">
        <p14:creationId xmlns:p14="http://schemas.microsoft.com/office/powerpoint/2010/main" val="5964938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503817" y="1067884"/>
            <a:ext cx="6096000" cy="4585871"/>
          </a:xfrm>
          <a:prstGeom prst="rect">
            <a:avLst/>
          </a:prstGeom>
        </p:spPr>
        <p:txBody>
          <a:bodyPr>
            <a:spAutoFit/>
          </a:bodyPr>
          <a:lstStyle/>
          <a:p>
            <a:pPr algn="just"/>
            <a:r>
              <a:rPr lang="es-PE" sz="2000" dirty="0"/>
              <a:t>Escribe a favor del uso público de la razón</a:t>
            </a:r>
            <a:r>
              <a:rPr lang="es-PE" sz="2000" dirty="0" smtClean="0"/>
              <a:t>:</a:t>
            </a:r>
          </a:p>
          <a:p>
            <a:pPr algn="just"/>
            <a:endParaRPr lang="es-PE" sz="2000" dirty="0"/>
          </a:p>
          <a:p>
            <a:pPr algn="just"/>
            <a:r>
              <a:rPr lang="es-PE" dirty="0"/>
              <a:t>“Si la desobediencia civil en tanto que intento de destruir el estado, se encuentra proscrita al interior de la doctrina de derecho de Kant, </a:t>
            </a:r>
            <a:r>
              <a:rPr lang="es-PE" dirty="0">
                <a:solidFill>
                  <a:srgbClr val="FF0000"/>
                </a:solidFill>
              </a:rPr>
              <a:t>no sucede lo mismo con la reflexión y crítica que los ciudadanos pueden hacer frente a la ley dada</a:t>
            </a:r>
            <a:r>
              <a:rPr lang="es-PE" dirty="0"/>
              <a:t>. La crítica en vistas del mejoramiento de la ley es, más bien, incitada por Kant, puesto que se trata de la manera de conducir el estado hacia la adquisición de </a:t>
            </a:r>
            <a:r>
              <a:rPr lang="es-PE" dirty="0">
                <a:solidFill>
                  <a:srgbClr val="FF0000"/>
                </a:solidFill>
              </a:rPr>
              <a:t>un sistema de derechos más republicano y racional</a:t>
            </a:r>
            <a:r>
              <a:rPr lang="es-PE" dirty="0"/>
              <a:t>. De esta manera, en los textos de </a:t>
            </a:r>
            <a:r>
              <a:rPr lang="es-PE" i="1" dirty="0"/>
              <a:t>Respuesta a la pregunta ¿qué es la ilustración? </a:t>
            </a:r>
            <a:r>
              <a:rPr lang="es-PE" dirty="0"/>
              <a:t>y en </a:t>
            </a:r>
            <a:r>
              <a:rPr lang="es-PE" i="1" dirty="0"/>
              <a:t>Para la Paz Perpetua</a:t>
            </a:r>
            <a:r>
              <a:rPr lang="es-PE" dirty="0"/>
              <a:t>, Kant señala que uno de los requisitos </a:t>
            </a:r>
            <a:r>
              <a:rPr lang="es-PE" dirty="0">
                <a:solidFill>
                  <a:srgbClr val="FF0000"/>
                </a:solidFill>
              </a:rPr>
              <a:t>fundamentales para que una ley dada pueda adquirir legitimidad consiste en su publicidad. Dicha publicidad no sólo tiene como fin hacerla de conocimiento público, sino ofrecerla a la reflexión pública sometiéndola a la crítica de la ciudadanía</a:t>
            </a:r>
            <a:r>
              <a:rPr lang="es-PE" dirty="0"/>
              <a:t>.” (2005, p. 101)</a:t>
            </a:r>
          </a:p>
        </p:txBody>
      </p:sp>
      <p:pic>
        <p:nvPicPr>
          <p:cNvPr id="6" name="Imagen 5"/>
          <p:cNvPicPr>
            <a:picLocks noChangeAspect="1"/>
          </p:cNvPicPr>
          <p:nvPr/>
        </p:nvPicPr>
        <p:blipFill>
          <a:blip r:embed="rId2"/>
          <a:stretch>
            <a:fillRect/>
          </a:stretch>
        </p:blipFill>
        <p:spPr>
          <a:xfrm>
            <a:off x="203427" y="1067884"/>
            <a:ext cx="5175007" cy="4412797"/>
          </a:xfrm>
          <a:prstGeom prst="rect">
            <a:avLst/>
          </a:prstGeom>
        </p:spPr>
      </p:pic>
    </p:spTree>
    <p:extLst>
      <p:ext uri="{BB962C8B-B14F-4D97-AF65-F5344CB8AC3E}">
        <p14:creationId xmlns:p14="http://schemas.microsoft.com/office/powerpoint/2010/main" val="688688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728609"/>
            <a:ext cx="2374174"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3064029" y="5652917"/>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773092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1708" y="950414"/>
            <a:ext cx="10515600" cy="1440089"/>
          </a:xfrm>
        </p:spPr>
        <p:txBody>
          <a:bodyPr/>
          <a:lstStyle/>
          <a:p>
            <a:pPr marL="0" indent="0">
              <a:buNone/>
            </a:pPr>
            <a:r>
              <a:rPr lang="es-PE" dirty="0"/>
              <a:t>“La clase de los blancos no se diferencia de la de los negros como especie particular del género humano. No existen, en absoluto, diferencias específicas entre los hombres.” (1964, p. 79)</a:t>
            </a:r>
          </a:p>
        </p:txBody>
      </p:sp>
      <p:pic>
        <p:nvPicPr>
          <p:cNvPr id="6" name="Imagen 5"/>
          <p:cNvPicPr>
            <a:picLocks noChangeAspect="1"/>
          </p:cNvPicPr>
          <p:nvPr/>
        </p:nvPicPr>
        <p:blipFill>
          <a:blip r:embed="rId2"/>
          <a:stretch>
            <a:fillRect/>
          </a:stretch>
        </p:blipFill>
        <p:spPr>
          <a:xfrm>
            <a:off x="2627675" y="2640465"/>
            <a:ext cx="6294256" cy="3500840"/>
          </a:xfrm>
          <a:prstGeom prst="rect">
            <a:avLst/>
          </a:prstGeom>
        </p:spPr>
      </p:pic>
    </p:spTree>
    <p:extLst>
      <p:ext uri="{BB962C8B-B14F-4D97-AF65-F5344CB8AC3E}">
        <p14:creationId xmlns:p14="http://schemas.microsoft.com/office/powerpoint/2010/main" val="14725010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9594814" y="2734823"/>
            <a:ext cx="1460512" cy="269633"/>
          </a:xfrm>
          <a:prstGeom prst="rect">
            <a:avLst/>
          </a:prstGeom>
        </p:spPr>
      </p:pic>
      <p:pic>
        <p:nvPicPr>
          <p:cNvPr id="4" name="Imagen 3"/>
          <p:cNvPicPr>
            <a:picLocks noChangeAspect="1"/>
          </p:cNvPicPr>
          <p:nvPr/>
        </p:nvPicPr>
        <p:blipFill>
          <a:blip r:embed="rId3"/>
          <a:stretch>
            <a:fillRect/>
          </a:stretch>
        </p:blipFill>
        <p:spPr>
          <a:xfrm>
            <a:off x="1954938" y="408500"/>
            <a:ext cx="8557759" cy="2031516"/>
          </a:xfrm>
          <a:prstGeom prst="rect">
            <a:avLst/>
          </a:prstGeom>
        </p:spPr>
      </p:pic>
      <p:pic>
        <p:nvPicPr>
          <p:cNvPr id="5" name="Imagen 4"/>
          <p:cNvPicPr>
            <a:picLocks noChangeAspect="1"/>
          </p:cNvPicPr>
          <p:nvPr/>
        </p:nvPicPr>
        <p:blipFill>
          <a:blip r:embed="rId4"/>
          <a:stretch>
            <a:fillRect/>
          </a:stretch>
        </p:blipFill>
        <p:spPr>
          <a:xfrm>
            <a:off x="410119" y="124927"/>
            <a:ext cx="1687080" cy="567146"/>
          </a:xfrm>
          <a:prstGeom prst="rect">
            <a:avLst/>
          </a:prstGeom>
        </p:spPr>
      </p:pic>
      <p:pic>
        <p:nvPicPr>
          <p:cNvPr id="6" name="Imagen 5"/>
          <p:cNvPicPr>
            <a:picLocks noChangeAspect="1"/>
          </p:cNvPicPr>
          <p:nvPr/>
        </p:nvPicPr>
        <p:blipFill>
          <a:blip r:embed="rId5"/>
          <a:stretch>
            <a:fillRect/>
          </a:stretch>
        </p:blipFill>
        <p:spPr>
          <a:xfrm>
            <a:off x="1773283" y="2723588"/>
            <a:ext cx="7965416" cy="280868"/>
          </a:xfrm>
          <a:prstGeom prst="rect">
            <a:avLst/>
          </a:prstGeom>
        </p:spPr>
      </p:pic>
      <p:pic>
        <p:nvPicPr>
          <p:cNvPr id="8" name="Imagen 7"/>
          <p:cNvPicPr>
            <a:picLocks noChangeAspect="1"/>
          </p:cNvPicPr>
          <p:nvPr/>
        </p:nvPicPr>
        <p:blipFill>
          <a:blip r:embed="rId6"/>
          <a:stretch>
            <a:fillRect/>
          </a:stretch>
        </p:blipFill>
        <p:spPr>
          <a:xfrm>
            <a:off x="2097199" y="3464241"/>
            <a:ext cx="8486095" cy="2691891"/>
          </a:xfrm>
          <a:prstGeom prst="rect">
            <a:avLst/>
          </a:prstGeom>
        </p:spPr>
      </p:pic>
      <p:cxnSp>
        <p:nvCxnSpPr>
          <p:cNvPr id="3" name="Conector recto 2"/>
          <p:cNvCxnSpPr/>
          <p:nvPr/>
        </p:nvCxnSpPr>
        <p:spPr>
          <a:xfrm>
            <a:off x="2599509" y="1149531"/>
            <a:ext cx="75372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194560" y="1423851"/>
            <a:ext cx="594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2286000" y="3004456"/>
            <a:ext cx="87693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8686800" y="5421086"/>
            <a:ext cx="18258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2194560" y="5643154"/>
            <a:ext cx="235131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636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PE" dirty="0" smtClean="0"/>
              <a:t>2008, p. 214</a:t>
            </a:r>
            <a:endParaRPr lang="es-PE" dirty="0"/>
          </a:p>
        </p:txBody>
      </p:sp>
      <p:pic>
        <p:nvPicPr>
          <p:cNvPr id="4" name="Marcador de contenido 3"/>
          <p:cNvPicPr>
            <a:picLocks noGrp="1" noChangeAspect="1"/>
          </p:cNvPicPr>
          <p:nvPr>
            <p:ph idx="1"/>
          </p:nvPr>
        </p:nvPicPr>
        <p:blipFill>
          <a:blip r:embed="rId2"/>
          <a:stretch>
            <a:fillRect/>
          </a:stretch>
        </p:blipFill>
        <p:spPr>
          <a:xfrm>
            <a:off x="592620" y="1352758"/>
            <a:ext cx="9465779" cy="5291755"/>
          </a:xfrm>
          <a:prstGeom prst="rect">
            <a:avLst/>
          </a:prstGeom>
        </p:spPr>
      </p:pic>
      <p:sp>
        <p:nvSpPr>
          <p:cNvPr id="5" name="Rectángulo 4"/>
          <p:cNvSpPr/>
          <p:nvPr/>
        </p:nvSpPr>
        <p:spPr>
          <a:xfrm>
            <a:off x="592620" y="1027906"/>
            <a:ext cx="3641450" cy="8207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 name="Conector recto 6"/>
          <p:cNvCxnSpPr/>
          <p:nvPr/>
        </p:nvCxnSpPr>
        <p:spPr>
          <a:xfrm>
            <a:off x="4114800" y="5590903"/>
            <a:ext cx="56170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44583" y="6100354"/>
            <a:ext cx="41409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317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53339" y="0"/>
            <a:ext cx="2445026" cy="6857999"/>
          </a:xfrm>
        </p:spPr>
        <p:txBody>
          <a:bodyPr>
            <a:normAutofit fontScale="85000" lnSpcReduction="20000"/>
          </a:bodyPr>
          <a:lstStyle/>
          <a:p>
            <a:pPr marL="0" indent="0" algn="ctr">
              <a:buNone/>
            </a:pPr>
            <a:r>
              <a:rPr lang="es-PE" dirty="0" smtClean="0">
                <a:solidFill>
                  <a:srgbClr val="FF0000"/>
                </a:solidFill>
              </a:rPr>
              <a:t>1724</a:t>
            </a:r>
          </a:p>
          <a:p>
            <a:pPr marL="0" indent="0" algn="ctr">
              <a:buNone/>
            </a:pPr>
            <a:endParaRPr lang="es-PE" dirty="0" smtClean="0"/>
          </a:p>
          <a:p>
            <a:pPr marL="0" indent="0" algn="ctr">
              <a:buNone/>
            </a:pPr>
            <a:r>
              <a:rPr lang="es-PE" dirty="0" smtClean="0"/>
              <a:t>1734</a:t>
            </a:r>
          </a:p>
          <a:p>
            <a:pPr marL="0" indent="0" algn="ctr">
              <a:buNone/>
            </a:pPr>
            <a:endParaRPr lang="es-PE" dirty="0" smtClean="0"/>
          </a:p>
          <a:p>
            <a:pPr marL="0" indent="0" algn="ctr">
              <a:buNone/>
            </a:pPr>
            <a:r>
              <a:rPr lang="es-PE" dirty="0" smtClean="0"/>
              <a:t>1744</a:t>
            </a:r>
          </a:p>
          <a:p>
            <a:pPr marL="0" indent="0" algn="ctr">
              <a:buNone/>
            </a:pPr>
            <a:endParaRPr lang="es-PE" dirty="0" smtClean="0"/>
          </a:p>
          <a:p>
            <a:pPr marL="0" indent="0" algn="ctr">
              <a:buNone/>
            </a:pPr>
            <a:r>
              <a:rPr lang="es-PE" dirty="0" smtClean="0"/>
              <a:t>1754</a:t>
            </a:r>
          </a:p>
          <a:p>
            <a:pPr marL="0" indent="0" algn="ctr">
              <a:buNone/>
            </a:pPr>
            <a:endParaRPr lang="es-PE" dirty="0" smtClean="0"/>
          </a:p>
          <a:p>
            <a:pPr marL="0" indent="0" algn="ctr">
              <a:buNone/>
            </a:pPr>
            <a:r>
              <a:rPr lang="es-PE" dirty="0" smtClean="0"/>
              <a:t>1764</a:t>
            </a:r>
          </a:p>
          <a:p>
            <a:pPr marL="0" indent="0" algn="ctr">
              <a:buNone/>
            </a:pPr>
            <a:endParaRPr lang="es-PE" dirty="0" smtClean="0"/>
          </a:p>
          <a:p>
            <a:pPr marL="0" indent="0" algn="ctr">
              <a:buNone/>
            </a:pPr>
            <a:r>
              <a:rPr lang="es-PE" dirty="0" smtClean="0"/>
              <a:t>1774</a:t>
            </a:r>
          </a:p>
          <a:p>
            <a:pPr marL="0" indent="0" algn="ctr">
              <a:buNone/>
            </a:pPr>
            <a:endParaRPr lang="es-PE" dirty="0" smtClean="0"/>
          </a:p>
          <a:p>
            <a:pPr marL="0" indent="0" algn="ctr">
              <a:buNone/>
            </a:pPr>
            <a:r>
              <a:rPr lang="es-PE" dirty="0" smtClean="0"/>
              <a:t>1784</a:t>
            </a:r>
          </a:p>
          <a:p>
            <a:pPr marL="0" indent="0" algn="ctr">
              <a:buNone/>
            </a:pPr>
            <a:endParaRPr lang="es-PE" dirty="0" smtClean="0"/>
          </a:p>
          <a:p>
            <a:pPr marL="0" indent="0" algn="ctr">
              <a:buNone/>
            </a:pPr>
            <a:r>
              <a:rPr lang="es-PE" dirty="0" smtClean="0"/>
              <a:t>1794</a:t>
            </a:r>
          </a:p>
          <a:p>
            <a:pPr marL="0" indent="0" algn="ctr">
              <a:buNone/>
            </a:pPr>
            <a:endParaRPr lang="es-PE" dirty="0" smtClean="0"/>
          </a:p>
          <a:p>
            <a:pPr marL="0" indent="0" algn="ctr">
              <a:buNone/>
            </a:pPr>
            <a:r>
              <a:rPr lang="es-PE" dirty="0" smtClean="0">
                <a:solidFill>
                  <a:srgbClr val="FF0000"/>
                </a:solidFill>
              </a:rPr>
              <a:t>1804</a:t>
            </a:r>
          </a:p>
          <a:p>
            <a:pPr marL="0" indent="0" algn="ctr">
              <a:buNone/>
            </a:pPr>
            <a:endParaRPr lang="es-PE" dirty="0"/>
          </a:p>
        </p:txBody>
      </p:sp>
      <p:sp>
        <p:nvSpPr>
          <p:cNvPr id="4" name="Marcador de contenido 2"/>
          <p:cNvSpPr txBox="1">
            <a:spLocks/>
          </p:cNvSpPr>
          <p:nvPr/>
        </p:nvSpPr>
        <p:spPr>
          <a:xfrm>
            <a:off x="6195392" y="-1"/>
            <a:ext cx="2445026" cy="6539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sz="2400" dirty="0" smtClean="0"/>
              <a:t>Nace Kant</a:t>
            </a:r>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r>
              <a:rPr lang="es-PE" sz="2400" dirty="0" smtClean="0"/>
              <a:t>Muere Kant</a:t>
            </a:r>
            <a:endParaRPr lang="es-PE" sz="2400" dirty="0"/>
          </a:p>
        </p:txBody>
      </p:sp>
      <p:sp>
        <p:nvSpPr>
          <p:cNvPr id="5" name="Marcador de contenido 2"/>
          <p:cNvSpPr txBox="1">
            <a:spLocks/>
          </p:cNvSpPr>
          <p:nvPr/>
        </p:nvSpPr>
        <p:spPr>
          <a:xfrm>
            <a:off x="0" y="-1"/>
            <a:ext cx="5068957" cy="4373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sz="1800" dirty="0" smtClean="0"/>
              <a:t>China expulsa misioneros extranjeros</a:t>
            </a:r>
          </a:p>
          <a:p>
            <a:pPr marL="0" indent="0" algn="ctr">
              <a:buFont typeface="Arial" panose="020B0604020202020204" pitchFamily="34" charset="0"/>
              <a:buNone/>
            </a:pPr>
            <a:endParaRPr lang="es-PE" sz="1800" dirty="0"/>
          </a:p>
          <a:p>
            <a:pPr marL="0" indent="0" algn="ctr">
              <a:buFont typeface="Arial" panose="020B0604020202020204" pitchFamily="34" charset="0"/>
              <a:buNone/>
            </a:pPr>
            <a:endParaRPr lang="es-PE" sz="1800" dirty="0" smtClean="0"/>
          </a:p>
        </p:txBody>
      </p:sp>
      <p:sp>
        <p:nvSpPr>
          <p:cNvPr id="6" name="Rectángulo 5"/>
          <p:cNvSpPr/>
          <p:nvPr/>
        </p:nvSpPr>
        <p:spPr>
          <a:xfrm>
            <a:off x="0" y="719794"/>
            <a:ext cx="5068957" cy="369332"/>
          </a:xfrm>
          <a:prstGeom prst="rect">
            <a:avLst/>
          </a:prstGeom>
        </p:spPr>
        <p:txBody>
          <a:bodyPr wrap="square">
            <a:spAutoFit/>
          </a:bodyPr>
          <a:lstStyle/>
          <a:p>
            <a:pPr algn="ctr"/>
            <a:r>
              <a:rPr lang="es-PE" dirty="0">
                <a:solidFill>
                  <a:schemeClr val="accent1"/>
                </a:solidFill>
              </a:rPr>
              <a:t>Voltaire</a:t>
            </a:r>
            <a:r>
              <a:rPr lang="es-PE" dirty="0"/>
              <a:t> </a:t>
            </a:r>
            <a:r>
              <a:rPr lang="es-PE" dirty="0" smtClean="0"/>
              <a:t>: Cartas Filosóficas</a:t>
            </a:r>
          </a:p>
        </p:txBody>
      </p:sp>
      <p:sp>
        <p:nvSpPr>
          <p:cNvPr id="7" name="Rectángulo 6"/>
          <p:cNvSpPr/>
          <p:nvPr/>
        </p:nvSpPr>
        <p:spPr>
          <a:xfrm>
            <a:off x="-23193" y="1470985"/>
            <a:ext cx="5068957" cy="369332"/>
          </a:xfrm>
          <a:prstGeom prst="rect">
            <a:avLst/>
          </a:prstGeom>
        </p:spPr>
        <p:txBody>
          <a:bodyPr wrap="square">
            <a:spAutoFit/>
          </a:bodyPr>
          <a:lstStyle/>
          <a:p>
            <a:pPr algn="ctr"/>
            <a:r>
              <a:rPr lang="es-PE" dirty="0" smtClean="0"/>
              <a:t>Fundación: Las Piedras (</a:t>
            </a:r>
            <a:r>
              <a:rPr lang="es-PE" dirty="0" err="1" smtClean="0"/>
              <a:t>Uru</a:t>
            </a:r>
            <a:r>
              <a:rPr lang="es-PE" dirty="0" smtClean="0"/>
              <a:t>) y Copiapó (Chi)</a:t>
            </a:r>
            <a:endParaRPr lang="es-PE" dirty="0"/>
          </a:p>
        </p:txBody>
      </p:sp>
      <p:sp>
        <p:nvSpPr>
          <p:cNvPr id="8" name="Rectángulo 7"/>
          <p:cNvSpPr/>
          <p:nvPr/>
        </p:nvSpPr>
        <p:spPr>
          <a:xfrm>
            <a:off x="115956" y="2227931"/>
            <a:ext cx="5068957" cy="369332"/>
          </a:xfrm>
          <a:prstGeom prst="rect">
            <a:avLst/>
          </a:prstGeom>
        </p:spPr>
        <p:txBody>
          <a:bodyPr wrap="square">
            <a:spAutoFit/>
          </a:bodyPr>
          <a:lstStyle/>
          <a:p>
            <a:pPr algn="ctr"/>
            <a:r>
              <a:rPr lang="es-PE" dirty="0" smtClean="0">
                <a:solidFill>
                  <a:schemeClr val="accent1"/>
                </a:solidFill>
              </a:rPr>
              <a:t>Rousseau</a:t>
            </a:r>
            <a:r>
              <a:rPr lang="es-PE" dirty="0" smtClean="0"/>
              <a:t>: Orígenes de la desigualdad / hombres</a:t>
            </a:r>
            <a:endParaRPr lang="es-PE" dirty="0"/>
          </a:p>
        </p:txBody>
      </p:sp>
      <p:sp>
        <p:nvSpPr>
          <p:cNvPr id="9" name="Rectángulo 8"/>
          <p:cNvSpPr/>
          <p:nvPr/>
        </p:nvSpPr>
        <p:spPr>
          <a:xfrm>
            <a:off x="115954" y="2975028"/>
            <a:ext cx="5068957" cy="646331"/>
          </a:xfrm>
          <a:prstGeom prst="rect">
            <a:avLst/>
          </a:prstGeom>
        </p:spPr>
        <p:txBody>
          <a:bodyPr wrap="square">
            <a:spAutoFit/>
          </a:bodyPr>
          <a:lstStyle/>
          <a:p>
            <a:pPr algn="ctr"/>
            <a:r>
              <a:rPr lang="es-PE" dirty="0" smtClean="0">
                <a:solidFill>
                  <a:schemeClr val="accent1"/>
                </a:solidFill>
              </a:rPr>
              <a:t>Mozart</a:t>
            </a:r>
            <a:r>
              <a:rPr lang="es-PE" dirty="0" smtClean="0"/>
              <a:t> compone su primera sinfonía a los 8</a:t>
            </a:r>
          </a:p>
          <a:p>
            <a:pPr algn="ctr"/>
            <a:r>
              <a:rPr lang="es-PE" dirty="0" err="1" smtClean="0">
                <a:solidFill>
                  <a:schemeClr val="accent1"/>
                </a:solidFill>
              </a:rPr>
              <a:t>Messier</a:t>
            </a:r>
            <a:r>
              <a:rPr lang="es-PE" dirty="0" smtClean="0"/>
              <a:t> descubre 1era nebulosa planetaria</a:t>
            </a:r>
            <a:endParaRPr lang="es-PE" dirty="0"/>
          </a:p>
        </p:txBody>
      </p:sp>
      <p:sp>
        <p:nvSpPr>
          <p:cNvPr id="10" name="Rectángulo 9"/>
          <p:cNvSpPr/>
          <p:nvPr/>
        </p:nvSpPr>
        <p:spPr>
          <a:xfrm>
            <a:off x="-3315" y="3697150"/>
            <a:ext cx="5068957" cy="646331"/>
          </a:xfrm>
          <a:prstGeom prst="rect">
            <a:avLst/>
          </a:prstGeom>
        </p:spPr>
        <p:txBody>
          <a:bodyPr wrap="square">
            <a:spAutoFit/>
          </a:bodyPr>
          <a:lstStyle/>
          <a:p>
            <a:pPr algn="ctr"/>
            <a:r>
              <a:rPr lang="es-PE" dirty="0" smtClean="0"/>
              <a:t>Asciende </a:t>
            </a:r>
            <a:r>
              <a:rPr lang="es-PE" dirty="0" smtClean="0">
                <a:solidFill>
                  <a:schemeClr val="accent1"/>
                </a:solidFill>
              </a:rPr>
              <a:t>Luis</a:t>
            </a:r>
            <a:r>
              <a:rPr lang="es-PE" dirty="0" smtClean="0"/>
              <a:t> </a:t>
            </a:r>
            <a:r>
              <a:rPr lang="es-PE" dirty="0" smtClean="0">
                <a:solidFill>
                  <a:schemeClr val="accent1"/>
                </a:solidFill>
              </a:rPr>
              <a:t>XVI</a:t>
            </a:r>
            <a:r>
              <a:rPr lang="es-PE" dirty="0" smtClean="0"/>
              <a:t> de Francia</a:t>
            </a:r>
          </a:p>
          <a:p>
            <a:pPr algn="ctr"/>
            <a:r>
              <a:rPr lang="es-PE" dirty="0" smtClean="0">
                <a:solidFill>
                  <a:schemeClr val="accent1"/>
                </a:solidFill>
              </a:rPr>
              <a:t>Goethe</a:t>
            </a:r>
            <a:r>
              <a:rPr lang="es-PE" dirty="0" smtClean="0"/>
              <a:t>: Penas del joven Werther</a:t>
            </a:r>
            <a:endParaRPr lang="es-PE" dirty="0"/>
          </a:p>
        </p:txBody>
      </p:sp>
      <p:sp>
        <p:nvSpPr>
          <p:cNvPr id="11" name="Rectángulo 10"/>
          <p:cNvSpPr/>
          <p:nvPr/>
        </p:nvSpPr>
        <p:spPr>
          <a:xfrm>
            <a:off x="205408" y="4571404"/>
            <a:ext cx="5068957" cy="369332"/>
          </a:xfrm>
          <a:prstGeom prst="rect">
            <a:avLst/>
          </a:prstGeom>
        </p:spPr>
        <p:txBody>
          <a:bodyPr wrap="square">
            <a:spAutoFit/>
          </a:bodyPr>
          <a:lstStyle/>
          <a:p>
            <a:pPr algn="ctr"/>
            <a:r>
              <a:rPr lang="es-PE" dirty="0" smtClean="0"/>
              <a:t>Culmina guerra independencia EEUU</a:t>
            </a:r>
            <a:endParaRPr lang="es-PE" dirty="0"/>
          </a:p>
        </p:txBody>
      </p:sp>
      <p:sp>
        <p:nvSpPr>
          <p:cNvPr id="12" name="Rectángulo 11"/>
          <p:cNvSpPr/>
          <p:nvPr/>
        </p:nvSpPr>
        <p:spPr>
          <a:xfrm>
            <a:off x="5877339" y="4571404"/>
            <a:ext cx="5068957" cy="369332"/>
          </a:xfrm>
          <a:prstGeom prst="rect">
            <a:avLst/>
          </a:prstGeom>
        </p:spPr>
        <p:txBody>
          <a:bodyPr wrap="square">
            <a:spAutoFit/>
          </a:bodyPr>
          <a:lstStyle/>
          <a:p>
            <a:pPr algn="ctr"/>
            <a:r>
              <a:rPr lang="es-PE" dirty="0" smtClean="0"/>
              <a:t>Ensayo a la pregunta : ¿Qué es ilustración?</a:t>
            </a:r>
            <a:endParaRPr lang="es-PE" dirty="0"/>
          </a:p>
        </p:txBody>
      </p:sp>
      <p:sp>
        <p:nvSpPr>
          <p:cNvPr id="13" name="Rectángulo 12"/>
          <p:cNvSpPr/>
          <p:nvPr/>
        </p:nvSpPr>
        <p:spPr>
          <a:xfrm>
            <a:off x="233568" y="4932780"/>
            <a:ext cx="5068957" cy="369332"/>
          </a:xfrm>
          <a:prstGeom prst="rect">
            <a:avLst/>
          </a:prstGeom>
        </p:spPr>
        <p:txBody>
          <a:bodyPr wrap="square">
            <a:spAutoFit/>
          </a:bodyPr>
          <a:lstStyle/>
          <a:p>
            <a:pPr algn="r"/>
            <a:r>
              <a:rPr lang="es-PE" dirty="0" err="1" smtClean="0">
                <a:solidFill>
                  <a:srgbClr val="FF0000"/>
                </a:solidFill>
              </a:rPr>
              <a:t>Rev</a:t>
            </a:r>
            <a:r>
              <a:rPr lang="es-PE" dirty="0" smtClean="0">
                <a:solidFill>
                  <a:srgbClr val="FF0000"/>
                </a:solidFill>
              </a:rPr>
              <a:t> Francesa 1789-99</a:t>
            </a:r>
            <a:endParaRPr lang="es-PE" dirty="0">
              <a:solidFill>
                <a:srgbClr val="FF0000"/>
              </a:solidFill>
            </a:endParaRPr>
          </a:p>
        </p:txBody>
      </p:sp>
      <p:sp>
        <p:nvSpPr>
          <p:cNvPr id="14" name="Rectángulo 13"/>
          <p:cNvSpPr/>
          <p:nvPr/>
        </p:nvSpPr>
        <p:spPr>
          <a:xfrm>
            <a:off x="301484" y="5302868"/>
            <a:ext cx="5068957" cy="369332"/>
          </a:xfrm>
          <a:prstGeom prst="rect">
            <a:avLst/>
          </a:prstGeom>
        </p:spPr>
        <p:txBody>
          <a:bodyPr wrap="square">
            <a:spAutoFit/>
          </a:bodyPr>
          <a:lstStyle/>
          <a:p>
            <a:pPr algn="ctr"/>
            <a:r>
              <a:rPr lang="es-PE" dirty="0" smtClean="0"/>
              <a:t>Fundación de Rubio (Ven)</a:t>
            </a:r>
            <a:endParaRPr lang="es-PE" dirty="0"/>
          </a:p>
        </p:txBody>
      </p:sp>
      <p:sp>
        <p:nvSpPr>
          <p:cNvPr id="15" name="Rectángulo 14"/>
          <p:cNvSpPr/>
          <p:nvPr/>
        </p:nvSpPr>
        <p:spPr>
          <a:xfrm>
            <a:off x="205408" y="5994456"/>
            <a:ext cx="5068957" cy="646331"/>
          </a:xfrm>
          <a:prstGeom prst="rect">
            <a:avLst/>
          </a:prstGeom>
        </p:spPr>
        <p:txBody>
          <a:bodyPr wrap="square">
            <a:spAutoFit/>
          </a:bodyPr>
          <a:lstStyle/>
          <a:p>
            <a:pPr algn="ctr"/>
            <a:r>
              <a:rPr lang="es-PE" dirty="0" smtClean="0">
                <a:solidFill>
                  <a:schemeClr val="accent1"/>
                </a:solidFill>
              </a:rPr>
              <a:t>Napoleón</a:t>
            </a:r>
            <a:r>
              <a:rPr lang="es-PE" dirty="0" smtClean="0"/>
              <a:t> coronado</a:t>
            </a:r>
          </a:p>
          <a:p>
            <a:pPr algn="ctr"/>
            <a:r>
              <a:rPr lang="es-PE" dirty="0" smtClean="0"/>
              <a:t>Revolución en Haití</a:t>
            </a:r>
            <a:endParaRPr lang="es-PE" dirty="0"/>
          </a:p>
        </p:txBody>
      </p:sp>
      <p:sp>
        <p:nvSpPr>
          <p:cNvPr id="16" name="Rectángulo 15"/>
          <p:cNvSpPr/>
          <p:nvPr/>
        </p:nvSpPr>
        <p:spPr>
          <a:xfrm>
            <a:off x="5781263" y="1816383"/>
            <a:ext cx="6105937" cy="369332"/>
          </a:xfrm>
          <a:prstGeom prst="rect">
            <a:avLst/>
          </a:prstGeom>
        </p:spPr>
        <p:txBody>
          <a:bodyPr wrap="square">
            <a:spAutoFit/>
          </a:bodyPr>
          <a:lstStyle/>
          <a:p>
            <a:pPr algn="ctr"/>
            <a:r>
              <a:rPr lang="es-PE" dirty="0" smtClean="0"/>
              <a:t>1747 – Pensamientos sobre </a:t>
            </a:r>
            <a:r>
              <a:rPr lang="es-PE" dirty="0" err="1" smtClean="0"/>
              <a:t>vdd</a:t>
            </a:r>
            <a:r>
              <a:rPr lang="es-PE" dirty="0" smtClean="0"/>
              <a:t> estimación de las fuerzas vivas</a:t>
            </a:r>
            <a:endParaRPr lang="es-PE" dirty="0"/>
          </a:p>
        </p:txBody>
      </p:sp>
      <p:sp>
        <p:nvSpPr>
          <p:cNvPr id="17" name="Rectángulo 16"/>
          <p:cNvSpPr/>
          <p:nvPr/>
        </p:nvSpPr>
        <p:spPr>
          <a:xfrm>
            <a:off x="5849179" y="4152525"/>
            <a:ext cx="5068957" cy="369332"/>
          </a:xfrm>
          <a:prstGeom prst="rect">
            <a:avLst/>
          </a:prstGeom>
        </p:spPr>
        <p:txBody>
          <a:bodyPr wrap="square">
            <a:spAutoFit/>
          </a:bodyPr>
          <a:lstStyle/>
          <a:p>
            <a:r>
              <a:rPr lang="es-PE" dirty="0" smtClean="0"/>
              <a:t>1781 </a:t>
            </a:r>
            <a:r>
              <a:rPr lang="es-PE" dirty="0" smtClean="0">
                <a:solidFill>
                  <a:srgbClr val="FF0000"/>
                </a:solidFill>
              </a:rPr>
              <a:t>Período Crítico </a:t>
            </a:r>
            <a:r>
              <a:rPr lang="es-PE" dirty="0" smtClean="0"/>
              <a:t>- CRP</a:t>
            </a:r>
            <a:endParaRPr lang="es-PE" dirty="0"/>
          </a:p>
        </p:txBody>
      </p:sp>
      <p:sp>
        <p:nvSpPr>
          <p:cNvPr id="18" name="Rectángulo 17"/>
          <p:cNvSpPr/>
          <p:nvPr/>
        </p:nvSpPr>
        <p:spPr>
          <a:xfrm>
            <a:off x="5781263" y="4990283"/>
            <a:ext cx="5068957" cy="369332"/>
          </a:xfrm>
          <a:prstGeom prst="rect">
            <a:avLst/>
          </a:prstGeom>
        </p:spPr>
        <p:txBody>
          <a:bodyPr wrap="square">
            <a:spAutoFit/>
          </a:bodyPr>
          <a:lstStyle/>
          <a:p>
            <a:r>
              <a:rPr lang="es-PE" dirty="0" smtClean="0"/>
              <a:t>1785 FMC</a:t>
            </a:r>
            <a:endParaRPr lang="es-PE" dirty="0"/>
          </a:p>
        </p:txBody>
      </p:sp>
      <p:sp>
        <p:nvSpPr>
          <p:cNvPr id="19" name="Rectángulo 18"/>
          <p:cNvSpPr/>
          <p:nvPr/>
        </p:nvSpPr>
        <p:spPr>
          <a:xfrm>
            <a:off x="5781262" y="5671184"/>
            <a:ext cx="5068957" cy="369332"/>
          </a:xfrm>
          <a:prstGeom prst="rect">
            <a:avLst/>
          </a:prstGeom>
        </p:spPr>
        <p:txBody>
          <a:bodyPr wrap="square">
            <a:spAutoFit/>
          </a:bodyPr>
          <a:lstStyle/>
          <a:p>
            <a:r>
              <a:rPr lang="es-PE" dirty="0" smtClean="0"/>
              <a:t>1795 Paz Perpetua</a:t>
            </a:r>
            <a:endParaRPr lang="es-PE" dirty="0"/>
          </a:p>
        </p:txBody>
      </p:sp>
      <p:sp>
        <p:nvSpPr>
          <p:cNvPr id="20" name="Rectángulo 19"/>
          <p:cNvSpPr/>
          <p:nvPr/>
        </p:nvSpPr>
        <p:spPr>
          <a:xfrm>
            <a:off x="5781262" y="5957639"/>
            <a:ext cx="5068957" cy="369332"/>
          </a:xfrm>
          <a:prstGeom prst="rect">
            <a:avLst/>
          </a:prstGeom>
        </p:spPr>
        <p:txBody>
          <a:bodyPr wrap="square">
            <a:spAutoFit/>
          </a:bodyPr>
          <a:lstStyle/>
          <a:p>
            <a:r>
              <a:rPr lang="es-PE" dirty="0" smtClean="0"/>
              <a:t>1797 </a:t>
            </a:r>
            <a:r>
              <a:rPr lang="es-PE" dirty="0" err="1" smtClean="0">
                <a:solidFill>
                  <a:srgbClr val="00B050"/>
                </a:solidFill>
              </a:rPr>
              <a:t>Metaf</a:t>
            </a:r>
            <a:r>
              <a:rPr lang="es-PE" dirty="0" smtClean="0">
                <a:solidFill>
                  <a:srgbClr val="00B050"/>
                </a:solidFill>
              </a:rPr>
              <a:t>. Costumbres (</a:t>
            </a:r>
            <a:r>
              <a:rPr lang="es-PE" dirty="0" err="1" smtClean="0">
                <a:solidFill>
                  <a:srgbClr val="00B050"/>
                </a:solidFill>
              </a:rPr>
              <a:t>Princ</a:t>
            </a:r>
            <a:r>
              <a:rPr lang="es-PE" dirty="0" smtClean="0">
                <a:solidFill>
                  <a:srgbClr val="00B050"/>
                </a:solidFill>
              </a:rPr>
              <a:t>. </a:t>
            </a:r>
            <a:r>
              <a:rPr lang="es-PE" dirty="0" err="1" smtClean="0">
                <a:solidFill>
                  <a:srgbClr val="00B050"/>
                </a:solidFill>
              </a:rPr>
              <a:t>Metaf</a:t>
            </a:r>
            <a:r>
              <a:rPr lang="es-PE" dirty="0" smtClean="0">
                <a:solidFill>
                  <a:srgbClr val="00B050"/>
                </a:solidFill>
              </a:rPr>
              <a:t>. Derecho)</a:t>
            </a:r>
            <a:endParaRPr lang="es-PE" dirty="0">
              <a:solidFill>
                <a:srgbClr val="00B050"/>
              </a:solidFill>
            </a:endParaRPr>
          </a:p>
        </p:txBody>
      </p:sp>
      <p:sp>
        <p:nvSpPr>
          <p:cNvPr id="21" name="Rectángulo 20"/>
          <p:cNvSpPr/>
          <p:nvPr/>
        </p:nvSpPr>
        <p:spPr>
          <a:xfrm>
            <a:off x="-342905" y="5697714"/>
            <a:ext cx="5708379" cy="369332"/>
          </a:xfrm>
          <a:prstGeom prst="rect">
            <a:avLst/>
          </a:prstGeom>
        </p:spPr>
        <p:txBody>
          <a:bodyPr wrap="square">
            <a:spAutoFit/>
          </a:bodyPr>
          <a:lstStyle/>
          <a:p>
            <a:pPr algn="r"/>
            <a:r>
              <a:rPr lang="es-PE" dirty="0" smtClean="0">
                <a:solidFill>
                  <a:schemeClr val="accent1"/>
                </a:solidFill>
              </a:rPr>
              <a:t>Volta</a:t>
            </a:r>
            <a:r>
              <a:rPr lang="es-PE" dirty="0" smtClean="0"/>
              <a:t> desarrolla la primera pila electromagnética 1799 </a:t>
            </a:r>
            <a:endParaRPr lang="es-PE" dirty="0"/>
          </a:p>
        </p:txBody>
      </p:sp>
      <p:cxnSp>
        <p:nvCxnSpPr>
          <p:cNvPr id="23" name="Conector recto de flecha 22"/>
          <p:cNvCxnSpPr/>
          <p:nvPr/>
        </p:nvCxnSpPr>
        <p:spPr>
          <a:xfrm flipH="1">
            <a:off x="5565913" y="298174"/>
            <a:ext cx="19878" cy="576887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60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46575" y="4138884"/>
            <a:ext cx="2209800" cy="2028825"/>
          </a:xfrm>
          <a:prstGeom prst="rect">
            <a:avLst/>
          </a:prstGeom>
        </p:spPr>
      </p:pic>
      <p:pic>
        <p:nvPicPr>
          <p:cNvPr id="7" name="Imagen 6"/>
          <p:cNvPicPr>
            <a:picLocks noChangeAspect="1"/>
          </p:cNvPicPr>
          <p:nvPr/>
        </p:nvPicPr>
        <p:blipFill>
          <a:blip r:embed="rId3"/>
          <a:stretch>
            <a:fillRect/>
          </a:stretch>
        </p:blipFill>
        <p:spPr>
          <a:xfrm>
            <a:off x="1446575" y="391340"/>
            <a:ext cx="2279605" cy="2291795"/>
          </a:xfrm>
          <a:prstGeom prst="rect">
            <a:avLst/>
          </a:prstGeom>
        </p:spPr>
      </p:pic>
      <p:sp>
        <p:nvSpPr>
          <p:cNvPr id="8" name="Flecha abajo 7"/>
          <p:cNvSpPr/>
          <p:nvPr/>
        </p:nvSpPr>
        <p:spPr>
          <a:xfrm rot="10800000">
            <a:off x="2331651" y="3104032"/>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4"/>
          <a:stretch>
            <a:fillRect/>
          </a:stretch>
        </p:blipFill>
        <p:spPr>
          <a:xfrm>
            <a:off x="5607912" y="765402"/>
            <a:ext cx="5387292" cy="5165136"/>
          </a:xfrm>
          <a:prstGeom prst="rect">
            <a:avLst/>
          </a:prstGeom>
        </p:spPr>
      </p:pic>
      <p:pic>
        <p:nvPicPr>
          <p:cNvPr id="10" name="Imagen 9"/>
          <p:cNvPicPr>
            <a:picLocks noChangeAspect="1"/>
          </p:cNvPicPr>
          <p:nvPr/>
        </p:nvPicPr>
        <p:blipFill>
          <a:blip r:embed="rId3"/>
          <a:stretch>
            <a:fillRect/>
          </a:stretch>
        </p:blipFill>
        <p:spPr>
          <a:xfrm>
            <a:off x="6680427" y="1959778"/>
            <a:ext cx="719509" cy="723357"/>
          </a:xfrm>
          <a:prstGeom prst="rect">
            <a:avLst/>
          </a:prstGeom>
        </p:spPr>
      </p:pic>
      <p:pic>
        <p:nvPicPr>
          <p:cNvPr id="11" name="Imagen 10"/>
          <p:cNvPicPr>
            <a:picLocks noChangeAspect="1"/>
          </p:cNvPicPr>
          <p:nvPr/>
        </p:nvPicPr>
        <p:blipFill>
          <a:blip r:embed="rId3"/>
          <a:stretch>
            <a:fillRect/>
          </a:stretch>
        </p:blipFill>
        <p:spPr>
          <a:xfrm>
            <a:off x="7224713" y="3515832"/>
            <a:ext cx="719509" cy="723357"/>
          </a:xfrm>
          <a:prstGeom prst="rect">
            <a:avLst/>
          </a:prstGeom>
        </p:spPr>
      </p:pic>
      <p:pic>
        <p:nvPicPr>
          <p:cNvPr id="12" name="Imagen 11"/>
          <p:cNvPicPr>
            <a:picLocks noChangeAspect="1"/>
          </p:cNvPicPr>
          <p:nvPr/>
        </p:nvPicPr>
        <p:blipFill>
          <a:blip r:embed="rId3"/>
          <a:stretch>
            <a:fillRect/>
          </a:stretch>
        </p:blipFill>
        <p:spPr>
          <a:xfrm>
            <a:off x="8301558" y="4999070"/>
            <a:ext cx="719509" cy="723357"/>
          </a:xfrm>
          <a:prstGeom prst="rect">
            <a:avLst/>
          </a:prstGeom>
        </p:spPr>
      </p:pic>
      <p:pic>
        <p:nvPicPr>
          <p:cNvPr id="13" name="Imagen 12"/>
          <p:cNvPicPr>
            <a:picLocks noChangeAspect="1"/>
          </p:cNvPicPr>
          <p:nvPr/>
        </p:nvPicPr>
        <p:blipFill>
          <a:blip r:embed="rId3"/>
          <a:stretch>
            <a:fillRect/>
          </a:stretch>
        </p:blipFill>
        <p:spPr>
          <a:xfrm>
            <a:off x="8752752" y="899836"/>
            <a:ext cx="1971854" cy="1982400"/>
          </a:xfrm>
          <a:prstGeom prst="rect">
            <a:avLst/>
          </a:prstGeom>
        </p:spPr>
      </p:pic>
      <p:sp>
        <p:nvSpPr>
          <p:cNvPr id="14" name="Flecha abajo 13"/>
          <p:cNvSpPr/>
          <p:nvPr/>
        </p:nvSpPr>
        <p:spPr>
          <a:xfrm rot="13429769">
            <a:off x="7821618" y="1961305"/>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Flecha abajo 14"/>
          <p:cNvSpPr/>
          <p:nvPr/>
        </p:nvSpPr>
        <p:spPr>
          <a:xfrm rot="13429769">
            <a:off x="8369996" y="3249215"/>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Flecha abajo 15"/>
          <p:cNvSpPr/>
          <p:nvPr/>
        </p:nvSpPr>
        <p:spPr>
          <a:xfrm rot="11786163">
            <a:off x="8975124" y="4099410"/>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502296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967948"/>
            <a:ext cx="4447197" cy="3081130"/>
          </a:xfrm>
          <a:prstGeom prst="rect">
            <a:avLst/>
          </a:prstGeom>
        </p:spPr>
      </p:pic>
      <p:sp>
        <p:nvSpPr>
          <p:cNvPr id="5" name="Rectángulo 4"/>
          <p:cNvSpPr/>
          <p:nvPr/>
        </p:nvSpPr>
        <p:spPr>
          <a:xfrm>
            <a:off x="4075043" y="231205"/>
            <a:ext cx="7692887" cy="6554615"/>
          </a:xfrm>
          <a:prstGeom prst="rect">
            <a:avLst/>
          </a:prstGeom>
        </p:spPr>
        <p:txBody>
          <a:bodyPr wrap="square">
            <a:spAutoFit/>
          </a:bodyPr>
          <a:lstStyle/>
          <a:p>
            <a:pPr algn="just">
              <a:lnSpc>
                <a:spcPct val="107000"/>
              </a:lnSpc>
              <a:spcAft>
                <a:spcPts val="800"/>
              </a:spcAft>
            </a:pPr>
            <a:r>
              <a:rPr lang="es-PE" sz="2000" dirty="0" smtClean="0">
                <a:latin typeface="Calibri" panose="020F0502020204030204" pitchFamily="34" charset="0"/>
                <a:ea typeface="Calibri" panose="020F0502020204030204" pitchFamily="34" charset="0"/>
                <a:cs typeface="Times New Roman" panose="02020603050405020304" pitchFamily="18" charset="0"/>
              </a:rPr>
              <a:t>“Esta </a:t>
            </a:r>
            <a:r>
              <a:rPr lang="es-PE" sz="2000" dirty="0">
                <a:latin typeface="Calibri" panose="020F0502020204030204" pitchFamily="34" charset="0"/>
                <a:ea typeface="Calibri" panose="020F0502020204030204" pitchFamily="34" charset="0"/>
                <a:cs typeface="Times New Roman" panose="02020603050405020304" pitchFamily="18" charset="0"/>
              </a:rPr>
              <a:t>Idea racional de una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comunidad pacifica perpetua de todos los pueblos de la tierra </a:t>
            </a:r>
            <a:r>
              <a:rPr lang="es-PE" sz="2000" dirty="0">
                <a:latin typeface="Calibri" panose="020F0502020204030204" pitchFamily="34" charset="0"/>
                <a:ea typeface="Calibri" panose="020F0502020204030204" pitchFamily="34" charset="0"/>
                <a:cs typeface="Times New Roman" panose="02020603050405020304" pitchFamily="18" charset="0"/>
              </a:rPr>
              <a:t>(aun cuando todavía no sean amigos), entre los cuales pueden establecerse relaciones, no es un principio filantrópico (moral), sino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un principio de derecho</a:t>
            </a:r>
            <a:r>
              <a:rPr lang="es-PE" sz="2000" dirty="0" smtClean="0">
                <a:latin typeface="Calibri" panose="020F0502020204030204" pitchFamily="34" charset="0"/>
                <a:ea typeface="Calibri" panose="020F0502020204030204" pitchFamily="34" charset="0"/>
                <a:cs typeface="Times New Roman" panose="02020603050405020304" pitchFamily="18" charset="0"/>
              </a:rPr>
              <a:t>.</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2000" dirty="0">
                <a:latin typeface="Calibri" panose="020F0502020204030204" pitchFamily="34" charset="0"/>
                <a:ea typeface="Calibri" panose="020F0502020204030204" pitchFamily="34" charset="0"/>
                <a:cs typeface="Times New Roman" panose="02020603050405020304" pitchFamily="18" charset="0"/>
              </a:rPr>
              <a:t>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reciprocidad de </a:t>
            </a:r>
            <a:r>
              <a:rPr lang="es-PE" sz="2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acción</a:t>
            </a:r>
            <a:r>
              <a:rPr lang="es-PE" sz="2000" dirty="0" smtClean="0">
                <a:latin typeface="Calibri" panose="020F0502020204030204" pitchFamily="34" charset="0"/>
                <a:ea typeface="Calibri" panose="020F0502020204030204" pitchFamily="34" charset="0"/>
                <a:cs typeface="Times New Roman" panose="02020603050405020304" pitchFamily="18" charset="0"/>
              </a:rPr>
              <a:t>, </a:t>
            </a:r>
            <a:r>
              <a:rPr lang="es-PE" sz="2000" dirty="0">
                <a:latin typeface="Calibri" panose="020F0502020204030204" pitchFamily="34" charset="0"/>
                <a:ea typeface="Calibri" panose="020F0502020204030204" pitchFamily="34" charset="0"/>
                <a:cs typeface="Times New Roman" panose="02020603050405020304" pitchFamily="18" charset="0"/>
              </a:rPr>
              <a:t>es decir, en una relación universal de uno solo con todos los </a:t>
            </a:r>
            <a:r>
              <a:rPr lang="es-PE" sz="2000" dirty="0" smtClean="0">
                <a:latin typeface="Calibri" panose="020F0502020204030204" pitchFamily="34" charset="0"/>
                <a:ea typeface="Calibri" panose="020F0502020204030204" pitchFamily="34" charset="0"/>
                <a:cs typeface="Times New Roman" panose="02020603050405020304" pitchFamily="18" charset="0"/>
              </a:rPr>
              <a:t>demás; y </a:t>
            </a:r>
            <a:r>
              <a:rPr lang="es-PE" sz="2000" dirty="0">
                <a:latin typeface="Calibri" panose="020F0502020204030204" pitchFamily="34" charset="0"/>
                <a:ea typeface="Calibri" panose="020F0502020204030204" pitchFamily="34" charset="0"/>
                <a:cs typeface="Times New Roman" panose="02020603050405020304" pitchFamily="18" charset="0"/>
              </a:rPr>
              <a:t>tienen el derecho de hacer el ensayo, sin que por ello pueda un extranjero tratarlos como </a:t>
            </a:r>
            <a:r>
              <a:rPr lang="es-PE" sz="2000" dirty="0" smtClean="0">
                <a:latin typeface="Calibri" panose="020F0502020204030204" pitchFamily="34" charset="0"/>
                <a:ea typeface="Calibri" panose="020F0502020204030204" pitchFamily="34" charset="0"/>
                <a:cs typeface="Times New Roman" panose="02020603050405020304" pitchFamily="18" charset="0"/>
              </a:rPr>
              <a:t>a </a:t>
            </a:r>
            <a:r>
              <a:rPr lang="es-PE" sz="2000" dirty="0">
                <a:latin typeface="Calibri" panose="020F0502020204030204" pitchFamily="34" charset="0"/>
                <a:ea typeface="Calibri" panose="020F0502020204030204" pitchFamily="34" charset="0"/>
                <a:cs typeface="Times New Roman" panose="02020603050405020304" pitchFamily="18" charset="0"/>
              </a:rPr>
              <a:t>enemigos</a:t>
            </a:r>
            <a:r>
              <a:rPr lang="es-PE" sz="2000"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PE" sz="2000" dirty="0" smtClean="0">
                <a:latin typeface="Calibri" panose="020F0502020204030204" pitchFamily="34" charset="0"/>
                <a:ea typeface="Calibri" panose="020F0502020204030204" pitchFamily="34" charset="0"/>
                <a:cs typeface="Times New Roman" panose="02020603050405020304" pitchFamily="18" charset="0"/>
              </a:rPr>
              <a:t>Este </a:t>
            </a:r>
            <a:r>
              <a:rPr lang="es-PE" sz="2000" dirty="0">
                <a:latin typeface="Calibri" panose="020F0502020204030204" pitchFamily="34" charset="0"/>
                <a:ea typeface="Calibri" panose="020F0502020204030204" pitchFamily="34" charset="0"/>
                <a:cs typeface="Times New Roman" panose="02020603050405020304" pitchFamily="18" charset="0"/>
              </a:rPr>
              <a:t>derecho, como la unión posible de todos los pueblos, con relación a ciertas leyes universales de su comercio posible, puede llamarse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derecho </a:t>
            </a:r>
            <a:r>
              <a:rPr lang="es-PE"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cosmopolítico</a:t>
            </a:r>
            <a:r>
              <a:rPr lang="es-PE" sz="2000" dirty="0" smtClean="0">
                <a:latin typeface="Calibri" panose="020F0502020204030204" pitchFamily="34" charset="0"/>
                <a:ea typeface="Calibri" panose="020F0502020204030204" pitchFamily="34" charset="0"/>
                <a:cs typeface="Times New Roman" panose="02020603050405020304" pitchFamily="18" charset="0"/>
              </a:rPr>
              <a:t>.” </a:t>
            </a:r>
            <a:r>
              <a:rPr lang="es-PE" sz="2000" dirty="0">
                <a:latin typeface="Calibri" panose="020F0502020204030204" pitchFamily="34" charset="0"/>
                <a:ea typeface="Calibri" panose="020F0502020204030204" pitchFamily="34" charset="0"/>
                <a:cs typeface="Times New Roman" panose="02020603050405020304" pitchFamily="18" charset="0"/>
              </a:rPr>
              <a:t>(2008, p. 226)</a:t>
            </a:r>
          </a:p>
        </p:txBody>
      </p:sp>
    </p:spTree>
    <p:extLst>
      <p:ext uri="{BB962C8B-B14F-4D97-AF65-F5344CB8AC3E}">
        <p14:creationId xmlns:p14="http://schemas.microsoft.com/office/powerpoint/2010/main" val="280965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227</a:t>
            </a:r>
            <a:endParaRPr lang="es-PE" sz="3600" dirty="0"/>
          </a:p>
        </p:txBody>
      </p:sp>
      <p:pic>
        <p:nvPicPr>
          <p:cNvPr id="4" name="Imagen 3"/>
          <p:cNvPicPr>
            <a:picLocks noChangeAspect="1"/>
          </p:cNvPicPr>
          <p:nvPr/>
        </p:nvPicPr>
        <p:blipFill>
          <a:blip r:embed="rId2"/>
          <a:stretch>
            <a:fillRect/>
          </a:stretch>
        </p:blipFill>
        <p:spPr>
          <a:xfrm>
            <a:off x="1265343" y="3930033"/>
            <a:ext cx="10220886" cy="1874419"/>
          </a:xfrm>
          <a:prstGeom prst="rect">
            <a:avLst/>
          </a:prstGeom>
        </p:spPr>
      </p:pic>
      <p:pic>
        <p:nvPicPr>
          <p:cNvPr id="5" name="Imagen 4"/>
          <p:cNvPicPr>
            <a:picLocks noChangeAspect="1"/>
          </p:cNvPicPr>
          <p:nvPr/>
        </p:nvPicPr>
        <p:blipFill>
          <a:blip r:embed="rId3"/>
          <a:stretch>
            <a:fillRect/>
          </a:stretch>
        </p:blipFill>
        <p:spPr>
          <a:xfrm>
            <a:off x="3071131" y="400757"/>
            <a:ext cx="6541427" cy="3333013"/>
          </a:xfrm>
          <a:prstGeom prst="rect">
            <a:avLst/>
          </a:prstGeom>
        </p:spPr>
      </p:pic>
    </p:spTree>
    <p:extLst>
      <p:ext uri="{BB962C8B-B14F-4D97-AF65-F5344CB8AC3E}">
        <p14:creationId xmlns:p14="http://schemas.microsoft.com/office/powerpoint/2010/main" val="42936879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228</a:t>
            </a:r>
            <a:endParaRPr lang="es-PE" sz="3600" dirty="0"/>
          </a:p>
        </p:txBody>
      </p:sp>
      <p:pic>
        <p:nvPicPr>
          <p:cNvPr id="3" name="Imagen 2"/>
          <p:cNvPicPr>
            <a:picLocks noChangeAspect="1"/>
          </p:cNvPicPr>
          <p:nvPr/>
        </p:nvPicPr>
        <p:blipFill>
          <a:blip r:embed="rId2"/>
          <a:stretch>
            <a:fillRect/>
          </a:stretch>
        </p:blipFill>
        <p:spPr>
          <a:xfrm>
            <a:off x="643949" y="883167"/>
            <a:ext cx="8129492" cy="5312051"/>
          </a:xfrm>
          <a:prstGeom prst="rect">
            <a:avLst/>
          </a:prstGeom>
        </p:spPr>
      </p:pic>
      <p:pic>
        <p:nvPicPr>
          <p:cNvPr id="5" name="Imagen 4"/>
          <p:cNvPicPr>
            <a:picLocks noChangeAspect="1"/>
          </p:cNvPicPr>
          <p:nvPr/>
        </p:nvPicPr>
        <p:blipFill>
          <a:blip r:embed="rId3"/>
          <a:stretch>
            <a:fillRect/>
          </a:stretch>
        </p:blipFill>
        <p:spPr>
          <a:xfrm>
            <a:off x="9024730" y="1441867"/>
            <a:ext cx="2897945" cy="3531870"/>
          </a:xfrm>
          <a:prstGeom prst="rect">
            <a:avLst/>
          </a:prstGeom>
        </p:spPr>
      </p:pic>
      <p:cxnSp>
        <p:nvCxnSpPr>
          <p:cNvPr id="7" name="Conector recto 6"/>
          <p:cNvCxnSpPr/>
          <p:nvPr/>
        </p:nvCxnSpPr>
        <p:spPr>
          <a:xfrm>
            <a:off x="8098971" y="2886891"/>
            <a:ext cx="6744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57646" y="3207802"/>
            <a:ext cx="7824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3644537"/>
            <a:ext cx="7746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757646" y="4101737"/>
            <a:ext cx="7678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57646" y="4493623"/>
            <a:ext cx="556477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142309" y="6195218"/>
            <a:ext cx="386660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10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228</a:t>
            </a:r>
            <a:endParaRPr lang="es-PE" sz="3600" dirty="0"/>
          </a:p>
        </p:txBody>
      </p:sp>
      <p:pic>
        <p:nvPicPr>
          <p:cNvPr id="4" name="Imagen 3"/>
          <p:cNvPicPr>
            <a:picLocks noChangeAspect="1"/>
          </p:cNvPicPr>
          <p:nvPr/>
        </p:nvPicPr>
        <p:blipFill>
          <a:blip r:embed="rId2"/>
          <a:stretch>
            <a:fillRect/>
          </a:stretch>
        </p:blipFill>
        <p:spPr>
          <a:xfrm>
            <a:off x="1216093" y="511037"/>
            <a:ext cx="7450828" cy="4149828"/>
          </a:xfrm>
          <a:prstGeom prst="rect">
            <a:avLst/>
          </a:prstGeom>
        </p:spPr>
      </p:pic>
      <p:pic>
        <p:nvPicPr>
          <p:cNvPr id="5" name="Imagen 4"/>
          <p:cNvPicPr>
            <a:picLocks noChangeAspect="1"/>
          </p:cNvPicPr>
          <p:nvPr/>
        </p:nvPicPr>
        <p:blipFill>
          <a:blip r:embed="rId3"/>
          <a:stretch>
            <a:fillRect/>
          </a:stretch>
        </p:blipFill>
        <p:spPr>
          <a:xfrm>
            <a:off x="1216093" y="4660864"/>
            <a:ext cx="7291803" cy="1406953"/>
          </a:xfrm>
          <a:prstGeom prst="rect">
            <a:avLst/>
          </a:prstGeom>
        </p:spPr>
      </p:pic>
      <p:cxnSp>
        <p:nvCxnSpPr>
          <p:cNvPr id="7" name="Conector recto 6"/>
          <p:cNvCxnSpPr/>
          <p:nvPr/>
        </p:nvCxnSpPr>
        <p:spPr>
          <a:xfrm>
            <a:off x="5734594" y="1227909"/>
            <a:ext cx="25733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216093" y="1632857"/>
            <a:ext cx="40613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6975566" y="3422469"/>
            <a:ext cx="14238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1216093" y="3827417"/>
            <a:ext cx="1122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727371" y="3814354"/>
            <a:ext cx="15806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8007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229</a:t>
            </a:r>
            <a:endParaRPr lang="es-PE" sz="3600" dirty="0"/>
          </a:p>
        </p:txBody>
      </p:sp>
      <p:pic>
        <p:nvPicPr>
          <p:cNvPr id="3" name="Imagen 2"/>
          <p:cNvPicPr>
            <a:picLocks noChangeAspect="1"/>
          </p:cNvPicPr>
          <p:nvPr/>
        </p:nvPicPr>
        <p:blipFill>
          <a:blip r:embed="rId2"/>
          <a:stretch>
            <a:fillRect/>
          </a:stretch>
        </p:blipFill>
        <p:spPr>
          <a:xfrm>
            <a:off x="1002174" y="914400"/>
            <a:ext cx="6929252" cy="1688218"/>
          </a:xfrm>
          <a:prstGeom prst="rect">
            <a:avLst/>
          </a:prstGeom>
        </p:spPr>
      </p:pic>
      <p:pic>
        <p:nvPicPr>
          <p:cNvPr id="6" name="Imagen 5"/>
          <p:cNvPicPr>
            <a:picLocks noChangeAspect="1"/>
          </p:cNvPicPr>
          <p:nvPr/>
        </p:nvPicPr>
        <p:blipFill>
          <a:blip r:embed="rId3"/>
          <a:stretch>
            <a:fillRect/>
          </a:stretch>
        </p:blipFill>
        <p:spPr>
          <a:xfrm>
            <a:off x="1124571" y="2774086"/>
            <a:ext cx="6806855" cy="3848443"/>
          </a:xfrm>
          <a:prstGeom prst="rect">
            <a:avLst/>
          </a:prstGeom>
        </p:spPr>
      </p:pic>
      <p:cxnSp>
        <p:nvCxnSpPr>
          <p:cNvPr id="8" name="Conector recto 7"/>
          <p:cNvCxnSpPr/>
          <p:nvPr/>
        </p:nvCxnSpPr>
        <p:spPr>
          <a:xfrm>
            <a:off x="4794069" y="1580606"/>
            <a:ext cx="28607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124571" y="1920240"/>
            <a:ext cx="1396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113417" y="3383280"/>
            <a:ext cx="181800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124571" y="3762103"/>
            <a:ext cx="50802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696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230</a:t>
            </a:r>
            <a:endParaRPr lang="es-PE" sz="3600" dirty="0"/>
          </a:p>
        </p:txBody>
      </p:sp>
      <p:pic>
        <p:nvPicPr>
          <p:cNvPr id="4" name="Imagen 3"/>
          <p:cNvPicPr>
            <a:picLocks noChangeAspect="1"/>
          </p:cNvPicPr>
          <p:nvPr/>
        </p:nvPicPr>
        <p:blipFill>
          <a:blip r:embed="rId2"/>
          <a:stretch>
            <a:fillRect/>
          </a:stretch>
        </p:blipFill>
        <p:spPr>
          <a:xfrm>
            <a:off x="493436" y="296724"/>
            <a:ext cx="7795799" cy="3533546"/>
          </a:xfrm>
          <a:prstGeom prst="rect">
            <a:avLst/>
          </a:prstGeom>
        </p:spPr>
      </p:pic>
      <p:pic>
        <p:nvPicPr>
          <p:cNvPr id="5" name="Imagen 4"/>
          <p:cNvPicPr>
            <a:picLocks noChangeAspect="1"/>
          </p:cNvPicPr>
          <p:nvPr/>
        </p:nvPicPr>
        <p:blipFill>
          <a:blip r:embed="rId3"/>
          <a:stretch>
            <a:fillRect/>
          </a:stretch>
        </p:blipFill>
        <p:spPr>
          <a:xfrm>
            <a:off x="700949" y="3830270"/>
            <a:ext cx="7588286" cy="1702167"/>
          </a:xfrm>
          <a:prstGeom prst="rect">
            <a:avLst/>
          </a:prstGeom>
        </p:spPr>
      </p:pic>
      <p:cxnSp>
        <p:nvCxnSpPr>
          <p:cNvPr id="8" name="Conector recto 7"/>
          <p:cNvCxnSpPr/>
          <p:nvPr/>
        </p:nvCxnSpPr>
        <p:spPr>
          <a:xfrm>
            <a:off x="4075611" y="679269"/>
            <a:ext cx="37098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836023" y="1410789"/>
            <a:ext cx="22206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2860766" y="4715691"/>
            <a:ext cx="45066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5893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231</a:t>
            </a:r>
            <a:endParaRPr lang="es-PE" sz="3600" dirty="0"/>
          </a:p>
        </p:txBody>
      </p:sp>
      <p:pic>
        <p:nvPicPr>
          <p:cNvPr id="3" name="Imagen 2"/>
          <p:cNvPicPr>
            <a:picLocks noChangeAspect="1"/>
          </p:cNvPicPr>
          <p:nvPr/>
        </p:nvPicPr>
        <p:blipFill>
          <a:blip r:embed="rId2"/>
          <a:stretch>
            <a:fillRect/>
          </a:stretch>
        </p:blipFill>
        <p:spPr>
          <a:xfrm>
            <a:off x="276432" y="1208845"/>
            <a:ext cx="11508007" cy="3482423"/>
          </a:xfrm>
          <a:prstGeom prst="rect">
            <a:avLst/>
          </a:prstGeom>
        </p:spPr>
      </p:pic>
      <p:cxnSp>
        <p:nvCxnSpPr>
          <p:cNvPr id="7" name="Conector recto 6"/>
          <p:cNvCxnSpPr/>
          <p:nvPr/>
        </p:nvCxnSpPr>
        <p:spPr>
          <a:xfrm>
            <a:off x="9914709" y="1737360"/>
            <a:ext cx="152835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87829" y="2468880"/>
            <a:ext cx="107768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74766" y="3004457"/>
            <a:ext cx="62962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290457" y="4101737"/>
            <a:ext cx="8621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1001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
            <a:ext cx="10515600" cy="313508"/>
          </a:xfrm>
        </p:spPr>
        <p:txBody>
          <a:bodyPr>
            <a:normAutofit fontScale="90000"/>
          </a:bodyPr>
          <a:lstStyle/>
          <a:p>
            <a:pPr algn="ctr"/>
            <a:r>
              <a:rPr lang="es-PE" sz="2000" dirty="0" smtClean="0"/>
              <a:t>Bibliografía</a:t>
            </a:r>
            <a:endParaRPr lang="es-PE" dirty="0"/>
          </a:p>
        </p:txBody>
      </p:sp>
      <p:sp>
        <p:nvSpPr>
          <p:cNvPr id="3" name="Marcador de contenido 2"/>
          <p:cNvSpPr>
            <a:spLocks noGrp="1"/>
          </p:cNvSpPr>
          <p:nvPr>
            <p:ph idx="1"/>
          </p:nvPr>
        </p:nvSpPr>
        <p:spPr>
          <a:xfrm>
            <a:off x="0" y="590550"/>
            <a:ext cx="12192000" cy="6115049"/>
          </a:xfrm>
        </p:spPr>
        <p:txBody>
          <a:bodyPr>
            <a:normAutofit fontScale="62500" lnSpcReduction="20000"/>
          </a:bodyPr>
          <a:lstStyle/>
          <a:p>
            <a:r>
              <a:rPr lang="es-PE" b="1" dirty="0"/>
              <a:t>Kant, I.</a:t>
            </a:r>
            <a:r>
              <a:rPr lang="es-PE" dirty="0"/>
              <a:t> (2008) </a:t>
            </a:r>
            <a:r>
              <a:rPr lang="es-PE" i="1" dirty="0"/>
              <a:t>Fundamentación de la metafísica de las costumbres</a:t>
            </a:r>
            <a:r>
              <a:rPr lang="es-PE" dirty="0"/>
              <a:t>. Ed. Austral, Madrid.</a:t>
            </a:r>
          </a:p>
          <a:p>
            <a:r>
              <a:rPr lang="es-PE" b="1" dirty="0"/>
              <a:t>Kant, I</a:t>
            </a:r>
            <a:r>
              <a:rPr lang="es-PE" dirty="0"/>
              <a:t>. (2008) </a:t>
            </a:r>
            <a:r>
              <a:rPr lang="es-PE" i="1" dirty="0"/>
              <a:t>Principios metafísicos del derecho</a:t>
            </a:r>
            <a:r>
              <a:rPr lang="es-PE" dirty="0"/>
              <a:t>. Trad. G. </a:t>
            </a:r>
            <a:r>
              <a:rPr lang="es-PE" dirty="0" err="1"/>
              <a:t>Lizarraga</a:t>
            </a:r>
            <a:r>
              <a:rPr lang="es-PE" dirty="0"/>
              <a:t>. Ed. Renacimiento, Madrid </a:t>
            </a:r>
          </a:p>
          <a:p>
            <a:r>
              <a:rPr lang="es-PE" b="1" dirty="0"/>
              <a:t>Kant, I</a:t>
            </a:r>
            <a:r>
              <a:rPr lang="es-PE" dirty="0"/>
              <a:t>. (1964) </a:t>
            </a:r>
            <a:r>
              <a:rPr lang="es-PE" i="1" dirty="0"/>
              <a:t>Acerca de la relación entre la teoría y la práctica en el derecho político</a:t>
            </a:r>
            <a:r>
              <a:rPr lang="es-PE" dirty="0"/>
              <a:t>. </a:t>
            </a:r>
            <a:r>
              <a:rPr lang="es-PE" i="1" dirty="0"/>
              <a:t>(Contra Hobbes)</a:t>
            </a:r>
            <a:r>
              <a:rPr lang="es-PE" dirty="0"/>
              <a:t> (En: Kant, I. Filosofía de la historia. Ed. Nova. Bs. As.)</a:t>
            </a:r>
          </a:p>
          <a:p>
            <a:r>
              <a:rPr lang="es-PE" b="1" dirty="0"/>
              <a:t>Kant, I. </a:t>
            </a:r>
            <a:r>
              <a:rPr lang="es-PE" dirty="0"/>
              <a:t>(1964) </a:t>
            </a:r>
            <a:r>
              <a:rPr lang="es-PE" i="1" dirty="0"/>
              <a:t>Acerca de la relación entre la teoría y la práctica en la moral y en general</a:t>
            </a:r>
            <a:r>
              <a:rPr lang="es-PE" dirty="0"/>
              <a:t>. (En: Kant, I</a:t>
            </a:r>
            <a:r>
              <a:rPr lang="es-PE" b="1" dirty="0"/>
              <a:t>.</a:t>
            </a:r>
            <a:r>
              <a:rPr lang="es-PE" dirty="0"/>
              <a:t> </a:t>
            </a:r>
            <a:r>
              <a:rPr lang="es-PE" dirty="0" smtClean="0"/>
              <a:t>Filosofía </a:t>
            </a:r>
            <a:r>
              <a:rPr lang="es-PE" dirty="0"/>
              <a:t>de la historia. Ed. Nova. Bs. As.)</a:t>
            </a:r>
          </a:p>
          <a:p>
            <a:r>
              <a:rPr lang="es-PE" b="1" dirty="0"/>
              <a:t>Kant, I</a:t>
            </a:r>
            <a:r>
              <a:rPr lang="es-PE" dirty="0"/>
              <a:t>. (1964) </a:t>
            </a:r>
            <a:r>
              <a:rPr lang="es-PE" i="1" dirty="0"/>
              <a:t>Definición de la raza humana</a:t>
            </a:r>
            <a:r>
              <a:rPr lang="es-PE" dirty="0"/>
              <a:t> (En: Kant, I. Filosofía de la historia. Ed. Nova. Bs. As.)</a:t>
            </a:r>
          </a:p>
          <a:p>
            <a:r>
              <a:rPr lang="es-PE" b="1" dirty="0"/>
              <a:t>Kant, I. </a:t>
            </a:r>
            <a:r>
              <a:rPr lang="es-PE" dirty="0"/>
              <a:t>(1964) </a:t>
            </a:r>
            <a:r>
              <a:rPr lang="es-PE" i="1" dirty="0"/>
              <a:t>Filosofía de la historia</a:t>
            </a:r>
            <a:r>
              <a:rPr lang="es-PE" dirty="0"/>
              <a:t>. Ed. Nova. Bs. As.</a:t>
            </a:r>
          </a:p>
          <a:p>
            <a:r>
              <a:rPr lang="es-PE" b="1" dirty="0"/>
              <a:t>Kant, I</a:t>
            </a:r>
            <a:r>
              <a:rPr lang="es-PE" dirty="0"/>
              <a:t>. (1964) </a:t>
            </a:r>
            <a:r>
              <a:rPr lang="es-PE" i="1" dirty="0"/>
              <a:t>Ideas para una historia universal en sentido cosmopolita </a:t>
            </a:r>
            <a:r>
              <a:rPr lang="es-PE" dirty="0"/>
              <a:t>(En: Filosofía de la historia. Ed. Nova. Bs. As.)</a:t>
            </a:r>
          </a:p>
          <a:p>
            <a:r>
              <a:rPr lang="es-PE" b="1" dirty="0"/>
              <a:t>Kant, I</a:t>
            </a:r>
            <a:r>
              <a:rPr lang="es-PE" dirty="0"/>
              <a:t>. (1964) </a:t>
            </a:r>
            <a:r>
              <a:rPr lang="es-PE" i="1" dirty="0"/>
              <a:t>Replanteamiento de la cuestión sobre si el género humano se halla en continuo progreso hacia lo mejor</a:t>
            </a:r>
            <a:r>
              <a:rPr lang="es-PE" dirty="0"/>
              <a:t>. (En: Filosofía de la historia. Ed. Nova. Bs. As.)</a:t>
            </a:r>
          </a:p>
          <a:p>
            <a:r>
              <a:rPr lang="es-PE" b="1" dirty="0"/>
              <a:t>Kant, I. </a:t>
            </a:r>
            <a:r>
              <a:rPr lang="es-PE" dirty="0"/>
              <a:t>(1964) </a:t>
            </a:r>
            <a:r>
              <a:rPr lang="es-PE" i="1" dirty="0"/>
              <a:t>Respuesta a la pregunta: ¿qué es la ilustración?</a:t>
            </a:r>
            <a:r>
              <a:rPr lang="es-PE" dirty="0"/>
              <a:t> (En: Kant, I. Filosofía de la historia. Ed. Nova. Bs. As.)</a:t>
            </a:r>
          </a:p>
          <a:p>
            <a:r>
              <a:rPr lang="es-PE" b="1" dirty="0"/>
              <a:t>Kant, I</a:t>
            </a:r>
            <a:r>
              <a:rPr lang="es-PE" dirty="0"/>
              <a:t>. (1980) </a:t>
            </a:r>
            <a:r>
              <a:rPr lang="es-PE" i="1" dirty="0"/>
              <a:t>La paz perpetua</a:t>
            </a:r>
            <a:r>
              <a:rPr lang="es-PE" dirty="0"/>
              <a:t>. (En: Kant, I. Fundamentación de la metafísica de las costumbres, Crítica de la razón práctica y la Paz perpetua. Ed. Porrúa, México D.F.)</a:t>
            </a:r>
          </a:p>
          <a:p>
            <a:r>
              <a:rPr lang="es-PE" b="1" dirty="0"/>
              <a:t>Kant, I</a:t>
            </a:r>
            <a:r>
              <a:rPr lang="es-PE" dirty="0"/>
              <a:t>. (1988) </a:t>
            </a:r>
            <a:r>
              <a:rPr lang="es-PE" i="1" dirty="0"/>
              <a:t>Lecciones de ética</a:t>
            </a:r>
            <a:r>
              <a:rPr lang="es-PE" dirty="0"/>
              <a:t>. Editorial Crítica, Barcelona.</a:t>
            </a:r>
          </a:p>
          <a:p>
            <a:r>
              <a:rPr lang="es-PE" b="1" dirty="0"/>
              <a:t>Kant, I</a:t>
            </a:r>
            <a:r>
              <a:rPr lang="es-PE" dirty="0"/>
              <a:t>. (2000) </a:t>
            </a:r>
            <a:r>
              <a:rPr lang="es-PE" i="1" dirty="0"/>
              <a:t>Crítica de la razón práctica</a:t>
            </a:r>
            <a:r>
              <a:rPr lang="es-PE" dirty="0"/>
              <a:t>. Alianza Editorial, Madrid.</a:t>
            </a:r>
          </a:p>
          <a:p>
            <a:r>
              <a:rPr lang="es-PE" b="1" dirty="0"/>
              <a:t>Kant, I. </a:t>
            </a:r>
            <a:r>
              <a:rPr lang="es-PE" dirty="0"/>
              <a:t>(2005) </a:t>
            </a:r>
            <a:r>
              <a:rPr lang="es-PE" i="1" dirty="0"/>
              <a:t>Cómo orientarse en el pensamiento</a:t>
            </a:r>
            <a:r>
              <a:rPr lang="es-PE" dirty="0"/>
              <a:t>. Ed. </a:t>
            </a:r>
            <a:r>
              <a:rPr lang="es-PE" dirty="0" err="1"/>
              <a:t>Quadrata</a:t>
            </a:r>
            <a:r>
              <a:rPr lang="es-PE" dirty="0"/>
              <a:t>, Bs. As.</a:t>
            </a:r>
          </a:p>
          <a:p>
            <a:r>
              <a:rPr lang="es-PE" b="1" dirty="0"/>
              <a:t>Kant, I</a:t>
            </a:r>
            <a:r>
              <a:rPr lang="es-PE" dirty="0"/>
              <a:t>. (2009) </a:t>
            </a:r>
            <a:r>
              <a:rPr lang="es-PE" i="1" dirty="0"/>
              <a:t>Sobre Pedagogía</a:t>
            </a:r>
            <a:r>
              <a:rPr lang="es-PE" dirty="0"/>
              <a:t>. Universidad Nacional de Córdoba. Encuentro Grupo Editor. </a:t>
            </a:r>
          </a:p>
          <a:p>
            <a:r>
              <a:rPr lang="es-PE" b="1" dirty="0"/>
              <a:t>Caviglia, Alessandro</a:t>
            </a:r>
            <a:r>
              <a:rPr lang="es-PE" dirty="0"/>
              <a:t> (2005) </a:t>
            </a:r>
            <a:r>
              <a:rPr lang="es-PE" i="1" dirty="0"/>
              <a:t>Soberanía de la voluntad unificada del pueblo sobre el gobierno en la filosofía política de Kant</a:t>
            </a:r>
            <a:r>
              <a:rPr lang="es-PE" dirty="0"/>
              <a:t>. PUCP, Lima. </a:t>
            </a:r>
          </a:p>
          <a:p>
            <a:endParaRPr lang="es-PE" dirty="0"/>
          </a:p>
        </p:txBody>
      </p:sp>
    </p:spTree>
    <p:extLst>
      <p:ext uri="{BB962C8B-B14F-4D97-AF65-F5344CB8AC3E}">
        <p14:creationId xmlns:p14="http://schemas.microsoft.com/office/powerpoint/2010/main" val="2787448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04452" y="536712"/>
            <a:ext cx="5549348" cy="6042991"/>
          </a:xfrm>
        </p:spPr>
        <p:txBody>
          <a:bodyPr>
            <a:normAutofit/>
          </a:bodyPr>
          <a:lstStyle/>
          <a:p>
            <a:pPr marL="0" indent="0">
              <a:buNone/>
            </a:pPr>
            <a:endParaRPr lang="es-PE" dirty="0" smtClean="0"/>
          </a:p>
          <a:p>
            <a:pPr marL="0" indent="0">
              <a:buNone/>
            </a:pPr>
            <a:r>
              <a:rPr lang="es-PE" dirty="0" err="1" smtClean="0"/>
              <a:t>Ius</a:t>
            </a:r>
            <a:r>
              <a:rPr lang="es-PE" dirty="0" smtClean="0"/>
              <a:t>-naturalismo (origen </a:t>
            </a:r>
            <a:r>
              <a:rPr lang="es-PE" dirty="0" smtClean="0">
                <a:solidFill>
                  <a:srgbClr val="FF0000"/>
                </a:solidFill>
              </a:rPr>
              <a:t>natural</a:t>
            </a:r>
            <a:r>
              <a:rPr lang="es-PE" dirty="0" smtClean="0"/>
              <a:t> inherente a lo humano, innato. Para </a:t>
            </a:r>
            <a:r>
              <a:rPr lang="es-PE" dirty="0"/>
              <a:t>Kant: </a:t>
            </a:r>
            <a:r>
              <a:rPr lang="es-PE" dirty="0" smtClean="0"/>
              <a:t>formal, a priori, de la razón) </a:t>
            </a:r>
          </a:p>
          <a:p>
            <a:pPr marL="0" indent="0" algn="ctr">
              <a:buNone/>
            </a:pPr>
            <a:r>
              <a:rPr lang="es-PE" dirty="0" smtClean="0"/>
              <a:t>Vs</a:t>
            </a:r>
          </a:p>
          <a:p>
            <a:pPr marL="0" indent="0">
              <a:buNone/>
            </a:pPr>
            <a:r>
              <a:rPr lang="es-PE" dirty="0" err="1" smtClean="0"/>
              <a:t>Ius</a:t>
            </a:r>
            <a:r>
              <a:rPr lang="es-PE" dirty="0" smtClean="0"/>
              <a:t>-empirismo (</a:t>
            </a:r>
            <a:r>
              <a:rPr lang="es-PE" dirty="0" err="1" smtClean="0"/>
              <a:t>ius</a:t>
            </a:r>
            <a:r>
              <a:rPr lang="es-PE" dirty="0" smtClean="0"/>
              <a:t>-positivismo, Bentham, Austin) (hábitos y </a:t>
            </a:r>
            <a:r>
              <a:rPr lang="es-PE" dirty="0" smtClean="0">
                <a:solidFill>
                  <a:srgbClr val="FF0000"/>
                </a:solidFill>
              </a:rPr>
              <a:t>costumbres</a:t>
            </a:r>
            <a:r>
              <a:rPr lang="es-PE" dirty="0" smtClean="0"/>
              <a:t>, consuetudinario. Hume: no divino. A posteriori)</a:t>
            </a:r>
          </a:p>
          <a:p>
            <a:pPr marL="0" indent="0">
              <a:buNone/>
            </a:pPr>
            <a:endParaRPr lang="es-PE" dirty="0" smtClean="0"/>
          </a:p>
          <a:p>
            <a:pPr marL="0" indent="0">
              <a:buNone/>
            </a:pPr>
            <a:endParaRPr lang="es-PE" dirty="0" smtClean="0"/>
          </a:p>
          <a:p>
            <a:pPr marL="0" indent="0">
              <a:buNone/>
            </a:pPr>
            <a:r>
              <a:rPr lang="es-PE" dirty="0" smtClean="0"/>
              <a:t>Fundamento del derecho: legalidad. </a:t>
            </a:r>
          </a:p>
          <a:p>
            <a:pPr marL="0" indent="0">
              <a:buNone/>
            </a:pPr>
            <a:endParaRPr lang="es-PE" dirty="0"/>
          </a:p>
        </p:txBody>
      </p:sp>
      <p:pic>
        <p:nvPicPr>
          <p:cNvPr id="4" name="Imagen 3"/>
          <p:cNvPicPr>
            <a:picLocks noChangeAspect="1"/>
          </p:cNvPicPr>
          <p:nvPr/>
        </p:nvPicPr>
        <p:blipFill>
          <a:blip r:embed="rId2"/>
          <a:stretch>
            <a:fillRect/>
          </a:stretch>
        </p:blipFill>
        <p:spPr>
          <a:xfrm>
            <a:off x="0" y="0"/>
            <a:ext cx="5370723" cy="6858000"/>
          </a:xfrm>
          <a:prstGeom prst="rect">
            <a:avLst/>
          </a:prstGeom>
        </p:spPr>
      </p:pic>
    </p:spTree>
    <p:extLst>
      <p:ext uri="{BB962C8B-B14F-4D97-AF65-F5344CB8AC3E}">
        <p14:creationId xmlns:p14="http://schemas.microsoft.com/office/powerpoint/2010/main" val="137556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397564"/>
            <a:ext cx="12192000" cy="1769164"/>
          </a:xfrm>
        </p:spPr>
        <p:txBody>
          <a:bodyPr>
            <a:normAutofit/>
          </a:bodyPr>
          <a:lstStyle/>
          <a:p>
            <a:pPr marL="0" indent="0">
              <a:buNone/>
            </a:pPr>
            <a:endParaRPr lang="es-PE" dirty="0" smtClean="0"/>
          </a:p>
          <a:p>
            <a:pPr marL="0" indent="0" algn="ctr">
              <a:buNone/>
            </a:pPr>
            <a:r>
              <a:rPr lang="es-PE" sz="2400" dirty="0" smtClean="0"/>
              <a:t>“</a:t>
            </a:r>
            <a:r>
              <a:rPr lang="es-PE" sz="2400" dirty="0" smtClean="0">
                <a:solidFill>
                  <a:srgbClr val="FF0000"/>
                </a:solidFill>
              </a:rPr>
              <a:t>Paz</a:t>
            </a:r>
            <a:r>
              <a:rPr lang="es-PE" sz="2400" dirty="0" smtClean="0"/>
              <a:t>, </a:t>
            </a:r>
            <a:r>
              <a:rPr lang="es-PE" sz="2400" dirty="0" smtClean="0">
                <a:solidFill>
                  <a:srgbClr val="FF0000"/>
                </a:solidFill>
              </a:rPr>
              <a:t>libertad</a:t>
            </a:r>
            <a:r>
              <a:rPr lang="es-PE" sz="2400" dirty="0" smtClean="0"/>
              <a:t> y </a:t>
            </a:r>
            <a:r>
              <a:rPr lang="es-PE" sz="2400" dirty="0" smtClean="0">
                <a:solidFill>
                  <a:srgbClr val="FF0000"/>
                </a:solidFill>
              </a:rPr>
              <a:t>rechazo</a:t>
            </a:r>
            <a:r>
              <a:rPr lang="es-PE" sz="2400" dirty="0" smtClean="0"/>
              <a:t> a la </a:t>
            </a:r>
            <a:r>
              <a:rPr lang="es-PE" sz="2400" dirty="0" smtClean="0">
                <a:solidFill>
                  <a:srgbClr val="FF0000"/>
                </a:solidFill>
              </a:rPr>
              <a:t>tiranía</a:t>
            </a:r>
            <a:r>
              <a:rPr lang="es-PE" sz="2400" dirty="0" smtClean="0"/>
              <a:t> atraviesan el pensamiento </a:t>
            </a:r>
            <a:r>
              <a:rPr lang="es-PE" sz="2400" dirty="0" smtClean="0">
                <a:solidFill>
                  <a:srgbClr val="FF0000"/>
                </a:solidFill>
              </a:rPr>
              <a:t>político</a:t>
            </a:r>
            <a:r>
              <a:rPr lang="es-PE" sz="2400" dirty="0" smtClean="0"/>
              <a:t> de Immanuel </a:t>
            </a:r>
            <a:r>
              <a:rPr lang="es-PE" sz="2400" dirty="0" smtClean="0">
                <a:solidFill>
                  <a:srgbClr val="FF0000"/>
                </a:solidFill>
              </a:rPr>
              <a:t>Kant</a:t>
            </a:r>
            <a:r>
              <a:rPr lang="es-PE" sz="2400" dirty="0" smtClean="0"/>
              <a:t>” </a:t>
            </a:r>
          </a:p>
          <a:p>
            <a:pPr marL="0" indent="0" algn="ctr">
              <a:buNone/>
            </a:pPr>
            <a:r>
              <a:rPr lang="es-PE" sz="1800" dirty="0" smtClean="0"/>
              <a:t>(Alessandro Caviglia, </a:t>
            </a:r>
            <a:r>
              <a:rPr lang="es-PE" sz="1800" i="1" dirty="0" smtClean="0"/>
              <a:t>Soberanía de la voluntad unificada del pueblo sobre el gobierno en la filosofía política de Kant</a:t>
            </a:r>
            <a:r>
              <a:rPr lang="es-PE" sz="1800" dirty="0" smtClean="0"/>
              <a:t> 2005, I)</a:t>
            </a:r>
          </a:p>
          <a:p>
            <a:pPr marL="0" indent="0" algn="ctr">
              <a:buNone/>
            </a:pPr>
            <a:endParaRPr lang="es-PE" sz="2400"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a:p>
          <a:p>
            <a:pPr marL="0" indent="0">
              <a:buNone/>
            </a:pPr>
            <a:endParaRPr lang="es-PE" dirty="0" smtClean="0"/>
          </a:p>
          <a:p>
            <a:pPr marL="0" indent="0" algn="ctr">
              <a:buNone/>
            </a:pPr>
            <a:endParaRPr lang="es-PE" sz="1800" dirty="0"/>
          </a:p>
          <a:p>
            <a:endParaRPr lang="es-PE" dirty="0"/>
          </a:p>
        </p:txBody>
      </p:sp>
      <p:pic>
        <p:nvPicPr>
          <p:cNvPr id="4" name="Imagen 3"/>
          <p:cNvPicPr>
            <a:picLocks noChangeAspect="1"/>
          </p:cNvPicPr>
          <p:nvPr/>
        </p:nvPicPr>
        <p:blipFill>
          <a:blip r:embed="rId2"/>
          <a:stretch>
            <a:fillRect/>
          </a:stretch>
        </p:blipFill>
        <p:spPr>
          <a:xfrm>
            <a:off x="-20555" y="1212574"/>
            <a:ext cx="12212556" cy="5645426"/>
          </a:xfrm>
          <a:prstGeom prst="rect">
            <a:avLst/>
          </a:prstGeom>
        </p:spPr>
      </p:pic>
    </p:spTree>
    <p:extLst>
      <p:ext uri="{BB962C8B-B14F-4D97-AF65-F5344CB8AC3E}">
        <p14:creationId xmlns:p14="http://schemas.microsoft.com/office/powerpoint/2010/main" val="30320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7" name="Rectángulo 6"/>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8" name="Imagen 7"/>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3229330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28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3" name="Flecha derecha 2"/>
          <p:cNvSpPr/>
          <p:nvPr/>
        </p:nvSpPr>
        <p:spPr>
          <a:xfrm rot="10800000">
            <a:off x="2504661" y="187062"/>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00644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7026" y="0"/>
            <a:ext cx="5174974" cy="6858000"/>
          </a:xfrm>
          <a:prstGeom prst="rect">
            <a:avLst/>
          </a:prstGeom>
        </p:spPr>
      </p:pic>
      <p:pic>
        <p:nvPicPr>
          <p:cNvPr id="5"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67954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762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1248</TotalTime>
  <Words>2982</Words>
  <Application>Microsoft Office PowerPoint</Application>
  <PresentationFormat>Panorámica</PresentationFormat>
  <Paragraphs>459</Paragraphs>
  <Slides>48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48</vt:i4>
      </vt:variant>
    </vt:vector>
  </HeadingPairs>
  <TitlesOfParts>
    <vt:vector size="53"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Derecho Natural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Paz Perpetua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2008, p. 214</vt:lpstr>
      <vt:lpstr>Presentación de PowerPoint</vt:lpstr>
      <vt:lpstr>Presentación de PowerPoint</vt:lpstr>
      <vt:lpstr>2008, p. 227</vt:lpstr>
      <vt:lpstr>2008, p. 228</vt:lpstr>
      <vt:lpstr>2008, p. 228</vt:lpstr>
      <vt:lpstr>2008, p. 229</vt:lpstr>
      <vt:lpstr>2008, p. 230</vt:lpstr>
      <vt:lpstr>2008, p. 231</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80</cp:revision>
  <dcterms:created xsi:type="dcterms:W3CDTF">2023-06-28T01:47:05Z</dcterms:created>
  <dcterms:modified xsi:type="dcterms:W3CDTF">2023-11-03T01:17:57Z</dcterms:modified>
</cp:coreProperties>
</file>