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1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4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8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1F61-4653-4993-8BF1-FA75140DA699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.org.pe/5-cifras-alarmantes-de-la-educacion-en-el-peru/#:~:text=El%20Per%C3%BA%20tiene%20una%20tasa,a%C3%B1os%20no%20la%20ha%20culmina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16184" y="587827"/>
            <a:ext cx="84255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smtClean="0"/>
              <a:t>Razón pública y justificación en el horizonte de una educación orientada a lo civil y cosmopolita. </a:t>
            </a:r>
          </a:p>
          <a:p>
            <a:pPr algn="ctr"/>
            <a:r>
              <a:rPr lang="es-PE" sz="3200" b="1" u="sng" dirty="0" smtClean="0"/>
              <a:t>La educación desde el </a:t>
            </a:r>
            <a:r>
              <a:rPr lang="es-PE" sz="3600" b="1" u="sng" dirty="0" smtClean="0"/>
              <a:t>pensamiento</a:t>
            </a:r>
            <a:r>
              <a:rPr lang="es-PE" sz="3200" b="1" u="sng" dirty="0" smtClean="0"/>
              <a:t> político y crítico de Kant.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69327" y="3448596"/>
            <a:ext cx="8882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Introducción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</a:t>
            </a:r>
            <a:r>
              <a:rPr lang="es-PE" sz="2000" dirty="0" smtClean="0">
                <a:solidFill>
                  <a:schemeClr val="accent6"/>
                </a:solidFill>
              </a:rPr>
              <a:t>1. El lugar de la educación en el pensamiento de Kant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2. Crisis en la educación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3. La educación desde el pensamiento político y crítico de Kant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Conclusiones</a:t>
            </a:r>
          </a:p>
          <a:p>
            <a:r>
              <a:rPr lang="es-PE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477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915468" cy="55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1.2 Moral, derecho 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 err="1"/>
              <a:t>Cassirer</a:t>
            </a:r>
            <a:r>
              <a:rPr lang="es-PE" dirty="0"/>
              <a:t>, E. (1985) </a:t>
            </a:r>
            <a:r>
              <a:rPr lang="es-PE" i="1" dirty="0"/>
              <a:t>Kant, Vida y Doctrina</a:t>
            </a:r>
            <a:r>
              <a:rPr lang="es-PE" dirty="0"/>
              <a:t>. Fondo de Cultura Económica. </a:t>
            </a:r>
          </a:p>
          <a:p>
            <a:r>
              <a:rPr lang="es-PE" dirty="0" err="1"/>
              <a:t>Goldmann</a:t>
            </a:r>
            <a:r>
              <a:rPr lang="es-PE" dirty="0"/>
              <a:t>, L. (1945) </a:t>
            </a:r>
            <a:r>
              <a:rPr lang="es-PE" i="1" dirty="0"/>
              <a:t>Introducción a la filosofía de Kant</a:t>
            </a:r>
            <a:r>
              <a:rPr lang="es-PE" dirty="0"/>
              <a:t>. </a:t>
            </a:r>
            <a:r>
              <a:rPr lang="es-PE" dirty="0" err="1"/>
              <a:t>Amorrortu</a:t>
            </a:r>
            <a:r>
              <a:rPr lang="es-PE" dirty="0"/>
              <a:t> Editores.</a:t>
            </a:r>
          </a:p>
          <a:p>
            <a:r>
              <a:rPr lang="es-PE" dirty="0"/>
              <a:t>Gómez </a:t>
            </a:r>
            <a:r>
              <a:rPr lang="es-PE" dirty="0" err="1"/>
              <a:t>Caffarena</a:t>
            </a:r>
            <a:r>
              <a:rPr lang="es-PE" dirty="0"/>
              <a:t>, J. (1983) </a:t>
            </a:r>
            <a:r>
              <a:rPr lang="es-PE" i="1" dirty="0"/>
              <a:t>El teísmo moral de Kant</a:t>
            </a:r>
            <a:r>
              <a:rPr lang="es-PE" dirty="0"/>
              <a:t>. Ediciones Cristiandad. </a:t>
            </a:r>
          </a:p>
          <a:p>
            <a:r>
              <a:rPr lang="es-PE" dirty="0"/>
              <a:t>Kant, I. (1964) </a:t>
            </a:r>
            <a:r>
              <a:rPr lang="es-PE" i="1" dirty="0"/>
              <a:t>Acerca de la relación entre la teoría y la práctica en el derecho político</a:t>
            </a:r>
            <a:r>
              <a:rPr lang="es-PE" dirty="0"/>
              <a:t>. </a:t>
            </a:r>
            <a:r>
              <a:rPr lang="es-PE" i="1" dirty="0"/>
              <a:t>(Contra Hobbes)</a:t>
            </a:r>
            <a:r>
              <a:rPr lang="es-PE" dirty="0"/>
              <a:t> (En: Kant, I.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Definición de la raza humana</a:t>
            </a:r>
            <a:r>
              <a:rPr lang="es-PE" dirty="0"/>
              <a:t> (En: Kant, I.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(2008) </a:t>
            </a:r>
            <a:r>
              <a:rPr lang="es-PE" i="1" dirty="0">
                <a:solidFill>
                  <a:srgbClr val="FF0000"/>
                </a:solidFill>
              </a:rPr>
              <a:t>Fundamentación de la metafísica de las costumbres</a:t>
            </a:r>
            <a:r>
              <a:rPr lang="es-PE" dirty="0">
                <a:solidFill>
                  <a:srgbClr val="FF0000"/>
                </a:solidFill>
              </a:rPr>
              <a:t>. Ed. Austral.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(2008) </a:t>
            </a:r>
            <a:r>
              <a:rPr lang="es-PE" i="1" dirty="0">
                <a:solidFill>
                  <a:srgbClr val="FF0000"/>
                </a:solidFill>
              </a:rPr>
              <a:t>Principios metafísicos del derecho</a:t>
            </a:r>
            <a:r>
              <a:rPr lang="es-PE" dirty="0">
                <a:solidFill>
                  <a:srgbClr val="FF0000"/>
                </a:solidFill>
              </a:rPr>
              <a:t>. Trad. G. </a:t>
            </a:r>
            <a:r>
              <a:rPr lang="es-PE" dirty="0" err="1">
                <a:solidFill>
                  <a:srgbClr val="FF0000"/>
                </a:solidFill>
              </a:rPr>
              <a:t>Lizarraga</a:t>
            </a:r>
            <a:r>
              <a:rPr lang="es-PE" dirty="0">
                <a:solidFill>
                  <a:srgbClr val="FF0000"/>
                </a:solidFill>
              </a:rPr>
              <a:t>. Ed. Renacimiento.</a:t>
            </a:r>
          </a:p>
          <a:p>
            <a:r>
              <a:rPr lang="es-PE" dirty="0"/>
              <a:t>Kant, I. (1988) </a:t>
            </a:r>
            <a:r>
              <a:rPr lang="es-PE" i="1" dirty="0"/>
              <a:t>Lecciones de ética</a:t>
            </a:r>
            <a:r>
              <a:rPr lang="es-PE" dirty="0"/>
              <a:t>. Editorial Crítica.</a:t>
            </a:r>
          </a:p>
          <a:p>
            <a:r>
              <a:rPr lang="es-PE" dirty="0" err="1"/>
              <a:t>Lacroix</a:t>
            </a:r>
            <a:r>
              <a:rPr lang="es-PE" dirty="0"/>
              <a:t>, J. (1969) </a:t>
            </a:r>
            <a:r>
              <a:rPr lang="es-PE" i="1" dirty="0"/>
              <a:t>Kant</a:t>
            </a:r>
            <a:r>
              <a:rPr lang="es-PE" dirty="0"/>
              <a:t>. Ed. Sudamericana.</a:t>
            </a:r>
          </a:p>
          <a:p>
            <a:r>
              <a:rPr lang="es-PE" dirty="0" err="1"/>
              <a:t>Maritain</a:t>
            </a:r>
            <a:r>
              <a:rPr lang="es-PE" dirty="0"/>
              <a:t>, J. (1962) </a:t>
            </a:r>
            <a:r>
              <a:rPr lang="es-PE" i="1" dirty="0"/>
              <a:t>Filosofía moral. </a:t>
            </a:r>
            <a:r>
              <a:rPr lang="es-PE" i="1" dirty="0" err="1"/>
              <a:t>Exámen</a:t>
            </a:r>
            <a:r>
              <a:rPr lang="es-PE" i="1" dirty="0"/>
              <a:t> histórico crítico de los grandes sistemas.</a:t>
            </a:r>
            <a:r>
              <a:rPr lang="es-PE" dirty="0"/>
              <a:t> Ed. Morata.</a:t>
            </a:r>
          </a:p>
          <a:p>
            <a:r>
              <a:rPr lang="es-PE" dirty="0"/>
              <a:t>Pereira, G. (2004) </a:t>
            </a:r>
            <a:r>
              <a:rPr lang="es-PE" i="1" dirty="0"/>
              <a:t>Condiciones de posibilidad para una justicia global</a:t>
            </a:r>
            <a:r>
              <a:rPr lang="es-PE" dirty="0"/>
              <a:t>. En: </a:t>
            </a:r>
            <a:r>
              <a:rPr lang="es-PE" dirty="0" err="1"/>
              <a:t>Isegoría</a:t>
            </a:r>
            <a:r>
              <a:rPr lang="es-PE" dirty="0"/>
              <a:t>, Nº 30, Junio, 2004.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368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1.3 Pensamiento político de Kant </a:t>
            </a:r>
            <a:endParaRPr lang="es-PE" b="1" dirty="0" smtClean="0"/>
          </a:p>
          <a:p>
            <a:pPr marL="457200" lvl="1" indent="0">
              <a:buNone/>
            </a:pPr>
            <a:endParaRPr lang="es-PE" dirty="0"/>
          </a:p>
          <a:p>
            <a:r>
              <a:rPr lang="es-PE" dirty="0" err="1">
                <a:solidFill>
                  <a:srgbClr val="FF0000"/>
                </a:solidFill>
              </a:rPr>
              <a:t>Caviglia</a:t>
            </a:r>
            <a:r>
              <a:rPr lang="es-PE" dirty="0">
                <a:solidFill>
                  <a:srgbClr val="FF0000"/>
                </a:solidFill>
              </a:rPr>
              <a:t>, A. (2005) </a:t>
            </a:r>
            <a:r>
              <a:rPr lang="es-PE" i="1" dirty="0">
                <a:solidFill>
                  <a:srgbClr val="FF0000"/>
                </a:solidFill>
              </a:rPr>
              <a:t>Soberanía de la voluntad unificada del pueblo sobre el gobierno en la filosofía política de Kant</a:t>
            </a:r>
            <a:r>
              <a:rPr lang="es-PE" dirty="0">
                <a:solidFill>
                  <a:srgbClr val="FF0000"/>
                </a:solidFill>
              </a:rPr>
              <a:t>. PUCP. </a:t>
            </a:r>
          </a:p>
          <a:p>
            <a:r>
              <a:rPr lang="es-PE" dirty="0"/>
              <a:t>Kant, I. (1964) </a:t>
            </a:r>
            <a:r>
              <a:rPr lang="es-PE" i="1" dirty="0"/>
              <a:t>Acerca de la relación entre la teoría y la práctica en la moral y en general</a:t>
            </a:r>
            <a:r>
              <a:rPr lang="es-PE" dirty="0"/>
              <a:t>. (En: Kant, I.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Filosofía de la historia</a:t>
            </a:r>
            <a:r>
              <a:rPr lang="es-PE" dirty="0"/>
              <a:t>. Ed. Nova.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(1964) </a:t>
            </a:r>
            <a:r>
              <a:rPr lang="es-PE" i="1" dirty="0">
                <a:solidFill>
                  <a:srgbClr val="FF0000"/>
                </a:solidFill>
              </a:rPr>
              <a:t>Ideas para una historia universal en sentido cosmopolita </a:t>
            </a:r>
            <a:r>
              <a:rPr lang="es-PE" dirty="0">
                <a:solidFill>
                  <a:srgbClr val="FF0000"/>
                </a:solidFill>
              </a:rPr>
              <a:t>(En: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Replanteamiento de la cuestión sobre si el género humano se halla en continuo progreso hacia lo mejor</a:t>
            </a:r>
            <a:r>
              <a:rPr lang="es-PE" dirty="0"/>
              <a:t>. (En: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(1964) </a:t>
            </a:r>
            <a:r>
              <a:rPr lang="es-PE" i="1" dirty="0">
                <a:solidFill>
                  <a:srgbClr val="FF0000"/>
                </a:solidFill>
              </a:rPr>
              <a:t>Respuesta a la pregunta: ¿qué es la ilustración?</a:t>
            </a:r>
            <a:r>
              <a:rPr lang="es-PE" dirty="0">
                <a:solidFill>
                  <a:srgbClr val="FF0000"/>
                </a:solidFill>
              </a:rPr>
              <a:t> (En: Kant, I.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(1980) </a:t>
            </a:r>
            <a:r>
              <a:rPr lang="es-PE" i="1" dirty="0">
                <a:solidFill>
                  <a:srgbClr val="FF0000"/>
                </a:solidFill>
              </a:rPr>
              <a:t>La paz perpetua</a:t>
            </a:r>
            <a:r>
              <a:rPr lang="es-PE" dirty="0">
                <a:solidFill>
                  <a:srgbClr val="FF0000"/>
                </a:solidFill>
              </a:rPr>
              <a:t>. (En: Kant, I. Fundamentación de la metafísica de las costumbres, Crítica de la razón práctica y la Paz perpetua. Ed. Porrúa).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83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457200" lvl="1" indent="0">
              <a:buNone/>
            </a:pPr>
            <a:r>
              <a:rPr lang="es-PE" b="1" dirty="0"/>
              <a:t>2.1 Dogmatismo y pensamiento </a:t>
            </a:r>
            <a:r>
              <a:rPr lang="es-PE" b="1" dirty="0" smtClean="0"/>
              <a:t>crítico</a:t>
            </a:r>
          </a:p>
          <a:p>
            <a:pPr marL="457200" lvl="1" indent="0">
              <a:buNone/>
            </a:pPr>
            <a:endParaRPr lang="es-PE" dirty="0"/>
          </a:p>
          <a:p>
            <a:r>
              <a:rPr lang="en-US" dirty="0">
                <a:solidFill>
                  <a:srgbClr val="FF0000"/>
                </a:solidFill>
              </a:rPr>
              <a:t>Arendt, H. (1992) </a:t>
            </a:r>
            <a:r>
              <a:rPr lang="en-US" i="1" dirty="0">
                <a:solidFill>
                  <a:srgbClr val="FF0000"/>
                </a:solidFill>
              </a:rPr>
              <a:t>Lectures on Kant´s political philosophy</a:t>
            </a:r>
            <a:r>
              <a:rPr lang="en-US" dirty="0">
                <a:solidFill>
                  <a:srgbClr val="FF0000"/>
                </a:solidFill>
              </a:rPr>
              <a:t>. Ed. Ronald </a:t>
            </a:r>
            <a:r>
              <a:rPr lang="en-US" dirty="0" err="1">
                <a:solidFill>
                  <a:srgbClr val="FF0000"/>
                </a:solidFill>
              </a:rPr>
              <a:t>Beiner</a:t>
            </a:r>
            <a:r>
              <a:rPr lang="en-US" dirty="0">
                <a:solidFill>
                  <a:srgbClr val="FF0000"/>
                </a:solidFill>
              </a:rPr>
              <a:t>. University of Chicago Press.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err="1">
                <a:solidFill>
                  <a:srgbClr val="FF0000"/>
                </a:solidFill>
              </a:rPr>
              <a:t>Arendt</a:t>
            </a:r>
            <a:r>
              <a:rPr lang="es-PE" dirty="0">
                <a:solidFill>
                  <a:srgbClr val="FF0000"/>
                </a:solidFill>
              </a:rPr>
              <a:t>, H. (1995) </a:t>
            </a:r>
            <a:r>
              <a:rPr lang="es-PE" i="1" dirty="0">
                <a:solidFill>
                  <a:srgbClr val="FF0000"/>
                </a:solidFill>
              </a:rPr>
              <a:t>El pensar y las reflexiones morales</a:t>
            </a:r>
            <a:r>
              <a:rPr lang="es-PE" dirty="0">
                <a:solidFill>
                  <a:srgbClr val="FF0000"/>
                </a:solidFill>
              </a:rPr>
              <a:t>. (En: De la historia a la acción. Paidós).</a:t>
            </a:r>
          </a:p>
          <a:p>
            <a:r>
              <a:rPr lang="es-PE" dirty="0" err="1">
                <a:solidFill>
                  <a:srgbClr val="FF0000"/>
                </a:solidFill>
              </a:rPr>
              <a:t>Clifford</a:t>
            </a:r>
            <a:r>
              <a:rPr lang="es-PE" dirty="0">
                <a:solidFill>
                  <a:srgbClr val="FF0000"/>
                </a:solidFill>
              </a:rPr>
              <a:t>, W</a:t>
            </a:r>
            <a:r>
              <a:rPr lang="es-PE" i="1" dirty="0">
                <a:solidFill>
                  <a:srgbClr val="FF0000"/>
                </a:solidFill>
              </a:rPr>
              <a:t>. </a:t>
            </a:r>
            <a:r>
              <a:rPr lang="es-PE" dirty="0">
                <a:solidFill>
                  <a:srgbClr val="FF0000"/>
                </a:solidFill>
              </a:rPr>
              <a:t>(2005)</a:t>
            </a:r>
            <a:r>
              <a:rPr lang="es-PE" i="1" dirty="0">
                <a:solidFill>
                  <a:srgbClr val="FF0000"/>
                </a:solidFill>
              </a:rPr>
              <a:t> La ética de la creencia</a:t>
            </a:r>
            <a:r>
              <a:rPr lang="es-PE" dirty="0">
                <a:solidFill>
                  <a:srgbClr val="FF0000"/>
                </a:solidFill>
              </a:rPr>
              <a:t>. (En: W. </a:t>
            </a:r>
            <a:r>
              <a:rPr lang="es-PE" dirty="0" err="1">
                <a:solidFill>
                  <a:srgbClr val="FF0000"/>
                </a:solidFill>
              </a:rPr>
              <a:t>Clifford</a:t>
            </a:r>
            <a:r>
              <a:rPr lang="es-PE" dirty="0">
                <a:solidFill>
                  <a:srgbClr val="FF0000"/>
                </a:solidFill>
              </a:rPr>
              <a:t> y W. James. La voluntad de creer. </a:t>
            </a:r>
            <a:r>
              <a:rPr lang="es-PE" dirty="0" err="1">
                <a:solidFill>
                  <a:srgbClr val="FF0000"/>
                </a:solidFill>
              </a:rPr>
              <a:t>Tecnos</a:t>
            </a:r>
            <a:r>
              <a:rPr lang="es-PE" dirty="0">
                <a:solidFill>
                  <a:srgbClr val="FF0000"/>
                </a:solidFill>
              </a:rPr>
              <a:t>).</a:t>
            </a:r>
          </a:p>
          <a:p>
            <a:r>
              <a:rPr lang="es-PE" dirty="0" err="1"/>
              <a:t>Rorty</a:t>
            </a:r>
            <a:r>
              <a:rPr lang="es-PE" dirty="0"/>
              <a:t>, R. (1995) </a:t>
            </a:r>
            <a:r>
              <a:rPr lang="es-PE" i="1" dirty="0"/>
              <a:t>DDHH, racionalidad y sentimentalismo. </a:t>
            </a:r>
            <a:r>
              <a:rPr lang="es-PE" dirty="0"/>
              <a:t>(s/e).</a:t>
            </a:r>
          </a:p>
          <a:p>
            <a:r>
              <a:rPr lang="es-PE" dirty="0" err="1"/>
              <a:t>Saranyana</a:t>
            </a:r>
            <a:r>
              <a:rPr lang="es-PE" dirty="0"/>
              <a:t>, J.I. (2007) </a:t>
            </a:r>
            <a:r>
              <a:rPr lang="es-PE" i="1" dirty="0"/>
              <a:t>La Filosofía Medieval</a:t>
            </a:r>
            <a:r>
              <a:rPr lang="es-PE" dirty="0"/>
              <a:t>. Ed. </a:t>
            </a:r>
            <a:r>
              <a:rPr lang="es-PE" dirty="0" err="1"/>
              <a:t>Eunsa</a:t>
            </a:r>
            <a:r>
              <a:rPr lang="es-PE" dirty="0"/>
              <a:t>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564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educación</a:t>
            </a:r>
            <a:endParaRPr lang="es-PE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s-PE" b="1" dirty="0"/>
              <a:t>2.2 Tecnocracia y globalización 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Figueroa</a:t>
            </a:r>
            <a:r>
              <a:rPr lang="es-PE" dirty="0">
                <a:solidFill>
                  <a:srgbClr val="FF0000"/>
                </a:solidFill>
              </a:rPr>
              <a:t>, M. (2006) </a:t>
            </a:r>
            <a:r>
              <a:rPr lang="es-PE" i="1" dirty="0">
                <a:solidFill>
                  <a:srgbClr val="FF0000"/>
                </a:solidFill>
              </a:rPr>
              <a:t>Kant y el sentido ético de la educación. Una lectura en la época de la globalización.</a:t>
            </a:r>
            <a:r>
              <a:rPr lang="es-PE" dirty="0">
                <a:solidFill>
                  <a:srgbClr val="FF0000"/>
                </a:solidFill>
              </a:rPr>
              <a:t> En: Persona y Sociedad, Universidad Alberto Hurtado, Vol. XX, Nº3, 2006, pp. 73-87. </a:t>
            </a:r>
          </a:p>
          <a:p>
            <a:r>
              <a:rPr lang="es-PE" dirty="0" err="1"/>
              <a:t>Nussbaum</a:t>
            </a:r>
            <a:r>
              <a:rPr lang="es-PE" dirty="0"/>
              <a:t>, M. (2010) </a:t>
            </a:r>
            <a:r>
              <a:rPr lang="es-PE" i="1" dirty="0"/>
              <a:t>Educación para la Renta, educación para la Democracia</a:t>
            </a:r>
            <a:r>
              <a:rPr lang="es-PE" dirty="0"/>
              <a:t>. (En: Sin fines de lucro, Por qué la democracia necesita de las humanidades. </a:t>
            </a:r>
            <a:r>
              <a:rPr lang="es-PE" dirty="0" err="1"/>
              <a:t>Katz</a:t>
            </a:r>
            <a:r>
              <a:rPr lang="es-PE" dirty="0"/>
              <a:t> Editores).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935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0" indent="0">
              <a:buNone/>
            </a:pPr>
            <a:r>
              <a:rPr lang="es-PE" b="1" dirty="0"/>
              <a:t>	2.3 (H. </a:t>
            </a:r>
            <a:r>
              <a:rPr lang="es-PE" b="1" dirty="0" err="1"/>
              <a:t>Arendt</a:t>
            </a:r>
            <a:r>
              <a:rPr lang="es-PE" b="1" dirty="0" smtClean="0"/>
              <a:t>)</a:t>
            </a:r>
          </a:p>
          <a:p>
            <a:endParaRPr lang="es-PE" dirty="0"/>
          </a:p>
          <a:p>
            <a:r>
              <a:rPr lang="es-PE" dirty="0" err="1"/>
              <a:t>Arendt</a:t>
            </a:r>
            <a:r>
              <a:rPr lang="es-PE" dirty="0"/>
              <a:t>, H. (2018) </a:t>
            </a:r>
            <a:r>
              <a:rPr lang="es-PE" i="1" dirty="0"/>
              <a:t>Entre el pasado y el futuro. Ocho ejercicios sobre la reflexión política</a:t>
            </a:r>
            <a:r>
              <a:rPr lang="es-PE" dirty="0"/>
              <a:t>. Partido de la Revolución Democrática.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936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educación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	2.4 Humanidades </a:t>
            </a:r>
            <a:endParaRPr lang="es-PE" b="1" dirty="0" smtClean="0"/>
          </a:p>
          <a:p>
            <a:endParaRPr lang="es-PE" dirty="0"/>
          </a:p>
          <a:p>
            <a:r>
              <a:rPr lang="es-PE" dirty="0"/>
              <a:t>Falla, R. (2022) </a:t>
            </a:r>
            <a:r>
              <a:rPr lang="es-PE" i="1" dirty="0"/>
              <a:t>La trama invisible de lo útil</a:t>
            </a:r>
            <a:r>
              <a:rPr lang="es-PE" dirty="0"/>
              <a:t>. Fondo editorial UARM.</a:t>
            </a:r>
          </a:p>
          <a:p>
            <a:r>
              <a:rPr lang="es-PE" dirty="0"/>
              <a:t>Taylor, Ch. (2015) </a:t>
            </a:r>
            <a:r>
              <a:rPr lang="es-PE" i="1" dirty="0"/>
              <a:t>La era Secular. Tomo I.</a:t>
            </a:r>
            <a:r>
              <a:rPr lang="es-PE" dirty="0"/>
              <a:t> </a:t>
            </a:r>
            <a:r>
              <a:rPr lang="es-PE" dirty="0" err="1"/>
              <a:t>Gedisa</a:t>
            </a:r>
            <a:r>
              <a:rPr lang="es-PE" dirty="0"/>
              <a:t> Editorial.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84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457200" lvl="1" indent="0">
              <a:buNone/>
            </a:pPr>
            <a:r>
              <a:rPr lang="es-PE" b="1" dirty="0"/>
              <a:t>2.5 Consecuencias políticas de una educación deficiente. Autoritarismo, conformismo, instrumentalización y alienación.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693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3. La educación desde el pensamiento político y crítico de </a:t>
            </a:r>
            <a:r>
              <a:rPr lang="es-PE" b="1" dirty="0" smtClean="0"/>
              <a:t>Kant</a:t>
            </a:r>
            <a:endParaRPr lang="es-PE" dirty="0" smtClean="0"/>
          </a:p>
          <a:p>
            <a:endParaRPr lang="es-PE" dirty="0"/>
          </a:p>
          <a:p>
            <a:r>
              <a:rPr lang="en-US" dirty="0" smtClean="0"/>
              <a:t>Kant</a:t>
            </a:r>
            <a:r>
              <a:rPr lang="en-US" dirty="0"/>
              <a:t>, I (2007) </a:t>
            </a:r>
            <a:r>
              <a:rPr lang="en-US" i="1" dirty="0"/>
              <a:t>Essays regarding the </a:t>
            </a:r>
            <a:r>
              <a:rPr lang="en-US" i="1" dirty="0" err="1"/>
              <a:t>Philantropinum</a:t>
            </a:r>
            <a:r>
              <a:rPr lang="en-US" i="1" dirty="0"/>
              <a:t> (1776/1777)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/>
              <a:t>Kant, I. (1964) </a:t>
            </a:r>
            <a:r>
              <a:rPr lang="es-PE" i="1" dirty="0"/>
              <a:t>Replanteamiento de la cuestión sobre si el género humano se halla en continuo progreso hacia lo mejor</a:t>
            </a:r>
            <a:r>
              <a:rPr lang="es-PE" dirty="0"/>
              <a:t>. (En: Filosofía de la historia. Ed. Nova).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12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s-PE" b="1" dirty="0"/>
              <a:t>3.1 Kant como </a:t>
            </a:r>
            <a:r>
              <a:rPr lang="es-PE" b="1" dirty="0" smtClean="0"/>
              <a:t>educador</a:t>
            </a:r>
          </a:p>
          <a:p>
            <a:pPr marL="457200" lvl="1" indent="0">
              <a:buNone/>
            </a:pPr>
            <a:endParaRPr lang="es-PE" sz="1600" dirty="0"/>
          </a:p>
          <a:p>
            <a:r>
              <a:rPr lang="es-PE" dirty="0" err="1"/>
              <a:t>Agazzi</a:t>
            </a:r>
            <a:r>
              <a:rPr lang="es-PE" dirty="0"/>
              <a:t>, A. (1966) </a:t>
            </a:r>
            <a:r>
              <a:rPr lang="es-PE" i="1" dirty="0"/>
              <a:t>Historia de la filosofía y de la pedagogía. </a:t>
            </a:r>
            <a:r>
              <a:rPr lang="en-US" i="1" dirty="0" err="1"/>
              <a:t>Tomo</a:t>
            </a:r>
            <a:r>
              <a:rPr lang="en-US" i="1" dirty="0"/>
              <a:t> II.</a:t>
            </a:r>
            <a:r>
              <a:rPr lang="en-US" dirty="0"/>
              <a:t> Ed. </a:t>
            </a:r>
            <a:r>
              <a:rPr lang="en-US" dirty="0" err="1"/>
              <a:t>Marfil</a:t>
            </a:r>
            <a:r>
              <a:rPr lang="en-US" dirty="0"/>
              <a:t>.</a:t>
            </a:r>
            <a:endParaRPr lang="es-PE" sz="2400" dirty="0"/>
          </a:p>
          <a:p>
            <a:r>
              <a:rPr lang="en-US" dirty="0" err="1"/>
              <a:t>Lacroix</a:t>
            </a:r>
            <a:r>
              <a:rPr lang="en-US" dirty="0"/>
              <a:t>, J. (1969) </a:t>
            </a:r>
            <a:r>
              <a:rPr lang="en-US" i="1" dirty="0"/>
              <a:t>Kant</a:t>
            </a:r>
            <a:r>
              <a:rPr lang="en-US" dirty="0"/>
              <a:t>. Ed. </a:t>
            </a:r>
            <a:r>
              <a:rPr lang="en-US" dirty="0" err="1"/>
              <a:t>Sudamericana</a:t>
            </a:r>
            <a:r>
              <a:rPr lang="en-US" dirty="0"/>
              <a:t>.</a:t>
            </a:r>
            <a:endParaRPr lang="es-PE" sz="2400" dirty="0"/>
          </a:p>
          <a:p>
            <a:r>
              <a:rPr lang="es-PE" dirty="0" err="1"/>
              <a:t>Vandewalle</a:t>
            </a:r>
            <a:r>
              <a:rPr lang="es-PE" dirty="0"/>
              <a:t>, B. (2005) </a:t>
            </a:r>
            <a:r>
              <a:rPr lang="es-PE" i="1" dirty="0"/>
              <a:t>Kant. Educación y crítica.</a:t>
            </a:r>
            <a:r>
              <a:rPr lang="es-PE" dirty="0"/>
              <a:t> Ed. Nueva Visión.</a:t>
            </a:r>
            <a:endParaRPr lang="es-PE" sz="2400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1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s-PE" b="1" dirty="0"/>
              <a:t>3.2 Lecciones de </a:t>
            </a:r>
            <a:r>
              <a:rPr lang="es-PE" b="1" dirty="0" smtClean="0"/>
              <a:t>pedagogía</a:t>
            </a:r>
          </a:p>
          <a:p>
            <a:pPr marL="0" indent="0">
              <a:buNone/>
            </a:pPr>
            <a:endParaRPr lang="es-PE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Kant</a:t>
            </a:r>
            <a:r>
              <a:rPr lang="en-US" dirty="0">
                <a:solidFill>
                  <a:srgbClr val="FF0000"/>
                </a:solidFill>
              </a:rPr>
              <a:t>, I (2007) </a:t>
            </a:r>
            <a:r>
              <a:rPr lang="en-US" i="1" dirty="0">
                <a:solidFill>
                  <a:srgbClr val="FF0000"/>
                </a:solidFill>
              </a:rPr>
              <a:t>Lectures on pedagogy (1803)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: Kant, I. Anthropology, History and Education. Cambridge University Press.</a:t>
            </a:r>
            <a:endParaRPr lang="es-PE" sz="2400" dirty="0">
              <a:solidFill>
                <a:srgbClr val="FF0000"/>
              </a:solidFill>
            </a:endParaRPr>
          </a:p>
          <a:p>
            <a:r>
              <a:rPr lang="es-PE" dirty="0"/>
              <a:t>Kant, I. (2009) </a:t>
            </a:r>
            <a:r>
              <a:rPr lang="es-PE" i="1" dirty="0"/>
              <a:t>Sobre Pedagogía</a:t>
            </a:r>
            <a:r>
              <a:rPr lang="es-PE" dirty="0"/>
              <a:t>. Universidad Nacional de Córdoba. Encuentro Grupo Editor. 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355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7314" y="674915"/>
            <a:ext cx="11364686" cy="61830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40114" y="1333788"/>
            <a:ext cx="10551887" cy="5524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52914" y="2066759"/>
            <a:ext cx="9739086" cy="479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9257" y="2799731"/>
            <a:ext cx="8882743" cy="405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899886" y="674914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Kant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5143" y="45070"/>
            <a:ext cx="201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Filosofía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1542" y="1407886"/>
            <a:ext cx="35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Proyecto crítico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90800" y="2140857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Pensamiento político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1657" y="2815772"/>
            <a:ext cx="190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50000"/>
                  </a:schemeClr>
                </a:solidFill>
              </a:rPr>
              <a:t>Educación</a:t>
            </a:r>
            <a:endParaRPr lang="es-PE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93029" y="3416588"/>
            <a:ext cx="8098971" cy="3441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187371" y="3400547"/>
            <a:ext cx="627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Razón pública y justificación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801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s-PE" b="1" dirty="0"/>
              <a:t>3.3 Antropología en sentido </a:t>
            </a:r>
            <a:r>
              <a:rPr lang="es-PE" b="1" dirty="0" smtClean="0"/>
              <a:t>pragmático</a:t>
            </a:r>
          </a:p>
          <a:p>
            <a:pPr marL="457200" lvl="1" indent="0">
              <a:buNone/>
            </a:pPr>
            <a:endParaRPr lang="es-PE" sz="1600" dirty="0"/>
          </a:p>
          <a:p>
            <a:r>
              <a:rPr lang="en-US" dirty="0" smtClean="0"/>
              <a:t>Kant</a:t>
            </a:r>
            <a:r>
              <a:rPr lang="en-US" dirty="0"/>
              <a:t>, I (2007) </a:t>
            </a:r>
            <a:r>
              <a:rPr lang="en-US" i="1" dirty="0"/>
              <a:t>Anthropology from a pragmatic point of view (1798)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Cambridge University Press.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872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n-US" b="1" dirty="0"/>
              <a:t>3.4 </a:t>
            </a:r>
            <a:r>
              <a:rPr lang="en-US" b="1" dirty="0" err="1"/>
              <a:t>Antipaternalismo</a:t>
            </a:r>
            <a:r>
              <a:rPr lang="en-US" b="1" dirty="0"/>
              <a:t> y </a:t>
            </a:r>
            <a:r>
              <a:rPr lang="en-US" b="1" dirty="0" err="1" smtClean="0"/>
              <a:t>autonomía</a:t>
            </a:r>
            <a:endParaRPr lang="en-US" b="1" dirty="0" smtClean="0"/>
          </a:p>
          <a:p>
            <a:pPr marL="457200" lvl="1" indent="0">
              <a:buNone/>
            </a:pPr>
            <a:endParaRPr lang="es-PE" sz="1600" dirty="0"/>
          </a:p>
          <a:p>
            <a:r>
              <a:rPr lang="es-PE" dirty="0" err="1"/>
              <a:t>Caviglia</a:t>
            </a:r>
            <a:r>
              <a:rPr lang="es-PE" dirty="0"/>
              <a:t>, A. (2005) </a:t>
            </a:r>
            <a:r>
              <a:rPr lang="es-PE" i="1" dirty="0"/>
              <a:t>Soberanía de la voluntad unificada del pueblo sobre el gobierno en la filosofía política de Kant</a:t>
            </a:r>
            <a:r>
              <a:rPr lang="es-PE" dirty="0"/>
              <a:t>. PUCP. </a:t>
            </a:r>
            <a:endParaRPr lang="es-PE" sz="2400" dirty="0"/>
          </a:p>
          <a:p>
            <a:r>
              <a:rPr lang="es-PE" dirty="0" err="1"/>
              <a:t>Euchner</a:t>
            </a:r>
            <a:r>
              <a:rPr lang="es-PE" dirty="0"/>
              <a:t>, W. (1974) </a:t>
            </a:r>
            <a:r>
              <a:rPr lang="es-PE" i="1" dirty="0"/>
              <a:t>Kant como filósofo del progreso político</a:t>
            </a:r>
            <a:r>
              <a:rPr lang="es-PE" dirty="0"/>
              <a:t>. Pp. 17-26. En: </a:t>
            </a:r>
            <a:r>
              <a:rPr lang="es-PE" dirty="0" err="1"/>
              <a:t>Renker</a:t>
            </a:r>
            <a:r>
              <a:rPr lang="es-PE" dirty="0"/>
              <a:t>, </a:t>
            </a:r>
            <a:r>
              <a:rPr lang="es-PE" dirty="0" err="1"/>
              <a:t>Euchner</a:t>
            </a:r>
            <a:r>
              <a:rPr lang="es-PE" dirty="0"/>
              <a:t> et Al, </a:t>
            </a:r>
            <a:r>
              <a:rPr lang="es-PE" i="1" dirty="0"/>
              <a:t>Immanuel Kant. Kant como pensador político</a:t>
            </a:r>
            <a:r>
              <a:rPr lang="es-PE" dirty="0"/>
              <a:t>. </a:t>
            </a:r>
            <a:r>
              <a:rPr lang="es-PE" dirty="0" err="1"/>
              <a:t>Internationes</a:t>
            </a:r>
            <a:r>
              <a:rPr lang="es-PE" dirty="0"/>
              <a:t>, Bon-</a:t>
            </a:r>
            <a:r>
              <a:rPr lang="es-PE" dirty="0" err="1"/>
              <a:t>Bad</a:t>
            </a:r>
            <a:r>
              <a:rPr lang="es-PE" dirty="0"/>
              <a:t> </a:t>
            </a:r>
            <a:r>
              <a:rPr lang="es-PE" dirty="0" err="1"/>
              <a:t>Godesberg</a:t>
            </a:r>
            <a:r>
              <a:rPr lang="es-PE" dirty="0"/>
              <a:t>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486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</a:p>
          <a:p>
            <a:pPr marL="457200" lvl="1" indent="0">
              <a:buNone/>
            </a:pPr>
            <a:r>
              <a:rPr lang="es-PE" b="1" dirty="0"/>
              <a:t>3.5 Razón pública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Kant</a:t>
            </a:r>
            <a:r>
              <a:rPr lang="es-PE" dirty="0"/>
              <a:t>, I. (1964) </a:t>
            </a:r>
            <a:r>
              <a:rPr lang="es-PE" i="1" dirty="0"/>
              <a:t>Respuesta a la pregunta: ¿qué es la ilustración?</a:t>
            </a:r>
            <a:r>
              <a:rPr lang="es-PE" dirty="0"/>
              <a:t> (En: Kant, I. Filosofía de la historia. Ed. Nova).</a:t>
            </a:r>
          </a:p>
          <a:p>
            <a:r>
              <a:rPr lang="en-US" dirty="0">
                <a:solidFill>
                  <a:srgbClr val="FF0000"/>
                </a:solidFill>
              </a:rPr>
              <a:t>O´Neill, O. (1986) </a:t>
            </a:r>
            <a:r>
              <a:rPr lang="en-US" i="1" dirty="0">
                <a:solidFill>
                  <a:srgbClr val="FF0000"/>
                </a:solidFill>
              </a:rPr>
              <a:t>The public use of reason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s-PE" dirty="0">
                <a:solidFill>
                  <a:srgbClr val="FF0000"/>
                </a:solidFill>
              </a:rPr>
              <a:t>En: </a:t>
            </a:r>
            <a:r>
              <a:rPr lang="es-PE" dirty="0" err="1">
                <a:solidFill>
                  <a:srgbClr val="FF0000"/>
                </a:solidFill>
              </a:rPr>
              <a:t>Political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Theory</a:t>
            </a:r>
            <a:r>
              <a:rPr lang="es-PE" dirty="0">
                <a:solidFill>
                  <a:srgbClr val="FF0000"/>
                </a:solidFill>
              </a:rPr>
              <a:t>, </a:t>
            </a:r>
            <a:r>
              <a:rPr lang="es-PE" dirty="0" err="1">
                <a:solidFill>
                  <a:srgbClr val="FF0000"/>
                </a:solidFill>
              </a:rPr>
              <a:t>Vol</a:t>
            </a:r>
            <a:r>
              <a:rPr lang="es-PE" dirty="0">
                <a:solidFill>
                  <a:srgbClr val="FF0000"/>
                </a:solidFill>
              </a:rPr>
              <a:t> 14, Nº4, Nov. pp. 523-551.</a:t>
            </a:r>
          </a:p>
          <a:p>
            <a:r>
              <a:rPr lang="es-PE" dirty="0" err="1"/>
              <a:t>Caviglia</a:t>
            </a:r>
            <a:r>
              <a:rPr lang="es-PE" dirty="0"/>
              <a:t>, A. (2005) </a:t>
            </a:r>
            <a:r>
              <a:rPr lang="es-PE" i="1" dirty="0"/>
              <a:t>Soberanía de la voluntad unificada del pueblo sobre el gobierno en la filosofía política de Kant</a:t>
            </a:r>
            <a:r>
              <a:rPr lang="es-PE" dirty="0"/>
              <a:t>. PUCP. </a:t>
            </a:r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19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	3.6 </a:t>
            </a:r>
            <a:r>
              <a:rPr lang="es-PE" b="1" dirty="0"/>
              <a:t>Justificación </a:t>
            </a:r>
            <a:endParaRPr lang="es-PE" b="1" dirty="0" smtClean="0"/>
          </a:p>
          <a:p>
            <a:pPr marL="0" indent="0">
              <a:buNone/>
            </a:pPr>
            <a:endParaRPr lang="es-PE" sz="2000" dirty="0"/>
          </a:p>
          <a:p>
            <a:r>
              <a:rPr lang="es-PE" dirty="0" err="1"/>
              <a:t>Forst</a:t>
            </a:r>
            <a:r>
              <a:rPr lang="es-PE" dirty="0"/>
              <a:t>, R. (2015) </a:t>
            </a:r>
            <a:r>
              <a:rPr lang="es-PE" i="1" dirty="0"/>
              <a:t>Justificación y Crítica</a:t>
            </a:r>
            <a:r>
              <a:rPr lang="es-PE" dirty="0"/>
              <a:t>. Serie Ensayos.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017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PE" dirty="0" smtClean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131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97355" y="136920"/>
            <a:ext cx="114237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2000" dirty="0" smtClean="0"/>
              <a:t>	1.1 </a:t>
            </a:r>
            <a:r>
              <a:rPr lang="es-PE" sz="20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2000" dirty="0" smtClean="0"/>
              <a:t>	1.2 </a:t>
            </a:r>
            <a:r>
              <a:rPr lang="es-PE" sz="2000" dirty="0" smtClean="0">
                <a:solidFill>
                  <a:schemeClr val="accent6"/>
                </a:solidFill>
              </a:rPr>
              <a:t>Pensamiento político de Kant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1.3 </a:t>
            </a:r>
            <a:r>
              <a:rPr lang="es-PE" sz="2000" dirty="0" smtClean="0">
                <a:solidFill>
                  <a:schemeClr val="accent6"/>
                </a:solidFill>
              </a:rPr>
              <a:t>Moral, derecho y </a:t>
            </a:r>
            <a:r>
              <a:rPr lang="es-PE" sz="20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2000" dirty="0" smtClean="0">
                <a:solidFill>
                  <a:schemeClr val="accent6"/>
                </a:solidFill>
              </a:rPr>
              <a:t>. </a:t>
            </a:r>
            <a:r>
              <a:rPr lang="es-PE" sz="2000" dirty="0" err="1" smtClean="0">
                <a:solidFill>
                  <a:schemeClr val="accent6"/>
                </a:solidFill>
              </a:rPr>
              <a:t>Proto</a:t>
            </a:r>
            <a:r>
              <a:rPr lang="es-PE" sz="20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2000" dirty="0" smtClean="0"/>
              <a:t>. </a:t>
            </a:r>
          </a:p>
          <a:p>
            <a:endParaRPr lang="es-PE" sz="2000" dirty="0" smtClean="0"/>
          </a:p>
          <a:p>
            <a:r>
              <a:rPr lang="es-PE" sz="20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2.1 </a:t>
            </a:r>
            <a:r>
              <a:rPr lang="es-PE" sz="2000" dirty="0" smtClean="0">
                <a:solidFill>
                  <a:schemeClr val="accent6"/>
                </a:solidFill>
              </a:rPr>
              <a:t>Dogmatismo y pensamiento crítico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2.2 </a:t>
            </a:r>
            <a:r>
              <a:rPr lang="es-PE" sz="2000" dirty="0" smtClean="0">
                <a:solidFill>
                  <a:schemeClr val="accent6"/>
                </a:solidFill>
              </a:rPr>
              <a:t>Tecnocracia y globalización </a:t>
            </a:r>
            <a:endParaRPr lang="es-PE" sz="2000" dirty="0"/>
          </a:p>
          <a:p>
            <a:r>
              <a:rPr lang="es-PE" sz="2000" dirty="0"/>
              <a:t>	</a:t>
            </a:r>
            <a:r>
              <a:rPr lang="es-PE" sz="2000" dirty="0" smtClean="0"/>
              <a:t>2.3 (H. </a:t>
            </a:r>
            <a:r>
              <a:rPr lang="es-PE" sz="2000" dirty="0" err="1" smtClean="0"/>
              <a:t>Arendt</a:t>
            </a:r>
            <a:r>
              <a:rPr lang="es-PE" sz="2000" dirty="0" smtClean="0"/>
              <a:t>)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2.4 </a:t>
            </a:r>
            <a:r>
              <a:rPr lang="es-PE" sz="2000" dirty="0" smtClean="0">
                <a:solidFill>
                  <a:schemeClr val="accent6"/>
                </a:solidFill>
              </a:rPr>
              <a:t>Humanidades</a:t>
            </a:r>
            <a:r>
              <a:rPr lang="es-PE" sz="2000" dirty="0" smtClean="0"/>
              <a:t>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2.5 </a:t>
            </a:r>
            <a:r>
              <a:rPr lang="es-PE" sz="2000" dirty="0" smtClean="0">
                <a:solidFill>
                  <a:schemeClr val="accent6"/>
                </a:solidFill>
              </a:rPr>
              <a:t>Consecuencias políticas de una educación deficiente. Autoritarismo, conformismo, 	instrumentalización y alienación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2000" dirty="0">
                <a:solidFill>
                  <a:srgbClr val="FF0000"/>
                </a:solidFill>
              </a:rPr>
              <a:t>	</a:t>
            </a:r>
            <a:r>
              <a:rPr lang="es-PE" sz="2000" dirty="0" smtClean="0"/>
              <a:t>3.1 </a:t>
            </a:r>
            <a:r>
              <a:rPr lang="es-PE" sz="20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3.2 </a:t>
            </a:r>
            <a:r>
              <a:rPr lang="es-PE" sz="20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3.3 </a:t>
            </a:r>
            <a:r>
              <a:rPr lang="es-PE" sz="20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3.4 </a:t>
            </a:r>
            <a:r>
              <a:rPr lang="es-PE" sz="20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2000" dirty="0">
                <a:solidFill>
                  <a:schemeClr val="accent6"/>
                </a:solidFill>
              </a:rPr>
              <a:t> </a:t>
            </a:r>
            <a:r>
              <a:rPr lang="es-PE" sz="20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3.5 </a:t>
            </a:r>
            <a:r>
              <a:rPr lang="es-PE" sz="20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3.6 </a:t>
            </a:r>
            <a:r>
              <a:rPr lang="es-PE" sz="2000" dirty="0" smtClean="0">
                <a:solidFill>
                  <a:schemeClr val="accent6"/>
                </a:solidFill>
              </a:rPr>
              <a:t>Justificación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5122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06400"/>
            <a:ext cx="12192000" cy="5997574"/>
          </a:xfrm>
        </p:spPr>
        <p:txBody>
          <a:bodyPr numCol="3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(1963) </a:t>
            </a:r>
            <a:r>
              <a:rPr lang="es-PE" sz="1100" dirty="0" err="1"/>
              <a:t>Frankena</a:t>
            </a:r>
            <a:r>
              <a:rPr lang="es-PE" sz="1100" dirty="0"/>
              <a:t> W - Tres filosofías de la educación en la historia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(1986) Adorno T - Educación para la mayoría de edad - </a:t>
            </a:r>
            <a:r>
              <a:rPr lang="es-PE" sz="1100" dirty="0" err="1"/>
              <a:t>Conversacion</a:t>
            </a:r>
            <a:r>
              <a:rPr lang="es-PE" sz="1100" dirty="0"/>
              <a:t> entre Adorno y Becker 1969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(1994) </a:t>
            </a:r>
            <a:r>
              <a:rPr lang="en-US" sz="1100" dirty="0" err="1"/>
              <a:t>SanRoman</a:t>
            </a:r>
            <a:r>
              <a:rPr lang="en-US" sz="1100" dirty="0"/>
              <a:t> S - </a:t>
            </a:r>
            <a:r>
              <a:rPr lang="en-US" sz="1100" dirty="0" err="1"/>
              <a:t>rousseau</a:t>
            </a:r>
            <a:r>
              <a:rPr lang="en-US" sz="1100" dirty="0"/>
              <a:t> y </a:t>
            </a:r>
            <a:r>
              <a:rPr lang="en-US" sz="1100" dirty="0" err="1"/>
              <a:t>kant</a:t>
            </a:r>
            <a:r>
              <a:rPr lang="en-US" sz="1100" dirty="0"/>
              <a:t> </a:t>
            </a:r>
            <a:r>
              <a:rPr lang="en-US" sz="1100" dirty="0" err="1"/>
              <a:t>politica</a:t>
            </a:r>
            <a:r>
              <a:rPr lang="en-US" sz="1100" dirty="0"/>
              <a:t> </a:t>
            </a:r>
            <a:r>
              <a:rPr lang="en-US" sz="1100" dirty="0" err="1"/>
              <a:t>educativa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(1999) Flores C - Del contrato social al </a:t>
            </a:r>
            <a:r>
              <a:rPr lang="es-PE" sz="1100" dirty="0" err="1"/>
              <a:t>pedagogico</a:t>
            </a:r>
            <a:r>
              <a:rPr lang="es-PE" sz="1100" dirty="0"/>
              <a:t> </a:t>
            </a:r>
            <a:r>
              <a:rPr lang="es-PE" sz="1100" dirty="0" err="1"/>
              <a:t>Rosseau</a:t>
            </a:r>
            <a:r>
              <a:rPr lang="es-PE" sz="1100" dirty="0"/>
              <a:t> y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(1999) Heinz M - </a:t>
            </a:r>
            <a:r>
              <a:rPr lang="es-PE" sz="1100" dirty="0" err="1"/>
              <a:t>Teorias</a:t>
            </a:r>
            <a:r>
              <a:rPr lang="es-PE" sz="1100" dirty="0"/>
              <a:t> de la cultura de la ilustración Herder y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(1999) Salmerón A - consideraciones en torno a la filo </a:t>
            </a:r>
            <a:r>
              <a:rPr lang="es-PE" sz="1100" dirty="0" err="1"/>
              <a:t>educat</a:t>
            </a:r>
            <a:r>
              <a:rPr lang="es-PE" sz="1100" dirty="0"/>
              <a:t> de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(2000) Granja M - Sobre las lecciones de </a:t>
            </a:r>
            <a:r>
              <a:rPr lang="es-PE" sz="1100" dirty="0" err="1"/>
              <a:t>pedagogia</a:t>
            </a:r>
            <a:r>
              <a:rPr lang="es-PE" sz="1100" dirty="0"/>
              <a:t>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(2000) </a:t>
            </a:r>
            <a:r>
              <a:rPr lang="es-PE" sz="1100" dirty="0" err="1"/>
              <a:t>Rios</a:t>
            </a:r>
            <a:r>
              <a:rPr lang="es-PE" sz="1100" dirty="0"/>
              <a:t> R - tratado de </a:t>
            </a:r>
            <a:r>
              <a:rPr lang="es-PE" sz="1100" dirty="0" err="1"/>
              <a:t>pedagogia</a:t>
            </a:r>
            <a:r>
              <a:rPr lang="es-PE" sz="1100" dirty="0"/>
              <a:t> Reseña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(2003) </a:t>
            </a:r>
            <a:r>
              <a:rPr lang="es-PE" sz="1100" dirty="0" err="1"/>
              <a:t>Lenis</a:t>
            </a:r>
            <a:r>
              <a:rPr lang="es-PE" sz="1100" dirty="0"/>
              <a:t> J - El mal: </a:t>
            </a:r>
            <a:r>
              <a:rPr lang="es-PE" sz="1100" dirty="0" err="1"/>
              <a:t>desafio</a:t>
            </a:r>
            <a:r>
              <a:rPr lang="es-PE" sz="1100" dirty="0"/>
              <a:t> a la perfectibilidad moral y al ordenamiento jurídico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(2003) Vargas G - Kant y la pedagogía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(2004) </a:t>
            </a:r>
            <a:r>
              <a:rPr lang="es-PE" sz="1100" dirty="0" err="1"/>
              <a:t>Rabade</a:t>
            </a:r>
            <a:r>
              <a:rPr lang="es-PE" sz="1100" dirty="0"/>
              <a:t> S - Apuntando al núcleo de la educación una reflexión desde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(2005) Cordero G - Kant tres comentarios a su pensamiento educativo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(2005) </a:t>
            </a:r>
            <a:r>
              <a:rPr lang="es-PE" sz="1100" dirty="0" err="1"/>
              <a:t>Garcia</a:t>
            </a:r>
            <a:r>
              <a:rPr lang="es-PE" sz="1100" dirty="0"/>
              <a:t> J - Kant y su lectura de </a:t>
            </a:r>
            <a:r>
              <a:rPr lang="es-PE" sz="1100" dirty="0" err="1"/>
              <a:t>educacion</a:t>
            </a:r>
            <a:r>
              <a:rPr lang="es-PE" sz="1100" dirty="0"/>
              <a:t> como tema </a:t>
            </a:r>
            <a:r>
              <a:rPr lang="es-PE" sz="1100" dirty="0" err="1"/>
              <a:t>filosofico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(2006) Correa L - Reflexiones colombianas sobre </a:t>
            </a:r>
            <a:r>
              <a:rPr lang="es-PE" sz="1100" dirty="0" err="1"/>
              <a:t>pedagogia</a:t>
            </a:r>
            <a:r>
              <a:rPr lang="es-PE" sz="1100" dirty="0"/>
              <a:t> y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(2006) Figueroa M - Kant y el sentido ético de la educación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(2006) Gordillo M - fines de una educación para la ciudadanía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(2007) </a:t>
            </a:r>
            <a:r>
              <a:rPr lang="es-PE" sz="1100" dirty="0" err="1"/>
              <a:t>Murueta</a:t>
            </a:r>
            <a:r>
              <a:rPr lang="es-PE" sz="1100" dirty="0"/>
              <a:t> M - Educación en 4 tiempos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(2007) </a:t>
            </a:r>
            <a:r>
              <a:rPr lang="es-PE" sz="1100" dirty="0" err="1"/>
              <a:t>Paukner</a:t>
            </a:r>
            <a:r>
              <a:rPr lang="es-PE" sz="1100" dirty="0"/>
              <a:t> F - La pedagogía en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(2007) </a:t>
            </a:r>
            <a:r>
              <a:rPr lang="es-PE" sz="1100" dirty="0" err="1"/>
              <a:t>Stiegler</a:t>
            </a:r>
            <a:r>
              <a:rPr lang="es-PE" sz="1100" dirty="0"/>
              <a:t> B - Adiestramiento adaptación y formación en la pedagogía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(2008) Acosta M - Crítica de Schiller a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(2008) Monroy C - La educación en Kant y </a:t>
            </a:r>
            <a:r>
              <a:rPr lang="es-PE" sz="1100" dirty="0" err="1"/>
              <a:t>Nussbaum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(2009) Lafuente M - El proyecto educativo ilustrado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(2009) Tovar et al - Investigación en educación pedagogía y formación docente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(2010) Granja D - Kant en el México del s xix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(2010) Klaus A - crisis y aporías de la educación en la sociedad moderna occidental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(2011) </a:t>
            </a:r>
            <a:r>
              <a:rPr lang="es-PE" sz="1100" dirty="0" err="1"/>
              <a:t>Beade</a:t>
            </a:r>
            <a:r>
              <a:rPr lang="es-PE" sz="1100" dirty="0"/>
              <a:t> I - En torno a la idea de educación una mirada desde la </a:t>
            </a:r>
            <a:r>
              <a:rPr lang="es-PE" sz="1100" dirty="0" err="1"/>
              <a:t>refl</a:t>
            </a:r>
            <a:r>
              <a:rPr lang="es-PE" sz="1100" dirty="0"/>
              <a:t> </a:t>
            </a:r>
            <a:r>
              <a:rPr lang="es-PE" sz="1100" dirty="0" err="1"/>
              <a:t>pedag</a:t>
            </a:r>
            <a:r>
              <a:rPr lang="es-PE" sz="1100" dirty="0"/>
              <a:t> kantiana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(2011) Ocampo R - La educación moral según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(2011) Pele A - Kant ilustración y domesticación humana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(2012) </a:t>
            </a:r>
            <a:r>
              <a:rPr lang="es-PE" sz="1100" dirty="0" err="1"/>
              <a:t>Bustamente</a:t>
            </a:r>
            <a:r>
              <a:rPr lang="es-PE" sz="1100" dirty="0"/>
              <a:t> G - </a:t>
            </a:r>
            <a:r>
              <a:rPr lang="es-PE" sz="1100" dirty="0" err="1"/>
              <a:t>pedagogia</a:t>
            </a:r>
            <a:r>
              <a:rPr lang="es-PE" sz="1100" dirty="0"/>
              <a:t> en </a:t>
            </a:r>
            <a:r>
              <a:rPr lang="es-PE" sz="1100" dirty="0" err="1"/>
              <a:t>kant</a:t>
            </a:r>
            <a:r>
              <a:rPr lang="es-PE" sz="1100" dirty="0"/>
              <a:t> una </a:t>
            </a:r>
            <a:r>
              <a:rPr lang="es-PE" sz="1100" dirty="0" err="1"/>
              <a:t>filosofia</a:t>
            </a:r>
            <a:r>
              <a:rPr lang="es-PE" sz="1100" dirty="0"/>
              <a:t> de la educación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(2012) </a:t>
            </a:r>
            <a:r>
              <a:rPr lang="es-PE" sz="1100" dirty="0" err="1"/>
              <a:t>Huarte</a:t>
            </a:r>
            <a:r>
              <a:rPr lang="es-PE" sz="1100" dirty="0"/>
              <a:t> R - Kant y </a:t>
            </a:r>
            <a:r>
              <a:rPr lang="es-PE" sz="1100" dirty="0" err="1"/>
              <a:t>Herbart</a:t>
            </a:r>
            <a:r>
              <a:rPr lang="es-PE" sz="1100" dirty="0"/>
              <a:t> dos visiones pedagógicas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(2012) </a:t>
            </a:r>
            <a:r>
              <a:rPr lang="es-PE" sz="1100" dirty="0" err="1"/>
              <a:t>Martinez</a:t>
            </a:r>
            <a:r>
              <a:rPr lang="es-PE" sz="1100" dirty="0"/>
              <a:t> M - Paradoja y meta de la filo de la </a:t>
            </a:r>
            <a:r>
              <a:rPr lang="es-PE" sz="1100" dirty="0" err="1"/>
              <a:t>educacion</a:t>
            </a:r>
            <a:r>
              <a:rPr lang="es-PE" sz="1100" dirty="0"/>
              <a:t> en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(2013) Andaluz A - Kant la </a:t>
            </a:r>
            <a:r>
              <a:rPr lang="es-PE" sz="1100" dirty="0" err="1"/>
              <a:t>ilustracion</a:t>
            </a:r>
            <a:r>
              <a:rPr lang="es-PE" sz="1100" dirty="0"/>
              <a:t> como autonomía y comunicación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(2013) Hernandez W - Kant and Education Act of teaching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(2013) Martín J - El aporte de la escuela de </a:t>
            </a:r>
            <a:r>
              <a:rPr lang="es-PE" sz="1100" dirty="0" err="1"/>
              <a:t>frankfurt</a:t>
            </a:r>
            <a:r>
              <a:rPr lang="es-PE" sz="1100" dirty="0"/>
              <a:t> a la pedagogía crítica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(2014) </a:t>
            </a:r>
            <a:r>
              <a:rPr lang="es-PE" sz="1100" dirty="0" err="1"/>
              <a:t>Menezes</a:t>
            </a:r>
            <a:r>
              <a:rPr lang="es-PE" sz="1100" dirty="0"/>
              <a:t> E - </a:t>
            </a:r>
            <a:r>
              <a:rPr lang="es-PE" sz="1100" dirty="0" err="1"/>
              <a:t>Algumas</a:t>
            </a:r>
            <a:r>
              <a:rPr lang="es-PE" sz="1100" dirty="0"/>
              <a:t> notas sobre </a:t>
            </a:r>
            <a:r>
              <a:rPr lang="es-PE" sz="1100" dirty="0" err="1"/>
              <a:t>educacao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(2014) Reyes J - pedagogía kantiana </a:t>
            </a:r>
            <a:r>
              <a:rPr lang="es-PE" sz="1100" dirty="0" err="1"/>
              <a:t>antropologia</a:t>
            </a:r>
            <a:r>
              <a:rPr lang="es-PE" sz="1100" dirty="0"/>
              <a:t> conocimiento y moralidad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(2015) Klaus A et al - </a:t>
            </a:r>
            <a:r>
              <a:rPr lang="es-PE" sz="1100" dirty="0" err="1"/>
              <a:t>comenio</a:t>
            </a:r>
            <a:r>
              <a:rPr lang="es-PE" sz="1100" dirty="0"/>
              <a:t> </a:t>
            </a:r>
            <a:r>
              <a:rPr lang="es-PE" sz="1100" dirty="0" err="1"/>
              <a:t>rousseau</a:t>
            </a:r>
            <a:r>
              <a:rPr lang="es-PE" sz="1100" dirty="0"/>
              <a:t> y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</a:t>
            </a:r>
            <a:r>
              <a:rPr lang="es-PE" sz="1100" dirty="0" err="1"/>
              <a:t>Beade</a:t>
            </a:r>
            <a:r>
              <a:rPr lang="es-PE" sz="1100" dirty="0"/>
              <a:t> I - Educación y progreso en la reflexión pedagógica kantiana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(2016) </a:t>
            </a:r>
            <a:r>
              <a:rPr lang="en-US" sz="1100" dirty="0" err="1"/>
              <a:t>Faggion</a:t>
            </a:r>
            <a:r>
              <a:rPr lang="en-US" sz="1100" dirty="0"/>
              <a:t> A - Kant and social policies </a:t>
            </a:r>
            <a:r>
              <a:rPr lang="en-US" sz="1100" dirty="0" err="1"/>
              <a:t>reseña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Hermosa A - valor </a:t>
            </a:r>
            <a:r>
              <a:rPr lang="es-PE" sz="1100" dirty="0" err="1"/>
              <a:t>politico</a:t>
            </a:r>
            <a:r>
              <a:rPr lang="es-PE" sz="1100" dirty="0"/>
              <a:t> de la </a:t>
            </a:r>
            <a:r>
              <a:rPr lang="es-PE" sz="1100" dirty="0" err="1"/>
              <a:t>educacion</a:t>
            </a:r>
            <a:r>
              <a:rPr lang="es-PE" sz="1100" dirty="0"/>
              <a:t> en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Jaramillo et al - La actitud crítica un aspecto fundamental en la educación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Nova A - formación integral una apuesta por educación superior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(2017) </a:t>
            </a:r>
            <a:r>
              <a:rPr lang="en-US" sz="1100" dirty="0" err="1"/>
              <a:t>Sorina</a:t>
            </a:r>
            <a:r>
              <a:rPr lang="en-US" sz="1100" dirty="0"/>
              <a:t> G - </a:t>
            </a:r>
            <a:r>
              <a:rPr lang="en-US" sz="1100" dirty="0" err="1"/>
              <a:t>kant´s</a:t>
            </a:r>
            <a:r>
              <a:rPr lang="en-US" sz="1100" dirty="0"/>
              <a:t> philosophy of education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Narvaez</a:t>
            </a:r>
            <a:r>
              <a:rPr lang="es-PE" sz="1100" dirty="0"/>
              <a:t> A - Comunicación educativa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Parra G - Kant y la enseñanza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Perez</a:t>
            </a:r>
            <a:r>
              <a:rPr lang="es-PE" sz="1100" dirty="0"/>
              <a:t> J - la </a:t>
            </a:r>
            <a:r>
              <a:rPr lang="es-PE" sz="1100" dirty="0" err="1"/>
              <a:t>formacion</a:t>
            </a:r>
            <a:r>
              <a:rPr lang="es-PE" sz="1100" dirty="0"/>
              <a:t> del gusto como paradigma de </a:t>
            </a:r>
            <a:r>
              <a:rPr lang="es-PE" sz="1100" dirty="0" err="1"/>
              <a:t>educacion</a:t>
            </a:r>
            <a:r>
              <a:rPr lang="es-PE" sz="1100" dirty="0"/>
              <a:t> personalizada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Tituaña</a:t>
            </a:r>
            <a:r>
              <a:rPr lang="es-PE" sz="1100" dirty="0"/>
              <a:t> M - La centralidad del sujeto en la filosofía de la educación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Wanderley</a:t>
            </a:r>
            <a:r>
              <a:rPr lang="es-PE" sz="1100" dirty="0"/>
              <a:t> R - Educación para la ciudadanía en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(2020) </a:t>
            </a:r>
            <a:r>
              <a:rPr lang="es-PE" sz="1100" dirty="0" err="1"/>
              <a:t>Anton</a:t>
            </a:r>
            <a:r>
              <a:rPr lang="es-PE" sz="1100" dirty="0"/>
              <a:t> F - Educación sentimental y afectos en la política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(2020) </a:t>
            </a:r>
            <a:r>
              <a:rPr lang="es-PE" sz="1100" dirty="0" err="1"/>
              <a:t>Cerqueira</a:t>
            </a:r>
            <a:r>
              <a:rPr lang="es-PE" sz="1100" dirty="0"/>
              <a:t> V - </a:t>
            </a:r>
            <a:r>
              <a:rPr lang="es-PE" sz="1100" dirty="0" err="1"/>
              <a:t>Autonomia</a:t>
            </a:r>
            <a:r>
              <a:rPr lang="es-PE" sz="1100" dirty="0"/>
              <a:t> e </a:t>
            </a:r>
            <a:r>
              <a:rPr lang="es-PE" sz="1100" dirty="0" err="1"/>
              <a:t>educacao</a:t>
            </a:r>
            <a:r>
              <a:rPr lang="es-PE" sz="1100" dirty="0"/>
              <a:t> </a:t>
            </a:r>
            <a:r>
              <a:rPr lang="es-PE" sz="1100" dirty="0" err="1"/>
              <a:t>em</a:t>
            </a:r>
            <a:r>
              <a:rPr lang="es-PE" sz="1100" dirty="0"/>
              <a:t>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(2021) </a:t>
            </a:r>
            <a:r>
              <a:rPr lang="es-PE" sz="1100" dirty="0" err="1"/>
              <a:t>Hernandez</a:t>
            </a:r>
            <a:r>
              <a:rPr lang="es-PE" sz="1100" dirty="0"/>
              <a:t> F - Pedagogía y educación desde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(2021) Martinez M - Philately and didactics pedagogy from </a:t>
            </a:r>
            <a:r>
              <a:rPr lang="en-US" sz="1100" dirty="0" err="1"/>
              <a:t>spinoza</a:t>
            </a:r>
            <a:r>
              <a:rPr lang="en-US" sz="1100" dirty="0"/>
              <a:t> to </a:t>
            </a:r>
            <a:r>
              <a:rPr lang="en-US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(2022) Cruz G - Kant la pedagogía de la crítica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(2022) Priego O - La pedagogía en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</a:t>
            </a:r>
            <a:r>
              <a:rPr lang="es-PE" sz="1100" dirty="0" err="1"/>
              <a:t>Caceda</a:t>
            </a:r>
            <a:r>
              <a:rPr lang="es-PE" sz="1100" dirty="0"/>
              <a:t> et al - Las reflexiones pedagógicas de Kant sobre la educación y el progreso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</a:t>
            </a:r>
            <a:r>
              <a:rPr lang="es-PE" sz="1100" dirty="0" err="1"/>
              <a:t>Gohar</a:t>
            </a:r>
            <a:r>
              <a:rPr lang="es-PE" sz="1100" dirty="0"/>
              <a:t> A - revisión crítica de </a:t>
            </a:r>
            <a:r>
              <a:rPr lang="es-PE" sz="1100" dirty="0" err="1"/>
              <a:t>kant</a:t>
            </a:r>
            <a:r>
              <a:rPr lang="es-PE" sz="1100" dirty="0"/>
              <a:t> sobre </a:t>
            </a:r>
            <a:r>
              <a:rPr lang="es-PE" sz="1100" dirty="0" err="1"/>
              <a:t>educ</a:t>
            </a:r>
            <a:r>
              <a:rPr lang="es-PE" sz="1100" dirty="0"/>
              <a:t> y </a:t>
            </a:r>
            <a:r>
              <a:rPr lang="es-PE" sz="1100" dirty="0" err="1"/>
              <a:t>etica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Ortiz A - Perspectiva kantiana sobre estado y </a:t>
            </a:r>
            <a:r>
              <a:rPr lang="es-PE" sz="1100" dirty="0" err="1"/>
              <a:t>educacion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Rodas et al - Reflexión pedagógica de </a:t>
            </a:r>
            <a:r>
              <a:rPr lang="es-PE" sz="1100" dirty="0" err="1"/>
              <a:t>kant</a:t>
            </a:r>
            <a:r>
              <a:rPr lang="es-PE" sz="1100" dirty="0"/>
              <a:t> en la educación y progreso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Vallejo et al - a propósito del papel de la pedagogía desde Kant</a:t>
            </a:r>
          </a:p>
          <a:p>
            <a:pPr marL="0" indent="0">
              <a:lnSpc>
                <a:spcPct val="100000"/>
              </a:lnSpc>
              <a:buNone/>
            </a:pPr>
            <a:endParaRPr lang="es-PE" sz="500" dirty="0"/>
          </a:p>
        </p:txBody>
      </p:sp>
    </p:spTree>
    <p:extLst>
      <p:ext uri="{BB962C8B-B14F-4D97-AF65-F5344CB8AC3E}">
        <p14:creationId xmlns:p14="http://schemas.microsoft.com/office/powerpoint/2010/main" val="257584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65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Preguntas</a:t>
            </a:r>
            <a:r>
              <a:rPr lang="es-PE" b="1" u="sng" dirty="0" smtClean="0"/>
              <a:t> para establecer objetivos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15737" y="888275"/>
            <a:ext cx="8765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1600" dirty="0" smtClean="0">
                <a:solidFill>
                  <a:srgbClr val="FF0000"/>
                </a:solidFill>
              </a:rPr>
              <a:t>El lugar de la educación en el pensamiento de Kant</a:t>
            </a:r>
          </a:p>
          <a:p>
            <a:pPr marL="342900" indent="-342900">
              <a:buAutoNum type="arabicPeriod"/>
            </a:pPr>
            <a:endParaRPr lang="es-PE" sz="1600" dirty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¿Qué lugar ocupa el asunto de la educación en el pensamiento de Kant?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¿Qué representa el proyecto crítico de Kant?</a:t>
            </a:r>
          </a:p>
          <a:p>
            <a:r>
              <a:rPr lang="es-PE" sz="1600" dirty="0" smtClean="0"/>
              <a:t>		</a:t>
            </a:r>
            <a:r>
              <a:rPr lang="es-PE" sz="1600" dirty="0" smtClean="0">
                <a:solidFill>
                  <a:schemeClr val="accent6"/>
                </a:solidFill>
              </a:rPr>
              <a:t> ¿La educación es un asunto teórico o práctico?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¿Qué lugar ocupa el pensamiento político de Kant?</a:t>
            </a:r>
          </a:p>
          <a:p>
            <a:endParaRPr lang="es-PE" sz="1600" dirty="0" smtClean="0"/>
          </a:p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¿Porqué la educación se puede entender en crisis?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	¿La educación debe ser dogmática?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¿La educación es solo para el mercado?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¿La educación pública es importante?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¿Qué tipo de política puede seguirse de una educación deficiente?</a:t>
            </a:r>
            <a:endParaRPr lang="es-PE" sz="1600" dirty="0">
              <a:solidFill>
                <a:schemeClr val="accent6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/>
              <a:t>	</a:t>
            </a:r>
          </a:p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endParaRPr lang="es-PE" sz="1600" dirty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rgbClr val="FF0000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¿Qué nos dice Kant sobre la educación, y cómo esto puede confrontar la crisis educativa?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¿La razón pública tiene algo que ver con educación y política?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¿El derecho a la justificación es deseable?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¿El paternalismo es apropiado para repúblicas democráticas?</a:t>
            </a:r>
          </a:p>
          <a:p>
            <a:endParaRPr lang="es-PE" sz="1600" dirty="0">
              <a:solidFill>
                <a:srgbClr val="FF0000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51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Acápites para resolver </a:t>
            </a:r>
            <a:r>
              <a:rPr lang="es-PE" sz="2400" b="1" u="sng" dirty="0" smtClean="0">
                <a:solidFill>
                  <a:srgbClr val="FF0000"/>
                </a:solidFill>
              </a:rPr>
              <a:t>objetivos</a:t>
            </a:r>
            <a:r>
              <a:rPr lang="es-PE" b="1" u="sng" dirty="0" smtClean="0"/>
              <a:t> específicos y generales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2614022" y="1169853"/>
            <a:ext cx="7415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1600" dirty="0" smtClean="0"/>
              <a:t>	1.1 </a:t>
            </a:r>
            <a:r>
              <a:rPr lang="es-PE" sz="16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1600" dirty="0" smtClean="0"/>
              <a:t>	1.2 </a:t>
            </a:r>
            <a:r>
              <a:rPr lang="es-PE" sz="1600" dirty="0" smtClean="0">
                <a:solidFill>
                  <a:schemeClr val="accent6"/>
                </a:solidFill>
              </a:rPr>
              <a:t>Pensamiento político de Kant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1.3 </a:t>
            </a:r>
            <a:r>
              <a:rPr lang="es-PE" sz="1600" dirty="0" smtClean="0">
                <a:solidFill>
                  <a:schemeClr val="accent6"/>
                </a:solidFill>
              </a:rPr>
              <a:t>Moral, derecho y </a:t>
            </a:r>
            <a:r>
              <a:rPr lang="es-PE" sz="16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1600" dirty="0" smtClean="0">
                <a:solidFill>
                  <a:schemeClr val="accent6"/>
                </a:solidFill>
              </a:rPr>
              <a:t>. </a:t>
            </a:r>
            <a:r>
              <a:rPr lang="es-PE" sz="1600" dirty="0" err="1" smtClean="0">
                <a:solidFill>
                  <a:schemeClr val="accent6"/>
                </a:solidFill>
              </a:rPr>
              <a:t>Proto</a:t>
            </a:r>
            <a:r>
              <a:rPr lang="es-PE" sz="16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1600" dirty="0" smtClean="0"/>
              <a:t>. </a:t>
            </a:r>
          </a:p>
          <a:p>
            <a:endParaRPr lang="es-PE" sz="1600" dirty="0" smtClean="0"/>
          </a:p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2.1 </a:t>
            </a:r>
            <a:r>
              <a:rPr lang="es-PE" sz="1600" dirty="0" smtClean="0">
                <a:solidFill>
                  <a:schemeClr val="accent6"/>
                </a:solidFill>
              </a:rPr>
              <a:t>Dogmatismo y pensamiento crítico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2.2 </a:t>
            </a:r>
            <a:r>
              <a:rPr lang="es-PE" sz="1600" dirty="0" smtClean="0">
                <a:solidFill>
                  <a:schemeClr val="accent6"/>
                </a:solidFill>
              </a:rPr>
              <a:t>Tecnocracia y globalización </a:t>
            </a:r>
            <a:endParaRPr lang="es-PE" sz="1600" dirty="0"/>
          </a:p>
          <a:p>
            <a:r>
              <a:rPr lang="es-PE" sz="1600" dirty="0"/>
              <a:t>	</a:t>
            </a:r>
            <a:r>
              <a:rPr lang="es-PE" sz="1600" dirty="0" smtClean="0"/>
              <a:t>2.3 (H. </a:t>
            </a:r>
            <a:r>
              <a:rPr lang="es-PE" sz="1600" dirty="0" err="1" smtClean="0"/>
              <a:t>Arendt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2.4 </a:t>
            </a:r>
            <a:r>
              <a:rPr lang="es-PE" sz="1600" dirty="0" smtClean="0">
                <a:solidFill>
                  <a:schemeClr val="accent6"/>
                </a:solidFill>
              </a:rPr>
              <a:t>Humanidades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2.5 </a:t>
            </a:r>
            <a:r>
              <a:rPr lang="es-PE" sz="1600" dirty="0" smtClean="0">
                <a:solidFill>
                  <a:schemeClr val="accent6"/>
                </a:solidFill>
              </a:rPr>
              <a:t>Consecuencias políticas de una educación deficiente. Autoritarismo, 	conformismo, instrumentalización y alienación</a:t>
            </a:r>
            <a:r>
              <a:rPr lang="es-PE" sz="1600" dirty="0" smtClean="0"/>
              <a:t>.</a:t>
            </a:r>
          </a:p>
          <a:p>
            <a:endParaRPr lang="es-PE" sz="1600" dirty="0"/>
          </a:p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1600" dirty="0">
                <a:solidFill>
                  <a:srgbClr val="FF0000"/>
                </a:solidFill>
              </a:rPr>
              <a:t>	</a:t>
            </a:r>
            <a:r>
              <a:rPr lang="es-PE" sz="1600" dirty="0" smtClean="0"/>
              <a:t>3.1 </a:t>
            </a:r>
            <a:r>
              <a:rPr lang="es-PE" sz="16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3.2 </a:t>
            </a:r>
            <a:r>
              <a:rPr lang="es-PE" sz="16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3.3 </a:t>
            </a:r>
            <a:r>
              <a:rPr lang="es-PE" sz="16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3.4 </a:t>
            </a:r>
            <a:r>
              <a:rPr lang="es-PE" sz="16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1600" dirty="0">
                <a:solidFill>
                  <a:schemeClr val="accent6"/>
                </a:solidFill>
              </a:rPr>
              <a:t> </a:t>
            </a:r>
            <a:r>
              <a:rPr lang="es-PE" sz="16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3.5 </a:t>
            </a:r>
            <a:r>
              <a:rPr lang="es-PE" sz="16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3.6 </a:t>
            </a:r>
            <a:r>
              <a:rPr lang="es-PE" sz="1600" dirty="0" smtClean="0">
                <a:solidFill>
                  <a:schemeClr val="accent6"/>
                </a:solidFill>
              </a:rPr>
              <a:t>Justificación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969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5057" y="2565606"/>
            <a:ext cx="6128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¿Qué lugar ocupa el asunto de la educación en el pensamiento de Kant?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¿Qué representa el proyecto crítico de Kant?</a:t>
            </a:r>
          </a:p>
          <a:p>
            <a:r>
              <a:rPr lang="es-PE" sz="1600" dirty="0" smtClean="0"/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 ¿La educación es un asunto teórico o práctico?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¿Qué lugar ocupa el pensamiento político de Kant?</a:t>
            </a:r>
          </a:p>
          <a:p>
            <a:endParaRPr lang="es-PE" sz="1600" dirty="0" smtClean="0"/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87770" y="2196274"/>
            <a:ext cx="4333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1600" dirty="0" smtClean="0"/>
              <a:t>	1.1 </a:t>
            </a:r>
            <a:r>
              <a:rPr lang="es-PE" sz="1600" dirty="0" smtClean="0">
                <a:solidFill>
                  <a:schemeClr val="accent6"/>
                </a:solidFill>
              </a:rPr>
              <a:t>Proyecto crítico de Kant </a:t>
            </a:r>
            <a:endParaRPr lang="es-PE" sz="1600" dirty="0"/>
          </a:p>
          <a:p>
            <a:r>
              <a:rPr lang="es-PE" sz="1600" dirty="0" smtClean="0"/>
              <a:t>	1.2 </a:t>
            </a:r>
            <a:r>
              <a:rPr lang="es-PE" sz="1600" dirty="0" smtClean="0">
                <a:solidFill>
                  <a:schemeClr val="accent6"/>
                </a:solidFill>
              </a:rPr>
              <a:t>Pensamiento político de Kant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1.3 </a:t>
            </a:r>
            <a:r>
              <a:rPr lang="es-PE" sz="1600" dirty="0" smtClean="0">
                <a:solidFill>
                  <a:schemeClr val="accent6"/>
                </a:solidFill>
              </a:rPr>
              <a:t>Moral, derecho y </a:t>
            </a:r>
            <a:r>
              <a:rPr lang="es-PE" sz="16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1600" dirty="0" smtClean="0">
                <a:solidFill>
                  <a:schemeClr val="accent6"/>
                </a:solidFill>
              </a:rPr>
              <a:t>. 	</a:t>
            </a:r>
            <a:r>
              <a:rPr lang="es-PE" sz="1600" dirty="0" err="1" smtClean="0">
                <a:solidFill>
                  <a:schemeClr val="accent6"/>
                </a:solidFill>
              </a:rPr>
              <a:t>Proto</a:t>
            </a:r>
            <a:r>
              <a:rPr lang="es-PE" sz="16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1600" dirty="0" smtClean="0"/>
              <a:t>. </a:t>
            </a:r>
          </a:p>
          <a:p>
            <a:endParaRPr lang="es-PE" sz="1600" dirty="0" smtClean="0"/>
          </a:p>
          <a:p>
            <a:endParaRPr lang="es-PE" sz="1600" dirty="0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6313715" y="2670629"/>
            <a:ext cx="1074055" cy="72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4942115" y="3011715"/>
            <a:ext cx="3403599" cy="507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5511801" y="3350436"/>
            <a:ext cx="2833913" cy="77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5785" y="2693854"/>
            <a:ext cx="43717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¿Porqué la educación se puede entender en crisis?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debe ser dogmática?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es solo para el mercado?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pública es importante?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¿Qué tipo de política puede seguirse de 	una educación deficiente?</a:t>
            </a: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>
              <a:solidFill>
                <a:srgbClr val="FF0000"/>
              </a:solidFill>
            </a:endParaRPr>
          </a:p>
          <a:p>
            <a:endParaRPr lang="es-PE" sz="1600" dirty="0" smtClean="0"/>
          </a:p>
          <a:p>
            <a:endParaRPr lang="es-PE" sz="1600" dirty="0"/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0913" y="2200368"/>
            <a:ext cx="421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2.1 </a:t>
            </a:r>
            <a:r>
              <a:rPr lang="es-PE" sz="1600" dirty="0" smtClean="0">
                <a:solidFill>
                  <a:schemeClr val="accent6"/>
                </a:solidFill>
              </a:rPr>
              <a:t>Dogmatismo y pensamiento 	crítico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2.2 </a:t>
            </a:r>
            <a:r>
              <a:rPr lang="es-PE" sz="1600" dirty="0" smtClean="0">
                <a:solidFill>
                  <a:schemeClr val="accent6"/>
                </a:solidFill>
              </a:rPr>
              <a:t>Tecnocracia y globalización</a:t>
            </a:r>
            <a:endParaRPr lang="es-PE" sz="1600" dirty="0" smtClean="0"/>
          </a:p>
          <a:p>
            <a:r>
              <a:rPr lang="es-PE" sz="1600" dirty="0"/>
              <a:t>	</a:t>
            </a:r>
            <a:r>
              <a:rPr lang="es-PE" sz="1600" dirty="0" smtClean="0"/>
              <a:t>2.3 (H. </a:t>
            </a:r>
            <a:r>
              <a:rPr lang="es-PE" sz="1600" dirty="0" err="1" smtClean="0"/>
              <a:t>Arendt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2.4 </a:t>
            </a:r>
            <a:r>
              <a:rPr lang="es-PE" sz="1600" dirty="0" smtClean="0">
                <a:solidFill>
                  <a:schemeClr val="accent6"/>
                </a:solidFill>
              </a:rPr>
              <a:t>Humanidades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2.5 </a:t>
            </a:r>
            <a:r>
              <a:rPr lang="es-PE" sz="1600" dirty="0" smtClean="0">
                <a:solidFill>
                  <a:schemeClr val="accent6"/>
                </a:solidFill>
              </a:rPr>
              <a:t>Consecuencias políticas de una 	educación deficiente. Autoritarismo, 	conformismo, 	instrumentalización y alienación</a:t>
            </a:r>
            <a:r>
              <a:rPr lang="es-PE" sz="1600" dirty="0" smtClean="0"/>
              <a:t>.</a:t>
            </a:r>
          </a:p>
          <a:p>
            <a:endParaRPr lang="es-PE" sz="1600" dirty="0"/>
          </a:p>
          <a:p>
            <a:endParaRPr lang="es-PE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557487" y="2365829"/>
            <a:ext cx="2213426" cy="50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68801" y="2619829"/>
            <a:ext cx="3323770" cy="500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510315" y="3120574"/>
            <a:ext cx="3182256" cy="239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477657" y="3612607"/>
            <a:ext cx="3040743" cy="2481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252687" y="3860805"/>
            <a:ext cx="3265713" cy="2230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2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2262779"/>
            <a:ext cx="5617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¿Qué nos dice Kant sobre la educación, y cómo esto puede confrontar la crisis educativa?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¿El paternalismo es apropiado para repúblicas 	democráticas?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razón pública tiene algo que ver con educación y 	política?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¿El derecho a la justificación es deseable?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170057" y="2016557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1600" dirty="0">
                <a:solidFill>
                  <a:srgbClr val="FF0000"/>
                </a:solidFill>
              </a:rPr>
              <a:t>	</a:t>
            </a:r>
            <a:r>
              <a:rPr lang="es-PE" sz="1600" dirty="0" smtClean="0"/>
              <a:t>3.1 </a:t>
            </a:r>
            <a:r>
              <a:rPr lang="es-PE" sz="16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3.2 </a:t>
            </a:r>
            <a:r>
              <a:rPr lang="es-PE" sz="16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3.3 </a:t>
            </a:r>
            <a:r>
              <a:rPr lang="es-PE" sz="16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3.4 </a:t>
            </a:r>
            <a:r>
              <a:rPr lang="es-PE" sz="16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1600" dirty="0">
                <a:solidFill>
                  <a:schemeClr val="accent6"/>
                </a:solidFill>
              </a:rPr>
              <a:t> </a:t>
            </a:r>
            <a:r>
              <a:rPr lang="es-PE" sz="1600" dirty="0" smtClean="0">
                <a:solidFill>
                  <a:schemeClr val="accent6"/>
                </a:solidFill>
              </a:rPr>
              <a:t>y autonomía</a:t>
            </a:r>
            <a:r>
              <a:rPr lang="es-PE" sz="1600" dirty="0"/>
              <a:t>	</a:t>
            </a:r>
            <a:r>
              <a:rPr lang="es-PE" sz="1600" dirty="0" smtClean="0"/>
              <a:t>3.5 </a:t>
            </a:r>
            <a:r>
              <a:rPr lang="es-PE" sz="16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3.6 </a:t>
            </a:r>
            <a:r>
              <a:rPr lang="es-PE" sz="1600" dirty="0" smtClean="0">
                <a:solidFill>
                  <a:schemeClr val="accent6"/>
                </a:solidFill>
              </a:rPr>
              <a:t>Justificación</a:t>
            </a:r>
            <a:endParaRPr lang="es-PE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080001" y="2262779"/>
            <a:ext cx="2090056" cy="2627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370286" y="3540051"/>
            <a:ext cx="2815771" cy="171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420328" y="3896768"/>
            <a:ext cx="3664129" cy="1000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920343" y="2862124"/>
            <a:ext cx="3164114" cy="512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6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 smtClean="0"/>
              <a:t>Introducción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CARE Perú (s/a) </a:t>
            </a:r>
            <a:r>
              <a:rPr lang="es-PE" i="1" dirty="0"/>
              <a:t>Cinco cifras alarmantes de la educación en el Perú</a:t>
            </a:r>
            <a:r>
              <a:rPr lang="es-PE" dirty="0"/>
              <a:t>. Recuperado de: </a:t>
            </a:r>
            <a:r>
              <a:rPr lang="es-PE" u="sng" dirty="0">
                <a:hlinkClick r:id="rId2"/>
              </a:rPr>
              <a:t>https://care.org.pe/5-cifras-alarmantes-de-la-educacion-en-el-peru/#:~:text=El%20Per%C3%BA%20tiene%20una%20tasa,a%C3%B1os%20no%20la%20ha%20culminado</a:t>
            </a:r>
            <a:r>
              <a:rPr lang="es-PE" dirty="0"/>
              <a:t>.</a:t>
            </a:r>
          </a:p>
          <a:p>
            <a:r>
              <a:rPr lang="es-PE" dirty="0"/>
              <a:t>MINEDU. (2017) </a:t>
            </a:r>
            <a:r>
              <a:rPr lang="es-PE" i="1" dirty="0"/>
              <a:t>Perú ¿cómo vamos en educación?</a:t>
            </a:r>
            <a:endParaRPr lang="es-PE" dirty="0"/>
          </a:p>
          <a:p>
            <a:r>
              <a:rPr lang="es-PE" dirty="0"/>
              <a:t>Oficina Internacional del Trabajo (2014). </a:t>
            </a:r>
            <a:r>
              <a:rPr lang="es-PE" i="1" dirty="0"/>
              <a:t>Convenio Núm. 169 de la OIT sobre pueblos indígenas y tribales. </a:t>
            </a:r>
            <a:endParaRPr lang="es-PE" dirty="0"/>
          </a:p>
          <a:p>
            <a:r>
              <a:rPr lang="es-PE" dirty="0" err="1"/>
              <a:t>Kymlicka</a:t>
            </a:r>
            <a:r>
              <a:rPr lang="es-PE" dirty="0"/>
              <a:t>, W. (1996) </a:t>
            </a:r>
            <a:r>
              <a:rPr lang="es-PE" i="1" dirty="0"/>
              <a:t>Ciudadanía multicultural. </a:t>
            </a:r>
            <a:r>
              <a:rPr lang="es-PE" dirty="0" smtClean="0"/>
              <a:t>Paidós</a:t>
            </a:r>
          </a:p>
          <a:p>
            <a:r>
              <a:rPr lang="es-PE" dirty="0" smtClean="0"/>
              <a:t>Falla, R. (2022) </a:t>
            </a:r>
            <a:r>
              <a:rPr lang="es-PE" i="1" dirty="0" smtClean="0"/>
              <a:t>La trama invisible de lo útil</a:t>
            </a:r>
            <a:r>
              <a:rPr lang="es-PE" dirty="0" smtClean="0"/>
              <a:t>. Fondo editorial UARM</a:t>
            </a:r>
            <a:endParaRPr lang="es-PE" dirty="0"/>
          </a:p>
          <a:p>
            <a:r>
              <a:rPr lang="es-PE" dirty="0"/>
              <a:t>Aristóteles. (s/a) </a:t>
            </a:r>
            <a:r>
              <a:rPr lang="es-PE" i="1" dirty="0"/>
              <a:t>Política, libro 9</a:t>
            </a:r>
            <a:r>
              <a:rPr lang="es-PE" dirty="0"/>
              <a:t>? Creo?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4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365760"/>
            <a:ext cx="11062062" cy="5969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1.1 Proyecto crítico de </a:t>
            </a:r>
            <a:r>
              <a:rPr lang="es-PE" b="1" dirty="0" smtClean="0"/>
              <a:t>Kant</a:t>
            </a:r>
          </a:p>
          <a:p>
            <a:pPr marL="457200" lvl="1" indent="0">
              <a:buNone/>
            </a:pPr>
            <a:endParaRPr lang="es-PE" dirty="0"/>
          </a:p>
          <a:p>
            <a:r>
              <a:rPr lang="es-PE" dirty="0"/>
              <a:t>Gómez </a:t>
            </a:r>
            <a:r>
              <a:rPr lang="es-PE" dirty="0" err="1"/>
              <a:t>Caffarena</a:t>
            </a:r>
            <a:r>
              <a:rPr lang="es-PE" dirty="0"/>
              <a:t>, J. (1983) </a:t>
            </a:r>
            <a:r>
              <a:rPr lang="es-PE" i="1" dirty="0"/>
              <a:t>El teísmo moral de Kant</a:t>
            </a:r>
            <a:r>
              <a:rPr lang="es-PE" dirty="0"/>
              <a:t>. </a:t>
            </a:r>
            <a:r>
              <a:rPr lang="en-US" dirty="0" err="1"/>
              <a:t>Ediciones</a:t>
            </a:r>
            <a:r>
              <a:rPr lang="en-US" dirty="0"/>
              <a:t> </a:t>
            </a:r>
            <a:r>
              <a:rPr lang="en-US" dirty="0" err="1"/>
              <a:t>Cristiandad</a:t>
            </a:r>
            <a:r>
              <a:rPr lang="en-US" dirty="0"/>
              <a:t>. </a:t>
            </a:r>
            <a:endParaRPr lang="es-PE" dirty="0"/>
          </a:p>
          <a:p>
            <a:r>
              <a:rPr lang="en-US" dirty="0"/>
              <a:t>Kant, I (1998) </a:t>
            </a:r>
            <a:r>
              <a:rPr lang="en-US" i="1" dirty="0"/>
              <a:t>On the miscarriage of al philosophical trials in theodicy.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Religion within the Boundaries of mere Reason</a:t>
            </a:r>
            <a:r>
              <a:rPr lang="en-US" i="1" dirty="0"/>
              <a:t>. </a:t>
            </a:r>
            <a:r>
              <a:rPr lang="en-US" dirty="0"/>
              <a:t>Cambridge University Press.</a:t>
            </a:r>
            <a:endParaRPr lang="es-PE" dirty="0"/>
          </a:p>
          <a:p>
            <a:r>
              <a:rPr lang="en-US" dirty="0"/>
              <a:t>Kant, I (1998) </a:t>
            </a:r>
            <a:r>
              <a:rPr lang="en-US" i="1" dirty="0"/>
              <a:t>Religion within the Boundaries of mere Reason.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>
                <a:solidFill>
                  <a:srgbClr val="FF0000"/>
                </a:solidFill>
              </a:rPr>
              <a:t>Kant, I (2007) </a:t>
            </a:r>
            <a:r>
              <a:rPr lang="es-PE" i="1" dirty="0">
                <a:solidFill>
                  <a:srgbClr val="FF0000"/>
                </a:solidFill>
              </a:rPr>
              <a:t>Crítica de la razón pura</a:t>
            </a:r>
            <a:r>
              <a:rPr lang="es-PE" dirty="0">
                <a:solidFill>
                  <a:srgbClr val="FF0000"/>
                </a:solidFill>
              </a:rPr>
              <a:t>. Traducción de Mario </a:t>
            </a:r>
            <a:r>
              <a:rPr lang="es-PE" dirty="0" err="1">
                <a:solidFill>
                  <a:srgbClr val="FF0000"/>
                </a:solidFill>
              </a:rPr>
              <a:t>Caimi</a:t>
            </a:r>
            <a:r>
              <a:rPr lang="es-PE" dirty="0">
                <a:solidFill>
                  <a:srgbClr val="FF0000"/>
                </a:solidFill>
              </a:rPr>
              <a:t>. Ed. </a:t>
            </a:r>
            <a:r>
              <a:rPr lang="es-PE" dirty="0" err="1">
                <a:solidFill>
                  <a:srgbClr val="FF0000"/>
                </a:solidFill>
              </a:rPr>
              <a:t>Colihue</a:t>
            </a:r>
            <a:r>
              <a:rPr lang="es-PE" dirty="0">
                <a:solidFill>
                  <a:srgbClr val="FF0000"/>
                </a:solidFill>
              </a:rPr>
              <a:t> Clásica.</a:t>
            </a:r>
          </a:p>
          <a:p>
            <a:r>
              <a:rPr lang="en-US" dirty="0"/>
              <a:t>Kant, I (2007) </a:t>
            </a:r>
            <a:r>
              <a:rPr lang="en-US" i="1" dirty="0"/>
              <a:t>Essay on the maladies of the head (1764)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/>
              <a:t>Kant, I. (2000) </a:t>
            </a:r>
            <a:r>
              <a:rPr lang="es-PE" i="1" dirty="0"/>
              <a:t>Crítica de la razón práctica</a:t>
            </a:r>
            <a:r>
              <a:rPr lang="es-PE" dirty="0"/>
              <a:t>. Alianza Editorial.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(2005) </a:t>
            </a:r>
            <a:r>
              <a:rPr lang="es-PE" i="1" dirty="0">
                <a:solidFill>
                  <a:srgbClr val="FF0000"/>
                </a:solidFill>
              </a:rPr>
              <a:t>Cómo orientarse en el pensamiento</a:t>
            </a:r>
            <a:r>
              <a:rPr lang="es-PE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Ed. </a:t>
            </a:r>
            <a:r>
              <a:rPr lang="en-US" dirty="0" err="1">
                <a:solidFill>
                  <a:srgbClr val="FF0000"/>
                </a:solidFill>
              </a:rPr>
              <a:t>Quadrata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n-US" dirty="0"/>
              <a:t>Korner, S. (1955) </a:t>
            </a:r>
            <a:r>
              <a:rPr lang="en-US" i="1" dirty="0"/>
              <a:t>Kant</a:t>
            </a:r>
            <a:r>
              <a:rPr lang="en-US" dirty="0"/>
              <a:t>. </a:t>
            </a:r>
            <a:r>
              <a:rPr lang="es-PE" dirty="0"/>
              <a:t>Alianza Editorial.</a:t>
            </a:r>
          </a:p>
          <a:p>
            <a:r>
              <a:rPr lang="es-PE" dirty="0" err="1"/>
              <a:t>Korner</a:t>
            </a:r>
            <a:r>
              <a:rPr lang="es-PE" dirty="0"/>
              <a:t>, S. (1955) </a:t>
            </a:r>
            <a:r>
              <a:rPr lang="es-PE" i="1" dirty="0"/>
              <a:t>Kant</a:t>
            </a:r>
            <a:r>
              <a:rPr lang="es-PE" dirty="0"/>
              <a:t>. </a:t>
            </a:r>
            <a:r>
              <a:rPr lang="en-US" dirty="0"/>
              <a:t>Penguin Books.</a:t>
            </a:r>
            <a:endParaRPr lang="es-PE" dirty="0"/>
          </a:p>
          <a:p>
            <a:r>
              <a:rPr lang="en-US" dirty="0"/>
              <a:t>Krauss, K. (2020) </a:t>
            </a:r>
            <a:r>
              <a:rPr lang="en-US" i="1" dirty="0"/>
              <a:t>Kant on self-knowledge and self-formation. The nature of inner experience</a:t>
            </a:r>
            <a:r>
              <a:rPr lang="en-US" dirty="0"/>
              <a:t>. Cambridge University Press.</a:t>
            </a:r>
            <a:endParaRPr lang="es-PE" dirty="0"/>
          </a:p>
          <a:p>
            <a:r>
              <a:rPr lang="en-US" dirty="0">
                <a:solidFill>
                  <a:srgbClr val="FF0000"/>
                </a:solidFill>
              </a:rPr>
              <a:t>O´Neill, O. (1986) </a:t>
            </a:r>
            <a:r>
              <a:rPr lang="en-US" i="1" dirty="0">
                <a:solidFill>
                  <a:srgbClr val="FF0000"/>
                </a:solidFill>
              </a:rPr>
              <a:t>The public use of reason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: Political Theory, Vol 14, Nº4, Nov. pp. 523-551.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Kant, I. (1991) </a:t>
            </a:r>
            <a:r>
              <a:rPr lang="en-US" i="1" dirty="0">
                <a:solidFill>
                  <a:srgbClr val="FF0000"/>
                </a:solidFill>
              </a:rPr>
              <a:t>Kant political writings</a:t>
            </a:r>
            <a:r>
              <a:rPr lang="en-US" dirty="0">
                <a:solidFill>
                  <a:srgbClr val="FF0000"/>
                </a:solidFill>
              </a:rPr>
              <a:t>. Cambridge University Press.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edition. Edited by: H.S. Reiss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9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2451</Words>
  <Application>Microsoft Office PowerPoint</Application>
  <PresentationFormat>Panorámica</PresentationFormat>
  <Paragraphs>288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21</cp:revision>
  <dcterms:created xsi:type="dcterms:W3CDTF">2023-11-01T19:52:05Z</dcterms:created>
  <dcterms:modified xsi:type="dcterms:W3CDTF">2023-11-06T05:24:31Z</dcterms:modified>
</cp:coreProperties>
</file>