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2" r:id="rId9"/>
    <p:sldId id="265" r:id="rId10"/>
    <p:sldId id="261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200" dirty="0"/>
              <a:t>Los antecedentes de Nietzsche</a:t>
            </a:r>
            <a:endParaRPr lang="es-PE" sz="4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 </a:t>
            </a:r>
            <a:r>
              <a:rPr lang="es-ES" b="1" i="1" dirty="0">
                <a:solidFill>
                  <a:schemeClr val="tx2">
                    <a:lumMod val="90000"/>
                  </a:schemeClr>
                </a:solidFill>
              </a:rPr>
              <a:t>La forja de los trasmundos </a:t>
            </a:r>
            <a:endParaRPr lang="es-PE" b="1" i="1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9218" name="Picture 2" descr="http://gutenberg.spiegel.de/gutenb/nietzsch/unzeit1/bilder/nietzsch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7000"/>
          </a:blip>
          <a:srcRect/>
          <a:stretch>
            <a:fillRect/>
          </a:stretch>
        </p:blipFill>
        <p:spPr bwMode="auto">
          <a:xfrm>
            <a:off x="285720" y="3286124"/>
            <a:ext cx="2553954" cy="3384000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60DFB4-B530-4B53-B8AB-DDA361F6A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95" y="5206363"/>
            <a:ext cx="1255885" cy="12619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Bibliografía 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endParaRPr lang="es-ES" sz="205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-ES" sz="2050" dirty="0">
                <a:solidFill>
                  <a:schemeClr val="accent6">
                    <a:lumMod val="75000"/>
                  </a:schemeClr>
                </a:solidFill>
              </a:rPr>
              <a:t>FINK, Eugen</a:t>
            </a:r>
          </a:p>
          <a:p>
            <a:pPr>
              <a:spcBef>
                <a:spcPts val="0"/>
              </a:spcBef>
              <a:buNone/>
            </a:pPr>
            <a:r>
              <a:rPr lang="es-ES" sz="2050" dirty="0">
                <a:solidFill>
                  <a:schemeClr val="accent6">
                    <a:lumMod val="75000"/>
                  </a:schemeClr>
                </a:solidFill>
              </a:rPr>
              <a:t>1986   </a:t>
            </a:r>
            <a:r>
              <a:rPr lang="es-ES" sz="2050" i="1" dirty="0">
                <a:solidFill>
                  <a:schemeClr val="accent6">
                    <a:lumMod val="75000"/>
                  </a:schemeClr>
                </a:solidFill>
              </a:rPr>
              <a:t>La filosofía de Nietzsche</a:t>
            </a:r>
            <a:r>
              <a:rPr lang="es-ES" sz="2050" dirty="0">
                <a:solidFill>
                  <a:schemeClr val="accent6">
                    <a:lumMod val="75000"/>
                  </a:schemeClr>
                </a:solidFill>
              </a:rPr>
              <a:t>. Madrid: Alianza Editorial.</a:t>
            </a:r>
          </a:p>
          <a:p>
            <a:pPr>
              <a:spcBef>
                <a:spcPts val="0"/>
              </a:spcBef>
              <a:buNone/>
            </a:pPr>
            <a:endParaRPr lang="es-ES" sz="205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-ES" sz="2050" dirty="0">
                <a:solidFill>
                  <a:schemeClr val="accent6">
                    <a:lumMod val="75000"/>
                  </a:schemeClr>
                </a:solidFill>
              </a:rPr>
              <a:t>REALE, Giovanni y Dario ANTISERI</a:t>
            </a:r>
          </a:p>
          <a:p>
            <a:pPr>
              <a:spcBef>
                <a:spcPts val="0"/>
              </a:spcBef>
              <a:buNone/>
            </a:pPr>
            <a:r>
              <a:rPr lang="es-ES" sz="2050" dirty="0">
                <a:solidFill>
                  <a:schemeClr val="accent6">
                    <a:lumMod val="75000"/>
                  </a:schemeClr>
                </a:solidFill>
              </a:rPr>
              <a:t>2001   </a:t>
            </a:r>
            <a:r>
              <a:rPr lang="es-ES" sz="2050" i="1" dirty="0">
                <a:solidFill>
                  <a:schemeClr val="accent6">
                    <a:lumMod val="75000"/>
                  </a:schemeClr>
                </a:solidFill>
              </a:rPr>
              <a:t>Historia del pensamiento filosófico y científico</a:t>
            </a:r>
            <a:r>
              <a:rPr lang="es-ES" sz="2050" dirty="0">
                <a:solidFill>
                  <a:schemeClr val="accent6">
                    <a:lumMod val="75000"/>
                  </a:schemeClr>
                </a:solidFill>
              </a:rPr>
              <a:t>, vols. 1, 2 y 3. </a:t>
            </a:r>
          </a:p>
          <a:p>
            <a:pPr>
              <a:spcBef>
                <a:spcPts val="0"/>
              </a:spcBef>
              <a:buNone/>
            </a:pPr>
            <a:r>
              <a:rPr lang="es-ES" sz="2050" dirty="0">
                <a:solidFill>
                  <a:schemeClr val="accent6">
                    <a:lumMod val="75000"/>
                  </a:schemeClr>
                </a:solidFill>
              </a:rPr>
              <a:t>          Barcelona: Herder.</a:t>
            </a:r>
          </a:p>
          <a:p>
            <a:pPr>
              <a:spcBef>
                <a:spcPts val="0"/>
              </a:spcBef>
              <a:buNone/>
            </a:pPr>
            <a:endParaRPr lang="es-ES" sz="205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-ES" sz="2050" dirty="0">
                <a:solidFill>
                  <a:schemeClr val="accent6">
                    <a:lumMod val="75000"/>
                  </a:schemeClr>
                </a:solidFill>
              </a:rPr>
              <a:t>SEVERINO, Emanuele</a:t>
            </a:r>
          </a:p>
          <a:p>
            <a:pPr>
              <a:spcBef>
                <a:spcPts val="0"/>
              </a:spcBef>
              <a:buNone/>
            </a:pPr>
            <a:r>
              <a:rPr lang="es-ES" sz="2050" dirty="0">
                <a:solidFill>
                  <a:schemeClr val="accent6">
                    <a:lumMod val="75000"/>
                  </a:schemeClr>
                </a:solidFill>
              </a:rPr>
              <a:t>1986   </a:t>
            </a:r>
            <a:r>
              <a:rPr lang="es-ES" sz="2050" i="1" dirty="0">
                <a:solidFill>
                  <a:schemeClr val="accent6">
                    <a:lumMod val="75000"/>
                  </a:schemeClr>
                </a:solidFill>
              </a:rPr>
              <a:t>La filosofía moderna</a:t>
            </a:r>
            <a:r>
              <a:rPr lang="es-ES" sz="2050" dirty="0">
                <a:solidFill>
                  <a:schemeClr val="accent6">
                    <a:lumMod val="75000"/>
                  </a:schemeClr>
                </a:solidFill>
              </a:rPr>
              <a:t>. Barcelona: Ariel.</a:t>
            </a: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6">
                    <a:lumMod val="75000"/>
                  </a:schemeClr>
                </a:solidFill>
              </a:rPr>
              <a:t>1986   </a:t>
            </a:r>
            <a:r>
              <a:rPr lang="es-ES" sz="2000" i="1" dirty="0">
                <a:solidFill>
                  <a:schemeClr val="accent6">
                    <a:lumMod val="75000"/>
                  </a:schemeClr>
                </a:solidFill>
              </a:rPr>
              <a:t>La filosofía antigua</a:t>
            </a:r>
            <a:r>
              <a:rPr lang="es-ES" sz="2000" dirty="0">
                <a:solidFill>
                  <a:schemeClr val="accent6">
                    <a:lumMod val="75000"/>
                  </a:schemeClr>
                </a:solidFill>
              </a:rPr>
              <a:t>. Barcelona: Ariel. </a:t>
            </a:r>
          </a:p>
          <a:p>
            <a:pPr lvl="1">
              <a:spcBef>
                <a:spcPts val="0"/>
              </a:spcBef>
              <a:buNone/>
            </a:pPr>
            <a:endParaRPr lang="es-ES" sz="2000" b="1" i="1" dirty="0"/>
          </a:p>
          <a:p>
            <a:pPr lvl="1">
              <a:spcBef>
                <a:spcPts val="0"/>
              </a:spcBef>
            </a:pPr>
            <a:endParaRPr lang="es-ES" sz="2000" b="1" i="1" dirty="0"/>
          </a:p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endParaRPr lang="es-PE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La filosofía de Heráclito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r>
              <a:rPr lang="es-ES" sz="2400" dirty="0"/>
              <a:t>El movimiento eterno de las cosas hace que nada sea permanente: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en los mismos ríos ingresamos y no ingresamos (49)</a:t>
            </a:r>
            <a:r>
              <a:rPr lang="es-ES" sz="2400" dirty="0"/>
              <a:t>.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Cada ente se sitúa en oposición ante otro: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la guerra es común y la justicia es discordia, y todas las cosas se engendran por discordia y necesidad (80)</a:t>
            </a:r>
            <a:r>
              <a:rPr lang="es-ES" sz="2400" dirty="0"/>
              <a:t>.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La lucha de contrarios (</a:t>
            </a:r>
            <a:r>
              <a:rPr lang="es-ES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pólemos</a:t>
            </a:r>
            <a:r>
              <a:rPr lang="es-ES" sz="2400" dirty="0"/>
              <a:t>) regula el orden del mundo y sustenta su unidad: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</a:rPr>
              <a:t>Todas las cosas son una (50)</a:t>
            </a:r>
            <a:r>
              <a:rPr lang="es-E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s-E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2200" b="1" i="1" dirty="0">
                <a:solidFill>
                  <a:schemeClr val="accent4">
                    <a:lumMod val="75000"/>
                  </a:schemeClr>
                </a:solidFill>
              </a:rPr>
              <a:t>Pólemos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</a:rPr>
              <a:t>es padre y rey de todas las cosas </a:t>
            </a:r>
            <a:r>
              <a:rPr lang="es-E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53</a:t>
            </a:r>
            <a:r>
              <a:rPr lang="es-ES" sz="24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es-ES" sz="2400" dirty="0"/>
              <a:t>.</a:t>
            </a:r>
            <a:endParaRPr lang="es-PE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Socratismo y platonismo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r>
              <a:rPr lang="es-ES" sz="2400" dirty="0"/>
              <a:t>La crítica socrática a los fundamentos de la moral – tanto la tradicional como la de la polis democrática – se sustenta en su pobre racionalización.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La </a:t>
            </a:r>
            <a:r>
              <a:rPr lang="es-ES" sz="2300" b="1" i="1" dirty="0">
                <a:solidFill>
                  <a:schemeClr val="bg2">
                    <a:lumMod val="50000"/>
                  </a:schemeClr>
                </a:solidFill>
              </a:rPr>
              <a:t>mayéutica</a:t>
            </a:r>
            <a:r>
              <a:rPr lang="es-ES" sz="2400" dirty="0"/>
              <a:t> se propone como negación de la opinión (perspectiva particular) con miras a seguir la vía del </a:t>
            </a:r>
            <a:r>
              <a:rPr lang="es-ES" sz="2300" b="1" i="1" dirty="0">
                <a:solidFill>
                  <a:schemeClr val="bg2">
                    <a:lumMod val="50000"/>
                  </a:schemeClr>
                </a:solidFill>
              </a:rPr>
              <a:t>logos</a:t>
            </a:r>
            <a:r>
              <a:rPr lang="es-ES" sz="2400" i="1" dirty="0"/>
              <a:t> </a:t>
            </a:r>
            <a:r>
              <a:rPr lang="es-ES" sz="2400" dirty="0"/>
              <a:t>en el afianzamiento de la verdad en los conceptos morales (comprensión de </a:t>
            </a:r>
            <a:r>
              <a:rPr lang="es-ES" sz="2400" u="sng" dirty="0"/>
              <a:t>lo universal</a:t>
            </a:r>
            <a:r>
              <a:rPr lang="es-ES" sz="2400" dirty="0"/>
              <a:t>). 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El platonismo objetiva metafísicamente lo universal en Ideas, un “mundo de las Ideas” que existe aparte del ámbito sensorial en que nos movemos y que lo regula. </a:t>
            </a:r>
            <a:endParaRPr lang="es-PE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El paradigma de la moral cristiana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r>
              <a:rPr lang="es-ES" sz="2400" dirty="0"/>
              <a:t>Traducción de la iniciativa platónica a la postulación de un Dios trascendente que se distingue de los demás entes, los mismos que se entienden como creación suya.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La divinidad está en posesión de:</a:t>
            </a:r>
          </a:p>
          <a:p>
            <a:pPr lvl="1">
              <a:spcBef>
                <a:spcPts val="0"/>
              </a:spcBef>
            </a:pP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</a:rPr>
              <a:t>imponer el sentido moral del mundo creado;</a:t>
            </a:r>
          </a:p>
          <a:p>
            <a:pPr lvl="1">
              <a:spcBef>
                <a:spcPts val="0"/>
              </a:spcBef>
            </a:pP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</a:rPr>
              <a:t>implantar un plan histórico para el hombre;</a:t>
            </a:r>
          </a:p>
          <a:p>
            <a:pPr lvl="1">
              <a:spcBef>
                <a:spcPts val="0"/>
              </a:spcBef>
            </a:pP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</a:rPr>
              <a:t>proponer condiciones de redención al hombre, quien de por sí no puede darse a sí mismo ningún tipo de salvación al ser esencialmente culpable;</a:t>
            </a:r>
          </a:p>
          <a:p>
            <a:pPr lvl="1">
              <a:spcBef>
                <a:spcPts val="0"/>
              </a:spcBef>
            </a:pP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</a:rPr>
              <a:t>prometer una vida mejor a la que conocemos de inmediato en un “más allá”.</a:t>
            </a:r>
            <a:endParaRPr lang="es-PE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El sujeto de la filosofía moderna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r>
              <a:rPr lang="es-ES" sz="2400" dirty="0"/>
              <a:t>Con Descartes se inicia una concepción del yo como sujeto autosuficiente que:</a:t>
            </a:r>
          </a:p>
          <a:p>
            <a:pPr lvl="1">
              <a:spcBef>
                <a:spcPts val="0"/>
              </a:spcBef>
            </a:pP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</a:rPr>
              <a:t>se concibe a sí mismo como intrínsecamente desconectado del mundo;</a:t>
            </a:r>
          </a:p>
          <a:p>
            <a:pPr lvl="1">
              <a:spcBef>
                <a:spcPts val="0"/>
              </a:spcBef>
            </a:pP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</a:rPr>
              <a:t>debe encontrar dentro de sí las bases para convertir al mundo en objeto de manipulación técnica;</a:t>
            </a:r>
          </a:p>
          <a:p>
            <a:pPr lvl="1">
              <a:spcBef>
                <a:spcPts val="0"/>
              </a:spcBef>
            </a:pP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</a:rPr>
              <a:t>desarrolla la noción de ciencia en base a principios universales. </a:t>
            </a:r>
          </a:p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endParaRPr lang="es-PE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La moral kantiana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r>
              <a:rPr lang="es-ES" sz="2400" dirty="0"/>
              <a:t>El yo se instaura como autoridad moral al tener dentro de sí el principio racional que regula su acción, la cual solo es moralmente válida cuando es autónoma.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La libertad se entiende como buena voluntad en tanto voluntad que obedece las pautas del imperativo categórico, voluntad libre.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La faceta natural del hombre se entiende como opuesta al ámbito de la libertad. </a:t>
            </a:r>
          </a:p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endParaRPr lang="es-PE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El romanticismo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r>
              <a:rPr lang="es-ES" sz="2400" dirty="0"/>
              <a:t>El yo afianza su individualidad reaccionando frente al carácter impersonal de los valores universales de la razón científica (meta de la Ilustración). Así: </a:t>
            </a:r>
          </a:p>
          <a:p>
            <a:pPr lvl="1">
              <a:spcBef>
                <a:spcPts val="0"/>
              </a:spcBef>
            </a:pP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defiende lo distinto y lo diverso;</a:t>
            </a:r>
          </a:p>
          <a:p>
            <a:pPr lvl="1">
              <a:spcBef>
                <a:spcPts val="0"/>
              </a:spcBef>
            </a:pP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revalora el sentimiento frente al cálculo racional;</a:t>
            </a:r>
          </a:p>
          <a:p>
            <a:pPr lvl="1">
              <a:spcBef>
                <a:spcPts val="0"/>
              </a:spcBef>
            </a:pP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postula la creatividad artística como empuje para la trascendencia del espíritu.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Sueño de recuperación de los paraísos perdidos, en especial, de los ideales de la cultura, la ética y el arte de la Grecia clásica. </a:t>
            </a:r>
          </a:p>
          <a:p>
            <a:pPr>
              <a:spcBef>
                <a:spcPts val="0"/>
              </a:spcBef>
            </a:pPr>
            <a:endParaRPr lang="es-PE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La filosofía de Schopenhauer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r>
              <a:rPr lang="es-ES" sz="2400" dirty="0"/>
              <a:t>El mundo tiene un ser doble: </a:t>
            </a:r>
          </a:p>
          <a:p>
            <a:pPr lvl="1">
              <a:spcBef>
                <a:spcPts val="0"/>
              </a:spcBef>
            </a:pPr>
            <a:r>
              <a:rPr lang="es-ES" sz="2000" b="1" i="1" dirty="0">
                <a:solidFill>
                  <a:schemeClr val="accent2">
                    <a:lumMod val="75000"/>
                  </a:schemeClr>
                </a:solidFill>
              </a:rPr>
              <a:t>Representación – objetividad disponible para ser observado y conceptualizado por el sujeto cognoscente </a:t>
            </a:r>
            <a:r>
              <a:rPr lang="es-ES" sz="2000" b="1" i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 fenómeno.</a:t>
            </a:r>
            <a:r>
              <a:rPr lang="es-ES" sz="20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s-ES" sz="2000" b="1" i="1" dirty="0">
                <a:solidFill>
                  <a:schemeClr val="accent2">
                    <a:lumMod val="75000"/>
                  </a:schemeClr>
                </a:solidFill>
              </a:rPr>
              <a:t>Voluntad – flujo de movimientos y transformaciones, despliegue de vida </a:t>
            </a:r>
            <a:r>
              <a:rPr lang="es-ES" sz="2000" b="1" i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 noúmeno</a:t>
            </a:r>
            <a:r>
              <a:rPr lang="es-ES" sz="2000" b="1" i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La voluntad resulta ser la instancia más fuerte de las dos, de hecho es la esencia más pura de todo lo que existe.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El </a:t>
            </a:r>
            <a:r>
              <a:rPr lang="es-ES" sz="2200" b="1" i="1" dirty="0">
                <a:solidFill>
                  <a:schemeClr val="accent3">
                    <a:lumMod val="75000"/>
                  </a:schemeClr>
                </a:solidFill>
              </a:rPr>
              <a:t>“velo de Maya”</a:t>
            </a:r>
            <a:r>
              <a:rPr lang="es-ES" sz="2400" dirty="0"/>
              <a:t> oculta habitualmente el flujo vital del mundo ante nuestro intelecto, que suele estar preocupado categorizando nuestras representaciones.</a:t>
            </a:r>
          </a:p>
          <a:p>
            <a:pPr>
              <a:spcBef>
                <a:spcPts val="0"/>
              </a:spcBef>
            </a:pPr>
            <a:endParaRPr lang="es-PE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El positivismo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r>
              <a:rPr lang="es-ES" sz="2400" dirty="0"/>
              <a:t>Propone una concepción de la ciencia y de la cultura humana en general a partir del modelo de la rama físico-natural desde un enfoque empirista.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Así, la fase definitiva del saber: </a:t>
            </a:r>
          </a:p>
          <a:p>
            <a:pPr lvl="1">
              <a:spcBef>
                <a:spcPts val="0"/>
              </a:spcBef>
            </a:pP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</a:rPr>
              <a:t>aprende de una vez por todas a ver los hechos concretos en sí mismos sin los ropajes de la religión (fuerzas sobrenaturales) y la metafísica (esencias inmóviles y universales);</a:t>
            </a:r>
          </a:p>
          <a:p>
            <a:pPr lvl="1">
              <a:spcBef>
                <a:spcPts val="0"/>
              </a:spcBef>
            </a:pP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</a:rPr>
              <a:t>reivindica el carácter transitorio y relativo de sus contenidos; </a:t>
            </a:r>
          </a:p>
          <a:p>
            <a:pPr lvl="1">
              <a:spcBef>
                <a:spcPts val="0"/>
              </a:spcBef>
            </a:pP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</a:rPr>
              <a:t>se enfila por el camino del progreso con miras al mayor bienestar de la especie humana a través de la creación de tecnología y justicia.</a:t>
            </a:r>
            <a:endParaRPr lang="es-PE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10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269</TotalTime>
  <Words>774</Words>
  <Application>Microsoft Office PowerPoint</Application>
  <PresentationFormat>Presentación en pantalla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Constantia</vt:lpstr>
      <vt:lpstr>Wingdings 2</vt:lpstr>
      <vt:lpstr>Flujo</vt:lpstr>
      <vt:lpstr>Los antecedentes de Nietzsche</vt:lpstr>
      <vt:lpstr>La filosofía de Heráclito</vt:lpstr>
      <vt:lpstr>Socratismo y platonismo</vt:lpstr>
      <vt:lpstr>El paradigma de la moral cristiana</vt:lpstr>
      <vt:lpstr>El sujeto de la filosofía moderna</vt:lpstr>
      <vt:lpstr>La moral kantiana</vt:lpstr>
      <vt:lpstr>El romanticismo</vt:lpstr>
      <vt:lpstr>La filosofía de Schopenhauer</vt:lpstr>
      <vt:lpstr>El positivismo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antecedentes de Nietzsche</dc:title>
  <dc:creator>Cesar</dc:creator>
  <cp:lastModifiedBy>Cesar Inca Mendoza Loyola</cp:lastModifiedBy>
  <cp:revision>27</cp:revision>
  <dcterms:created xsi:type="dcterms:W3CDTF">2016-07-26T16:52:01Z</dcterms:created>
  <dcterms:modified xsi:type="dcterms:W3CDTF">2022-04-08T23:48:32Z</dcterms:modified>
</cp:coreProperties>
</file>