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57" r:id="rId4"/>
    <p:sldId id="271" r:id="rId5"/>
    <p:sldId id="264" r:id="rId6"/>
    <p:sldId id="267" r:id="rId7"/>
    <p:sldId id="269" r:id="rId8"/>
    <p:sldId id="266" r:id="rId9"/>
    <p:sldId id="265" r:id="rId10"/>
    <p:sldId id="273" r:id="rId11"/>
    <p:sldId id="274" r:id="rId12"/>
    <p:sldId id="261" r:id="rId13"/>
    <p:sldId id="268" r:id="rId1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617C35-0818-4B1E-A5E5-A3565AB30EE0}" type="datetimeFigureOut">
              <a:rPr lang="es-PE" smtClean="0"/>
              <a:pPr/>
              <a:t>8/04/2022</a:t>
            </a:fld>
            <a:endParaRPr lang="es-PE" dirty="0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7A46ED-803A-4ACD-98E5-57B69BB24408}" type="slidenum">
              <a:rPr lang="es-PE" smtClean="0"/>
              <a:pPr/>
              <a:t>‹Nº›</a:t>
            </a:fld>
            <a:endParaRPr lang="es-PE" dirty="0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Los legados de Nietzsche</a:t>
            </a:r>
            <a:endParaRPr lang="es-PE" sz="4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 </a:t>
            </a:r>
            <a:r>
              <a:rPr lang="es-ES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 vergel de impactos </a:t>
            </a:r>
            <a:endParaRPr lang="es-PE" b="1" i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218" name="Picture 2" descr="http://gutenberg.spiegel.de/gutenb/nietzsch/unzeit1/bilder/nietzsch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14000"/>
          </a:blip>
          <a:srcRect/>
          <a:stretch>
            <a:fillRect/>
          </a:stretch>
        </p:blipFill>
        <p:spPr bwMode="auto">
          <a:xfrm>
            <a:off x="214282" y="2928934"/>
            <a:ext cx="2608294" cy="3456000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60DFB4-B530-4B53-B8AB-DDA361F6A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5301208"/>
            <a:ext cx="1255885" cy="12619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Cronología de la obra de Nietzsche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PE" sz="2200" dirty="0">
                <a:solidFill>
                  <a:schemeClr val="accent5">
                    <a:lumMod val="75000"/>
                  </a:schemeClr>
                </a:solidFill>
              </a:rPr>
              <a:t>El origen de la tragedia en el espíritu de la música (1872)</a:t>
            </a:r>
          </a:p>
          <a:p>
            <a:pPr>
              <a:spcBef>
                <a:spcPts val="0"/>
              </a:spcBef>
            </a:pPr>
            <a:r>
              <a:rPr lang="es-PE" sz="2200" dirty="0">
                <a:solidFill>
                  <a:schemeClr val="accent5">
                    <a:lumMod val="75000"/>
                  </a:schemeClr>
                </a:solidFill>
              </a:rPr>
              <a:t>Sobre el provenir de nuestras instituciones educativas (1882)</a:t>
            </a:r>
          </a:p>
          <a:p>
            <a:pPr>
              <a:spcBef>
                <a:spcPts val="0"/>
              </a:spcBef>
            </a:pPr>
            <a:r>
              <a:rPr lang="es-PE" sz="2200" dirty="0">
                <a:solidFill>
                  <a:schemeClr val="accent5">
                    <a:lumMod val="75000"/>
                  </a:schemeClr>
                </a:solidFill>
              </a:rPr>
              <a:t>Sobre verdad y mentira en sentido extramoral (1873)</a:t>
            </a:r>
          </a:p>
          <a:p>
            <a:pPr>
              <a:spcBef>
                <a:spcPts val="0"/>
              </a:spcBef>
            </a:pPr>
            <a:r>
              <a:rPr lang="es-PE" sz="2200" dirty="0">
                <a:solidFill>
                  <a:schemeClr val="accent5">
                    <a:lumMod val="75000"/>
                  </a:schemeClr>
                </a:solidFill>
              </a:rPr>
              <a:t>Consideraciones intempestivas – “David Strauss, el confesor y el escritor”; “Sobre la utilidad y el perjuicio de la historia para la vida”; “Schopenhauer como educador”; “Richard Wagner en Bayreuth” (1873-6)</a:t>
            </a:r>
          </a:p>
          <a:p>
            <a:pPr>
              <a:spcBef>
                <a:spcPts val="0"/>
              </a:spcBef>
            </a:pPr>
            <a:r>
              <a:rPr lang="es-PE" sz="2200" dirty="0">
                <a:solidFill>
                  <a:schemeClr val="accent5">
                    <a:lumMod val="75000"/>
                  </a:schemeClr>
                </a:solidFill>
              </a:rPr>
              <a:t>Humano, demasiado humano (1878-9, en tres entregas)</a:t>
            </a:r>
          </a:p>
          <a:p>
            <a:pPr>
              <a:spcBef>
                <a:spcPts val="0"/>
              </a:spcBef>
            </a:pPr>
            <a:r>
              <a:rPr lang="es-PE" sz="2200" dirty="0">
                <a:solidFill>
                  <a:schemeClr val="accent5">
                    <a:lumMod val="75000"/>
                  </a:schemeClr>
                </a:solidFill>
              </a:rPr>
              <a:t>Aurora (1881)</a:t>
            </a:r>
          </a:p>
          <a:p>
            <a:pPr>
              <a:spcBef>
                <a:spcPts val="0"/>
              </a:spcBef>
            </a:pPr>
            <a:r>
              <a:rPr lang="es-PE" sz="2200" dirty="0">
                <a:solidFill>
                  <a:schemeClr val="accent5">
                    <a:lumMod val="75000"/>
                  </a:schemeClr>
                </a:solidFill>
              </a:rPr>
              <a:t>La gaya ciencia (1882)</a:t>
            </a:r>
          </a:p>
          <a:p>
            <a:pPr>
              <a:spcBef>
                <a:spcPts val="0"/>
              </a:spcBef>
            </a:pPr>
            <a:r>
              <a:rPr lang="es-PE" sz="2200" dirty="0">
                <a:solidFill>
                  <a:schemeClr val="accent5">
                    <a:lumMod val="75000"/>
                  </a:schemeClr>
                </a:solidFill>
              </a:rPr>
              <a:t>Así habló Zaratustra [primera y segunda partes] (1883)</a:t>
            </a:r>
          </a:p>
          <a:p>
            <a:pPr>
              <a:spcBef>
                <a:spcPts val="0"/>
              </a:spcBef>
            </a:pPr>
            <a:r>
              <a:rPr lang="es-PE" sz="2200" dirty="0">
                <a:solidFill>
                  <a:schemeClr val="accent5">
                    <a:lumMod val="75000"/>
                  </a:schemeClr>
                </a:solidFill>
              </a:rPr>
              <a:t>Así habló Zaratustra [tercera y cuarta partes] (1884)</a:t>
            </a:r>
          </a:p>
          <a:p>
            <a:pPr>
              <a:spcBef>
                <a:spcPts val="0"/>
              </a:spcBef>
            </a:pP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62853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Cronología de la obra de Nietzsche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s-PE" sz="2400" dirty="0"/>
          </a:p>
          <a:p>
            <a:pPr>
              <a:spcBef>
                <a:spcPts val="0"/>
              </a:spcBef>
            </a:pPr>
            <a:r>
              <a:rPr lang="es-PE" sz="2300" dirty="0">
                <a:solidFill>
                  <a:schemeClr val="accent5">
                    <a:lumMod val="75000"/>
                  </a:schemeClr>
                </a:solidFill>
              </a:rPr>
              <a:t>Más allá del bien y del mal (1886)</a:t>
            </a:r>
          </a:p>
          <a:p>
            <a:pPr>
              <a:spcBef>
                <a:spcPts val="0"/>
              </a:spcBef>
            </a:pPr>
            <a:r>
              <a:rPr lang="es-PE" sz="2300" dirty="0">
                <a:solidFill>
                  <a:schemeClr val="accent5">
                    <a:lumMod val="75000"/>
                  </a:schemeClr>
                </a:solidFill>
              </a:rPr>
              <a:t>La genealogía de la moral (1887)</a:t>
            </a:r>
          </a:p>
          <a:p>
            <a:pPr>
              <a:spcBef>
                <a:spcPts val="0"/>
              </a:spcBef>
            </a:pPr>
            <a:r>
              <a:rPr lang="es-PE" sz="2300" dirty="0">
                <a:solidFill>
                  <a:schemeClr val="accent5">
                    <a:lumMod val="75000"/>
                  </a:schemeClr>
                </a:solidFill>
              </a:rPr>
              <a:t>El caso Wagner (1888 – todas las obras escritas en 1888 fueron publicadas tras su debacle psicológica definitiva)</a:t>
            </a:r>
          </a:p>
          <a:p>
            <a:pPr>
              <a:spcBef>
                <a:spcPts val="0"/>
              </a:spcBef>
            </a:pPr>
            <a:r>
              <a:rPr lang="es-PE" sz="2300" dirty="0">
                <a:solidFill>
                  <a:schemeClr val="accent5">
                    <a:lumMod val="75000"/>
                  </a:schemeClr>
                </a:solidFill>
              </a:rPr>
              <a:t>Nietzsche contra Wagner (1888)</a:t>
            </a:r>
          </a:p>
          <a:p>
            <a:pPr>
              <a:spcBef>
                <a:spcPts val="0"/>
              </a:spcBef>
            </a:pPr>
            <a:r>
              <a:rPr lang="es-PE" sz="2300" dirty="0">
                <a:solidFill>
                  <a:schemeClr val="accent5">
                    <a:lumMod val="75000"/>
                  </a:schemeClr>
                </a:solidFill>
              </a:rPr>
              <a:t>El crepúsculo de los ídolos (1888)</a:t>
            </a:r>
          </a:p>
          <a:p>
            <a:pPr>
              <a:spcBef>
                <a:spcPts val="0"/>
              </a:spcBef>
            </a:pPr>
            <a:r>
              <a:rPr lang="es-PE" sz="2300" dirty="0">
                <a:solidFill>
                  <a:schemeClr val="accent5">
                    <a:lumMod val="75000"/>
                  </a:schemeClr>
                </a:solidFill>
              </a:rPr>
              <a:t>Ecce homo (1888)</a:t>
            </a:r>
          </a:p>
          <a:p>
            <a:pPr>
              <a:spcBef>
                <a:spcPts val="0"/>
              </a:spcBef>
            </a:pPr>
            <a:r>
              <a:rPr lang="es-PE" sz="2300" dirty="0">
                <a:solidFill>
                  <a:schemeClr val="accent5">
                    <a:lumMod val="75000"/>
                  </a:schemeClr>
                </a:solidFill>
              </a:rPr>
              <a:t>El Anticristo (1888)</a:t>
            </a:r>
          </a:p>
          <a:p>
            <a:pPr>
              <a:spcBef>
                <a:spcPts val="0"/>
              </a:spcBef>
            </a:pPr>
            <a:r>
              <a:rPr lang="es-PE" sz="2300" dirty="0">
                <a:solidFill>
                  <a:schemeClr val="accent5">
                    <a:lumMod val="75000"/>
                  </a:schemeClr>
                </a:solidFill>
              </a:rPr>
              <a:t>La voluntad de poder (1906)</a:t>
            </a:r>
          </a:p>
          <a:p>
            <a:pPr>
              <a:spcBef>
                <a:spcPts val="0"/>
              </a:spcBef>
            </a:pPr>
            <a:endParaRPr lang="es-PE" sz="1900" dirty="0"/>
          </a:p>
          <a:p>
            <a:pPr>
              <a:spcBef>
                <a:spcPts val="0"/>
              </a:spcBef>
            </a:pP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250092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Bibliografía 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None/>
            </a:pPr>
            <a:endParaRPr lang="es-ES" sz="1900" dirty="0">
              <a:solidFill>
                <a:srgbClr val="6633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-ES" sz="2100" dirty="0">
                <a:solidFill>
                  <a:srgbClr val="663300"/>
                </a:solidFill>
              </a:rPr>
              <a:t>BRANDES, Georg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>
                <a:solidFill>
                  <a:srgbClr val="663300"/>
                </a:solidFill>
              </a:rPr>
              <a:t>2008   </a:t>
            </a:r>
            <a:r>
              <a:rPr lang="es-ES" sz="2100" i="1" dirty="0">
                <a:solidFill>
                  <a:srgbClr val="663300"/>
                </a:solidFill>
              </a:rPr>
              <a:t>Nietzsche: un ensayo sobre el radicalismo aristocrático</a:t>
            </a:r>
            <a:r>
              <a:rPr lang="es-ES" sz="2100" dirty="0">
                <a:solidFill>
                  <a:srgbClr val="663300"/>
                </a:solidFill>
              </a:rPr>
              <a:t>. México: Sexto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>
                <a:solidFill>
                  <a:srgbClr val="663300"/>
                </a:solidFill>
              </a:rPr>
              <a:t>           Piso.</a:t>
            </a:r>
          </a:p>
          <a:p>
            <a:pPr>
              <a:spcBef>
                <a:spcPts val="0"/>
              </a:spcBef>
              <a:buNone/>
            </a:pPr>
            <a:endParaRPr lang="es-ES" sz="2100" dirty="0">
              <a:solidFill>
                <a:srgbClr val="6633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-ES" sz="2100" dirty="0">
                <a:solidFill>
                  <a:srgbClr val="663300"/>
                </a:solidFill>
              </a:rPr>
              <a:t>CAMUS, Albert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>
                <a:solidFill>
                  <a:srgbClr val="663300"/>
                </a:solidFill>
              </a:rPr>
              <a:t>2013   </a:t>
            </a:r>
            <a:r>
              <a:rPr lang="es-ES" sz="2100" i="1" dirty="0">
                <a:solidFill>
                  <a:srgbClr val="663300"/>
                </a:solidFill>
              </a:rPr>
              <a:t>El hombre rebelde</a:t>
            </a:r>
            <a:r>
              <a:rPr lang="es-ES" sz="2100" dirty="0">
                <a:solidFill>
                  <a:srgbClr val="663300"/>
                </a:solidFill>
              </a:rPr>
              <a:t>. Madrid: Alianza Editorial.</a:t>
            </a:r>
          </a:p>
          <a:p>
            <a:pPr>
              <a:spcBef>
                <a:spcPts val="0"/>
              </a:spcBef>
              <a:buNone/>
            </a:pPr>
            <a:endParaRPr lang="es-ES" sz="2100" dirty="0">
              <a:solidFill>
                <a:srgbClr val="6633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-ES" sz="2100" dirty="0">
                <a:solidFill>
                  <a:srgbClr val="663300"/>
                </a:solidFill>
              </a:rPr>
              <a:t>HEIDEGGER, Martin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>
                <a:solidFill>
                  <a:srgbClr val="663300"/>
                </a:solidFill>
              </a:rPr>
              <a:t>1994   “¿Quién es el Zaratustra de Nietzsche?”. En </a:t>
            </a:r>
            <a:r>
              <a:rPr lang="es-ES" sz="2100" i="1" dirty="0">
                <a:solidFill>
                  <a:srgbClr val="663300"/>
                </a:solidFill>
              </a:rPr>
              <a:t>Conferencias y artícu</a:t>
            </a:r>
            <a:r>
              <a:rPr lang="es-ES" sz="2100" dirty="0">
                <a:solidFill>
                  <a:srgbClr val="663300"/>
                </a:solidFill>
              </a:rPr>
              <a:t>los.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>
                <a:solidFill>
                  <a:srgbClr val="663300"/>
                </a:solidFill>
              </a:rPr>
              <a:t>           Barcelona: Serbal.</a:t>
            </a:r>
          </a:p>
          <a:p>
            <a:pPr>
              <a:spcBef>
                <a:spcPts val="0"/>
              </a:spcBef>
              <a:buNone/>
            </a:pPr>
            <a:endParaRPr lang="es-ES" sz="2100" dirty="0">
              <a:solidFill>
                <a:srgbClr val="6633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-ES" sz="2100" dirty="0">
                <a:solidFill>
                  <a:srgbClr val="663300"/>
                </a:solidFill>
              </a:rPr>
              <a:t>REALE, Giovanni y Dario ANTISERI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>
                <a:solidFill>
                  <a:schemeClr val="accent5">
                    <a:lumMod val="75000"/>
                  </a:schemeClr>
                </a:solidFill>
              </a:rPr>
              <a:t>2001   </a:t>
            </a:r>
            <a:r>
              <a:rPr lang="es-ES" sz="2100" i="1" dirty="0">
                <a:solidFill>
                  <a:schemeClr val="accent5">
                    <a:lumMod val="75000"/>
                  </a:schemeClr>
                </a:solidFill>
              </a:rPr>
              <a:t>Historia del pensamiento filosófico y científico</a:t>
            </a:r>
            <a:r>
              <a:rPr lang="es-ES" sz="2100" dirty="0">
                <a:solidFill>
                  <a:schemeClr val="accent5">
                    <a:lumMod val="75000"/>
                  </a:schemeClr>
                </a:solidFill>
              </a:rPr>
              <a:t>, vols. 1 y 3. </a:t>
            </a:r>
          </a:p>
          <a:p>
            <a:pPr>
              <a:spcBef>
                <a:spcPts val="0"/>
              </a:spcBef>
              <a:buNone/>
            </a:pPr>
            <a:r>
              <a:rPr lang="es-ES" sz="2100" dirty="0">
                <a:solidFill>
                  <a:schemeClr val="accent5">
                    <a:lumMod val="75000"/>
                  </a:schemeClr>
                </a:solidFill>
              </a:rPr>
              <a:t>          Barcelona: Herder.</a:t>
            </a:r>
          </a:p>
          <a:p>
            <a:pPr>
              <a:spcBef>
                <a:spcPts val="0"/>
              </a:spcBef>
              <a:buNone/>
            </a:pPr>
            <a:endParaRPr lang="es-ES" sz="1900" dirty="0">
              <a:solidFill>
                <a:srgbClr val="6633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-ES" sz="1900" dirty="0">
                <a:solidFill>
                  <a:srgbClr val="663300"/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" sz="1900" dirty="0">
                <a:solidFill>
                  <a:srgbClr val="663300"/>
                </a:solidFill>
              </a:rPr>
              <a:t>   </a:t>
            </a:r>
          </a:p>
          <a:p>
            <a:pPr>
              <a:spcBef>
                <a:spcPts val="0"/>
              </a:spcBef>
              <a:buNone/>
            </a:pPr>
            <a:endParaRPr lang="es-ES" sz="2000" dirty="0">
              <a:solidFill>
                <a:srgbClr val="66330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s-ES" sz="205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buNone/>
            </a:pPr>
            <a:endParaRPr lang="es-ES" sz="2000" b="1" i="1" dirty="0"/>
          </a:p>
          <a:p>
            <a:pPr lvl="1">
              <a:spcBef>
                <a:spcPts val="0"/>
              </a:spcBef>
            </a:pPr>
            <a:endParaRPr lang="es-ES" sz="2000" b="1" i="1" dirty="0"/>
          </a:p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endParaRPr lang="es-PE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Bibliografía 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endParaRPr lang="es-ES" sz="1900" dirty="0">
              <a:solidFill>
                <a:srgbClr val="6633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-ES" sz="1900" dirty="0">
                <a:solidFill>
                  <a:srgbClr val="663300"/>
                </a:solidFill>
              </a:rPr>
              <a:t>RIC</a:t>
            </a:r>
            <a:r>
              <a:rPr lang="es-ES" sz="1900" dirty="0">
                <a:solidFill>
                  <a:srgbClr val="663300"/>
                </a:solidFill>
                <a:cs typeface="Times New Roman"/>
              </a:rPr>
              <a:t>Œ</a:t>
            </a:r>
            <a:r>
              <a:rPr lang="es-ES" sz="1900" dirty="0">
                <a:solidFill>
                  <a:srgbClr val="663300"/>
                </a:solidFill>
              </a:rPr>
              <a:t>UR, Paul </a:t>
            </a:r>
          </a:p>
          <a:p>
            <a:pPr>
              <a:spcBef>
                <a:spcPts val="0"/>
              </a:spcBef>
              <a:buNone/>
            </a:pPr>
            <a:r>
              <a:rPr lang="es-ES" sz="1900" dirty="0">
                <a:solidFill>
                  <a:srgbClr val="663300"/>
                </a:solidFill>
              </a:rPr>
              <a:t>1990   </a:t>
            </a:r>
            <a:r>
              <a:rPr lang="es-ES" sz="1900" i="1" dirty="0">
                <a:solidFill>
                  <a:srgbClr val="663300"/>
                </a:solidFill>
              </a:rPr>
              <a:t>Freud: una interpretación de la cultura.</a:t>
            </a:r>
            <a:r>
              <a:rPr lang="es-ES" sz="1900" dirty="0">
                <a:solidFill>
                  <a:srgbClr val="663300"/>
                </a:solidFill>
              </a:rPr>
              <a:t> Siglo Veintiuno: México.</a:t>
            </a:r>
          </a:p>
          <a:p>
            <a:pPr>
              <a:spcBef>
                <a:spcPts val="0"/>
              </a:spcBef>
              <a:buNone/>
            </a:pPr>
            <a:endParaRPr lang="es-ES" sz="1900" dirty="0">
              <a:solidFill>
                <a:srgbClr val="6633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s-ES" sz="1900" dirty="0">
                <a:solidFill>
                  <a:srgbClr val="663300"/>
                </a:solidFill>
              </a:rPr>
              <a:t>RORTY, Richard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" sz="1900" dirty="0">
                <a:solidFill>
                  <a:srgbClr val="663300"/>
                </a:solidFill>
              </a:rPr>
              <a:t>1991   </a:t>
            </a:r>
            <a:r>
              <a:rPr lang="es-ES" sz="1900" i="1" dirty="0">
                <a:solidFill>
                  <a:srgbClr val="663300"/>
                </a:solidFill>
              </a:rPr>
              <a:t>Objetividad, relativismo y verdad</a:t>
            </a:r>
            <a:r>
              <a:rPr lang="es-ES" sz="1900" dirty="0">
                <a:solidFill>
                  <a:srgbClr val="663300"/>
                </a:solidFill>
              </a:rPr>
              <a:t>. Barcelona/Buenos Aires: Paidós.</a:t>
            </a:r>
          </a:p>
          <a:p>
            <a:pPr>
              <a:spcBef>
                <a:spcPts val="0"/>
              </a:spcBef>
              <a:buNone/>
              <a:defRPr/>
            </a:pPr>
            <a:endParaRPr lang="es-ES" sz="1900" dirty="0">
              <a:solidFill>
                <a:srgbClr val="663300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s-ES" sz="1900" dirty="0">
                <a:solidFill>
                  <a:srgbClr val="663300"/>
                </a:solidFill>
              </a:rPr>
              <a:t>SEVERINO, Emanuele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" sz="1900" dirty="0">
                <a:solidFill>
                  <a:srgbClr val="663300"/>
                </a:solidFill>
              </a:rPr>
              <a:t>1991   </a:t>
            </a:r>
            <a:r>
              <a:rPr lang="es-ES" sz="1900" i="1" dirty="0">
                <a:solidFill>
                  <a:srgbClr val="663300"/>
                </a:solidFill>
              </a:rPr>
              <a:t>Esencia del nihili</a:t>
            </a:r>
            <a:r>
              <a:rPr lang="es-ES" sz="1900" dirty="0">
                <a:solidFill>
                  <a:srgbClr val="663300"/>
                </a:solidFill>
              </a:rPr>
              <a:t>smo. Madrid: Taurus.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s-ES" sz="1900" dirty="0">
                <a:solidFill>
                  <a:srgbClr val="663300"/>
                </a:solidFill>
              </a:rPr>
              <a:t>   </a:t>
            </a:r>
          </a:p>
          <a:p>
            <a:pPr>
              <a:spcBef>
                <a:spcPts val="0"/>
              </a:spcBef>
              <a:buNone/>
            </a:pPr>
            <a:r>
              <a:rPr lang="es-ES" sz="1900" dirty="0">
                <a:solidFill>
                  <a:srgbClr val="663300"/>
                </a:solidFill>
              </a:rPr>
              <a:t>VATTIMO, Gianni</a:t>
            </a:r>
          </a:p>
          <a:p>
            <a:pPr>
              <a:spcBef>
                <a:spcPts val="0"/>
              </a:spcBef>
              <a:buNone/>
            </a:pPr>
            <a:r>
              <a:rPr lang="es-ES" sz="1900" dirty="0">
                <a:solidFill>
                  <a:srgbClr val="663300"/>
                </a:solidFill>
              </a:rPr>
              <a:t>2001   </a:t>
            </a:r>
            <a:r>
              <a:rPr lang="es-ES" sz="1900" i="1" dirty="0">
                <a:solidFill>
                  <a:srgbClr val="663300"/>
                </a:solidFill>
              </a:rPr>
              <a:t>Introducción a Nietzsche</a:t>
            </a:r>
            <a:r>
              <a:rPr lang="es-ES" sz="1900" dirty="0">
                <a:solidFill>
                  <a:srgbClr val="663300"/>
                </a:solidFill>
              </a:rPr>
              <a:t>. Barcelona: Península. </a:t>
            </a:r>
          </a:p>
          <a:p>
            <a:pPr>
              <a:spcBef>
                <a:spcPts val="0"/>
              </a:spcBef>
              <a:buNone/>
            </a:pPr>
            <a:endParaRPr lang="es-ES" sz="1900" dirty="0">
              <a:solidFill>
                <a:srgbClr val="66330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s-ES" sz="1900" dirty="0">
              <a:solidFill>
                <a:srgbClr val="66330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s-ES" sz="1900" dirty="0">
              <a:solidFill>
                <a:srgbClr val="66330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s-ES" sz="1900" dirty="0">
              <a:solidFill>
                <a:srgbClr val="66330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s-ES" sz="19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  <a:buNone/>
            </a:pPr>
            <a:endParaRPr lang="es-ES" sz="2000" b="1" i="1" dirty="0"/>
          </a:p>
          <a:p>
            <a:pPr lvl="1">
              <a:spcBef>
                <a:spcPts val="0"/>
              </a:spcBef>
            </a:pPr>
            <a:endParaRPr lang="es-ES" sz="2000" b="1" i="1" dirty="0"/>
          </a:p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endParaRPr lang="es-PE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Brandes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r>
              <a:rPr lang="es-ES" sz="2400" dirty="0"/>
              <a:t>Primer gran difusor de la filosofía nietzscheana en el ámbito académico, Georg Brandes acuñó la etiqueta </a:t>
            </a:r>
            <a:r>
              <a:rPr lang="es-ES" sz="2200" b="1" i="1" dirty="0">
                <a:solidFill>
                  <a:schemeClr val="accent2">
                    <a:lumMod val="50000"/>
                  </a:schemeClr>
                </a:solidFill>
              </a:rPr>
              <a:t>radicalismo aristocrático</a:t>
            </a:r>
            <a:r>
              <a:rPr lang="es-E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2400" dirty="0"/>
              <a:t>para designar la combativa posición inmoralista de Nietzsche.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La exégesis brandesiana se enfoca en estos tres puntos: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</a:rPr>
              <a:t>la autenticidad de la libertad frente al carácter arbitrario de las costumbres compartidas;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</a:rPr>
              <a:t>la relevancia de los conceptos de culpa y promesa para el refuerzo efectivo de las normas morales;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</a:rPr>
              <a:t>la concepción de la vida como incansable actividad creadora.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La sospecha (Ric</a:t>
            </a:r>
            <a:r>
              <a:rPr lang="es-ES" sz="4000" dirty="0">
                <a:cs typeface="Times New Roman"/>
              </a:rPr>
              <a:t>œur</a:t>
            </a:r>
            <a:r>
              <a:rPr lang="es-ES" sz="4000" dirty="0"/>
              <a:t>)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r>
              <a:rPr lang="es-ES" sz="2400" dirty="0"/>
              <a:t>Ric</a:t>
            </a:r>
            <a:r>
              <a:rPr lang="es-ES" sz="2400" dirty="0">
                <a:cs typeface="Times New Roman"/>
              </a:rPr>
              <a:t>œ</a:t>
            </a:r>
            <a:r>
              <a:rPr lang="es-ES" sz="2400" dirty="0"/>
              <a:t>ur creó la etiqueta de maestros de la sospecha para Freud, Marx y Nietzsche: la hermenéutica de la sospecha cuestiona las certezas de la cultura moderna desde sus cimientos, especialmente, la idea de que la conciencia asienta lo más libre y lo más auténtico al afirmarse a sí misma.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Freud indica las represiones del inconsciente que laten bajo sus decisiones explícitas.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Marx indica la enajenación de la conciencia ante sí misma por intereses económicos.</a:t>
            </a:r>
          </a:p>
          <a:p>
            <a:pPr>
              <a:spcBef>
                <a:spcPts val="0"/>
              </a:spcBef>
              <a:buNone/>
            </a:pPr>
            <a:r>
              <a:rPr lang="es-ES" sz="20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La sospecha (Ric</a:t>
            </a:r>
            <a:r>
              <a:rPr lang="es-ES" sz="4000" dirty="0">
                <a:cs typeface="Times New Roman"/>
              </a:rPr>
              <a:t>œur</a:t>
            </a:r>
            <a:r>
              <a:rPr lang="es-ES" sz="4000" dirty="0"/>
              <a:t>)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None/>
            </a:pPr>
            <a:endParaRPr lang="es-ES" dirty="0"/>
          </a:p>
          <a:p>
            <a:pPr>
              <a:spcBef>
                <a:spcPts val="0"/>
              </a:spcBef>
            </a:pPr>
            <a:r>
              <a:rPr lang="es-ES" dirty="0"/>
              <a:t>Centrándose en el área de la moral, Nietzsche indica que la tradición de los valores morales: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2100" b="1" i="1" dirty="0">
                <a:solidFill>
                  <a:schemeClr val="accent1">
                    <a:lumMod val="75000"/>
                  </a:schemeClr>
                </a:solidFill>
              </a:rPr>
              <a:t>se funda en el resentimiento de los débiles;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2100" b="1" i="1" dirty="0">
                <a:solidFill>
                  <a:schemeClr val="accent1">
                    <a:lumMod val="75000"/>
                  </a:schemeClr>
                </a:solidFill>
              </a:rPr>
              <a:t>tiene criterios que son cuestión de voluntad y no de verdad.</a:t>
            </a:r>
          </a:p>
          <a:p>
            <a:pPr>
              <a:spcBef>
                <a:spcPts val="0"/>
              </a:spcBef>
            </a:pPr>
            <a:r>
              <a:rPr lang="es-ES" dirty="0"/>
              <a:t>Los tres maestros de la sospecha coinciden en:</a:t>
            </a:r>
          </a:p>
          <a:p>
            <a:pPr lvl="1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ES" sz="2100" b="1" i="1" dirty="0">
                <a:solidFill>
                  <a:schemeClr val="accent1">
                    <a:lumMod val="75000"/>
                  </a:schemeClr>
                </a:solidFill>
              </a:rPr>
              <a:t>elaborar una estrategia arqueológica para sustentar dicha sospecha;</a:t>
            </a:r>
          </a:p>
          <a:p>
            <a:pPr lvl="1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ES" sz="2100" b="1" i="1" dirty="0">
                <a:solidFill>
                  <a:schemeClr val="accent1">
                    <a:lumMod val="75000"/>
                  </a:schemeClr>
                </a:solidFill>
              </a:rPr>
              <a:t>plantear una utopía inherente a sus respectivas denuncias de las máscaras de la sociedad moderna con miras a destruirlas;</a:t>
            </a:r>
          </a:p>
          <a:p>
            <a:pPr lvl="1"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ES" sz="2100" b="1" i="1" dirty="0">
                <a:solidFill>
                  <a:schemeClr val="accent1">
                    <a:lumMod val="75000"/>
                  </a:schemeClr>
                </a:solidFill>
              </a:rPr>
              <a:t>proponer visiones reduccionistas del ser humano (los impulsos sexuales, la producción dentro del sistema económico, el Superhombre).</a:t>
            </a:r>
          </a:p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  <a:buNone/>
            </a:pPr>
            <a:r>
              <a:rPr lang="es-ES" sz="20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Heidegger 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r>
              <a:rPr lang="es-ES" sz="2400" dirty="0"/>
              <a:t>Desde su exégesis de la evolución de la filosofía moderna como desarrollo expansivo de la noción de voluntad, él ve a la </a:t>
            </a:r>
            <a:r>
              <a:rPr lang="es-ES" sz="2400" i="1" dirty="0">
                <a:solidFill>
                  <a:schemeClr val="accent3">
                    <a:lumMod val="75000"/>
                  </a:schemeClr>
                </a:solidFill>
              </a:rPr>
              <a:t>voluntad de poder </a:t>
            </a:r>
            <a:r>
              <a:rPr lang="es-ES" sz="2400" dirty="0"/>
              <a:t>como la máxima expresión de éste, erigiéndose como el último metafísico. 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El discurso nihilista de Nietzsche no refleja tanto una ruptura frente a la modernidad como una culminación definitiva de la misma, toda vez que: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1900" b="1" i="1" dirty="0">
                <a:solidFill>
                  <a:schemeClr val="accent1">
                    <a:lumMod val="75000"/>
                  </a:schemeClr>
                </a:solidFill>
              </a:rPr>
              <a:t>el sujeto moderno siempre apuntó en dirección a la apropiación total del ser;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1900" b="1" i="1" dirty="0">
                <a:solidFill>
                  <a:schemeClr val="accent1">
                    <a:lumMod val="75000"/>
                  </a:schemeClr>
                </a:solidFill>
              </a:rPr>
              <a:t>la continua objetivación del mundo necesariamente derivaba necesariamente hacia la muerte de Dios.  </a:t>
            </a:r>
            <a:endParaRPr lang="es-PE" sz="19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Vattimo  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r>
              <a:rPr lang="es-ES" sz="2400" dirty="0"/>
              <a:t>Nietzsche anuncia el auge del pensamiento postmetafísico, enfatizando el rol del nihilismo como empuje para ir más allá de él mismo. </a:t>
            </a:r>
            <a:endParaRPr lang="es-ES" sz="2200" dirty="0"/>
          </a:p>
          <a:p>
            <a:pPr>
              <a:spcBef>
                <a:spcPts val="0"/>
              </a:spcBef>
            </a:pPr>
            <a:r>
              <a:rPr lang="es-ES" sz="2400" dirty="0"/>
              <a:t>El nihilismo no significa tan solo negar meticulosamente lo absoluto, sino que también significa: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1900" b="1" i="1" dirty="0">
                <a:solidFill>
                  <a:schemeClr val="accent1">
                    <a:lumMod val="75000"/>
                  </a:schemeClr>
                </a:solidFill>
              </a:rPr>
              <a:t>asumir la vida sin aferrarse a fundamentos en lo metafísico ni en lo político;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1900" b="1" i="1" dirty="0">
                <a:solidFill>
                  <a:schemeClr val="accent1">
                    <a:lumMod val="75000"/>
                  </a:schemeClr>
                </a:solidFill>
              </a:rPr>
              <a:t>renunciar al ideal unitario del progreso en tanto que se muestra caduco y opresivo;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1900" b="1" i="1" dirty="0">
                <a:solidFill>
                  <a:schemeClr val="accent1">
                    <a:lumMod val="75000"/>
                  </a:schemeClr>
                </a:solidFill>
              </a:rPr>
              <a:t>acoger el relativismo a fin de no caer en el dogmatismo.  </a:t>
            </a:r>
            <a:endParaRPr lang="es-PE" sz="19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El posmodernismo 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r>
              <a:rPr lang="es-ES" sz="2400" dirty="0"/>
              <a:t>Nietzsche cuestiona los metadiscursos en tanto que ellos niegan los intereses concretos que en realidad los gestaron. 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A partir de esta pauta, la corriente posmoderna se centra en estos referentes para el análisis crítico de la cultura: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1900" b="1" i="1" dirty="0">
                <a:solidFill>
                  <a:schemeClr val="accent1">
                    <a:lumMod val="75000"/>
                  </a:schemeClr>
                </a:solidFill>
              </a:rPr>
              <a:t>la creación de dualismos desde la cual se fomenta la hegemonía de uno de los vértices de tales dualismos;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1900" b="1" i="1" dirty="0">
                <a:solidFill>
                  <a:schemeClr val="accent1">
                    <a:lumMod val="75000"/>
                  </a:schemeClr>
                </a:solidFill>
              </a:rPr>
              <a:t>el poder del lenguaje para moldear nuestro pensamiento, y por tanto, de delinear eso que llamamos realidad;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1900" b="1" i="1" dirty="0">
                <a:solidFill>
                  <a:schemeClr val="accent1">
                    <a:lumMod val="75000"/>
                  </a:schemeClr>
                </a:solidFill>
              </a:rPr>
              <a:t>las relaciones de poder social y político como sustento de lo que denominamos verdad;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1900" b="1" i="1" dirty="0">
                <a:solidFill>
                  <a:schemeClr val="accent1">
                    <a:lumMod val="75000"/>
                  </a:schemeClr>
                </a:solidFill>
              </a:rPr>
              <a:t>la imposibilidad de superar la perspectiva desde donde diagnosticamos lo real.  </a:t>
            </a:r>
            <a:endParaRPr lang="es-PE" sz="19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El existencialismo francés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r>
              <a:rPr lang="es-ES" sz="2400" dirty="0"/>
              <a:t>Jean-Paul Sartre y Albert Camus coinciden en entender el sentido de la vida desde la acción misma, la cual define en último término eso que usualmente denominamos la “esencia del ser humano”. 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A partir de esta posición: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1900" b="1" i="1" dirty="0">
                <a:solidFill>
                  <a:schemeClr val="accent1">
                    <a:lumMod val="75000"/>
                  </a:schemeClr>
                </a:solidFill>
              </a:rPr>
              <a:t>se entiende a la existencia como anterior a la esencia;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1900" b="1" i="1" dirty="0">
                <a:solidFill>
                  <a:schemeClr val="accent1">
                    <a:lumMod val="75000"/>
                  </a:schemeClr>
                </a:solidFill>
              </a:rPr>
              <a:t>se concibe el sentido de la moral como sustentado en la responsabilidad ante situaciones significativas concretas;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1900" b="1" i="1" dirty="0">
                <a:solidFill>
                  <a:schemeClr val="accent1">
                    <a:lumMod val="75000"/>
                  </a:schemeClr>
                </a:solidFill>
              </a:rPr>
              <a:t>se propone la apropiación del destino como pauta para una vida libre en la sociedad y en la historia.  </a:t>
            </a:r>
            <a:endParaRPr lang="es-PE" sz="19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/>
              <a:t>El pragmatismo 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s-ES" sz="2400" dirty="0"/>
          </a:p>
          <a:p>
            <a:pPr>
              <a:spcBef>
                <a:spcPts val="0"/>
              </a:spcBef>
            </a:pPr>
            <a:r>
              <a:rPr lang="es-ES" sz="2400" dirty="0"/>
              <a:t>La revisión general de la historia de la filosofía que elabora Richard Rorty propugna una oposición entre el paradigma de la metafísica (centrado en criterios de verdad absolutos) y el de la solidaridad (basado en el diálogo y la esencia histórica de nuestras convicciones). </a:t>
            </a:r>
          </a:p>
          <a:p>
            <a:pPr>
              <a:spcBef>
                <a:spcPts val="0"/>
              </a:spcBef>
            </a:pPr>
            <a:r>
              <a:rPr lang="es-ES" sz="2400" dirty="0"/>
              <a:t>Nietzsche entra en la segunda instancia debido a: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1900" b="1" i="1" dirty="0">
                <a:solidFill>
                  <a:schemeClr val="accent1">
                    <a:lumMod val="75000"/>
                  </a:schemeClr>
                </a:solidFill>
              </a:rPr>
              <a:t>su abierta oposición a la concepción tradicional de verdad;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1900" b="1" i="1" dirty="0">
                <a:solidFill>
                  <a:schemeClr val="accent1">
                    <a:lumMod val="75000"/>
                  </a:schemeClr>
                </a:solidFill>
              </a:rPr>
              <a:t>su preocupación por replantear lo verdadero como lo útil para la vida y no como un acceso a una “realidad privilegiada”;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Ø"/>
            </a:pPr>
            <a:r>
              <a:rPr lang="es-ES" sz="1900" b="1" i="1" dirty="0">
                <a:solidFill>
                  <a:schemeClr val="accent1">
                    <a:lumMod val="75000"/>
                  </a:schemeClr>
                </a:solidFill>
              </a:rPr>
              <a:t>su reivindicación de la vida concreta como lo único real a través de todas sus urgencias y necesidades.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331</TotalTime>
  <Words>1112</Words>
  <Application>Microsoft Office PowerPoint</Application>
  <PresentationFormat>Presentación en pantalla (4:3)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Constantia</vt:lpstr>
      <vt:lpstr>Wingdings</vt:lpstr>
      <vt:lpstr>Wingdings 2</vt:lpstr>
      <vt:lpstr>Flujo</vt:lpstr>
      <vt:lpstr>Los legados de Nietzsche</vt:lpstr>
      <vt:lpstr>Brandes</vt:lpstr>
      <vt:lpstr>La sospecha (Ricœur)</vt:lpstr>
      <vt:lpstr>La sospecha (Ricœur)</vt:lpstr>
      <vt:lpstr>Heidegger </vt:lpstr>
      <vt:lpstr>Vattimo  </vt:lpstr>
      <vt:lpstr>El posmodernismo </vt:lpstr>
      <vt:lpstr>El existencialismo francés</vt:lpstr>
      <vt:lpstr>El pragmatismo </vt:lpstr>
      <vt:lpstr>Cronología de la obra de Nietzsche</vt:lpstr>
      <vt:lpstr>Cronología de la obra de Nietzsche</vt:lpstr>
      <vt:lpstr>Bibliografía </vt:lpstr>
      <vt:lpstr>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antecedentes de Nietzsche</dc:title>
  <dc:creator>Cesar</dc:creator>
  <cp:lastModifiedBy>Cesar Inca Mendoza Loyola</cp:lastModifiedBy>
  <cp:revision>37</cp:revision>
  <dcterms:created xsi:type="dcterms:W3CDTF">2016-07-26T16:52:01Z</dcterms:created>
  <dcterms:modified xsi:type="dcterms:W3CDTF">2022-04-08T23:48:55Z</dcterms:modified>
</cp:coreProperties>
</file>