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sldIdLst>
    <p:sldId id="256" r:id="rId3"/>
    <p:sldId id="257" r:id="rId4"/>
    <p:sldId id="273" r:id="rId5"/>
    <p:sldId id="275" r:id="rId6"/>
    <p:sldId id="274" r:id="rId7"/>
    <p:sldId id="276" r:id="rId8"/>
    <p:sldId id="277" r:id="rId9"/>
    <p:sldId id="278" r:id="rId10"/>
    <p:sldId id="279" r:id="rId11"/>
    <p:sldId id="272" r:id="rId12"/>
    <p:sldId id="258" r:id="rId13"/>
    <p:sldId id="259" r:id="rId14"/>
    <p:sldId id="260" r:id="rId15"/>
    <p:sldId id="261" r:id="rId16"/>
    <p:sldId id="262" r:id="rId17"/>
    <p:sldId id="280" r:id="rId18"/>
    <p:sldId id="281" r:id="rId19"/>
    <p:sldId id="282" r:id="rId20"/>
    <p:sldId id="283" r:id="rId21"/>
    <p:sldId id="271"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p:cViewPr varScale="1">
        <p:scale>
          <a:sx n="72" d="100"/>
          <a:sy n="72" d="100"/>
        </p:scale>
        <p:origin x="126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Inca Mendoza Loyola" userId="980b2577-cf23-4a04-ad01-e0bd4bba48ac" providerId="ADAL" clId="{DEDD3FAB-2A2B-49DD-81DA-648D409D8E82}"/>
    <pc:docChg chg="modSld">
      <pc:chgData name="Cesar Inca Mendoza Loyola" userId="980b2577-cf23-4a04-ad01-e0bd4bba48ac" providerId="ADAL" clId="{DEDD3FAB-2A2B-49DD-81DA-648D409D8E82}" dt="2024-04-11T18:55:24.447" v="0" actId="20577"/>
      <pc:docMkLst>
        <pc:docMk/>
      </pc:docMkLst>
      <pc:sldChg chg="modSp mod">
        <pc:chgData name="Cesar Inca Mendoza Loyola" userId="980b2577-cf23-4a04-ad01-e0bd4bba48ac" providerId="ADAL" clId="{DEDD3FAB-2A2B-49DD-81DA-648D409D8E82}" dt="2024-04-11T18:55:24.447" v="0" actId="20577"/>
        <pc:sldMkLst>
          <pc:docMk/>
          <pc:sldMk cId="2750565638" sldId="272"/>
        </pc:sldMkLst>
        <pc:spChg chg="mod">
          <ac:chgData name="Cesar Inca Mendoza Loyola" userId="980b2577-cf23-4a04-ad01-e0bd4bba48ac" providerId="ADAL" clId="{DEDD3FAB-2A2B-49DD-81DA-648D409D8E82}" dt="2024-04-11T18:55:24.447" v="0" actId="20577"/>
          <ac:spMkLst>
            <pc:docMk/>
            <pc:sldMk cId="2750565638" sldId="272"/>
            <ac:spMk id="3" creationId="{00000000-0000-0000-0000-000000000000}"/>
          </ac:spMkLst>
        </pc:spChg>
      </pc:sldChg>
    </pc:docChg>
  </pc:docChgLst>
  <pc:docChgLst>
    <pc:chgData name="Cesar Inca Mendoza Loyola" userId="980b2577-cf23-4a04-ad01-e0bd4bba48ac" providerId="ADAL" clId="{E24B03F3-74CA-46C1-8436-0424BA165E4C}"/>
    <pc:docChg chg="custSel addSld modSld">
      <pc:chgData name="Cesar Inca Mendoza Loyola" userId="980b2577-cf23-4a04-ad01-e0bd4bba48ac" providerId="ADAL" clId="{E24B03F3-74CA-46C1-8436-0424BA165E4C}" dt="2024-04-26T23:15:48.157" v="1262" actId="6549"/>
      <pc:docMkLst>
        <pc:docMk/>
      </pc:docMkLst>
      <pc:sldChg chg="modSp mod">
        <pc:chgData name="Cesar Inca Mendoza Loyola" userId="980b2577-cf23-4a04-ad01-e0bd4bba48ac" providerId="ADAL" clId="{E24B03F3-74CA-46C1-8436-0424BA165E4C}" dt="2024-04-26T23:07:45.100" v="249" actId="114"/>
        <pc:sldMkLst>
          <pc:docMk/>
          <pc:sldMk cId="1083567599" sldId="271"/>
        </pc:sldMkLst>
        <pc:spChg chg="mod">
          <ac:chgData name="Cesar Inca Mendoza Loyola" userId="980b2577-cf23-4a04-ad01-e0bd4bba48ac" providerId="ADAL" clId="{E24B03F3-74CA-46C1-8436-0424BA165E4C}" dt="2024-04-26T23:07:45.100" v="249" actId="114"/>
          <ac:spMkLst>
            <pc:docMk/>
            <pc:sldMk cId="1083567599" sldId="271"/>
            <ac:spMk id="3" creationId="{00000000-0000-0000-0000-000000000000}"/>
          </ac:spMkLst>
        </pc:spChg>
      </pc:sldChg>
      <pc:sldChg chg="modSp add mod">
        <pc:chgData name="Cesar Inca Mendoza Loyola" userId="980b2577-cf23-4a04-ad01-e0bd4bba48ac" providerId="ADAL" clId="{E24B03F3-74CA-46C1-8436-0424BA165E4C}" dt="2024-04-26T23:08:11.188" v="272" actId="20577"/>
        <pc:sldMkLst>
          <pc:docMk/>
          <pc:sldMk cId="3885824444" sldId="280"/>
        </pc:sldMkLst>
        <pc:spChg chg="mod">
          <ac:chgData name="Cesar Inca Mendoza Loyola" userId="980b2577-cf23-4a04-ad01-e0bd4bba48ac" providerId="ADAL" clId="{E24B03F3-74CA-46C1-8436-0424BA165E4C}" dt="2024-04-26T21:36:36.362" v="46" actId="114"/>
          <ac:spMkLst>
            <pc:docMk/>
            <pc:sldMk cId="3885824444" sldId="280"/>
            <ac:spMk id="2" creationId="{00000000-0000-0000-0000-000000000000}"/>
          </ac:spMkLst>
        </pc:spChg>
        <pc:spChg chg="mod">
          <ac:chgData name="Cesar Inca Mendoza Loyola" userId="980b2577-cf23-4a04-ad01-e0bd4bba48ac" providerId="ADAL" clId="{E24B03F3-74CA-46C1-8436-0424BA165E4C}" dt="2024-04-26T23:08:11.188" v="272" actId="20577"/>
          <ac:spMkLst>
            <pc:docMk/>
            <pc:sldMk cId="3885824444" sldId="280"/>
            <ac:spMk id="3" creationId="{00000000-0000-0000-0000-000000000000}"/>
          </ac:spMkLst>
        </pc:spChg>
      </pc:sldChg>
      <pc:sldChg chg="modSp add mod">
        <pc:chgData name="Cesar Inca Mendoza Loyola" userId="980b2577-cf23-4a04-ad01-e0bd4bba48ac" providerId="ADAL" clId="{E24B03F3-74CA-46C1-8436-0424BA165E4C}" dt="2024-04-26T23:12:26.380" v="1177" actId="20577"/>
        <pc:sldMkLst>
          <pc:docMk/>
          <pc:sldMk cId="183097310" sldId="281"/>
        </pc:sldMkLst>
        <pc:spChg chg="mod">
          <ac:chgData name="Cesar Inca Mendoza Loyola" userId="980b2577-cf23-4a04-ad01-e0bd4bba48ac" providerId="ADAL" clId="{E24B03F3-74CA-46C1-8436-0424BA165E4C}" dt="2024-04-26T23:12:26.380" v="1177" actId="20577"/>
          <ac:spMkLst>
            <pc:docMk/>
            <pc:sldMk cId="183097310" sldId="281"/>
            <ac:spMk id="3" creationId="{00000000-0000-0000-0000-000000000000}"/>
          </ac:spMkLst>
        </pc:spChg>
      </pc:sldChg>
      <pc:sldChg chg="modSp add mod">
        <pc:chgData name="Cesar Inca Mendoza Loyola" userId="980b2577-cf23-4a04-ad01-e0bd4bba48ac" providerId="ADAL" clId="{E24B03F3-74CA-46C1-8436-0424BA165E4C}" dt="2024-04-26T23:14:32.311" v="1222" actId="20577"/>
        <pc:sldMkLst>
          <pc:docMk/>
          <pc:sldMk cId="2716457350" sldId="282"/>
        </pc:sldMkLst>
        <pc:spChg chg="mod">
          <ac:chgData name="Cesar Inca Mendoza Loyola" userId="980b2577-cf23-4a04-ad01-e0bd4bba48ac" providerId="ADAL" clId="{E24B03F3-74CA-46C1-8436-0424BA165E4C}" dt="2024-04-26T23:14:32.311" v="1222" actId="20577"/>
          <ac:spMkLst>
            <pc:docMk/>
            <pc:sldMk cId="2716457350" sldId="282"/>
            <ac:spMk id="3" creationId="{00000000-0000-0000-0000-000000000000}"/>
          </ac:spMkLst>
        </pc:spChg>
      </pc:sldChg>
      <pc:sldChg chg="modSp add mod">
        <pc:chgData name="Cesar Inca Mendoza Loyola" userId="980b2577-cf23-4a04-ad01-e0bd4bba48ac" providerId="ADAL" clId="{E24B03F3-74CA-46C1-8436-0424BA165E4C}" dt="2024-04-26T23:15:48.157" v="1262" actId="6549"/>
        <pc:sldMkLst>
          <pc:docMk/>
          <pc:sldMk cId="12857686" sldId="283"/>
        </pc:sldMkLst>
        <pc:spChg chg="mod">
          <ac:chgData name="Cesar Inca Mendoza Loyola" userId="980b2577-cf23-4a04-ad01-e0bd4bba48ac" providerId="ADAL" clId="{E24B03F3-74CA-46C1-8436-0424BA165E4C}" dt="2024-04-26T23:15:48.157" v="1262" actId="6549"/>
          <ac:spMkLst>
            <pc:docMk/>
            <pc:sldMk cId="12857686" sldId="28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PE"/>
              <a:t>Haga clic para modificar el estilo de título del patrón</a:t>
            </a:r>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PE"/>
              <a:t>Haga clic para modificar el estilo de subtítulo del patrón</a:t>
            </a:r>
          </a:p>
        </p:txBody>
      </p:sp>
      <p:sp>
        <p:nvSpPr>
          <p:cNvPr id="4" name="3 Marcador de fecha"/>
          <p:cNvSpPr>
            <a:spLocks noGrp="1"/>
          </p:cNvSpPr>
          <p:nvPr>
            <p:ph type="dt" sz="half" idx="10"/>
          </p:nvPr>
        </p:nvSpPr>
        <p:spPr/>
        <p:txBody>
          <a:bodyPr/>
          <a:lstStyle/>
          <a:p>
            <a:fld id="{6152D88B-6D07-43B7-8485-DEA5F345B471}" type="datetimeFigureOut">
              <a:rPr lang="es-PE" smtClean="0"/>
              <a:t>26/04/2024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8A5686AD-1915-4ECB-8928-6016651CC8CC}" type="slidenum">
              <a:rPr lang="es-PE" smtClean="0"/>
              <a:t>‹Nº›</a:t>
            </a:fld>
            <a:endParaRPr lang="es-PE" dirty="0"/>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PE"/>
              <a:t>Haga clic para modificar el estilo de título del patrón</a:t>
            </a:r>
          </a:p>
        </p:txBody>
      </p:sp>
      <p:sp>
        <p:nvSpPr>
          <p:cNvPr id="3" name="2 Marcador de texto vertical"/>
          <p:cNvSpPr>
            <a:spLocks noGrp="1"/>
          </p:cNvSpPr>
          <p:nvPr>
            <p:ph type="body" orient="vert" idx="1"/>
          </p:nvPr>
        </p:nvSpPr>
        <p:spPr/>
        <p:txBody>
          <a:bodyPr vert="eaVert"/>
          <a:lstStyle/>
          <a:p>
            <a:pPr lvl="0" eaLnBrk="1" latinLnBrk="0" hangingPunct="1"/>
            <a:r>
              <a:rPr lang="es-PE"/>
              <a:t>Haga clic para modificar el estilo de texto del patrón</a:t>
            </a:r>
          </a:p>
          <a:p>
            <a:pPr lvl="1" eaLnBrk="1" latinLnBrk="0" hangingPunct="1"/>
            <a:r>
              <a:rPr lang="es-PE"/>
              <a:t>Segundo nivel</a:t>
            </a:r>
          </a:p>
          <a:p>
            <a:pPr lvl="2" eaLnBrk="1" latinLnBrk="0" hangingPunct="1"/>
            <a:r>
              <a:rPr lang="es-PE"/>
              <a:t>Tercer nivel</a:t>
            </a:r>
          </a:p>
          <a:p>
            <a:pPr lvl="3" eaLnBrk="1" latinLnBrk="0" hangingPunct="1"/>
            <a:r>
              <a:rPr lang="es-PE"/>
              <a:t>Cuarto nivel</a:t>
            </a:r>
          </a:p>
          <a:p>
            <a:pPr lvl="4" eaLnBrk="1" latinLnBrk="0" hangingPunct="1"/>
            <a:r>
              <a:rPr lang="es-PE"/>
              <a:t>Quinto nivel</a:t>
            </a:r>
            <a:endParaRPr kumimoji="0" lang="es-PE"/>
          </a:p>
        </p:txBody>
      </p:sp>
      <p:sp>
        <p:nvSpPr>
          <p:cNvPr id="4" name="3 Marcador de fecha"/>
          <p:cNvSpPr>
            <a:spLocks noGrp="1"/>
          </p:cNvSpPr>
          <p:nvPr>
            <p:ph type="dt" sz="half" idx="10"/>
          </p:nvPr>
        </p:nvSpPr>
        <p:spPr/>
        <p:txBody>
          <a:bodyPr/>
          <a:lstStyle/>
          <a:p>
            <a:fld id="{6152D88B-6D07-43B7-8485-DEA5F345B471}" type="datetimeFigureOut">
              <a:rPr lang="es-PE" smtClean="0"/>
              <a:t>26/04/2024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8A5686AD-1915-4ECB-8928-6016651CC8CC}" type="slidenum">
              <a:rPr lang="es-PE" smtClean="0"/>
              <a:t>‹Nº›</a:t>
            </a:fld>
            <a:endParaRPr 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vertical"/>
          <p:cNvSpPr>
            <a:spLocks noGrp="1"/>
          </p:cNvSpPr>
          <p:nvPr>
            <p:ph type="title" orient="vert"/>
          </p:nvPr>
        </p:nvSpPr>
        <p:spPr>
          <a:xfrm>
            <a:off x="6781800" y="274640"/>
            <a:ext cx="1905000" cy="5851525"/>
          </a:xfrm>
        </p:spPr>
        <p:txBody>
          <a:bodyPr vert="eaVert"/>
          <a:lstStyle/>
          <a:p>
            <a:r>
              <a:rPr kumimoji="0" lang="es-PE"/>
              <a:t>Haga clic para modificar el estilo de título del patrón</a:t>
            </a:r>
          </a:p>
        </p:txBody>
      </p:sp>
      <p:sp>
        <p:nvSpPr>
          <p:cNvPr id="3" name="2 Marcador de texto vertical"/>
          <p:cNvSpPr>
            <a:spLocks noGrp="1"/>
          </p:cNvSpPr>
          <p:nvPr>
            <p:ph type="body" orient="vert" idx="1"/>
          </p:nvPr>
        </p:nvSpPr>
        <p:spPr>
          <a:xfrm>
            <a:off x="457200" y="304800"/>
            <a:ext cx="6019800" cy="5851525"/>
          </a:xfrm>
        </p:spPr>
        <p:txBody>
          <a:bodyPr vert="eaVert"/>
          <a:lstStyle/>
          <a:p>
            <a:pPr lvl="0" eaLnBrk="1" latinLnBrk="0" hangingPunct="1"/>
            <a:r>
              <a:rPr lang="es-PE"/>
              <a:t>Haga clic para modificar el estilo de texto del patrón</a:t>
            </a:r>
          </a:p>
          <a:p>
            <a:pPr lvl="1" eaLnBrk="1" latinLnBrk="0" hangingPunct="1"/>
            <a:r>
              <a:rPr lang="es-PE"/>
              <a:t>Segundo nivel</a:t>
            </a:r>
          </a:p>
          <a:p>
            <a:pPr lvl="2" eaLnBrk="1" latinLnBrk="0" hangingPunct="1"/>
            <a:r>
              <a:rPr lang="es-PE"/>
              <a:t>Tercer nivel</a:t>
            </a:r>
          </a:p>
          <a:p>
            <a:pPr lvl="3" eaLnBrk="1" latinLnBrk="0" hangingPunct="1"/>
            <a:r>
              <a:rPr lang="es-PE"/>
              <a:t>Cuarto nivel</a:t>
            </a:r>
          </a:p>
          <a:p>
            <a:pPr lvl="4" eaLnBrk="1" latinLnBrk="0" hangingPunct="1"/>
            <a:r>
              <a:rPr lang="es-PE"/>
              <a:t>Quinto nivel</a:t>
            </a:r>
            <a:endParaRPr kumimoji="0" lang="es-PE"/>
          </a:p>
        </p:txBody>
      </p:sp>
      <p:sp>
        <p:nvSpPr>
          <p:cNvPr id="4" name="3 Marcador de fecha"/>
          <p:cNvSpPr>
            <a:spLocks noGrp="1"/>
          </p:cNvSpPr>
          <p:nvPr>
            <p:ph type="dt" sz="half" idx="10"/>
          </p:nvPr>
        </p:nvSpPr>
        <p:spPr/>
        <p:txBody>
          <a:bodyPr/>
          <a:lstStyle/>
          <a:p>
            <a:fld id="{6152D88B-6D07-43B7-8485-DEA5F345B471}" type="datetimeFigureOut">
              <a:rPr lang="es-PE" smtClean="0"/>
              <a:t>26/04/2024</a:t>
            </a:fld>
            <a:endParaRPr lang="es-PE" dirty="0"/>
          </a:p>
        </p:txBody>
      </p:sp>
      <p:sp>
        <p:nvSpPr>
          <p:cNvPr id="5" name="4 Marcador de pie de página"/>
          <p:cNvSpPr>
            <a:spLocks noGrp="1"/>
          </p:cNvSpPr>
          <p:nvPr>
            <p:ph type="ftr" sz="quarter" idx="11"/>
          </p:nvPr>
        </p:nvSpPr>
        <p:spPr>
          <a:xfrm>
            <a:off x="2640597" y="6377459"/>
            <a:ext cx="3836404" cy="365125"/>
          </a:xfrm>
        </p:spPr>
        <p:txBody>
          <a:bodyPr/>
          <a:lstStyle/>
          <a:p>
            <a:endParaRPr lang="es-PE" dirty="0"/>
          </a:p>
        </p:txBody>
      </p:sp>
      <p:sp>
        <p:nvSpPr>
          <p:cNvPr id="6" name="5 Marcador de número de diapositiva"/>
          <p:cNvSpPr>
            <a:spLocks noGrp="1"/>
          </p:cNvSpPr>
          <p:nvPr>
            <p:ph type="sldNum" sz="quarter" idx="12"/>
          </p:nvPr>
        </p:nvSpPr>
        <p:spPr/>
        <p:txBody>
          <a:bodyPr/>
          <a:lstStyle/>
          <a:p>
            <a:fld id="{8A5686AD-1915-4ECB-8928-6016651CC8CC}" type="slidenum">
              <a:rPr lang="es-PE" smtClean="0"/>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p>
            <a:r>
              <a:rPr kumimoji="0" lang="es-PE"/>
              <a:t>Haga clic para modificar el estilo de título del patrón</a:t>
            </a:r>
          </a:p>
        </p:txBody>
      </p:sp>
      <p:sp>
        <p:nvSpPr>
          <p:cNvPr id="3" name="2 Marcador de contenido"/>
          <p:cNvSpPr>
            <a:spLocks noGrp="1"/>
          </p:cNvSpPr>
          <p:nvPr>
            <p:ph idx="1"/>
          </p:nvPr>
        </p:nvSpPr>
        <p:spPr/>
        <p:txBody>
          <a:bodyPr/>
          <a:lstStyle/>
          <a:p>
            <a:pPr lvl="0" eaLnBrk="1" latinLnBrk="0" hangingPunct="1"/>
            <a:r>
              <a:rPr lang="es-PE"/>
              <a:t>Haga clic para modificar el estilo de texto del patrón</a:t>
            </a:r>
          </a:p>
          <a:p>
            <a:pPr lvl="1" eaLnBrk="1" latinLnBrk="0" hangingPunct="1"/>
            <a:r>
              <a:rPr lang="es-PE"/>
              <a:t>Segundo nivel</a:t>
            </a:r>
          </a:p>
          <a:p>
            <a:pPr lvl="2" eaLnBrk="1" latinLnBrk="0" hangingPunct="1"/>
            <a:r>
              <a:rPr lang="es-PE"/>
              <a:t>Tercer nivel</a:t>
            </a:r>
          </a:p>
          <a:p>
            <a:pPr lvl="3" eaLnBrk="1" latinLnBrk="0" hangingPunct="1"/>
            <a:r>
              <a:rPr lang="es-PE"/>
              <a:t>Cuarto nivel</a:t>
            </a:r>
          </a:p>
          <a:p>
            <a:pPr lvl="4" eaLnBrk="1" latinLnBrk="0" hangingPunct="1"/>
            <a:r>
              <a:rPr lang="es-PE"/>
              <a:t>Quinto nivel</a:t>
            </a:r>
            <a:endParaRPr kumimoji="0" lang="es-PE"/>
          </a:p>
        </p:txBody>
      </p:sp>
      <p:sp>
        <p:nvSpPr>
          <p:cNvPr id="4" name="3 Marcador de fecha"/>
          <p:cNvSpPr>
            <a:spLocks noGrp="1"/>
          </p:cNvSpPr>
          <p:nvPr>
            <p:ph type="dt" sz="half" idx="10"/>
          </p:nvPr>
        </p:nvSpPr>
        <p:spPr/>
        <p:txBody>
          <a:bodyPr/>
          <a:lstStyle/>
          <a:p>
            <a:fld id="{6152D88B-6D07-43B7-8485-DEA5F345B471}" type="datetimeFigureOut">
              <a:rPr lang="es-PE" smtClean="0"/>
              <a:t>26/04/2024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8A5686AD-1915-4ECB-8928-6016651CC8CC}" type="slidenum">
              <a:rPr lang="es-PE" smtClean="0"/>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PE"/>
              <a:t>Haga clic para modificar el estilo de título del patrón</a:t>
            </a:r>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PE"/>
              <a:t>Haga clic para modificar el estilo de texto del patrón</a:t>
            </a:r>
          </a:p>
        </p:txBody>
      </p:sp>
      <p:sp>
        <p:nvSpPr>
          <p:cNvPr id="4" name="3 Marcador de fecha"/>
          <p:cNvSpPr>
            <a:spLocks noGrp="1"/>
          </p:cNvSpPr>
          <p:nvPr>
            <p:ph type="dt" sz="half" idx="10"/>
          </p:nvPr>
        </p:nvSpPr>
        <p:spPr/>
        <p:txBody>
          <a:bodyPr/>
          <a:lstStyle/>
          <a:p>
            <a:fld id="{6152D88B-6D07-43B7-8485-DEA5F345B471}" type="datetimeFigureOut">
              <a:rPr lang="es-PE" smtClean="0"/>
              <a:t>26/04/2024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8A5686AD-1915-4ECB-8928-6016651CC8CC}" type="slidenum">
              <a:rPr lang="es-PE" smtClean="0"/>
              <a:t>‹Nº›</a:t>
            </a:fld>
            <a:endParaRPr lang="es-P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PE"/>
              <a:t>Haga clic para modificar el estilo de título del patrón</a:t>
            </a:r>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PE"/>
              <a:t>Haga clic para modificar el estilo de texto del patrón</a:t>
            </a:r>
          </a:p>
          <a:p>
            <a:pPr lvl="1" eaLnBrk="1" latinLnBrk="0" hangingPunct="1"/>
            <a:r>
              <a:rPr lang="es-PE"/>
              <a:t>Segundo nivel</a:t>
            </a:r>
          </a:p>
          <a:p>
            <a:pPr lvl="2" eaLnBrk="1" latinLnBrk="0" hangingPunct="1"/>
            <a:r>
              <a:rPr lang="es-PE"/>
              <a:t>Tercer nivel</a:t>
            </a:r>
          </a:p>
          <a:p>
            <a:pPr lvl="3" eaLnBrk="1" latinLnBrk="0" hangingPunct="1"/>
            <a:r>
              <a:rPr lang="es-PE"/>
              <a:t>Cuarto nivel</a:t>
            </a:r>
          </a:p>
          <a:p>
            <a:pPr lvl="4" eaLnBrk="1" latinLnBrk="0" hangingPunct="1"/>
            <a:r>
              <a:rPr lang="es-PE"/>
              <a:t>Quinto nivel</a:t>
            </a:r>
            <a:endParaRPr kumimoji="0" lang="es-PE"/>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PE"/>
              <a:t>Haga clic para modificar el estilo de texto del patrón</a:t>
            </a:r>
          </a:p>
          <a:p>
            <a:pPr lvl="1" eaLnBrk="1" latinLnBrk="0" hangingPunct="1"/>
            <a:r>
              <a:rPr lang="es-PE"/>
              <a:t>Segundo nivel</a:t>
            </a:r>
          </a:p>
          <a:p>
            <a:pPr lvl="2" eaLnBrk="1" latinLnBrk="0" hangingPunct="1"/>
            <a:r>
              <a:rPr lang="es-PE"/>
              <a:t>Tercer nivel</a:t>
            </a:r>
          </a:p>
          <a:p>
            <a:pPr lvl="3" eaLnBrk="1" latinLnBrk="0" hangingPunct="1"/>
            <a:r>
              <a:rPr lang="es-PE"/>
              <a:t>Cuarto nivel</a:t>
            </a:r>
          </a:p>
          <a:p>
            <a:pPr lvl="4" eaLnBrk="1" latinLnBrk="0" hangingPunct="1"/>
            <a:r>
              <a:rPr lang="es-PE"/>
              <a:t>Quinto nivel</a:t>
            </a:r>
            <a:endParaRPr kumimoji="0" lang="es-PE"/>
          </a:p>
        </p:txBody>
      </p:sp>
      <p:sp>
        <p:nvSpPr>
          <p:cNvPr id="5" name="4 Marcador de fecha"/>
          <p:cNvSpPr>
            <a:spLocks noGrp="1"/>
          </p:cNvSpPr>
          <p:nvPr>
            <p:ph type="dt" sz="half" idx="10"/>
          </p:nvPr>
        </p:nvSpPr>
        <p:spPr/>
        <p:txBody>
          <a:bodyPr/>
          <a:lstStyle/>
          <a:p>
            <a:fld id="{6152D88B-6D07-43B7-8485-DEA5F345B471}" type="datetimeFigureOut">
              <a:rPr lang="es-PE" smtClean="0"/>
              <a:t>26/04/2024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8A5686AD-1915-4ECB-8928-6016651CC8CC}" type="slidenum">
              <a:rPr lang="es-PE" smtClean="0"/>
              <a:t>‹Nº›</a:t>
            </a:fld>
            <a:endParaRPr lang="es-P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PE"/>
              <a:t>Haga clic para modificar el estilo de título del patrón</a:t>
            </a:r>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PE"/>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PE"/>
              <a:t>Haga clic para modificar el estilo de texto del patrón</a:t>
            </a:r>
          </a:p>
          <a:p>
            <a:pPr lvl="1" eaLnBrk="1" latinLnBrk="0" hangingPunct="1"/>
            <a:r>
              <a:rPr lang="es-PE"/>
              <a:t>Segundo nivel</a:t>
            </a:r>
          </a:p>
          <a:p>
            <a:pPr lvl="2" eaLnBrk="1" latinLnBrk="0" hangingPunct="1"/>
            <a:r>
              <a:rPr lang="es-PE"/>
              <a:t>Tercer nivel</a:t>
            </a:r>
          </a:p>
          <a:p>
            <a:pPr lvl="3" eaLnBrk="1" latinLnBrk="0" hangingPunct="1"/>
            <a:r>
              <a:rPr lang="es-PE"/>
              <a:t>Cuarto nivel</a:t>
            </a:r>
          </a:p>
          <a:p>
            <a:pPr lvl="4" eaLnBrk="1" latinLnBrk="0" hangingPunct="1"/>
            <a:r>
              <a:rPr lang="es-PE"/>
              <a:t>Quinto nivel</a:t>
            </a:r>
            <a:endParaRPr kumimoji="0" lang="es-PE"/>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PE"/>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PE"/>
              <a:t>Haga clic para modificar el estilo de texto del patrón</a:t>
            </a:r>
          </a:p>
          <a:p>
            <a:pPr lvl="1" eaLnBrk="1" latinLnBrk="0" hangingPunct="1"/>
            <a:r>
              <a:rPr lang="es-PE"/>
              <a:t>Segundo nivel</a:t>
            </a:r>
          </a:p>
          <a:p>
            <a:pPr lvl="2" eaLnBrk="1" latinLnBrk="0" hangingPunct="1"/>
            <a:r>
              <a:rPr lang="es-PE"/>
              <a:t>Tercer nivel</a:t>
            </a:r>
          </a:p>
          <a:p>
            <a:pPr lvl="3" eaLnBrk="1" latinLnBrk="0" hangingPunct="1"/>
            <a:r>
              <a:rPr lang="es-PE"/>
              <a:t>Cuarto nivel</a:t>
            </a:r>
          </a:p>
          <a:p>
            <a:pPr lvl="4" eaLnBrk="1" latinLnBrk="0" hangingPunct="1"/>
            <a:r>
              <a:rPr lang="es-PE"/>
              <a:t>Quinto nivel</a:t>
            </a:r>
            <a:endParaRPr kumimoji="0" lang="es-PE"/>
          </a:p>
        </p:txBody>
      </p:sp>
      <p:sp>
        <p:nvSpPr>
          <p:cNvPr id="7" name="6 Marcador de fecha"/>
          <p:cNvSpPr>
            <a:spLocks noGrp="1"/>
          </p:cNvSpPr>
          <p:nvPr>
            <p:ph type="dt" sz="half" idx="10"/>
          </p:nvPr>
        </p:nvSpPr>
        <p:spPr/>
        <p:txBody>
          <a:bodyPr/>
          <a:lstStyle/>
          <a:p>
            <a:fld id="{6152D88B-6D07-43B7-8485-DEA5F345B471}" type="datetimeFigureOut">
              <a:rPr lang="es-PE" smtClean="0"/>
              <a:t>26/04/2024</a:t>
            </a:fld>
            <a:endParaRPr lang="es-PE" dirty="0"/>
          </a:p>
        </p:txBody>
      </p:sp>
      <p:sp>
        <p:nvSpPr>
          <p:cNvPr id="8" name="7 Marcador de pie de página"/>
          <p:cNvSpPr>
            <a:spLocks noGrp="1"/>
          </p:cNvSpPr>
          <p:nvPr>
            <p:ph type="ftr" sz="quarter" idx="11"/>
          </p:nvPr>
        </p:nvSpPr>
        <p:spPr/>
        <p:txBody>
          <a:bodyPr/>
          <a:lstStyle/>
          <a:p>
            <a:endParaRPr lang="es-PE" dirty="0"/>
          </a:p>
        </p:txBody>
      </p:sp>
      <p:sp>
        <p:nvSpPr>
          <p:cNvPr id="9" name="8 Marcador de número de diapositiva"/>
          <p:cNvSpPr>
            <a:spLocks noGrp="1"/>
          </p:cNvSpPr>
          <p:nvPr>
            <p:ph type="sldNum" sz="quarter" idx="12"/>
          </p:nvPr>
        </p:nvSpPr>
        <p:spPr/>
        <p:txBody>
          <a:bodyPr/>
          <a:lstStyle/>
          <a:p>
            <a:fld id="{8A5686AD-1915-4ECB-8928-6016651CC8CC}" type="slidenum">
              <a:rPr lang="es-PE" smtClean="0"/>
              <a:t>‹Nº›</a:t>
            </a:fld>
            <a:endParaRPr lang="es-P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PE"/>
              <a:t>Haga clic para modificar el estilo de título del patrón</a:t>
            </a:r>
          </a:p>
        </p:txBody>
      </p:sp>
      <p:sp>
        <p:nvSpPr>
          <p:cNvPr id="3" name="2 Marcador de fecha"/>
          <p:cNvSpPr>
            <a:spLocks noGrp="1"/>
          </p:cNvSpPr>
          <p:nvPr>
            <p:ph type="dt" sz="half" idx="10"/>
          </p:nvPr>
        </p:nvSpPr>
        <p:spPr/>
        <p:txBody>
          <a:bodyPr/>
          <a:lstStyle/>
          <a:p>
            <a:fld id="{6152D88B-6D07-43B7-8485-DEA5F345B471}" type="datetimeFigureOut">
              <a:rPr lang="es-PE" smtClean="0"/>
              <a:t>26/04/2024</a:t>
            </a:fld>
            <a:endParaRPr lang="es-PE" dirty="0"/>
          </a:p>
        </p:txBody>
      </p:sp>
      <p:sp>
        <p:nvSpPr>
          <p:cNvPr id="4" name="3 Marcador de pie de página"/>
          <p:cNvSpPr>
            <a:spLocks noGrp="1"/>
          </p:cNvSpPr>
          <p:nvPr>
            <p:ph type="ftr" sz="quarter" idx="11"/>
          </p:nvPr>
        </p:nvSpPr>
        <p:spPr/>
        <p:txBody>
          <a:bodyPr/>
          <a:lstStyle/>
          <a:p>
            <a:endParaRPr lang="es-PE" dirty="0"/>
          </a:p>
        </p:txBody>
      </p:sp>
      <p:sp>
        <p:nvSpPr>
          <p:cNvPr id="5" name="4 Marcador de número de diapositiva"/>
          <p:cNvSpPr>
            <a:spLocks noGrp="1"/>
          </p:cNvSpPr>
          <p:nvPr>
            <p:ph type="sldNum" sz="quarter" idx="12"/>
          </p:nvPr>
        </p:nvSpPr>
        <p:spPr/>
        <p:txBody>
          <a:bodyPr/>
          <a:lstStyle/>
          <a:p>
            <a:fld id="{8A5686AD-1915-4ECB-8928-6016651CC8CC}" type="slidenum">
              <a:rPr lang="es-PE" smtClean="0"/>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152D88B-6D07-43B7-8485-DEA5F345B471}" type="datetimeFigureOut">
              <a:rPr lang="es-PE" smtClean="0"/>
              <a:t>26/04/2024</a:t>
            </a:fld>
            <a:endParaRPr lang="es-PE" dirty="0"/>
          </a:p>
        </p:txBody>
      </p:sp>
      <p:sp>
        <p:nvSpPr>
          <p:cNvPr id="3" name="2 Marcador de pie de página"/>
          <p:cNvSpPr>
            <a:spLocks noGrp="1"/>
          </p:cNvSpPr>
          <p:nvPr>
            <p:ph type="ftr" sz="quarter" idx="11"/>
          </p:nvPr>
        </p:nvSpPr>
        <p:spPr/>
        <p:txBody>
          <a:bodyPr/>
          <a:lstStyle/>
          <a:p>
            <a:endParaRPr lang="es-PE" dirty="0"/>
          </a:p>
        </p:txBody>
      </p:sp>
      <p:sp>
        <p:nvSpPr>
          <p:cNvPr id="4" name="3 Marcador de número de diapositiva"/>
          <p:cNvSpPr>
            <a:spLocks noGrp="1"/>
          </p:cNvSpPr>
          <p:nvPr>
            <p:ph type="sldNum" sz="quarter" idx="12"/>
          </p:nvPr>
        </p:nvSpPr>
        <p:spPr/>
        <p:txBody>
          <a:bodyPr/>
          <a:lstStyle/>
          <a:p>
            <a:fld id="{8A5686AD-1915-4ECB-8928-6016651CC8CC}" type="slidenum">
              <a:rPr lang="es-PE" smtClean="0"/>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PE"/>
              <a:t>Haga clic para modificar el estilo de título del patrón</a:t>
            </a:r>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PE"/>
              <a:t>Haga clic para modificar el estilo de texto del patrón</a:t>
            </a:r>
          </a:p>
          <a:p>
            <a:pPr lvl="1" eaLnBrk="1" latinLnBrk="0" hangingPunct="1"/>
            <a:r>
              <a:rPr lang="es-PE"/>
              <a:t>Segundo nivel</a:t>
            </a:r>
          </a:p>
          <a:p>
            <a:pPr lvl="2" eaLnBrk="1" latinLnBrk="0" hangingPunct="1"/>
            <a:r>
              <a:rPr lang="es-PE"/>
              <a:t>Tercer nivel</a:t>
            </a:r>
          </a:p>
          <a:p>
            <a:pPr lvl="3" eaLnBrk="1" latinLnBrk="0" hangingPunct="1"/>
            <a:r>
              <a:rPr lang="es-PE"/>
              <a:t>Cuarto nivel</a:t>
            </a:r>
          </a:p>
          <a:p>
            <a:pPr lvl="4" eaLnBrk="1" latinLnBrk="0" hangingPunct="1"/>
            <a:r>
              <a:rPr lang="es-PE"/>
              <a:t>Quinto nivel</a:t>
            </a:r>
            <a:endParaRPr kumimoji="0" lang="es-PE"/>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PE"/>
              <a:t>Haga clic para modificar el estilo de texto del patrón</a:t>
            </a:r>
          </a:p>
        </p:txBody>
      </p:sp>
      <p:sp>
        <p:nvSpPr>
          <p:cNvPr id="5" name="4 Marcador de fecha"/>
          <p:cNvSpPr>
            <a:spLocks noGrp="1"/>
          </p:cNvSpPr>
          <p:nvPr>
            <p:ph type="dt" sz="half" idx="10"/>
          </p:nvPr>
        </p:nvSpPr>
        <p:spPr/>
        <p:txBody>
          <a:bodyPr/>
          <a:lstStyle/>
          <a:p>
            <a:fld id="{6152D88B-6D07-43B7-8485-DEA5F345B471}" type="datetimeFigureOut">
              <a:rPr lang="es-PE" smtClean="0"/>
              <a:t>26/04/2024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8A5686AD-1915-4ECB-8928-6016651CC8CC}" type="slidenum">
              <a:rPr lang="es-PE" smtClean="0"/>
              <a:t>‹Nº›</a:t>
            </a:fld>
            <a:endParaRPr lang="es-PE" dirty="0"/>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PE"/>
              <a:t>Haga clic para modificar el estilo de título del patrón</a:t>
            </a:r>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PE" dirty="0"/>
              <a:t>Haga clic en el icono para agregar una imagen</a:t>
            </a:r>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PE"/>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6152D88B-6D07-43B7-8485-DEA5F345B471}" type="datetimeFigureOut">
              <a:rPr lang="es-PE" smtClean="0"/>
              <a:t>26/04/2024</a:t>
            </a:fld>
            <a:endParaRPr lang="es-PE" dirty="0"/>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PE" dirty="0"/>
          </a:p>
        </p:txBody>
      </p:sp>
      <p:sp>
        <p:nvSpPr>
          <p:cNvPr id="7" name="6 Marcador de número de diapositiva"/>
          <p:cNvSpPr>
            <a:spLocks noGrp="1"/>
          </p:cNvSpPr>
          <p:nvPr>
            <p:ph type="sldNum" sz="quarter" idx="12"/>
          </p:nvPr>
        </p:nvSpPr>
        <p:spPr>
          <a:xfrm>
            <a:off x="8339328" y="1170432"/>
            <a:ext cx="733864" cy="201168"/>
          </a:xfrm>
        </p:spPr>
        <p:txBody>
          <a:bodyPr/>
          <a:lstStyle/>
          <a:p>
            <a:fld id="{8A5686AD-1915-4ECB-8928-6016651CC8CC}" type="slidenum">
              <a:rPr lang="es-PE" smtClean="0"/>
              <a:t>‹Nº›</a:t>
            </a:fld>
            <a:endParaRPr lang="es-PE"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s-PE"/>
              <a:t>Haga clic para modificar el estilo de título del patrón</a:t>
            </a:r>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s-PE"/>
              <a:t>Haga clic para modificar el estilo de texto del patrón</a:t>
            </a:r>
          </a:p>
          <a:p>
            <a:pPr lvl="1" eaLnBrk="1" latinLnBrk="0" hangingPunct="1"/>
            <a:r>
              <a:rPr kumimoji="0" lang="es-PE"/>
              <a:t>Segundo nivel</a:t>
            </a:r>
          </a:p>
          <a:p>
            <a:pPr lvl="2" eaLnBrk="1" latinLnBrk="0" hangingPunct="1"/>
            <a:r>
              <a:rPr kumimoji="0" lang="es-PE"/>
              <a:t>Tercer nivel</a:t>
            </a:r>
          </a:p>
          <a:p>
            <a:pPr lvl="3" eaLnBrk="1" latinLnBrk="0" hangingPunct="1"/>
            <a:r>
              <a:rPr kumimoji="0" lang="es-PE"/>
              <a:t>Cuarto nivel</a:t>
            </a:r>
          </a:p>
          <a:p>
            <a:pPr lvl="4" eaLnBrk="1" latinLnBrk="0" hangingPunct="1"/>
            <a:r>
              <a:rPr kumimoji="0" lang="es-PE"/>
              <a:t>Quinto nivel</a:t>
            </a:r>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152D88B-6D07-43B7-8485-DEA5F345B471}" type="datetimeFigureOut">
              <a:rPr lang="es-PE" smtClean="0"/>
              <a:t>26/04/2024</a:t>
            </a:fld>
            <a:endParaRPr lang="es-PE" dirty="0"/>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PE" dirty="0"/>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A5686AD-1915-4ECB-8928-6016651CC8CC}" type="slidenum">
              <a:rPr lang="es-PE" smtClean="0"/>
              <a:t>‹Nº›</a:t>
            </a:fld>
            <a:endParaRPr lang="es-PE"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pPr algn="ctr"/>
            <a:r>
              <a:rPr lang="es-ES" sz="3950" dirty="0">
                <a:latin typeface="Baskerville Old Face" panose="02020602080505020303" pitchFamily="18" charset="0"/>
              </a:rPr>
              <a:t>La filosofía como reflexión </a:t>
            </a:r>
            <a:br>
              <a:rPr lang="es-ES" sz="3950" dirty="0">
                <a:latin typeface="Baskerville Old Face" panose="02020602080505020303" pitchFamily="18" charset="0"/>
              </a:rPr>
            </a:br>
            <a:r>
              <a:rPr lang="es-ES" sz="3950" dirty="0">
                <a:latin typeface="Baskerville Old Face" panose="02020602080505020303" pitchFamily="18" charset="0"/>
              </a:rPr>
              <a:t>sobre la historia sin utopía</a:t>
            </a:r>
          </a:p>
        </p:txBody>
      </p:sp>
      <p:sp>
        <p:nvSpPr>
          <p:cNvPr id="3" name="2 Subtítulo"/>
          <p:cNvSpPr>
            <a:spLocks noGrp="1"/>
          </p:cNvSpPr>
          <p:nvPr>
            <p:ph type="subTitle" idx="1"/>
          </p:nvPr>
        </p:nvSpPr>
        <p:spPr/>
        <p:txBody>
          <a:bodyPr>
            <a:normAutofit/>
          </a:bodyPr>
          <a:lstStyle/>
          <a:p>
            <a:r>
              <a:rPr lang="es-ES" sz="2650" b="1" dirty="0">
                <a:solidFill>
                  <a:schemeClr val="accent6">
                    <a:lumMod val="60000"/>
                    <a:lumOff val="40000"/>
                  </a:schemeClr>
                </a:solidFill>
                <a:latin typeface="Baskerville Old Face" panose="02020602080505020303" pitchFamily="18" charset="0"/>
              </a:rPr>
              <a:t>Por el encuentro entre idea y realidad</a:t>
            </a:r>
          </a:p>
        </p:txBody>
      </p:sp>
      <p:pic>
        <p:nvPicPr>
          <p:cNvPr id="4" name="Imagen 3"/>
          <p:cNvPicPr>
            <a:picLocks noChangeAspect="1"/>
          </p:cNvPicPr>
          <p:nvPr/>
        </p:nvPicPr>
        <p:blipFill>
          <a:blip r:embed="rId2"/>
          <a:stretch>
            <a:fillRect/>
          </a:stretch>
        </p:blipFill>
        <p:spPr>
          <a:xfrm>
            <a:off x="6963000" y="260648"/>
            <a:ext cx="1800000" cy="28037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 historia como </a:t>
            </a:r>
            <a:r>
              <a:rPr lang="es-PE" sz="4400" i="1" dirty="0">
                <a:solidFill>
                  <a:schemeClr val="bg2">
                    <a:lumMod val="75000"/>
                  </a:schemeClr>
                </a:solidFill>
                <a:latin typeface="Baskerville Old Face" panose="02020602080505020303" pitchFamily="18" charset="0"/>
              </a:rPr>
              <a:t>praxis</a:t>
            </a:r>
          </a:p>
        </p:txBody>
      </p:sp>
      <p:sp>
        <p:nvSpPr>
          <p:cNvPr id="3" name="Marcador de contenido 2"/>
          <p:cNvSpPr>
            <a:spLocks noGrp="1"/>
          </p:cNvSpPr>
          <p:nvPr>
            <p:ph idx="1"/>
          </p:nvPr>
        </p:nvSpPr>
        <p:spPr/>
        <p:txBody>
          <a:bodyPr>
            <a:normAutofit fontScale="77500" lnSpcReduction="20000"/>
          </a:bodyPr>
          <a:lstStyle/>
          <a:p>
            <a:pPr>
              <a:lnSpc>
                <a:spcPct val="107000"/>
              </a:lnSpc>
              <a:spcAft>
                <a:spcPts val="0"/>
              </a:spcAft>
            </a:pPr>
            <a:r>
              <a:rPr lang="es-PE" dirty="0">
                <a:latin typeface="Baskerville Old Face" panose="02020602080505020303" pitchFamily="18" charset="0"/>
                <a:ea typeface="Calibri" panose="020F0502020204030204" pitchFamily="34" charset="0"/>
                <a:cs typeface="Times New Roman" panose="02020603050405020304" pitchFamily="18" charset="0"/>
              </a:rPr>
              <a:t>Historia y </a:t>
            </a:r>
            <a:r>
              <a:rPr lang="es-PE" i="1" dirty="0">
                <a:latin typeface="Baskerville Old Face" panose="02020602080505020303" pitchFamily="18" charset="0"/>
                <a:ea typeface="Calibri" panose="020F0502020204030204" pitchFamily="34" charset="0"/>
                <a:cs typeface="Times New Roman" panose="02020603050405020304" pitchFamily="18" charset="0"/>
              </a:rPr>
              <a:t>praxis</a:t>
            </a:r>
            <a:r>
              <a:rPr lang="es-PE" dirty="0">
                <a:latin typeface="Baskerville Old Face" panose="02020602080505020303" pitchFamily="18" charset="0"/>
                <a:ea typeface="Calibri" panose="020F0502020204030204" pitchFamily="34" charset="0"/>
                <a:cs typeface="Times New Roman" panose="02020603050405020304" pitchFamily="18" charset="0"/>
              </a:rPr>
              <a:t> son dos elementos intrínsecamente relacionados, de tal </a:t>
            </a:r>
            <a:r>
              <a:rPr lang="es-PE">
                <a:latin typeface="Baskerville Old Face" panose="02020602080505020303" pitchFamily="18" charset="0"/>
                <a:ea typeface="Calibri" panose="020F0502020204030204" pitchFamily="34" charset="0"/>
                <a:cs typeface="Times New Roman" panose="02020603050405020304" pitchFamily="18" charset="0"/>
              </a:rPr>
              <a:t>suerte que, </a:t>
            </a:r>
            <a:r>
              <a:rPr lang="es-PE" dirty="0">
                <a:latin typeface="Baskerville Old Face" panose="02020602080505020303" pitchFamily="18" charset="0"/>
                <a:ea typeface="Calibri" panose="020F0502020204030204" pitchFamily="34" charset="0"/>
                <a:cs typeface="Times New Roman" panose="02020603050405020304" pitchFamily="18" charset="0"/>
              </a:rPr>
              <a:t>si se parte de la concepción de la historia, ella aparece como una relación siempre contradictoria entre pasado, presente y futuro que se funda en la práctica social entendida como un todo determinante. </a:t>
            </a:r>
          </a:p>
          <a:p>
            <a:pPr>
              <a:lnSpc>
                <a:spcPct val="107000"/>
              </a:lnSpc>
              <a:spcAft>
                <a:spcPts val="0"/>
              </a:spcAft>
            </a:pPr>
            <a:r>
              <a:rPr lang="es-PE" dirty="0">
                <a:latin typeface="Baskerville Old Face" panose="02020602080505020303" pitchFamily="18" charset="0"/>
                <a:ea typeface="Calibri" panose="020F0502020204030204" pitchFamily="34" charset="0"/>
                <a:cs typeface="Times New Roman" panose="02020603050405020304" pitchFamily="18" charset="0"/>
              </a:rPr>
              <a:t>La </a:t>
            </a:r>
            <a:r>
              <a:rPr lang="es-PE" i="1" dirty="0">
                <a:latin typeface="Baskerville Old Face" panose="02020602080505020303" pitchFamily="18" charset="0"/>
                <a:ea typeface="Calibri" panose="020F0502020204030204" pitchFamily="34" charset="0"/>
                <a:cs typeface="Times New Roman" panose="02020603050405020304" pitchFamily="18" charset="0"/>
              </a:rPr>
              <a:t>praxis</a:t>
            </a:r>
            <a:r>
              <a:rPr lang="es-PE" dirty="0">
                <a:latin typeface="Baskerville Old Face" panose="02020602080505020303" pitchFamily="18" charset="0"/>
                <a:ea typeface="Calibri" panose="020F0502020204030204" pitchFamily="34" charset="0"/>
                <a:cs typeface="Times New Roman" panose="02020603050405020304" pitchFamily="18" charset="0"/>
              </a:rPr>
              <a:t> se devela como uno de los elementos definitorios del hombre en tanto autocreación práctica (</a:t>
            </a:r>
            <a:r>
              <a:rPr lang="es-PE" sz="3000" b="1" i="1" dirty="0">
                <a:solidFill>
                  <a:schemeClr val="bg2">
                    <a:lumMod val="25000"/>
                  </a:schemeClr>
                </a:solidFill>
                <a:latin typeface="Baskerville Old Face" panose="02020602080505020303" pitchFamily="18" charset="0"/>
                <a:ea typeface="Calibri" panose="020F0502020204030204" pitchFamily="34" charset="0"/>
                <a:cs typeface="Times New Roman" panose="02020603050405020304" pitchFamily="18" charset="0"/>
              </a:rPr>
              <a:t>autopoiesis</a:t>
            </a:r>
            <a:r>
              <a:rPr lang="es-PE" dirty="0">
                <a:latin typeface="Baskerville Old Face" panose="02020602080505020303" pitchFamily="18" charset="0"/>
                <a:ea typeface="Calibri" panose="020F0502020204030204" pitchFamily="34" charset="0"/>
                <a:cs typeface="Times New Roman" panose="02020603050405020304" pitchFamily="18" charset="0"/>
              </a:rPr>
              <a:t>) y punto de partida de la historia. </a:t>
            </a:r>
          </a:p>
          <a:p>
            <a:pPr>
              <a:lnSpc>
                <a:spcPct val="107000"/>
              </a:lnSpc>
              <a:spcAft>
                <a:spcPts val="0"/>
              </a:spcAft>
            </a:pPr>
            <a:endParaRPr lang="es-PE" dirty="0">
              <a:latin typeface="Baskerville Old Face" panose="02020602080505020303" pitchFamily="18" charset="0"/>
              <a:ea typeface="Calibri" panose="020F0502020204030204" pitchFamily="34" charset="0"/>
              <a:cs typeface="Times New Roman" panose="02020603050405020304" pitchFamily="18" charset="0"/>
            </a:endParaRPr>
          </a:p>
          <a:p>
            <a:pPr marL="118872" indent="0" algn="ctr">
              <a:lnSpc>
                <a:spcPct val="107000"/>
              </a:lnSpc>
              <a:spcAft>
                <a:spcPts val="0"/>
              </a:spcAft>
              <a:buNone/>
            </a:pPr>
            <a:r>
              <a:rPr lang="es-PE" sz="2600" b="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“El total de lo que se llama historia del mundo no es más que la creación del hombre por el trabajo humano y el surgimiento de la naturaleza para el hombre, éste tiene, pues, la prueba evidente e irrefutable de su autocreación, de sus propios orígenes.” (Marx)</a:t>
            </a:r>
          </a:p>
          <a:p>
            <a:endParaRPr lang="es-PE" dirty="0"/>
          </a:p>
        </p:txBody>
      </p:sp>
    </p:spTree>
    <p:extLst>
      <p:ext uri="{BB962C8B-B14F-4D97-AF65-F5344CB8AC3E}">
        <p14:creationId xmlns:p14="http://schemas.microsoft.com/office/powerpoint/2010/main" val="275056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 historia como </a:t>
            </a:r>
            <a:r>
              <a:rPr lang="es-PE" sz="4400" i="1" dirty="0">
                <a:solidFill>
                  <a:schemeClr val="bg2">
                    <a:lumMod val="75000"/>
                  </a:schemeClr>
                </a:solidFill>
                <a:latin typeface="Baskerville Old Face" panose="02020602080505020303" pitchFamily="18" charset="0"/>
              </a:rPr>
              <a:t>praxis</a:t>
            </a:r>
          </a:p>
        </p:txBody>
      </p:sp>
      <p:sp>
        <p:nvSpPr>
          <p:cNvPr id="3" name="Marcador de contenido 2"/>
          <p:cNvSpPr>
            <a:spLocks noGrp="1"/>
          </p:cNvSpPr>
          <p:nvPr>
            <p:ph idx="1"/>
          </p:nvPr>
        </p:nvSpPr>
        <p:spPr/>
        <p:txBody>
          <a:bodyPr>
            <a:normAutofit fontScale="70000" lnSpcReduction="20000"/>
          </a:bodyPr>
          <a:lstStyle/>
          <a:p>
            <a:pPr>
              <a:lnSpc>
                <a:spcPct val="107000"/>
              </a:lnSpc>
              <a:spcAft>
                <a:spcPts val="0"/>
              </a:spcAft>
            </a:pPr>
            <a:r>
              <a:rPr lang="es-PE" dirty="0">
                <a:latin typeface="Baskerville Old Face" panose="02020602080505020303" pitchFamily="18" charset="0"/>
                <a:ea typeface="Calibri" panose="020F0502020204030204" pitchFamily="34" charset="0"/>
                <a:cs typeface="Times New Roman" panose="02020603050405020304" pitchFamily="18" charset="0"/>
              </a:rPr>
              <a:t>El conocimiento del pasado legitima la explicación del presente, y la comprensión del presente permite la proposición de soluciones a los problemas de la sociedad, presente y futura, que tienen origen en el pasado. Esto no supone, sin embargo, que el materialismo histórico considere el pasado como determinante del presente y el futuro. </a:t>
            </a:r>
          </a:p>
          <a:p>
            <a:pPr>
              <a:lnSpc>
                <a:spcPct val="107000"/>
              </a:lnSpc>
              <a:spcAft>
                <a:spcPts val="0"/>
              </a:spcAft>
            </a:pPr>
            <a:r>
              <a:rPr lang="es-PE" dirty="0">
                <a:latin typeface="Baskerville Old Face" panose="02020602080505020303" pitchFamily="18" charset="0"/>
                <a:ea typeface="Calibri" panose="020F0502020204030204" pitchFamily="34" charset="0"/>
                <a:cs typeface="Times New Roman" panose="02020603050405020304" pitchFamily="18" charset="0"/>
              </a:rPr>
              <a:t>No debe leerse en la prospección de futuro alguna afirmación determinista o la traducción científica de la noción de destino. Más bien, esto supone que el materialismo histórico, en su prospección futura, es, también, un compromiso político de signo esencialmente revolucionario que:</a:t>
            </a:r>
          </a:p>
          <a:p>
            <a:pPr lvl="1">
              <a:lnSpc>
                <a:spcPct val="107000"/>
              </a:lnSpc>
              <a:buFont typeface="Wingdings" panose="05000000000000000000" pitchFamily="2" charset="2"/>
              <a:buChar char="Ø"/>
            </a:pPr>
            <a:r>
              <a:rPr lang="es-PE" sz="2600" b="1" i="1" dirty="0">
                <a:solidFill>
                  <a:schemeClr val="accent3">
                    <a:lumMod val="75000"/>
                  </a:schemeClr>
                </a:solidFill>
                <a:latin typeface="Baskerville Old Face" panose="02020602080505020303" pitchFamily="18" charset="0"/>
                <a:ea typeface="Calibri" panose="020F0502020204030204" pitchFamily="34" charset="0"/>
                <a:cs typeface="Times New Roman" panose="02020603050405020304" pitchFamily="18" charset="0"/>
              </a:rPr>
              <a:t>se corresponde con aquella sociología que pretende ser la ciencia que aporta soluciones a la sociedad;</a:t>
            </a:r>
          </a:p>
          <a:p>
            <a:pPr lvl="1">
              <a:lnSpc>
                <a:spcPct val="107000"/>
              </a:lnSpc>
              <a:buFont typeface="Wingdings" panose="05000000000000000000" pitchFamily="2" charset="2"/>
              <a:buChar char="Ø"/>
            </a:pPr>
            <a:r>
              <a:rPr lang="es-PE" sz="2600" b="1" i="1" dirty="0">
                <a:solidFill>
                  <a:schemeClr val="accent3">
                    <a:lumMod val="75000"/>
                  </a:schemeClr>
                </a:solidFill>
                <a:latin typeface="Baskerville Old Face" panose="02020602080505020303" pitchFamily="18" charset="0"/>
                <a:ea typeface="Calibri" panose="020F0502020204030204" pitchFamily="34" charset="0"/>
                <a:cs typeface="Times New Roman" panose="02020603050405020304" pitchFamily="18" charset="0"/>
              </a:rPr>
              <a:t>hace de la contemplación una ciencia con un correlato necesariamente político, no simplemente conformista.</a:t>
            </a:r>
            <a:endParaRPr lang="es-PE" dirty="0">
              <a:latin typeface="Baskerville Old Face" panose="02020602080505020303" pitchFamily="18" charset="0"/>
            </a:endParaRPr>
          </a:p>
        </p:txBody>
      </p:sp>
    </p:spTree>
    <p:extLst>
      <p:ext uri="{BB962C8B-B14F-4D97-AF65-F5344CB8AC3E}">
        <p14:creationId xmlns:p14="http://schemas.microsoft.com/office/powerpoint/2010/main" val="194101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 historia como </a:t>
            </a:r>
            <a:r>
              <a:rPr lang="es-PE" sz="4400" i="1" dirty="0">
                <a:solidFill>
                  <a:schemeClr val="bg2">
                    <a:lumMod val="75000"/>
                  </a:schemeClr>
                </a:solidFill>
                <a:latin typeface="Baskerville Old Face" panose="02020602080505020303" pitchFamily="18" charset="0"/>
              </a:rPr>
              <a:t>praxis</a:t>
            </a:r>
          </a:p>
        </p:txBody>
      </p:sp>
      <p:sp>
        <p:nvSpPr>
          <p:cNvPr id="3" name="Marcador de contenido 2"/>
          <p:cNvSpPr>
            <a:spLocks noGrp="1"/>
          </p:cNvSpPr>
          <p:nvPr>
            <p:ph idx="1"/>
          </p:nvPr>
        </p:nvSpPr>
        <p:spPr/>
        <p:txBody>
          <a:bodyPr>
            <a:normAutofit fontScale="70000" lnSpcReduction="20000"/>
          </a:bodyPr>
          <a:lstStyle/>
          <a:p>
            <a:pPr>
              <a:lnSpc>
                <a:spcPct val="107000"/>
              </a:lnSpc>
              <a:spcAft>
                <a:spcPts val="0"/>
              </a:spcAft>
            </a:pPr>
            <a:r>
              <a:rPr lang="es-PE" dirty="0">
                <a:latin typeface="Baskerville Old Face" panose="02020602080505020303" pitchFamily="18" charset="0"/>
                <a:ea typeface="Calibri" panose="020F0502020204030204" pitchFamily="34" charset="0"/>
                <a:cs typeface="Times New Roman" panose="02020603050405020304" pitchFamily="18" charset="0"/>
              </a:rPr>
              <a:t>La prospección futura de una sociedad comunista es una enunciación que Marx pone sobre el tapete sin elaborar una teoría sobre cómo será la sociedad sin clases. </a:t>
            </a:r>
          </a:p>
          <a:p>
            <a:pPr>
              <a:lnSpc>
                <a:spcPct val="107000"/>
              </a:lnSpc>
              <a:spcAft>
                <a:spcPts val="0"/>
              </a:spcAft>
            </a:pPr>
            <a:r>
              <a:rPr lang="es-PE" dirty="0">
                <a:latin typeface="Baskerville Old Face" panose="02020602080505020303" pitchFamily="18" charset="0"/>
                <a:ea typeface="Calibri" panose="020F0502020204030204" pitchFamily="34" charset="0"/>
                <a:cs typeface="Times New Roman" panose="02020603050405020304" pitchFamily="18" charset="0"/>
              </a:rPr>
              <a:t>Su objetivo es el combate de la sociedad capitalista para entonces poder construir esa sociedad nueva, pero Marx recrea muy poco la utopía de la sociedad sin clases, a diferencia de lo elaborado por el socialismo utópico.</a:t>
            </a:r>
          </a:p>
          <a:p>
            <a:pPr>
              <a:lnSpc>
                <a:spcPct val="107000"/>
              </a:lnSpc>
              <a:spcAft>
                <a:spcPts val="0"/>
              </a:spcAft>
            </a:pPr>
            <a:r>
              <a:rPr lang="es-PE" dirty="0">
                <a:latin typeface="Baskerville Old Face" panose="02020602080505020303" pitchFamily="18" charset="0"/>
                <a:ea typeface="Calibri" panose="020F0502020204030204" pitchFamily="34" charset="0"/>
                <a:cs typeface="Times New Roman" panose="02020603050405020304" pitchFamily="18" charset="0"/>
              </a:rPr>
              <a:t>No obstante, hay un elemento en su lógica de la construcción de la sociedad nueva que resulta interesante retomar aquí: para Marx el estallido revolucionario transformador depende de que se den las condiciones históricas para ello. Así: </a:t>
            </a:r>
          </a:p>
          <a:p>
            <a:pPr lvl="1">
              <a:lnSpc>
                <a:spcPct val="107000"/>
              </a:lnSpc>
              <a:buFont typeface="Wingdings" panose="05000000000000000000" pitchFamily="2" charset="2"/>
              <a:buChar char="Ø"/>
            </a:pPr>
            <a:r>
              <a:rPr lang="es-PE" sz="2700" b="1" dirty="0">
                <a:solidFill>
                  <a:schemeClr val="accent6"/>
                </a:solidFill>
                <a:latin typeface="Baskerville Old Face" panose="02020602080505020303" pitchFamily="18" charset="0"/>
                <a:ea typeface="Calibri" panose="020F0502020204030204" pitchFamily="34" charset="0"/>
                <a:cs typeface="Times New Roman" panose="02020603050405020304" pitchFamily="18" charset="0"/>
              </a:rPr>
              <a:t>Las condiciones históricas propicias de la Revolución son aquellas en las que las fuerzas productivas han alcanzado su máximo desarrollo. </a:t>
            </a:r>
          </a:p>
          <a:p>
            <a:pPr lvl="1">
              <a:lnSpc>
                <a:spcPct val="107000"/>
              </a:lnSpc>
              <a:buFont typeface="Wingdings" panose="05000000000000000000" pitchFamily="2" charset="2"/>
              <a:buChar char="Ø"/>
            </a:pPr>
            <a:r>
              <a:rPr lang="es-PE" sz="2700" b="1" dirty="0">
                <a:solidFill>
                  <a:schemeClr val="accent6"/>
                </a:solidFill>
                <a:latin typeface="Baskerville Old Face" panose="02020602080505020303" pitchFamily="18" charset="0"/>
                <a:ea typeface="Calibri" panose="020F0502020204030204" pitchFamily="34" charset="0"/>
                <a:cs typeface="Times New Roman" panose="02020603050405020304" pitchFamily="18" charset="0"/>
              </a:rPr>
              <a:t>Las fuerzas productivas suponen, fundamentalmente, relaciones de explotación de las cuales la Revolución habría de zafarnos.  </a:t>
            </a:r>
          </a:p>
          <a:p>
            <a:endParaRPr lang="es-PE" dirty="0"/>
          </a:p>
        </p:txBody>
      </p:sp>
    </p:spTree>
    <p:extLst>
      <p:ext uri="{BB962C8B-B14F-4D97-AF65-F5344CB8AC3E}">
        <p14:creationId xmlns:p14="http://schemas.microsoft.com/office/powerpoint/2010/main" val="3530008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 historia como </a:t>
            </a:r>
            <a:r>
              <a:rPr lang="es-PE" sz="4400" i="1" dirty="0">
                <a:solidFill>
                  <a:schemeClr val="bg2">
                    <a:lumMod val="75000"/>
                  </a:schemeClr>
                </a:solidFill>
                <a:latin typeface="Baskerville Old Face" panose="02020602080505020303" pitchFamily="18" charset="0"/>
              </a:rPr>
              <a:t>praxis</a:t>
            </a:r>
          </a:p>
        </p:txBody>
      </p:sp>
      <p:sp>
        <p:nvSpPr>
          <p:cNvPr id="3" name="Marcador de contenido 2"/>
          <p:cNvSpPr>
            <a:spLocks noGrp="1"/>
          </p:cNvSpPr>
          <p:nvPr>
            <p:ph idx="1"/>
          </p:nvPr>
        </p:nvSpPr>
        <p:spPr/>
        <p:txBody>
          <a:bodyPr>
            <a:normAutofit/>
          </a:bodyPr>
          <a:lstStyle/>
          <a:p>
            <a:pPr>
              <a:spcAft>
                <a:spcPts val="0"/>
              </a:spcAft>
            </a:pPr>
            <a:r>
              <a:rPr lang="es-PE" sz="2300" dirty="0">
                <a:latin typeface="Baskerville Old Face" panose="02020602080505020303" pitchFamily="18" charset="0"/>
                <a:ea typeface="Calibri" panose="020F0502020204030204" pitchFamily="34" charset="0"/>
                <a:cs typeface="Times New Roman" panose="02020603050405020304" pitchFamily="18" charset="0"/>
              </a:rPr>
              <a:t>Pero, además, las fuerzas productivas no son solo las relaciones de producción, en términos de explotación, sino que son también el desarrollo tecnológico de los medios de producción y el desarrollo concreto de las fuerzas humanas y su potencial creador.</a:t>
            </a:r>
          </a:p>
          <a:p>
            <a:pPr>
              <a:spcAft>
                <a:spcPts val="0"/>
              </a:spcAft>
            </a:pPr>
            <a:r>
              <a:rPr lang="es-PE" sz="2300" dirty="0">
                <a:latin typeface="Baskerville Old Face" panose="02020602080505020303" pitchFamily="18" charset="0"/>
                <a:ea typeface="Calibri" panose="020F0502020204030204" pitchFamily="34" charset="0"/>
                <a:cs typeface="Times New Roman" panose="02020603050405020304" pitchFamily="18" charset="0"/>
              </a:rPr>
              <a:t>La ciencia, para Marx, forma parte de esas fuerzas productivas, con lo cual el desarrollo de la ciencia supone el desarrollo de las fuerzas productivas y, entonces, supone también la aparición de las condiciones históricas para el estallido revolucionario. </a:t>
            </a:r>
            <a:endParaRPr lang="es-PE" sz="2300" dirty="0"/>
          </a:p>
        </p:txBody>
      </p:sp>
    </p:spTree>
    <p:extLst>
      <p:ext uri="{BB962C8B-B14F-4D97-AF65-F5344CB8AC3E}">
        <p14:creationId xmlns:p14="http://schemas.microsoft.com/office/powerpoint/2010/main" val="2401405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 historia como </a:t>
            </a:r>
            <a:r>
              <a:rPr lang="es-PE" sz="4400" i="1" dirty="0">
                <a:solidFill>
                  <a:schemeClr val="bg2">
                    <a:lumMod val="75000"/>
                  </a:schemeClr>
                </a:solidFill>
                <a:latin typeface="Baskerville Old Face" panose="02020602080505020303" pitchFamily="18" charset="0"/>
              </a:rPr>
              <a:t>praxis</a:t>
            </a:r>
          </a:p>
        </p:txBody>
      </p:sp>
      <p:sp>
        <p:nvSpPr>
          <p:cNvPr id="3" name="Marcador de contenido 2"/>
          <p:cNvSpPr>
            <a:spLocks noGrp="1"/>
          </p:cNvSpPr>
          <p:nvPr>
            <p:ph idx="1"/>
          </p:nvPr>
        </p:nvSpPr>
        <p:spPr/>
        <p:txBody>
          <a:bodyPr>
            <a:normAutofit/>
          </a:bodyPr>
          <a:lstStyle/>
          <a:p>
            <a:pPr>
              <a:spcAft>
                <a:spcPts val="0"/>
              </a:spcAft>
            </a:pPr>
            <a:r>
              <a:rPr lang="es-PE" sz="2300" dirty="0">
                <a:latin typeface="Baskerville Old Face" panose="02020602080505020303" pitchFamily="18" charset="0"/>
                <a:ea typeface="Calibri" panose="020F0502020204030204" pitchFamily="34" charset="0"/>
                <a:cs typeface="Times New Roman" panose="02020603050405020304" pitchFamily="18" charset="0"/>
              </a:rPr>
              <a:t>De cualquier forma, esta percepción dinámico-práctico-material de la historia es la que sirve de puente entre esto que ha dado por llamarse materialismo dialéctico y materialismo histórico, puesto que ella alude no solo a la cualidad determinante de las relaciones materiales sino a la condición histórica, la historicidad esencial que emana de la vida práctica, la actividad humana.</a:t>
            </a:r>
          </a:p>
          <a:p>
            <a:pPr>
              <a:spcAft>
                <a:spcPts val="0"/>
              </a:spcAft>
            </a:pPr>
            <a:r>
              <a:rPr lang="es-PE" sz="2300" dirty="0">
                <a:latin typeface="Baskerville Old Face" panose="02020602080505020303" pitchFamily="18" charset="0"/>
                <a:ea typeface="Calibri" panose="020F0502020204030204" pitchFamily="34" charset="0"/>
                <a:cs typeface="Times New Roman" panose="02020603050405020304" pitchFamily="18" charset="0"/>
              </a:rPr>
              <a:t>La principal crítica de Marx al materialismo mecanicista era el hecho de que la realidad no se concebía como práctica. De allí, que el fundamento del materialismo histórico es que la vida social es esencialmente práctica</a:t>
            </a:r>
            <a:endParaRPr lang="es-PE" sz="2300" dirty="0"/>
          </a:p>
        </p:txBody>
      </p:sp>
    </p:spTree>
    <p:extLst>
      <p:ext uri="{BB962C8B-B14F-4D97-AF65-F5344CB8AC3E}">
        <p14:creationId xmlns:p14="http://schemas.microsoft.com/office/powerpoint/2010/main" val="244023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 historia como </a:t>
            </a:r>
            <a:r>
              <a:rPr lang="es-PE" sz="4400" i="1" dirty="0">
                <a:solidFill>
                  <a:schemeClr val="bg2">
                    <a:lumMod val="75000"/>
                  </a:schemeClr>
                </a:solidFill>
                <a:latin typeface="Baskerville Old Face" panose="02020602080505020303" pitchFamily="18" charset="0"/>
              </a:rPr>
              <a:t>praxis</a:t>
            </a:r>
          </a:p>
        </p:txBody>
      </p:sp>
      <p:sp>
        <p:nvSpPr>
          <p:cNvPr id="3" name="Marcador de contenido 2"/>
          <p:cNvSpPr>
            <a:spLocks noGrp="1"/>
          </p:cNvSpPr>
          <p:nvPr>
            <p:ph idx="1"/>
          </p:nvPr>
        </p:nvSpPr>
        <p:spPr/>
        <p:txBody>
          <a:bodyPr>
            <a:normAutofit/>
          </a:bodyPr>
          <a:lstStyle/>
          <a:p>
            <a:pPr>
              <a:spcAft>
                <a:spcPts val="0"/>
              </a:spcAft>
            </a:pPr>
            <a:r>
              <a:rPr lang="es-PE" sz="2300" dirty="0">
                <a:latin typeface="Baskerville Old Face" panose="02020602080505020303" pitchFamily="18" charset="0"/>
                <a:ea typeface="Calibri" panose="020F0502020204030204" pitchFamily="34" charset="0"/>
                <a:cs typeface="Times New Roman" panose="02020603050405020304" pitchFamily="18" charset="0"/>
              </a:rPr>
              <a:t>De esto se derivan, al menos, tres grandes consecuencias teóricas de la </a:t>
            </a:r>
            <a:r>
              <a:rPr lang="es-PE" sz="2300" i="1" dirty="0">
                <a:latin typeface="Baskerville Old Face" panose="02020602080505020303" pitchFamily="18" charset="0"/>
                <a:ea typeface="Calibri" panose="020F0502020204030204" pitchFamily="34" charset="0"/>
                <a:cs typeface="Times New Roman" panose="02020603050405020304" pitchFamily="18" charset="0"/>
              </a:rPr>
              <a:t>praxis</a:t>
            </a:r>
            <a:r>
              <a:rPr lang="es-PE" sz="2300" dirty="0">
                <a:latin typeface="Baskerville Old Face" panose="02020602080505020303" pitchFamily="18" charset="0"/>
                <a:ea typeface="Calibri" panose="020F0502020204030204" pitchFamily="34" charset="0"/>
                <a:cs typeface="Times New Roman" panose="02020603050405020304" pitchFamily="18" charset="0"/>
              </a:rPr>
              <a:t>.</a:t>
            </a:r>
          </a:p>
          <a:p>
            <a:pPr marL="1168146" lvl="2" indent="-400050">
              <a:buClr>
                <a:schemeClr val="tx1">
                  <a:lumMod val="65000"/>
                  <a:lumOff val="35000"/>
                </a:schemeClr>
              </a:buClr>
              <a:buFont typeface="+mj-lt"/>
              <a:buAutoNum type="romanUcPeriod"/>
            </a:pPr>
            <a:r>
              <a:rPr lang="es-PE" sz="1700" b="1" i="1" dirty="0">
                <a:solidFill>
                  <a:schemeClr val="tx1">
                    <a:lumMod val="65000"/>
                    <a:lumOff val="35000"/>
                  </a:schemeClr>
                </a:solidFill>
                <a:latin typeface="Baskerville Old Face" panose="02020602080505020303" pitchFamily="18" charset="0"/>
                <a:ea typeface="Calibri" panose="020F0502020204030204" pitchFamily="34" charset="0"/>
                <a:cs typeface="Times New Roman" panose="02020603050405020304" pitchFamily="18" charset="0"/>
              </a:rPr>
              <a:t>Se robustece el materialismo histórico como postura epistemológica en tanto que ella no se concibe como labor meramente descriptiva de un objeto dado ni de una idea abstracta, sino un enfoque meticulosamente analítico de los contextos y antecedentes de lo que se da en la vida humana. </a:t>
            </a:r>
          </a:p>
          <a:p>
            <a:pPr marL="1168146" lvl="2" indent="-400050">
              <a:buClr>
                <a:schemeClr val="tx1">
                  <a:lumMod val="65000"/>
                  <a:lumOff val="35000"/>
                </a:schemeClr>
              </a:buClr>
              <a:buFont typeface="+mj-lt"/>
              <a:buAutoNum type="romanUcPeriod"/>
            </a:pPr>
            <a:r>
              <a:rPr lang="es-PE" sz="1700" b="1" i="1" dirty="0">
                <a:solidFill>
                  <a:schemeClr val="tx1">
                    <a:lumMod val="65000"/>
                    <a:lumOff val="35000"/>
                  </a:schemeClr>
                </a:solidFill>
                <a:latin typeface="Baskerville Old Face" panose="02020602080505020303" pitchFamily="18" charset="0"/>
                <a:ea typeface="Calibri" panose="020F0502020204030204" pitchFamily="34" charset="0"/>
                <a:cs typeface="Times New Roman" panose="02020603050405020304" pitchFamily="18" charset="0"/>
              </a:rPr>
              <a:t>Se enriquece el concepto de praxis en tanto que se erige como el concepto inmediato que permite explicar el valor del trabajo tanto desde el punto de vista puramente económico como social, pues, justamente, el trabajo transforma la realidad al tiempo que transforma al trabajador. </a:t>
            </a:r>
          </a:p>
          <a:p>
            <a:pPr marL="1168146" lvl="2" indent="-400050">
              <a:buClr>
                <a:schemeClr val="tx1">
                  <a:lumMod val="65000"/>
                  <a:lumOff val="35000"/>
                </a:schemeClr>
              </a:buClr>
              <a:buFont typeface="+mj-lt"/>
              <a:buAutoNum type="romanUcPeriod"/>
            </a:pPr>
            <a:r>
              <a:rPr lang="es-PE" sz="1700" b="1" i="1" dirty="0">
                <a:solidFill>
                  <a:schemeClr val="tx1">
                    <a:lumMod val="65000"/>
                    <a:lumOff val="35000"/>
                  </a:schemeClr>
                </a:solidFill>
                <a:latin typeface="Baskerville Old Face" panose="02020602080505020303" pitchFamily="18" charset="0"/>
                <a:ea typeface="Calibri" panose="020F0502020204030204" pitchFamily="34" charset="0"/>
                <a:cs typeface="Times New Roman" panose="02020603050405020304" pitchFamily="18" charset="0"/>
              </a:rPr>
              <a:t>Con miras a la propia idea marxiana de la revolución, se ahonda coherentemente en el protagonismo de un hombre que no es solo producto de las circunstancias preexistentes que con su praxis tiende a reproducir, sino que puede actuar para transformarlas.</a:t>
            </a:r>
          </a:p>
        </p:txBody>
      </p:sp>
    </p:spTree>
    <p:extLst>
      <p:ext uri="{BB962C8B-B14F-4D97-AF65-F5344CB8AC3E}">
        <p14:creationId xmlns:p14="http://schemas.microsoft.com/office/powerpoint/2010/main" val="1620392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a:t>
            </a:r>
            <a:r>
              <a:rPr lang="es-PE" sz="4400" i="1" dirty="0">
                <a:solidFill>
                  <a:schemeClr val="bg2">
                    <a:lumMod val="75000"/>
                  </a:schemeClr>
                </a:solidFill>
                <a:latin typeface="Baskerville Old Face" panose="02020602080505020303" pitchFamily="18" charset="0"/>
              </a:rPr>
              <a:t> praxis </a:t>
            </a:r>
            <a:r>
              <a:rPr lang="es-PE" sz="4400" dirty="0">
                <a:solidFill>
                  <a:schemeClr val="bg2">
                    <a:lumMod val="75000"/>
                  </a:schemeClr>
                </a:solidFill>
                <a:latin typeface="Baskerville Old Face" panose="02020602080505020303" pitchFamily="18" charset="0"/>
              </a:rPr>
              <a:t>de la revolución</a:t>
            </a:r>
          </a:p>
        </p:txBody>
      </p:sp>
      <p:sp>
        <p:nvSpPr>
          <p:cNvPr id="3" name="Marcador de contenido 2"/>
          <p:cNvSpPr>
            <a:spLocks noGrp="1"/>
          </p:cNvSpPr>
          <p:nvPr>
            <p:ph idx="1"/>
          </p:nvPr>
        </p:nvSpPr>
        <p:spPr/>
        <p:txBody>
          <a:bodyPr>
            <a:normAutofit/>
          </a:bodyPr>
          <a:lstStyle/>
          <a:p>
            <a:pPr marL="118872" indent="0" algn="ctr">
              <a:spcAft>
                <a:spcPts val="0"/>
              </a:spcAft>
              <a:buNone/>
            </a:pPr>
            <a:r>
              <a:rPr lang="es-PE"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a:t>
            </a:r>
            <a:r>
              <a:rPr lang="es-ES"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Obtenemos de la concepción de la historia que dejamos expuesta los siguientes resultados: 1.</a:t>
            </a:r>
            <a:r>
              <a:rPr lang="es-ES" sz="2000" b="1" i="1" baseline="30000"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0</a:t>
            </a:r>
            <a:r>
              <a:rPr lang="es-ES"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 En el desarrollo de las fuerzas productivas, se llega a una fase en la que surgen fuerzas productivas y medios de intercambio que, bajo las relaciones existentes, sólo pueden ser fuente de males, que no son ya tales fuerzas de producción, sino más bien fuerzas de destrucción (maquinaria y dinero) ; y, lo que se halla íntimamente relacionado con ello, surge una clase condenada a soportar todos los inconvenientes de la sociedad sin gozar de sus ventajas, que se ve expulsada de la sociedad y obligada a colocarse en la más resuelta contraposición a todas las demás clases; una clase que forma la mayoría de todos los miembros de la sociedad y de la que nace la conciencia de que es necesaria una revolución radical, la conciencia comunista, conciencia que, naturalmente, puede llegar a formarse también entre las otras clases, al contemplar la posición en que se halla colocada ésta.”</a:t>
            </a:r>
            <a:endParaRPr lang="es-PE"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824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a:t>
            </a:r>
            <a:r>
              <a:rPr lang="es-PE" sz="4400" i="1" dirty="0">
                <a:solidFill>
                  <a:schemeClr val="bg2">
                    <a:lumMod val="75000"/>
                  </a:schemeClr>
                </a:solidFill>
                <a:latin typeface="Baskerville Old Face" panose="02020602080505020303" pitchFamily="18" charset="0"/>
              </a:rPr>
              <a:t> praxis </a:t>
            </a:r>
            <a:r>
              <a:rPr lang="es-PE" sz="4400" dirty="0">
                <a:solidFill>
                  <a:schemeClr val="bg2">
                    <a:lumMod val="75000"/>
                  </a:schemeClr>
                </a:solidFill>
                <a:latin typeface="Baskerville Old Face" panose="02020602080505020303" pitchFamily="18" charset="0"/>
              </a:rPr>
              <a:t>de la revolución</a:t>
            </a:r>
          </a:p>
        </p:txBody>
      </p:sp>
      <p:sp>
        <p:nvSpPr>
          <p:cNvPr id="3" name="Marcador de contenido 2"/>
          <p:cNvSpPr>
            <a:spLocks noGrp="1"/>
          </p:cNvSpPr>
          <p:nvPr>
            <p:ph idx="1"/>
          </p:nvPr>
        </p:nvSpPr>
        <p:spPr/>
        <p:txBody>
          <a:bodyPr>
            <a:normAutofit/>
          </a:bodyPr>
          <a:lstStyle/>
          <a:p>
            <a:pPr marL="118872" indent="0" algn="ctr">
              <a:spcAft>
                <a:spcPts val="0"/>
              </a:spcAft>
              <a:buNone/>
            </a:pPr>
            <a:endParaRPr lang="es-PE"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endParaRPr>
          </a:p>
          <a:p>
            <a:pPr marL="118872" indent="0" algn="ctr">
              <a:spcAft>
                <a:spcPts val="0"/>
              </a:spcAft>
              <a:buNone/>
            </a:pPr>
            <a:r>
              <a:rPr lang="es-PE"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a:t>
            </a:r>
            <a:r>
              <a:rPr lang="es-ES"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2.</a:t>
            </a:r>
            <a:r>
              <a:rPr lang="es-ES" sz="2000" b="1" i="1" baseline="30000"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0</a:t>
            </a:r>
            <a:r>
              <a:rPr lang="es-ES"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 Que las condiciones en que pueden emplearse determinadas fuerzas de producción son las condiciones de la dominación de una determinada</a:t>
            </a:r>
          </a:p>
          <a:p>
            <a:pPr marL="118872" indent="0" algn="ctr">
              <a:spcAft>
                <a:spcPts val="0"/>
              </a:spcAft>
              <a:buNone/>
            </a:pPr>
            <a:r>
              <a:rPr lang="es-ES"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clase de la sociedad, cuyo poder social, emanado de su riqueza, encuentra su expresión idealista-práctica en la forma de Estado imperante en cada caso, razón por la cual toda lucha revolucionaria está necesariamente dirigida contra una clase, la que hasta ahora domina.”</a:t>
            </a:r>
            <a:endParaRPr lang="es-PE"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09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a:t>
            </a:r>
            <a:r>
              <a:rPr lang="es-PE" sz="4400" i="1" dirty="0">
                <a:solidFill>
                  <a:schemeClr val="bg2">
                    <a:lumMod val="75000"/>
                  </a:schemeClr>
                </a:solidFill>
                <a:latin typeface="Baskerville Old Face" panose="02020602080505020303" pitchFamily="18" charset="0"/>
              </a:rPr>
              <a:t> praxis </a:t>
            </a:r>
            <a:r>
              <a:rPr lang="es-PE" sz="4400" dirty="0">
                <a:solidFill>
                  <a:schemeClr val="bg2">
                    <a:lumMod val="75000"/>
                  </a:schemeClr>
                </a:solidFill>
                <a:latin typeface="Baskerville Old Face" panose="02020602080505020303" pitchFamily="18" charset="0"/>
              </a:rPr>
              <a:t>de la revolución</a:t>
            </a:r>
          </a:p>
        </p:txBody>
      </p:sp>
      <p:sp>
        <p:nvSpPr>
          <p:cNvPr id="3" name="Marcador de contenido 2"/>
          <p:cNvSpPr>
            <a:spLocks noGrp="1"/>
          </p:cNvSpPr>
          <p:nvPr>
            <p:ph idx="1"/>
          </p:nvPr>
        </p:nvSpPr>
        <p:spPr/>
        <p:txBody>
          <a:bodyPr>
            <a:normAutofit/>
          </a:bodyPr>
          <a:lstStyle/>
          <a:p>
            <a:pPr marL="118872" indent="0" algn="ctr">
              <a:spcAft>
                <a:spcPts val="0"/>
              </a:spcAft>
              <a:buNone/>
            </a:pPr>
            <a:endParaRPr lang="es-PE"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endParaRPr>
          </a:p>
          <a:p>
            <a:pPr marL="118872" indent="0" algn="ctr">
              <a:spcAft>
                <a:spcPts val="0"/>
              </a:spcAft>
              <a:buNone/>
            </a:pPr>
            <a:r>
              <a:rPr lang="es-PE"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“3</a:t>
            </a:r>
            <a:r>
              <a:rPr lang="es-ES"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a:t>
            </a:r>
            <a:r>
              <a:rPr lang="es-ES" sz="2000" b="1" i="1" baseline="30000"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0</a:t>
            </a:r>
            <a:r>
              <a:rPr lang="es-ES"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 Que todas las anteriores revoluciones dejaron intacto el modo de actividad y sólo trataban de lograr otra distribución de esta actividad, una nueva distribución del trabajo entre otras personas, al paso que la revolución comunista está dirigida contra el modo anterior de actividad, elimina el trabajo y suprime la dominación de las clases al acabar con las clases mismas, ya que esta revolución es llevada a cabo por la clase a la que la sociedad no considera como tal, no reconoce como clase y que expresa ya de por sí la disolución de todas las clases, nacionalidades, etc., dentro de la actual sociedad.”</a:t>
            </a:r>
            <a:endParaRPr lang="es-PE"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6457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a:t>
            </a:r>
            <a:r>
              <a:rPr lang="es-PE" sz="4400" i="1" dirty="0">
                <a:solidFill>
                  <a:schemeClr val="bg2">
                    <a:lumMod val="75000"/>
                  </a:schemeClr>
                </a:solidFill>
                <a:latin typeface="Baskerville Old Face" panose="02020602080505020303" pitchFamily="18" charset="0"/>
              </a:rPr>
              <a:t> praxis </a:t>
            </a:r>
            <a:r>
              <a:rPr lang="es-PE" sz="4400" dirty="0">
                <a:solidFill>
                  <a:schemeClr val="bg2">
                    <a:lumMod val="75000"/>
                  </a:schemeClr>
                </a:solidFill>
                <a:latin typeface="Baskerville Old Face" panose="02020602080505020303" pitchFamily="18" charset="0"/>
              </a:rPr>
              <a:t>de la revolución</a:t>
            </a:r>
          </a:p>
        </p:txBody>
      </p:sp>
      <p:sp>
        <p:nvSpPr>
          <p:cNvPr id="3" name="Marcador de contenido 2"/>
          <p:cNvSpPr>
            <a:spLocks noGrp="1"/>
          </p:cNvSpPr>
          <p:nvPr>
            <p:ph idx="1"/>
          </p:nvPr>
        </p:nvSpPr>
        <p:spPr/>
        <p:txBody>
          <a:bodyPr>
            <a:normAutofit/>
          </a:bodyPr>
          <a:lstStyle/>
          <a:p>
            <a:pPr marL="118872" indent="0" algn="ctr">
              <a:spcAft>
                <a:spcPts val="0"/>
              </a:spcAft>
              <a:buNone/>
            </a:pPr>
            <a:endParaRPr lang="es-PE"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endParaRPr>
          </a:p>
          <a:p>
            <a:pPr marL="118872" indent="0" algn="ctr">
              <a:spcAft>
                <a:spcPts val="0"/>
              </a:spcAft>
              <a:buNone/>
            </a:pPr>
            <a:r>
              <a:rPr lang="es-PE"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“Y 4</a:t>
            </a:r>
            <a:r>
              <a:rPr lang="es-ES"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a:t>
            </a:r>
            <a:r>
              <a:rPr lang="es-ES" sz="2000" b="1" i="1" baseline="30000"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0</a:t>
            </a:r>
            <a:r>
              <a:rPr lang="es-ES"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 Que tanto para engendrar en masa esta conciencia comunista como para llevar adelante la cosa misma, es necesaria una transformación en masa de los hombres, que sólo podrá conseguirse mediante un movimiento práctico, mediante una revolución; y que, por consiguiente, la revolución no sólo es necesaria porque la clase dominante no puede ser derrocada </a:t>
            </a:r>
            <a:r>
              <a:rPr lang="es-ES" sz="2000" b="1" i="1">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de otro modo</a:t>
            </a:r>
            <a:r>
              <a:rPr lang="es-ES"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 sino también porque únicamente por medio </a:t>
            </a:r>
            <a:r>
              <a:rPr lang="es-ES" sz="2000" b="1" i="1">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de una revolución </a:t>
            </a:r>
            <a:r>
              <a:rPr lang="es-ES"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logrará la clase que derriba salir del cieno </a:t>
            </a:r>
            <a:r>
              <a:rPr lang="es-ES" sz="2000" b="1" i="1">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en que está </a:t>
            </a:r>
            <a:r>
              <a:rPr lang="es-ES"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hundida y volverse capaz de fundar la </a:t>
            </a:r>
            <a:r>
              <a:rPr lang="es-ES" sz="2000" b="1" i="1">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sociedad sobre nuevas </a:t>
            </a:r>
            <a:r>
              <a:rPr lang="es-ES"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rPr>
              <a:t>bases.”</a:t>
            </a:r>
            <a:endParaRPr lang="es-PE" sz="2000" b="1" i="1" dirty="0">
              <a:solidFill>
                <a:schemeClr val="accent1">
                  <a:lumMod val="50000"/>
                </a:schemeClr>
              </a:solidFill>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57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El significado de la historia</a:t>
            </a:r>
            <a:endParaRPr lang="es-PE" sz="4400" i="1" dirty="0">
              <a:solidFill>
                <a:schemeClr val="bg2">
                  <a:lumMod val="75000"/>
                </a:schemeClr>
              </a:solidFill>
              <a:latin typeface="Baskerville Old Face" panose="02020602080505020303" pitchFamily="18" charset="0"/>
            </a:endParaRPr>
          </a:p>
        </p:txBody>
      </p:sp>
      <p:sp>
        <p:nvSpPr>
          <p:cNvPr id="3" name="Marcador de contenido 2"/>
          <p:cNvSpPr>
            <a:spLocks noGrp="1"/>
          </p:cNvSpPr>
          <p:nvPr>
            <p:ph idx="1"/>
          </p:nvPr>
        </p:nvSpPr>
        <p:spPr/>
        <p:txBody>
          <a:bodyPr>
            <a:noAutofit/>
          </a:bodyPr>
          <a:lstStyle/>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El </a:t>
            </a:r>
            <a:r>
              <a:rPr lang="es-ES" sz="2000" i="1" dirty="0">
                <a:latin typeface="Baskerville Old Face" panose="02020602080505020303" pitchFamily="18" charset="0"/>
                <a:ea typeface="Calibri" panose="020F0502020204030204" pitchFamily="34" charset="0"/>
                <a:cs typeface="Times New Roman" panose="02020603050405020304" pitchFamily="18" charset="0"/>
              </a:rPr>
              <a:t>devenir</a:t>
            </a:r>
            <a:r>
              <a:rPr lang="es-ES" sz="2000" dirty="0">
                <a:latin typeface="Baskerville Old Face" panose="02020602080505020303" pitchFamily="18" charset="0"/>
                <a:ea typeface="Calibri" panose="020F0502020204030204" pitchFamily="34" charset="0"/>
                <a:cs typeface="Times New Roman" panose="02020603050405020304" pitchFamily="18" charset="0"/>
              </a:rPr>
              <a:t> es la sucesión temporal de los modos de producción, o el movimiento por el cual los presupuestos de un nuevo modo de producción son ciertas condiciones sociales que fueron establecidas por el modo de producción anterior, y serán repuestas por el nuevo modo. </a:t>
            </a:r>
          </a:p>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El </a:t>
            </a:r>
            <a:r>
              <a:rPr lang="es-ES" sz="2000" i="1" dirty="0">
                <a:latin typeface="Baskerville Old Face" panose="02020602080505020303" pitchFamily="18" charset="0"/>
                <a:ea typeface="Calibri" panose="020F0502020204030204" pitchFamily="34" charset="0"/>
                <a:cs typeface="Times New Roman" panose="02020603050405020304" pitchFamily="18" charset="0"/>
              </a:rPr>
              <a:t>desarrollo</a:t>
            </a:r>
            <a:r>
              <a:rPr lang="es-ES" sz="2000" dirty="0">
                <a:latin typeface="Baskerville Old Face" panose="02020602080505020303" pitchFamily="18" charset="0"/>
                <a:ea typeface="Calibri" panose="020F0502020204030204" pitchFamily="34" charset="0"/>
                <a:cs typeface="Times New Roman" panose="02020603050405020304" pitchFamily="18" charset="0"/>
              </a:rPr>
              <a:t>, por su parte, es el movimiento interno que un modo de producción realiza para reponer su presupuesto, transformándolo en algo dado; se refiere, por lo tanto, a una forma histórica particular o, más precisamente, es la historia particular de un modo de producción, cuyo desarrollo se dice completo cuando el sistema tiene la capacidad para reponer internamente y por entero su presupuesto. </a:t>
            </a:r>
          </a:p>
          <a:p>
            <a:pPr>
              <a:lnSpc>
                <a:spcPct val="107000"/>
              </a:lnSpc>
              <a:spcAft>
                <a:spcPts val="0"/>
              </a:spcAft>
            </a:pPr>
            <a:r>
              <a:rPr lang="es-ES" sz="2000" dirty="0">
                <a:latin typeface="Baskerville Old Face" panose="02020602080505020303" pitchFamily="18" charset="0"/>
              </a:rPr>
              <a:t>Una forma histórica se considera desarrollada cuando se ha vuelto capaz de transformar en un momento interior a sí misma aquello que inicialmente le era exterior, es decir, </a:t>
            </a:r>
            <a:r>
              <a:rPr lang="es-ES" sz="1900" b="1" i="1" dirty="0">
                <a:solidFill>
                  <a:schemeClr val="accent1">
                    <a:lumMod val="50000"/>
                  </a:schemeClr>
                </a:solidFill>
                <a:latin typeface="Baskerville Old Face" panose="02020602080505020303" pitchFamily="18" charset="0"/>
              </a:rPr>
              <a:t>cuando consigue realizar una reflexión</a:t>
            </a:r>
            <a:r>
              <a:rPr lang="es-ES" sz="2000" dirty="0">
                <a:latin typeface="Baskerville Old Face" panose="02020602080505020303" pitchFamily="18" charset="0"/>
              </a:rPr>
              <a:t>. </a:t>
            </a:r>
            <a:endParaRPr lang="es-PE" sz="2000" dirty="0">
              <a:latin typeface="Baskerville Old Face" panose="02020602080505020303" pitchFamily="18" charset="0"/>
            </a:endParaRPr>
          </a:p>
        </p:txBody>
      </p:sp>
    </p:spTree>
    <p:extLst>
      <p:ext uri="{BB962C8B-B14F-4D97-AF65-F5344CB8AC3E}">
        <p14:creationId xmlns:p14="http://schemas.microsoft.com/office/powerpoint/2010/main" val="2429416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dirty="0">
                <a:solidFill>
                  <a:schemeClr val="bg2">
                    <a:lumMod val="75000"/>
                  </a:schemeClr>
                </a:solidFill>
                <a:latin typeface="Baskerville Old Face" panose="02020602080505020303" pitchFamily="18" charset="0"/>
              </a:rPr>
              <a:t>Bibliografía </a:t>
            </a:r>
          </a:p>
        </p:txBody>
      </p:sp>
      <p:sp>
        <p:nvSpPr>
          <p:cNvPr id="3" name="Marcador de contenido 2"/>
          <p:cNvSpPr>
            <a:spLocks noGrp="1"/>
          </p:cNvSpPr>
          <p:nvPr>
            <p:ph idx="1"/>
          </p:nvPr>
        </p:nvSpPr>
        <p:spPr/>
        <p:txBody>
          <a:bodyPr>
            <a:normAutofit/>
          </a:bodyPr>
          <a:lstStyle/>
          <a:p>
            <a:pPr marL="118872" indent="0">
              <a:buNone/>
            </a:pPr>
            <a:r>
              <a:rPr lang="es-PE" sz="1900" b="1" dirty="0">
                <a:solidFill>
                  <a:schemeClr val="accent3">
                    <a:lumMod val="50000"/>
                  </a:schemeClr>
                </a:solidFill>
                <a:latin typeface="Baskerville Old Face" panose="02020602080505020303" pitchFamily="18" charset="0"/>
              </a:rPr>
              <a:t>Fuentes primarias.-</a:t>
            </a:r>
          </a:p>
          <a:p>
            <a:pPr marL="118872" indent="0">
              <a:buNone/>
            </a:pPr>
            <a:r>
              <a:rPr lang="es-PE" sz="1900" b="1" dirty="0">
                <a:solidFill>
                  <a:schemeClr val="accent3">
                    <a:lumMod val="50000"/>
                  </a:schemeClr>
                </a:solidFill>
                <a:latin typeface="Baskerville Old Face" panose="02020602080505020303" pitchFamily="18" charset="0"/>
              </a:rPr>
              <a:t>MARX, Karl</a:t>
            </a:r>
          </a:p>
          <a:p>
            <a:pPr marL="118872" indent="0">
              <a:buNone/>
            </a:pPr>
            <a:r>
              <a:rPr lang="es-PE" sz="1900" b="1" dirty="0">
                <a:solidFill>
                  <a:schemeClr val="accent3">
                    <a:lumMod val="50000"/>
                  </a:schemeClr>
                </a:solidFill>
                <a:latin typeface="Baskerville Old Face" panose="02020602080505020303" pitchFamily="18" charset="0"/>
              </a:rPr>
              <a:t>2014   </a:t>
            </a:r>
            <a:r>
              <a:rPr lang="es-PE" sz="1900" b="1" i="1" dirty="0">
                <a:solidFill>
                  <a:schemeClr val="accent3">
                    <a:lumMod val="50000"/>
                  </a:schemeClr>
                </a:solidFill>
                <a:latin typeface="Baskerville Old Face" panose="02020602080505020303" pitchFamily="18" charset="0"/>
              </a:rPr>
              <a:t>Textos selectos</a:t>
            </a:r>
            <a:r>
              <a:rPr lang="es-PE" sz="1900" b="1" dirty="0">
                <a:solidFill>
                  <a:schemeClr val="accent3">
                    <a:lumMod val="50000"/>
                  </a:schemeClr>
                </a:solidFill>
                <a:latin typeface="Baskerville Old Face" panose="02020602080505020303" pitchFamily="18" charset="0"/>
              </a:rPr>
              <a:t>. Madrid: Gredos.</a:t>
            </a:r>
          </a:p>
          <a:p>
            <a:pPr marL="118872" indent="0">
              <a:buNone/>
            </a:pPr>
            <a:endParaRPr lang="es-PE" sz="1900" b="1" dirty="0">
              <a:solidFill>
                <a:schemeClr val="accent3">
                  <a:lumMod val="50000"/>
                </a:schemeClr>
              </a:solidFill>
              <a:latin typeface="Baskerville Old Face" panose="02020602080505020303" pitchFamily="18" charset="0"/>
            </a:endParaRPr>
          </a:p>
          <a:p>
            <a:pPr marL="118872" indent="0">
              <a:buNone/>
            </a:pPr>
            <a:r>
              <a:rPr lang="es-PE" sz="1900" b="1" dirty="0">
                <a:solidFill>
                  <a:schemeClr val="accent3">
                    <a:lumMod val="50000"/>
                  </a:schemeClr>
                </a:solidFill>
                <a:latin typeface="Baskerville Old Face" panose="02020602080505020303" pitchFamily="18" charset="0"/>
              </a:rPr>
              <a:t>MARK, Karl y Friedrich ENGELS </a:t>
            </a:r>
          </a:p>
          <a:p>
            <a:pPr marL="118872" indent="0">
              <a:buNone/>
            </a:pPr>
            <a:r>
              <a:rPr lang="es-PE" sz="1900" b="1" dirty="0">
                <a:solidFill>
                  <a:schemeClr val="accent3">
                    <a:lumMod val="50000"/>
                  </a:schemeClr>
                </a:solidFill>
                <a:latin typeface="Baskerville Old Face" panose="02020602080505020303" pitchFamily="18" charset="0"/>
              </a:rPr>
              <a:t>1974   </a:t>
            </a:r>
            <a:r>
              <a:rPr lang="es-PE" sz="1900" b="1" i="1" dirty="0">
                <a:solidFill>
                  <a:schemeClr val="accent3">
                    <a:lumMod val="50000"/>
                  </a:schemeClr>
                </a:solidFill>
                <a:latin typeface="Baskerville Old Face" panose="02020602080505020303" pitchFamily="18" charset="0"/>
              </a:rPr>
              <a:t>La ideología alemana</a:t>
            </a:r>
            <a:r>
              <a:rPr lang="es-PE" sz="1900" b="1" dirty="0">
                <a:solidFill>
                  <a:schemeClr val="accent3">
                    <a:lumMod val="50000"/>
                  </a:schemeClr>
                </a:solidFill>
                <a:latin typeface="Baskerville Old Face" panose="02020602080505020303" pitchFamily="18" charset="0"/>
              </a:rPr>
              <a:t>. Barcelona / Montevideo. Grijalbo / Pueblos Unidos. </a:t>
            </a:r>
          </a:p>
          <a:p>
            <a:pPr marL="118872" indent="0">
              <a:buNone/>
            </a:pPr>
            <a:endParaRPr lang="es-PE" sz="1900" b="1" dirty="0">
              <a:solidFill>
                <a:schemeClr val="accent3">
                  <a:lumMod val="50000"/>
                </a:schemeClr>
              </a:solidFill>
              <a:latin typeface="Baskerville Old Face" panose="02020602080505020303" pitchFamily="18" charset="0"/>
            </a:endParaRPr>
          </a:p>
          <a:p>
            <a:pPr marL="118872" indent="0">
              <a:buNone/>
            </a:pPr>
            <a:r>
              <a:rPr lang="es-PE" sz="1900" b="1" dirty="0">
                <a:solidFill>
                  <a:schemeClr val="accent3">
                    <a:lumMod val="50000"/>
                  </a:schemeClr>
                </a:solidFill>
                <a:latin typeface="Baskerville Old Face" panose="02020602080505020303" pitchFamily="18" charset="0"/>
              </a:rPr>
              <a:t>Fuentes secundarias.-</a:t>
            </a:r>
          </a:p>
          <a:p>
            <a:pPr marL="118872" indent="0">
              <a:buNone/>
            </a:pPr>
            <a:r>
              <a:rPr lang="es-PE" sz="1900" b="1" dirty="0">
                <a:solidFill>
                  <a:schemeClr val="accent3">
                    <a:lumMod val="50000"/>
                  </a:schemeClr>
                </a:solidFill>
                <a:latin typeface="Baskerville Old Face" panose="02020602080505020303" pitchFamily="18" charset="0"/>
              </a:rPr>
              <a:t>CHAUÍ, </a:t>
            </a:r>
            <a:r>
              <a:rPr lang="es-PE" sz="1900" b="1" dirty="0" err="1">
                <a:solidFill>
                  <a:schemeClr val="accent3">
                    <a:lumMod val="50000"/>
                  </a:schemeClr>
                </a:solidFill>
                <a:latin typeface="Baskerville Old Face" panose="02020602080505020303" pitchFamily="18" charset="0"/>
              </a:rPr>
              <a:t>Marilena</a:t>
            </a:r>
            <a:r>
              <a:rPr lang="es-PE" sz="1900" b="1" dirty="0">
                <a:solidFill>
                  <a:schemeClr val="accent3">
                    <a:lumMod val="50000"/>
                  </a:schemeClr>
                </a:solidFill>
                <a:latin typeface="Baskerville Old Face" panose="02020602080505020303" pitchFamily="18" charset="0"/>
              </a:rPr>
              <a:t> de Souza</a:t>
            </a:r>
          </a:p>
          <a:p>
            <a:pPr marL="118872" indent="0">
              <a:buNone/>
            </a:pPr>
            <a:r>
              <a:rPr lang="es-PE" sz="1900" b="1" dirty="0">
                <a:solidFill>
                  <a:schemeClr val="accent3">
                    <a:lumMod val="50000"/>
                  </a:schemeClr>
                </a:solidFill>
                <a:latin typeface="Baskerville Old Face" panose="02020602080505020303" pitchFamily="18" charset="0"/>
              </a:rPr>
              <a:t>2006   </a:t>
            </a:r>
            <a:r>
              <a:rPr lang="es-ES" sz="1900" b="1" i="1" dirty="0">
                <a:solidFill>
                  <a:schemeClr val="accent3">
                    <a:lumMod val="50000"/>
                  </a:schemeClr>
                </a:solidFill>
                <a:latin typeface="Baskerville Old Face" panose="02020602080505020303" pitchFamily="18" charset="0"/>
              </a:rPr>
              <a:t>La teoría marxista hoy. Problemas y perspectivas</a:t>
            </a:r>
            <a:r>
              <a:rPr lang="es-ES" sz="1900" b="1" dirty="0">
                <a:solidFill>
                  <a:schemeClr val="accent3">
                    <a:lumMod val="50000"/>
                  </a:schemeClr>
                </a:solidFill>
                <a:latin typeface="Baskerville Old Face" panose="02020602080505020303" pitchFamily="18" charset="0"/>
              </a:rPr>
              <a:t>. Buenos Aires: CLACSO.</a:t>
            </a:r>
            <a:endParaRPr lang="es-PE" sz="1900" b="1" dirty="0">
              <a:solidFill>
                <a:schemeClr val="accent3">
                  <a:lumMod val="50000"/>
                </a:schemeClr>
              </a:solidFill>
              <a:latin typeface="Baskerville Old Face" panose="02020602080505020303" pitchFamily="18" charset="0"/>
            </a:endParaRPr>
          </a:p>
          <a:p>
            <a:pPr marL="118872" indent="0">
              <a:buNone/>
            </a:pPr>
            <a:endParaRPr lang="es-PE" sz="1900" b="1" dirty="0">
              <a:solidFill>
                <a:schemeClr val="accent3">
                  <a:lumMod val="50000"/>
                </a:schemeClr>
              </a:solidFill>
              <a:latin typeface="Baskerville Old Face" panose="02020602080505020303" pitchFamily="18" charset="0"/>
            </a:endParaRPr>
          </a:p>
          <a:p>
            <a:pPr marL="118872" indent="0">
              <a:buNone/>
            </a:pPr>
            <a:r>
              <a:rPr lang="es-PE" sz="1900" b="1" dirty="0">
                <a:solidFill>
                  <a:schemeClr val="accent3">
                    <a:lumMod val="50000"/>
                  </a:schemeClr>
                </a:solidFill>
                <a:latin typeface="Baskerville Old Face" panose="02020602080505020303" pitchFamily="18" charset="0"/>
              </a:rPr>
              <a:t>TARCUS, Horacio</a:t>
            </a:r>
          </a:p>
          <a:p>
            <a:pPr marL="118872" indent="0">
              <a:buNone/>
            </a:pPr>
            <a:r>
              <a:rPr lang="es-PE" sz="1900" b="1" dirty="0">
                <a:solidFill>
                  <a:schemeClr val="accent3">
                    <a:lumMod val="50000"/>
                  </a:schemeClr>
                </a:solidFill>
                <a:latin typeface="Baskerville Old Face" panose="02020602080505020303" pitchFamily="18" charset="0"/>
              </a:rPr>
              <a:t>2008   “¿Es el marxismo una filosofía de la historia?” En </a:t>
            </a:r>
            <a:r>
              <a:rPr lang="es-PE" sz="1900" b="1" i="1" dirty="0">
                <a:solidFill>
                  <a:schemeClr val="accent3">
                    <a:lumMod val="50000"/>
                  </a:schemeClr>
                </a:solidFill>
                <a:latin typeface="Baskerville Old Face" panose="02020602080505020303" pitchFamily="18" charset="0"/>
              </a:rPr>
              <a:t>Andamios. Revista de </a:t>
            </a:r>
          </a:p>
          <a:p>
            <a:pPr marL="118872" indent="0">
              <a:buNone/>
            </a:pPr>
            <a:r>
              <a:rPr lang="es-PE" sz="1900" b="1" i="1" dirty="0">
                <a:solidFill>
                  <a:schemeClr val="accent3">
                    <a:lumMod val="50000"/>
                  </a:schemeClr>
                </a:solidFill>
                <a:latin typeface="Baskerville Old Face" panose="02020602080505020303" pitchFamily="18" charset="0"/>
              </a:rPr>
              <a:t>           Investigación Social</a:t>
            </a:r>
            <a:r>
              <a:rPr lang="es-PE" sz="1900" b="1" dirty="0">
                <a:solidFill>
                  <a:schemeClr val="accent3">
                    <a:lumMod val="50000"/>
                  </a:schemeClr>
                </a:solidFill>
                <a:latin typeface="Baskerville Old Face" panose="02020602080505020303" pitchFamily="18" charset="0"/>
              </a:rPr>
              <a:t>, vol. 4, núm. 8, junio, 2008, pp. 7-32. UNAM.</a:t>
            </a:r>
          </a:p>
        </p:txBody>
      </p:sp>
    </p:spTree>
    <p:extLst>
      <p:ext uri="{BB962C8B-B14F-4D97-AF65-F5344CB8AC3E}">
        <p14:creationId xmlns:p14="http://schemas.microsoft.com/office/powerpoint/2010/main" val="108356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El significado de la historia</a:t>
            </a:r>
            <a:endParaRPr lang="es-PE" sz="4400" i="1" dirty="0">
              <a:solidFill>
                <a:schemeClr val="bg2">
                  <a:lumMod val="75000"/>
                </a:schemeClr>
              </a:solidFill>
              <a:latin typeface="Baskerville Old Face" panose="02020602080505020303" pitchFamily="18" charset="0"/>
            </a:endParaRPr>
          </a:p>
        </p:txBody>
      </p:sp>
      <p:sp>
        <p:nvSpPr>
          <p:cNvPr id="3" name="Marcador de contenido 2"/>
          <p:cNvSpPr>
            <a:spLocks noGrp="1"/>
          </p:cNvSpPr>
          <p:nvPr>
            <p:ph idx="1"/>
          </p:nvPr>
        </p:nvSpPr>
        <p:spPr/>
        <p:txBody>
          <a:bodyPr>
            <a:noAutofit/>
          </a:bodyPr>
          <a:lstStyle/>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Con todo esto en mente, el devenir temporal se refiere al surgimiento de las fuerzas productivas, y por lo tanto, a los cambios en las relaciones de los hombres con la naturaleza. Así, puede ser pensado como lineal, sucesivo y continuo. El desarrollo inmanente de una forma histórica, por su parte, se refiere a la reflexión realizada por el modo de producción, es decir, al movimiento  cíclico por el cual retoma su punto de partida para reponer sus presupuestos. </a:t>
            </a:r>
          </a:p>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Justamente por tratarse de una reflexión realizada por la forma histórica, el retorno al punto de partida lo modifica, de tal manera que el desarrollo no constituye un eterno retorno de lo mismo, sino que es dialéctico: actividad inmanente transformadora que niega la exterioridad del punto de partida al interiorizarlo para poder conservarse, e impone, al hacerlo, una nueva contradicción en el sistema.</a:t>
            </a:r>
          </a:p>
        </p:txBody>
      </p:sp>
    </p:spTree>
    <p:extLst>
      <p:ext uri="{BB962C8B-B14F-4D97-AF65-F5344CB8AC3E}">
        <p14:creationId xmlns:p14="http://schemas.microsoft.com/office/powerpoint/2010/main" val="228348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El significado de la historia</a:t>
            </a:r>
            <a:endParaRPr lang="es-PE" sz="4400" i="1" dirty="0">
              <a:solidFill>
                <a:schemeClr val="bg2">
                  <a:lumMod val="75000"/>
                </a:schemeClr>
              </a:solidFill>
              <a:latin typeface="Baskerville Old Face" panose="02020602080505020303" pitchFamily="18" charset="0"/>
            </a:endParaRPr>
          </a:p>
        </p:txBody>
      </p:sp>
      <p:sp>
        <p:nvSpPr>
          <p:cNvPr id="3" name="Marcador de contenido 2"/>
          <p:cNvSpPr>
            <a:spLocks noGrp="1"/>
          </p:cNvSpPr>
          <p:nvPr>
            <p:ph idx="1"/>
          </p:nvPr>
        </p:nvSpPr>
        <p:spPr/>
        <p:txBody>
          <a:bodyPr>
            <a:noAutofit/>
          </a:bodyPr>
          <a:lstStyle/>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El devenir depende del desarrollo, o sea, de aquello que hace que la forma completa de un modo de producción pueda establecer los presupuestos del modo de producción siguiente: la forma completa termina su desarrollo cuando, al reponer completamente sus presupuestos, fija una nueva contradicción interna que ella no es capaz de resolver sin destruirse. </a:t>
            </a:r>
          </a:p>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Esa contradicción irresoluble es impuesta por la forma completa del modo de producción, y se convierte en un presupuesto en la forma social siguiente. </a:t>
            </a:r>
          </a:p>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El desarrollo completo revela </a:t>
            </a:r>
            <a:r>
              <a:rPr lang="es-ES" sz="2000" b="1" i="1" dirty="0">
                <a:solidFill>
                  <a:schemeClr val="accent4">
                    <a:lumMod val="75000"/>
                  </a:schemeClr>
                </a:solidFill>
                <a:latin typeface="Baskerville Old Face" panose="02020602080505020303" pitchFamily="18" charset="0"/>
                <a:ea typeface="Calibri" panose="020F0502020204030204" pitchFamily="34" charset="0"/>
                <a:cs typeface="Times New Roman" panose="02020603050405020304" pitchFamily="18" charset="0"/>
              </a:rPr>
              <a:t>la finitud de la forma histórica</a:t>
            </a:r>
            <a:r>
              <a:rPr lang="es-ES" sz="2000" dirty="0">
                <a:latin typeface="Baskerville Old Face" panose="02020602080505020303" pitchFamily="18" charset="0"/>
                <a:ea typeface="Calibri" panose="020F0502020204030204" pitchFamily="34" charset="0"/>
                <a:cs typeface="Times New Roman" panose="02020603050405020304" pitchFamily="18" charset="0"/>
              </a:rPr>
              <a:t> y la expone a </a:t>
            </a:r>
            <a:r>
              <a:rPr lang="es-ES" sz="2000" b="1" i="1" dirty="0">
                <a:solidFill>
                  <a:schemeClr val="accent4">
                    <a:lumMod val="75000"/>
                  </a:schemeClr>
                </a:solidFill>
                <a:latin typeface="Baskerville Old Face" panose="02020602080505020303" pitchFamily="18" charset="0"/>
                <a:ea typeface="Calibri" panose="020F0502020204030204" pitchFamily="34" charset="0"/>
                <a:cs typeface="Times New Roman" panose="02020603050405020304" pitchFamily="18" charset="0"/>
              </a:rPr>
              <a:t>la infinitud del devenir</a:t>
            </a:r>
            <a:r>
              <a:rPr lang="es-ES" sz="2000" dirty="0">
                <a:latin typeface="Baskerville Old Face" panose="02020602080505020303" pitchFamily="18" charset="0"/>
                <a:ea typeface="Calibri" panose="020F0502020204030204" pitchFamily="34" charset="0"/>
                <a:cs typeface="Times New Roman" panose="02020603050405020304" pitchFamily="18" charset="0"/>
              </a:rPr>
              <a:t> – es lo inevitable de la estructura dialéctica de la historia. </a:t>
            </a:r>
          </a:p>
        </p:txBody>
      </p:sp>
    </p:spTree>
    <p:extLst>
      <p:ext uri="{BB962C8B-B14F-4D97-AF65-F5344CB8AC3E}">
        <p14:creationId xmlns:p14="http://schemas.microsoft.com/office/powerpoint/2010/main" val="344760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 producción en la historia</a:t>
            </a:r>
            <a:endParaRPr lang="es-PE" sz="4400" i="1" dirty="0">
              <a:solidFill>
                <a:schemeClr val="bg2">
                  <a:lumMod val="75000"/>
                </a:schemeClr>
              </a:solidFill>
              <a:latin typeface="Baskerville Old Face" panose="02020602080505020303" pitchFamily="18" charset="0"/>
            </a:endParaRPr>
          </a:p>
        </p:txBody>
      </p:sp>
      <p:sp>
        <p:nvSpPr>
          <p:cNvPr id="3" name="Marcador de contenido 2"/>
          <p:cNvSpPr>
            <a:spLocks noGrp="1"/>
          </p:cNvSpPr>
          <p:nvPr>
            <p:ph idx="1"/>
          </p:nvPr>
        </p:nvSpPr>
        <p:spPr/>
        <p:txBody>
          <a:bodyPr>
            <a:noAutofit/>
          </a:bodyPr>
          <a:lstStyle/>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Todo modo de producción, desde el punto de vista de su surgimiento, implica siempre el pasaje de lo natural a lo histórico y, por lo tanto, la separación entre naturaleza e historia, o la negación de la naturaleza por el proceso de trabajo. </a:t>
            </a:r>
          </a:p>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Si en las formas denominadas precapitalistas la naturaleza es el presupuesto (la ligazón del cuerpo de los hombres con la tierra como su “cuerpo inorgánico”), en el caso del capitalismo, el presupuesto es enteramente histórico (el trabajo libre y la separación del trabajador y los medios de producción). </a:t>
            </a:r>
          </a:p>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Una característica fundamental de las formas precapitalistas es el hecho de que en ellas el movimiento del desarrollo o de la reposición de los presupuestos nunca pueda ser completo, quedando siempre un excedente que el sistema no repone y que permanece como presupuesto. </a:t>
            </a:r>
          </a:p>
        </p:txBody>
      </p:sp>
    </p:spTree>
    <p:extLst>
      <p:ext uri="{BB962C8B-B14F-4D97-AF65-F5344CB8AC3E}">
        <p14:creationId xmlns:p14="http://schemas.microsoft.com/office/powerpoint/2010/main" val="424245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 producción en la historia</a:t>
            </a:r>
            <a:endParaRPr lang="es-PE" sz="4400" i="1" dirty="0">
              <a:solidFill>
                <a:schemeClr val="bg2">
                  <a:lumMod val="75000"/>
                </a:schemeClr>
              </a:solidFill>
              <a:latin typeface="Baskerville Old Face" panose="02020602080505020303" pitchFamily="18" charset="0"/>
            </a:endParaRPr>
          </a:p>
        </p:txBody>
      </p:sp>
      <p:sp>
        <p:nvSpPr>
          <p:cNvPr id="3" name="Marcador de contenido 2"/>
          <p:cNvSpPr>
            <a:spLocks noGrp="1"/>
          </p:cNvSpPr>
          <p:nvPr>
            <p:ph idx="1"/>
          </p:nvPr>
        </p:nvSpPr>
        <p:spPr/>
        <p:txBody>
          <a:bodyPr>
            <a:noAutofit/>
          </a:bodyPr>
          <a:lstStyle/>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Por el contrario, la forma capitalista es la única que es histórica de punta a punta, no subsistiendo nada de natural en ella, y es por eso que en el modo de producción capitalista la ideología tiene una fuerza inmensa, pues su función es introducir lo natural en la historia, naturalizar lo que es histórico. </a:t>
            </a:r>
          </a:p>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Dado que lo histórico se muestra de forma tan patente en el sistema capitalista, la contingencia de ese modo de producción es un hecho definitivo, surgiendo así la posibilidad de destruirlo mediante la acción humana. Para impedir tal posibilidad, entonces, es preciso garantizar que los sujetos sociales se representen el modo de producción como necesario, racional, inmutable y universal, es decir, como natural.</a:t>
            </a:r>
          </a:p>
        </p:txBody>
      </p:sp>
    </p:spTree>
    <p:extLst>
      <p:ext uri="{BB962C8B-B14F-4D97-AF65-F5344CB8AC3E}">
        <p14:creationId xmlns:p14="http://schemas.microsoft.com/office/powerpoint/2010/main" val="228560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 producción en la historia</a:t>
            </a:r>
            <a:endParaRPr lang="es-PE" sz="4400" i="1" dirty="0">
              <a:solidFill>
                <a:schemeClr val="bg2">
                  <a:lumMod val="75000"/>
                </a:schemeClr>
              </a:solidFill>
              <a:latin typeface="Baskerville Old Face" panose="02020602080505020303" pitchFamily="18" charset="0"/>
            </a:endParaRPr>
          </a:p>
        </p:txBody>
      </p:sp>
      <p:sp>
        <p:nvSpPr>
          <p:cNvPr id="3" name="Marcador de contenido 2"/>
          <p:cNvSpPr>
            <a:spLocks noGrp="1"/>
          </p:cNvSpPr>
          <p:nvPr>
            <p:ph idx="1"/>
          </p:nvPr>
        </p:nvSpPr>
        <p:spPr/>
        <p:txBody>
          <a:bodyPr>
            <a:noAutofit/>
          </a:bodyPr>
          <a:lstStyle/>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Cuatro disoluciones son necesarias para que el modo de producción capitalista pueda surgir en el devenir temporal: </a:t>
            </a:r>
          </a:p>
          <a:p>
            <a:pPr lvl="1">
              <a:lnSpc>
                <a:spcPct val="107000"/>
              </a:lnSpc>
              <a:buFont typeface="Wingdings" panose="05000000000000000000" pitchFamily="2" charset="2"/>
              <a:buChar char="Ø"/>
            </a:pPr>
            <a:r>
              <a:rPr lang="es-ES" sz="1650" b="1" i="1" dirty="0">
                <a:solidFill>
                  <a:schemeClr val="tx2">
                    <a:lumMod val="60000"/>
                    <a:lumOff val="40000"/>
                  </a:schemeClr>
                </a:solidFill>
                <a:latin typeface="Baskerville Old Face" panose="02020602080505020303" pitchFamily="18" charset="0"/>
                <a:ea typeface="Calibri" panose="020F0502020204030204" pitchFamily="34" charset="0"/>
                <a:cs typeface="Times New Roman" panose="02020603050405020304" pitchFamily="18" charset="0"/>
              </a:rPr>
              <a:t>primero, la disolución de la relación con la tierra como cuerpo inorgánico del trabajo, esto es, la disolución de la relación del sujeto con las condiciones naturales de la producción; </a:t>
            </a:r>
          </a:p>
          <a:p>
            <a:pPr lvl="1">
              <a:lnSpc>
                <a:spcPct val="107000"/>
              </a:lnSpc>
              <a:buFont typeface="Wingdings" panose="05000000000000000000" pitchFamily="2" charset="2"/>
              <a:buChar char="Ø"/>
            </a:pPr>
            <a:r>
              <a:rPr lang="es-ES" sz="1650" b="1" i="1" dirty="0">
                <a:solidFill>
                  <a:schemeClr val="tx2">
                    <a:lumMod val="60000"/>
                    <a:lumOff val="40000"/>
                  </a:schemeClr>
                </a:solidFill>
                <a:latin typeface="Baskerville Old Face" panose="02020602080505020303" pitchFamily="18" charset="0"/>
                <a:ea typeface="Calibri" panose="020F0502020204030204" pitchFamily="34" charset="0"/>
                <a:cs typeface="Times New Roman" panose="02020603050405020304" pitchFamily="18" charset="0"/>
              </a:rPr>
              <a:t>segundo, la disolución de aquellas relaciones sociales y económicas en las que el trabajador era propietario de los instrumentos de trabajo; </a:t>
            </a:r>
          </a:p>
          <a:p>
            <a:pPr lvl="1">
              <a:lnSpc>
                <a:spcPct val="107000"/>
              </a:lnSpc>
              <a:buFont typeface="Wingdings" panose="05000000000000000000" pitchFamily="2" charset="2"/>
              <a:buChar char="Ø"/>
            </a:pPr>
            <a:r>
              <a:rPr lang="es-ES" sz="1650" b="1" i="1" dirty="0">
                <a:solidFill>
                  <a:schemeClr val="tx2">
                    <a:lumMod val="60000"/>
                    <a:lumOff val="40000"/>
                  </a:schemeClr>
                </a:solidFill>
                <a:latin typeface="Baskerville Old Face" panose="02020602080505020303" pitchFamily="18" charset="0"/>
                <a:ea typeface="Calibri" panose="020F0502020204030204" pitchFamily="34" charset="0"/>
                <a:cs typeface="Times New Roman" panose="02020603050405020304" pitchFamily="18" charset="0"/>
              </a:rPr>
              <a:t>tercero, la disolución del fondo de consumo con el que la comunidad garantizaba la subsistencia del trabajador durante el proceso de trabajo;</a:t>
            </a:r>
          </a:p>
          <a:p>
            <a:pPr lvl="1">
              <a:lnSpc>
                <a:spcPct val="107000"/>
              </a:lnSpc>
              <a:buFont typeface="Wingdings" panose="05000000000000000000" pitchFamily="2" charset="2"/>
              <a:buChar char="Ø"/>
            </a:pPr>
            <a:r>
              <a:rPr lang="es-ES" sz="1650" b="1" i="1" dirty="0">
                <a:solidFill>
                  <a:schemeClr val="tx2">
                    <a:lumMod val="60000"/>
                    <a:lumOff val="40000"/>
                  </a:schemeClr>
                </a:solidFill>
                <a:latin typeface="Baskerville Old Face" panose="02020602080505020303" pitchFamily="18" charset="0"/>
                <a:ea typeface="Calibri" panose="020F0502020204030204" pitchFamily="34" charset="0"/>
                <a:cs typeface="Times New Roman" panose="02020603050405020304" pitchFamily="18" charset="0"/>
              </a:rPr>
              <a:t>cuarto, la disolución de aquellas relaciones económicas en las que el trabajador, como esclavo o siervo, pertenecía a las condiciones de la producción. </a:t>
            </a:r>
          </a:p>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Ahora bien, cada una de estas disoluciones señala la desaparición de una de las formas precapitalistas, de suerte que la aparición temporal del modo de producción capitalista implica la disolución de toda forma precapitalista.</a:t>
            </a:r>
          </a:p>
          <a:p>
            <a:pPr>
              <a:lnSpc>
                <a:spcPct val="107000"/>
              </a:lnSpc>
              <a:spcAft>
                <a:spcPts val="0"/>
              </a:spcAft>
            </a:pPr>
            <a:endParaRPr lang="es-ES" sz="2000" dirty="0">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5733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 producción en la historia</a:t>
            </a:r>
            <a:endParaRPr lang="es-PE" sz="4400" i="1" dirty="0">
              <a:solidFill>
                <a:schemeClr val="bg2">
                  <a:lumMod val="75000"/>
                </a:schemeClr>
              </a:solidFill>
              <a:latin typeface="Baskerville Old Face" panose="02020602080505020303" pitchFamily="18" charset="0"/>
            </a:endParaRPr>
          </a:p>
        </p:txBody>
      </p:sp>
      <p:sp>
        <p:nvSpPr>
          <p:cNvPr id="3" name="Marcador de contenido 2"/>
          <p:cNvSpPr>
            <a:spLocks noGrp="1"/>
          </p:cNvSpPr>
          <p:nvPr>
            <p:ph idx="1"/>
          </p:nvPr>
        </p:nvSpPr>
        <p:spPr/>
        <p:txBody>
          <a:bodyPr>
            <a:noAutofit/>
          </a:bodyPr>
          <a:lstStyle/>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Solamente las condiciones de la formación del capitalismo pueden hacer surgir la figura del trabajador. De hecho, en las formas precapitalistas el trabajador propiamente dicho no existe: su condición es la de estar “ligado a la tierra”, tanto en el contexto de la pequeña propiedad, como en el de la propiedad comunal; la tierra, de hecho, no es exterior al hombre, y él es el propietario de las condiciones objetivas de su trabajo.</a:t>
            </a:r>
          </a:p>
          <a:p>
            <a:pPr>
              <a:lnSpc>
                <a:spcPct val="107000"/>
              </a:lnSpc>
              <a:spcAft>
                <a:spcPts val="0"/>
              </a:spcAft>
            </a:pPr>
            <a:r>
              <a:rPr lang="es-ES" sz="2000" dirty="0">
                <a:latin typeface="Baskerville Old Face" panose="02020602080505020303" pitchFamily="18" charset="0"/>
                <a:ea typeface="Calibri" panose="020F0502020204030204" pitchFamily="34" charset="0"/>
                <a:cs typeface="Times New Roman" panose="02020603050405020304" pitchFamily="18" charset="0"/>
              </a:rPr>
              <a:t>En oposición al capitalismo, en las formas precapitalistas, el trabajo no se encuentra en el origen de la propiedad: esta no es el resultado de aquel, sino su condición. Así, es solamente en tanto que participan de la comunidad o de la propiedad común que los hombres trabajan. </a:t>
            </a:r>
          </a:p>
          <a:p>
            <a:pPr>
              <a:lnSpc>
                <a:spcPct val="107000"/>
              </a:lnSpc>
              <a:spcAft>
                <a:spcPts val="0"/>
              </a:spcAft>
            </a:pPr>
            <a:endParaRPr lang="es-ES" sz="2000" dirty="0">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063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400" dirty="0">
                <a:solidFill>
                  <a:schemeClr val="bg2">
                    <a:lumMod val="75000"/>
                  </a:schemeClr>
                </a:solidFill>
                <a:latin typeface="Baskerville Old Face" panose="02020602080505020303" pitchFamily="18" charset="0"/>
              </a:rPr>
              <a:t>La producción en la historia</a:t>
            </a:r>
            <a:endParaRPr lang="es-PE" sz="4400" i="1" dirty="0">
              <a:solidFill>
                <a:schemeClr val="bg2">
                  <a:lumMod val="75000"/>
                </a:schemeClr>
              </a:solidFill>
              <a:latin typeface="Baskerville Old Face" panose="02020602080505020303" pitchFamily="18" charset="0"/>
            </a:endParaRPr>
          </a:p>
        </p:txBody>
      </p:sp>
      <p:sp>
        <p:nvSpPr>
          <p:cNvPr id="3" name="Marcador de contenido 2"/>
          <p:cNvSpPr>
            <a:spLocks noGrp="1"/>
          </p:cNvSpPr>
          <p:nvPr>
            <p:ph idx="1"/>
          </p:nvPr>
        </p:nvSpPr>
        <p:spPr/>
        <p:txBody>
          <a:bodyPr>
            <a:noAutofit/>
          </a:bodyPr>
          <a:lstStyle/>
          <a:p>
            <a:pPr>
              <a:lnSpc>
                <a:spcPct val="107000"/>
              </a:lnSpc>
              <a:spcAft>
                <a:spcPts val="0"/>
              </a:spcAft>
            </a:pPr>
            <a:r>
              <a:rPr lang="es-ES" sz="1950" dirty="0">
                <a:latin typeface="Baskerville Old Face" panose="02020602080505020303" pitchFamily="18" charset="0"/>
                <a:ea typeface="Calibri" panose="020F0502020204030204" pitchFamily="34" charset="0"/>
                <a:cs typeface="Times New Roman" panose="02020603050405020304" pitchFamily="18" charset="0"/>
              </a:rPr>
              <a:t>La historia es repetitiva (la eficacia de la forma comunitaria hace que ella se repita en todas las formaciones precapitalistas y que permanezca indefinidamente si no es destruida por factores externos) y evolutiva (se da un pasaje de la forma precapitalista a la capitalista). </a:t>
            </a:r>
          </a:p>
          <a:p>
            <a:pPr>
              <a:lnSpc>
                <a:spcPct val="107000"/>
              </a:lnSpc>
              <a:spcAft>
                <a:spcPts val="0"/>
              </a:spcAft>
            </a:pPr>
            <a:r>
              <a:rPr lang="es-ES" sz="1950" dirty="0">
                <a:latin typeface="Baskerville Old Face" panose="02020602080505020303" pitchFamily="18" charset="0"/>
                <a:ea typeface="Calibri" panose="020F0502020204030204" pitchFamily="34" charset="0"/>
                <a:cs typeface="Times New Roman" panose="02020603050405020304" pitchFamily="18" charset="0"/>
              </a:rPr>
              <a:t>Marx oscila en la búsqueda del factor de cambio: habla del desarrollo de las fuerzas productivas, pero tiene que reconocer que, aun cuando este desarrollo modifique la configuración de las relaciones sociales, no modifica la forma comunitaria; por eso recurre a otros factores, como la migración y la guerra, y alterna la afirmación de un tiempo endógeno y un tiempo exógeno.</a:t>
            </a:r>
          </a:p>
          <a:p>
            <a:pPr>
              <a:lnSpc>
                <a:spcPct val="107000"/>
              </a:lnSpc>
              <a:spcAft>
                <a:spcPts val="0"/>
              </a:spcAft>
            </a:pPr>
            <a:r>
              <a:rPr lang="es-ES" sz="1950" dirty="0">
                <a:latin typeface="Baskerville Old Face" panose="02020602080505020303" pitchFamily="18" charset="0"/>
                <a:ea typeface="Calibri" panose="020F0502020204030204" pitchFamily="34" charset="0"/>
                <a:cs typeface="Times New Roman" panose="02020603050405020304" pitchFamily="18" charset="0"/>
              </a:rPr>
              <a:t>Los dos esquemas interpretativos – repetición y evolución – sirven para distinguir entre las formaciones precapitalistas y el capitalismo, que representa la aparición inédita de un tipo de devenir social en el que se separan la existencia humana activa y las condiciones no orgánicas de la existencia.</a:t>
            </a:r>
          </a:p>
        </p:txBody>
      </p:sp>
    </p:spTree>
    <p:extLst>
      <p:ext uri="{BB962C8B-B14F-4D97-AF65-F5344CB8AC3E}">
        <p14:creationId xmlns:p14="http://schemas.microsoft.com/office/powerpoint/2010/main" val="1276642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68D2B73-9116-4F49-83A6-AC807996DC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negros</Template>
  <TotalTime>713</TotalTime>
  <Words>2627</Words>
  <Application>Microsoft Office PowerPoint</Application>
  <PresentationFormat>Presentación en pantalla (4:3)</PresentationFormat>
  <Paragraphs>88</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Baskerville Old Face</vt:lpstr>
      <vt:lpstr>Corbel</vt:lpstr>
      <vt:lpstr>Wingdings</vt:lpstr>
      <vt:lpstr>Wingdings 2</vt:lpstr>
      <vt:lpstr>Wingdings 3</vt:lpstr>
      <vt:lpstr>Módulo</vt:lpstr>
      <vt:lpstr>La filosofía como reflexión  sobre la historia sin utopía</vt:lpstr>
      <vt:lpstr>El significado de la historia</vt:lpstr>
      <vt:lpstr>El significado de la historia</vt:lpstr>
      <vt:lpstr>El significado de la historia</vt:lpstr>
      <vt:lpstr>La producción en la historia</vt:lpstr>
      <vt:lpstr>La producción en la historia</vt:lpstr>
      <vt:lpstr>La producción en la historia</vt:lpstr>
      <vt:lpstr>La producción en la historia</vt:lpstr>
      <vt:lpstr>La producción en la historia</vt:lpstr>
      <vt:lpstr>La historia como praxis</vt:lpstr>
      <vt:lpstr>La historia como praxis</vt:lpstr>
      <vt:lpstr>La historia como praxis</vt:lpstr>
      <vt:lpstr>La historia como praxis</vt:lpstr>
      <vt:lpstr>La historia como praxis</vt:lpstr>
      <vt:lpstr>La historia como praxis</vt:lpstr>
      <vt:lpstr>La praxis de la revolución</vt:lpstr>
      <vt:lpstr>La praxis de la revolución</vt:lpstr>
      <vt:lpstr>La praxis de la revolución</vt:lpstr>
      <vt:lpstr>La praxis de la revolución</vt:lpstr>
      <vt:lpstr>Bibliografía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filosofía como reflexión  sobre la historia y el hombre</dc:title>
  <dc:creator>CESAR INCA MENDOZA LOYOLA</dc:creator>
  <cp:keywords/>
  <cp:lastModifiedBy>Cesar Inca Mendoza Loyola</cp:lastModifiedBy>
  <cp:revision>20</cp:revision>
  <dcterms:created xsi:type="dcterms:W3CDTF">2018-09-20T15:47:11Z</dcterms:created>
  <dcterms:modified xsi:type="dcterms:W3CDTF">2024-04-26T23:15:51Z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TC018958449991</vt:lpwstr>
  </property>
</Properties>
</file>