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57" r:id="rId4"/>
    <p:sldId id="277" r:id="rId5"/>
    <p:sldId id="285" r:id="rId6"/>
    <p:sldId id="278" r:id="rId7"/>
    <p:sldId id="281" r:id="rId8"/>
    <p:sldId id="280" r:id="rId9"/>
    <p:sldId id="282" r:id="rId10"/>
    <p:sldId id="283" r:id="rId11"/>
    <p:sldId id="284" r:id="rId12"/>
    <p:sldId id="272" r:id="rId13"/>
    <p:sldId id="273" r:id="rId14"/>
    <p:sldId id="258" r:id="rId15"/>
    <p:sldId id="275" r:id="rId16"/>
    <p:sldId id="274" r:id="rId17"/>
    <p:sldId id="268" r:id="rId18"/>
    <p:sldId id="271" r:id="rId19"/>
    <p:sldId id="269" r:id="rId20"/>
    <p:sldId id="286" r:id="rId21"/>
    <p:sldId id="287" r:id="rId22"/>
    <p:sldId id="289" r:id="rId23"/>
    <p:sldId id="290" r:id="rId24"/>
    <p:sldId id="291" r:id="rId25"/>
    <p:sldId id="295" r:id="rId26"/>
    <p:sldId id="296" r:id="rId27"/>
    <p:sldId id="297" r:id="rId28"/>
    <p:sldId id="298" r:id="rId29"/>
    <p:sldId id="293" r:id="rId30"/>
    <p:sldId id="294" r:id="rId31"/>
    <p:sldId id="288" r:id="rId32"/>
    <p:sldId id="292" r:id="rId33"/>
    <p:sldId id="270" r:id="rId34"/>
    <p:sldId id="262" r:id="rId35"/>
    <p:sldId id="263" r:id="rId36"/>
    <p:sldId id="259" r:id="rId37"/>
    <p:sldId id="276" r:id="rId3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666633"/>
    <a:srgbClr val="008000"/>
    <a:srgbClr val="339966"/>
    <a:srgbClr val="006600"/>
    <a:srgbClr val="336699"/>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24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8EC5AE34-3E6A-4751-9A65-E03E97782CA5}" type="datetimeFigureOut">
              <a:rPr lang="es-ES" smtClean="0"/>
              <a:pPr/>
              <a:t>27/05/2022</a:t>
            </a:fld>
            <a:endParaRPr lang="es-E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s-E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3D9C6E38-8081-4296-B70D-C36E1636135C}" type="slidenum">
              <a:rPr lang="es-ES" smtClean="0"/>
              <a:pPr/>
              <a:t>‹Nº›</a:t>
            </a:fld>
            <a:endParaRPr lang="es-E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8EC5AE34-3E6A-4751-9A65-E03E97782CA5}" type="datetimeFigureOut">
              <a:rPr lang="es-ES" smtClean="0"/>
              <a:pPr/>
              <a:t>27/05/2022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3D9C6E38-8081-4296-B70D-C36E1636135C}"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8EC5AE34-3E6A-4751-9A65-E03E97782CA5}" type="datetimeFigureOut">
              <a:rPr lang="es-ES" smtClean="0"/>
              <a:pPr/>
              <a:t>27/05/2022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3D9C6E38-8081-4296-B70D-C36E1636135C}"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EC5AE34-3E6A-4751-9A65-E03E97782CA5}" type="datetimeFigureOut">
              <a:rPr lang="es-ES" smtClean="0"/>
              <a:pPr/>
              <a:t>27/05/2022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3D9C6E38-8081-4296-B70D-C36E1636135C}"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8EC5AE34-3E6A-4751-9A65-E03E97782CA5}" type="datetimeFigureOut">
              <a:rPr lang="es-ES" smtClean="0"/>
              <a:pPr/>
              <a:t>27/05/2022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3D9C6E38-8081-4296-B70D-C36E1636135C}" type="slidenum">
              <a:rPr lang="es-ES" smtClean="0"/>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5" name="Date Placeholder 4"/>
          <p:cNvSpPr>
            <a:spLocks noGrp="1"/>
          </p:cNvSpPr>
          <p:nvPr>
            <p:ph type="dt" sz="half" idx="10"/>
          </p:nvPr>
        </p:nvSpPr>
        <p:spPr/>
        <p:txBody>
          <a:bodyPr/>
          <a:lstStyle/>
          <a:p>
            <a:fld id="{8EC5AE34-3E6A-4751-9A65-E03E97782CA5}" type="datetimeFigureOut">
              <a:rPr lang="es-ES" smtClean="0"/>
              <a:pPr/>
              <a:t>27/05/2022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3D9C6E38-8081-4296-B70D-C36E1636135C}" type="slidenum">
              <a:rPr lang="es-ES" smtClean="0"/>
              <a:pPr/>
              <a:t>‹Nº›</a:t>
            </a:fld>
            <a:endParaRPr lang="es-ES" dirty="0"/>
          </a:p>
        </p:txBody>
      </p:sp>
      <p:sp>
        <p:nvSpPr>
          <p:cNvPr id="9" name="Content Placeholder 8"/>
          <p:cNvSpPr>
            <a:spLocks noGrp="1"/>
          </p:cNvSpPr>
          <p:nvPr>
            <p:ph sz="quarter" idx="13"/>
          </p:nvPr>
        </p:nvSpPr>
        <p:spPr>
          <a:xfrm>
            <a:off x="1042416" y="2313432"/>
            <a:ext cx="3419856" cy="349300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EC5AE34-3E6A-4751-9A65-E03E97782CA5}" type="datetimeFigureOut">
              <a:rPr lang="es-ES" smtClean="0"/>
              <a:pPr/>
              <a:t>27/05/2022</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3D9C6E38-8081-4296-B70D-C36E1636135C}" type="slidenum">
              <a:rPr lang="es-ES" smtClean="0"/>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8EC5AE34-3E6A-4751-9A65-E03E97782CA5}" type="datetimeFigureOut">
              <a:rPr lang="es-ES" smtClean="0"/>
              <a:pPr/>
              <a:t>27/05/2022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3D9C6E38-8081-4296-B70D-C36E1636135C}" type="slidenum">
              <a:rPr lang="es-ES" smtClean="0"/>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C5AE34-3E6A-4751-9A65-E03E97782CA5}" type="datetimeFigureOut">
              <a:rPr lang="es-ES" smtClean="0"/>
              <a:pPr/>
              <a:t>27/05/2022</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3D9C6E38-8081-4296-B70D-C36E1636135C}"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8EC5AE34-3E6A-4751-9A65-E03E97782CA5}" type="datetimeFigureOut">
              <a:rPr lang="es-ES" smtClean="0"/>
              <a:pPr/>
              <a:t>27/05/2022</a:t>
            </a:fld>
            <a:endParaRPr lang="es-ES" dirty="0"/>
          </a:p>
        </p:txBody>
      </p:sp>
      <p:sp>
        <p:nvSpPr>
          <p:cNvPr id="7" name="Slide Number Placeholder 6"/>
          <p:cNvSpPr>
            <a:spLocks noGrp="1"/>
          </p:cNvSpPr>
          <p:nvPr>
            <p:ph type="sldNum" sz="quarter" idx="12"/>
          </p:nvPr>
        </p:nvSpPr>
        <p:spPr/>
        <p:txBody>
          <a:bodyPr/>
          <a:lstStyle/>
          <a:p>
            <a:fld id="{3D9C6E38-8081-4296-B70D-C36E1636135C}" type="slidenum">
              <a:rPr lang="es-ES" smtClean="0"/>
              <a:pPr/>
              <a:t>‹Nº›</a:t>
            </a:fld>
            <a:endParaRPr lang="es-ES"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s-E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s-ES"/>
              <a:t>Haga clic para modificar el estilo de título del patrón</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EC5AE34-3E6A-4751-9A65-E03E97782CA5}" type="datetimeFigureOut">
              <a:rPr lang="es-ES" smtClean="0"/>
              <a:pPr/>
              <a:t>27/05/2022</a:t>
            </a:fld>
            <a:endParaRPr lang="es-E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s-ES" dirty="0"/>
          </a:p>
        </p:txBody>
      </p:sp>
      <p:sp>
        <p:nvSpPr>
          <p:cNvPr id="7" name="Slide Number Placeholder 6"/>
          <p:cNvSpPr>
            <a:spLocks noGrp="1"/>
          </p:cNvSpPr>
          <p:nvPr>
            <p:ph type="sldNum" sz="quarter" idx="12"/>
          </p:nvPr>
        </p:nvSpPr>
        <p:spPr/>
        <p:txBody>
          <a:bodyPr/>
          <a:lstStyle/>
          <a:p>
            <a:fld id="{3D9C6E38-8081-4296-B70D-C36E1636135C}"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8EC5AE34-3E6A-4751-9A65-E03E97782CA5}" type="datetimeFigureOut">
              <a:rPr lang="es-ES" smtClean="0"/>
              <a:pPr/>
              <a:t>27/05/2022</a:t>
            </a:fld>
            <a:endParaRPr lang="es-E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s-E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3D9C6E38-8081-4296-B70D-C36E1636135C}"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philosophica.ucv.cl/Phil%2030%20-%20art%2004.pdf"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erbal.pntic.mec.es/~cmunoz11/lario36.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sz="4400" b="1" dirty="0">
                <a:solidFill>
                  <a:schemeClr val="accent1">
                    <a:lumMod val="75000"/>
                  </a:schemeClr>
                </a:solidFill>
              </a:rPr>
              <a:t>Nietzsche</a:t>
            </a:r>
            <a:r>
              <a:rPr lang="es-ES" sz="4000" b="1" dirty="0"/>
              <a:t> </a:t>
            </a:r>
          </a:p>
        </p:txBody>
      </p:sp>
      <p:sp>
        <p:nvSpPr>
          <p:cNvPr id="3" name="2 Subtítulo"/>
          <p:cNvSpPr>
            <a:spLocks noGrp="1"/>
          </p:cNvSpPr>
          <p:nvPr>
            <p:ph type="subTitle" idx="1"/>
          </p:nvPr>
        </p:nvSpPr>
        <p:spPr/>
        <p:txBody>
          <a:bodyPr>
            <a:normAutofit/>
          </a:bodyPr>
          <a:lstStyle/>
          <a:p>
            <a:pPr>
              <a:spcBef>
                <a:spcPts val="0"/>
              </a:spcBef>
            </a:pPr>
            <a:r>
              <a:rPr lang="es-ES" sz="2600" b="1" dirty="0">
                <a:solidFill>
                  <a:schemeClr val="bg2">
                    <a:lumMod val="50000"/>
                  </a:schemeClr>
                </a:solidFill>
              </a:rPr>
              <a:t>Voluntad de ser: </a:t>
            </a:r>
          </a:p>
          <a:p>
            <a:pPr>
              <a:spcBef>
                <a:spcPts val="0"/>
              </a:spcBef>
            </a:pPr>
            <a:r>
              <a:rPr lang="es-ES" sz="2600" b="1" i="1" dirty="0">
                <a:solidFill>
                  <a:schemeClr val="bg2">
                    <a:lumMod val="50000"/>
                  </a:schemeClr>
                </a:solidFill>
              </a:rPr>
              <a:t>nihil et omnis</a:t>
            </a:r>
          </a:p>
        </p:txBody>
      </p:sp>
      <p:pic>
        <p:nvPicPr>
          <p:cNvPr id="15362" name="Picture 2" descr="http://www.artnet.de/WebServices/images/ll00074lld0x0GFg7oeR3CiOfDrCWvaHBOcDQyD/fine-gladenbeck-bronze-bust-of-nietzsche-by-max-klinger,-1909.jpg"/>
          <p:cNvPicPr>
            <a:picLocks noChangeAspect="1" noChangeArrowheads="1"/>
          </p:cNvPicPr>
          <p:nvPr/>
        </p:nvPicPr>
        <p:blipFill>
          <a:blip r:embed="rId2" cstate="print">
            <a:duotone>
              <a:prstClr val="black"/>
              <a:schemeClr val="accent2">
                <a:tint val="45000"/>
                <a:satMod val="400000"/>
              </a:schemeClr>
            </a:duotone>
            <a:lum bright="30000" contrast="43000"/>
          </a:blip>
          <a:srcRect/>
          <a:stretch>
            <a:fillRect/>
          </a:stretch>
        </p:blipFill>
        <p:spPr bwMode="auto">
          <a:xfrm>
            <a:off x="928662" y="1714488"/>
            <a:ext cx="3240000" cy="3240000"/>
          </a:xfrm>
          <a:prstGeom prst="rect">
            <a:avLst/>
          </a:prstGeom>
          <a:noFill/>
        </p:spPr>
      </p:pic>
    </p:spTree>
    <p:extLst>
      <p:ext uri="{BB962C8B-B14F-4D97-AF65-F5344CB8AC3E}">
        <p14:creationId xmlns:p14="http://schemas.microsoft.com/office/powerpoint/2010/main" val="2918573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PE" sz="3000" b="1" dirty="0">
                <a:solidFill>
                  <a:srgbClr val="006666"/>
                </a:solidFill>
              </a:rPr>
              <a:t>La voluntad de poder</a:t>
            </a:r>
          </a:p>
        </p:txBody>
      </p:sp>
      <p:sp>
        <p:nvSpPr>
          <p:cNvPr id="3" name="2 Marcador de contenido"/>
          <p:cNvSpPr>
            <a:spLocks noGrp="1"/>
          </p:cNvSpPr>
          <p:nvPr>
            <p:ph idx="1"/>
          </p:nvPr>
        </p:nvSpPr>
        <p:spPr/>
        <p:txBody>
          <a:bodyPr>
            <a:normAutofit/>
          </a:bodyPr>
          <a:lstStyle/>
          <a:p>
            <a:pPr>
              <a:spcBef>
                <a:spcPts val="0"/>
              </a:spcBef>
              <a:buClr>
                <a:srgbClr val="92D050"/>
              </a:buClr>
            </a:pPr>
            <a:r>
              <a:rPr lang="es-ES" sz="2000" dirty="0"/>
              <a:t>La autovinculación del hombre (ya superhombre) se da cuando éste se abre a la “realidad” del mundo… </a:t>
            </a:r>
            <a:r>
              <a:rPr lang="es-ES" sz="1900" b="1" i="1" dirty="0">
                <a:solidFill>
                  <a:srgbClr val="336699"/>
                </a:solidFill>
              </a:rPr>
              <a:t>la voluntad de poder</a:t>
            </a:r>
            <a:r>
              <a:rPr lang="es-ES" sz="2000" dirty="0"/>
              <a:t>.</a:t>
            </a:r>
          </a:p>
          <a:p>
            <a:pPr>
              <a:spcBef>
                <a:spcPts val="0"/>
              </a:spcBef>
              <a:buClr>
                <a:srgbClr val="92D050"/>
              </a:buClr>
            </a:pPr>
            <a:r>
              <a:rPr lang="es-ES" sz="2000" dirty="0"/>
              <a:t>Esta “realidad” también ha de plasmarse en el modo de sentir el acto de vivir de parte de quien vive pero no siempre ha pensado auténticamente su vida… o se quedó corto en el cuestionamiento.</a:t>
            </a:r>
          </a:p>
          <a:p>
            <a:pPr>
              <a:spcBef>
                <a:spcPts val="0"/>
              </a:spcBef>
              <a:buClr>
                <a:srgbClr val="92D050"/>
              </a:buClr>
            </a:pPr>
            <a:r>
              <a:rPr lang="es-ES" sz="2000" dirty="0"/>
              <a:t>La dualidad entre el flujo imparable del eterno retorno y el ansia de autoafirmación fija de la voluntad de poder revela la creativa paradoja vital de la filosofía nietzscheana.</a:t>
            </a:r>
          </a:p>
          <a:p>
            <a:pPr>
              <a:spcBef>
                <a:spcPts val="0"/>
              </a:spcBef>
              <a:buClr>
                <a:srgbClr val="92D050"/>
              </a:buClr>
              <a:buNone/>
            </a:pPr>
            <a:endParaRPr lang="es-ES" sz="2000" dirty="0"/>
          </a:p>
          <a:p>
            <a:pPr>
              <a:spcBef>
                <a:spcPts val="0"/>
              </a:spcBef>
              <a:buClr>
                <a:srgbClr val="92D050"/>
              </a:buClr>
            </a:pPr>
            <a:endParaRPr lang="es-PE"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PE" sz="3000" b="1" dirty="0">
                <a:solidFill>
                  <a:srgbClr val="006666"/>
                </a:solidFill>
              </a:rPr>
              <a:t>Voluntad de poder y eterno retorno</a:t>
            </a:r>
          </a:p>
        </p:txBody>
      </p:sp>
      <p:sp>
        <p:nvSpPr>
          <p:cNvPr id="3" name="2 Marcador de contenido"/>
          <p:cNvSpPr>
            <a:spLocks noGrp="1"/>
          </p:cNvSpPr>
          <p:nvPr>
            <p:ph idx="1"/>
          </p:nvPr>
        </p:nvSpPr>
        <p:spPr/>
        <p:txBody>
          <a:bodyPr>
            <a:noAutofit/>
          </a:bodyPr>
          <a:lstStyle/>
          <a:p>
            <a:pPr>
              <a:spcBef>
                <a:spcPts val="0"/>
              </a:spcBef>
              <a:buClr>
                <a:srgbClr val="92D050"/>
              </a:buClr>
            </a:pPr>
            <a:r>
              <a:rPr lang="es-ES" sz="1800" dirty="0"/>
              <a:t>Ella quiere moldear el propio destino del hombre; él anula todo eso con su circularidad incesante.</a:t>
            </a:r>
          </a:p>
          <a:p>
            <a:pPr>
              <a:spcBef>
                <a:spcPts val="0"/>
              </a:spcBef>
              <a:buClr>
                <a:srgbClr val="92D050"/>
              </a:buClr>
            </a:pPr>
            <a:r>
              <a:rPr lang="es-ES" sz="1800" dirty="0"/>
              <a:t>Ella quiere descubrir las formas que aclaran el destino que el hombre tiene ante sí; él las destruye sin más ni más.</a:t>
            </a:r>
          </a:p>
          <a:p>
            <a:pPr>
              <a:spcBef>
                <a:spcPts val="0"/>
              </a:spcBef>
              <a:buClr>
                <a:srgbClr val="92D050"/>
              </a:buClr>
            </a:pPr>
            <a:r>
              <a:rPr lang="es-ES" sz="1800" dirty="0"/>
              <a:t>Ella se proyecta hacia el futuro como el instante de la próxima trasfiguración del hombre; él hace del futuro una repetición del pasado. </a:t>
            </a:r>
          </a:p>
          <a:p>
            <a:pPr>
              <a:spcBef>
                <a:spcPts val="0"/>
              </a:spcBef>
              <a:buClr>
                <a:srgbClr val="92D050"/>
              </a:buClr>
            </a:pPr>
            <a:r>
              <a:rPr lang="es-ES" sz="1800" dirty="0"/>
              <a:t>Ella apunta a la revelación definitiva; él quiere siempre el ocultamiento sin negociaciones de ningún tipo.</a:t>
            </a:r>
          </a:p>
          <a:p>
            <a:pPr algn="ctr">
              <a:spcBef>
                <a:spcPts val="0"/>
              </a:spcBef>
              <a:buClr>
                <a:srgbClr val="92D050"/>
              </a:buClr>
              <a:buNone/>
            </a:pPr>
            <a:r>
              <a:rPr lang="es-ES" sz="1900" b="1" i="1" dirty="0">
                <a:solidFill>
                  <a:srgbClr val="008080"/>
                </a:solidFill>
              </a:rPr>
              <a:t>Contradicciones insalvables de la vida</a:t>
            </a:r>
          </a:p>
          <a:p>
            <a:pPr algn="ctr">
              <a:spcBef>
                <a:spcPts val="0"/>
              </a:spcBef>
              <a:buClr>
                <a:srgbClr val="92D050"/>
              </a:buClr>
              <a:buNone/>
            </a:pPr>
            <a:r>
              <a:rPr lang="es-ES" sz="1900" b="1" i="1" dirty="0">
                <a:solidFill>
                  <a:srgbClr val="008080"/>
                </a:solidFill>
              </a:rPr>
              <a:t>Tragedia insoluble que hay que aceptar como juego  </a:t>
            </a:r>
          </a:p>
          <a:p>
            <a:pPr>
              <a:spcBef>
                <a:spcPts val="0"/>
              </a:spcBef>
              <a:buClr>
                <a:srgbClr val="92D050"/>
              </a:buClr>
              <a:buNone/>
            </a:pPr>
            <a:endParaRPr lang="es-ES" sz="1800" dirty="0"/>
          </a:p>
          <a:p>
            <a:pPr>
              <a:spcBef>
                <a:spcPts val="0"/>
              </a:spcBef>
              <a:buClr>
                <a:srgbClr val="92D050"/>
              </a:buClr>
            </a:pPr>
            <a:endParaRPr lang="es-PE"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000" b="1" dirty="0">
                <a:solidFill>
                  <a:srgbClr val="006666"/>
                </a:solidFill>
              </a:rPr>
              <a:t>La muerte de Dios</a:t>
            </a:r>
          </a:p>
        </p:txBody>
      </p:sp>
      <p:sp>
        <p:nvSpPr>
          <p:cNvPr id="3" name="2 Marcador de contenido"/>
          <p:cNvSpPr>
            <a:spLocks noGrp="1"/>
          </p:cNvSpPr>
          <p:nvPr>
            <p:ph idx="1"/>
          </p:nvPr>
        </p:nvSpPr>
        <p:spPr/>
        <p:txBody>
          <a:bodyPr>
            <a:normAutofit/>
          </a:bodyPr>
          <a:lstStyle/>
          <a:p>
            <a:r>
              <a:rPr lang="es-ES" sz="2200" dirty="0"/>
              <a:t>Los matices y significados más profundos de la muerte de Dios, más las exigencias que ésta trae consigo para la filosofía y la cultura humana, conforman el objeto de estas últimas exploraciones de Nietzsche.</a:t>
            </a:r>
          </a:p>
          <a:p>
            <a:r>
              <a:rPr lang="es-ES" sz="2200" dirty="0"/>
              <a:t>Entender la muerte de Dios es mucho más que revisar la historia con ojos críticos: es algo que se da en la misma vida del ser humano, no es un mero ítem en un museo.    </a:t>
            </a:r>
          </a:p>
        </p:txBody>
      </p:sp>
    </p:spTree>
    <p:extLst>
      <p:ext uri="{BB962C8B-B14F-4D97-AF65-F5344CB8AC3E}">
        <p14:creationId xmlns:p14="http://schemas.microsoft.com/office/powerpoint/2010/main" val="2335840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000" b="1" dirty="0">
                <a:solidFill>
                  <a:srgbClr val="006666"/>
                </a:solidFill>
              </a:rPr>
              <a:t>La muerte de Dios</a:t>
            </a:r>
          </a:p>
        </p:txBody>
      </p:sp>
      <p:sp>
        <p:nvSpPr>
          <p:cNvPr id="3" name="2 Marcador de contenido"/>
          <p:cNvSpPr>
            <a:spLocks noGrp="1"/>
          </p:cNvSpPr>
          <p:nvPr>
            <p:ph idx="1"/>
          </p:nvPr>
        </p:nvSpPr>
        <p:spPr/>
        <p:txBody>
          <a:bodyPr>
            <a:normAutofit/>
          </a:bodyPr>
          <a:lstStyle/>
          <a:p>
            <a:r>
              <a:rPr lang="es-ES" sz="2200" dirty="0"/>
              <a:t>Entender la muerte de Dios implica asimilar el advenimiento del nihilismo en nuestra mirada a la vida misma, y eso significa:</a:t>
            </a:r>
          </a:p>
          <a:p>
            <a:pPr lvl="1">
              <a:buClr>
                <a:srgbClr val="008000"/>
              </a:buClr>
              <a:buFont typeface="Wingdings" pitchFamily="2" charset="2"/>
              <a:buChar char="Ø"/>
            </a:pPr>
            <a:r>
              <a:rPr lang="es-ES" sz="1800" b="1" dirty="0">
                <a:solidFill>
                  <a:schemeClr val="bg2">
                    <a:lumMod val="50000"/>
                  </a:schemeClr>
                </a:solidFill>
              </a:rPr>
              <a:t>asimilar el deterioro final de los valores de las tradiciones morales, la metafísica, la ciencia y la religión; </a:t>
            </a:r>
          </a:p>
          <a:p>
            <a:pPr lvl="1">
              <a:buClr>
                <a:srgbClr val="008000"/>
              </a:buClr>
              <a:buFont typeface="Wingdings" pitchFamily="2" charset="2"/>
              <a:buChar char="Ø"/>
            </a:pPr>
            <a:r>
              <a:rPr lang="es-ES" sz="1800" b="1" dirty="0">
                <a:solidFill>
                  <a:schemeClr val="bg2">
                    <a:lumMod val="50000"/>
                  </a:schemeClr>
                </a:solidFill>
              </a:rPr>
              <a:t>ver la causa de esto en algo que emana de los valores mismos;</a:t>
            </a:r>
          </a:p>
          <a:p>
            <a:pPr lvl="1">
              <a:buClr>
                <a:srgbClr val="008000"/>
              </a:buClr>
              <a:buFont typeface="Wingdings" pitchFamily="2" charset="2"/>
              <a:buChar char="Ø"/>
            </a:pPr>
            <a:r>
              <a:rPr lang="es-ES" sz="1800" b="1" dirty="0">
                <a:solidFill>
                  <a:schemeClr val="bg2">
                    <a:lumMod val="50000"/>
                  </a:schemeClr>
                </a:solidFill>
              </a:rPr>
              <a:t>apreciar el nihilismo como la transición hacia una nueva valorización de la vida.    </a:t>
            </a:r>
          </a:p>
        </p:txBody>
      </p:sp>
    </p:spTree>
    <p:extLst>
      <p:ext uri="{BB962C8B-B14F-4D97-AF65-F5344CB8AC3E}">
        <p14:creationId xmlns:p14="http://schemas.microsoft.com/office/powerpoint/2010/main" val="2335840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000" b="1" dirty="0">
                <a:solidFill>
                  <a:srgbClr val="006666"/>
                </a:solidFill>
              </a:rPr>
              <a:t>Develamiento del nihilismo</a:t>
            </a:r>
          </a:p>
        </p:txBody>
      </p:sp>
      <p:sp>
        <p:nvSpPr>
          <p:cNvPr id="3" name="2 Marcador de contenido"/>
          <p:cNvSpPr>
            <a:spLocks noGrp="1"/>
          </p:cNvSpPr>
          <p:nvPr>
            <p:ph idx="1"/>
          </p:nvPr>
        </p:nvSpPr>
        <p:spPr/>
        <p:txBody>
          <a:bodyPr>
            <a:normAutofit/>
          </a:bodyPr>
          <a:lstStyle/>
          <a:p>
            <a:pPr>
              <a:spcBef>
                <a:spcPts val="0"/>
              </a:spcBef>
            </a:pPr>
            <a:r>
              <a:rPr lang="es-ES" sz="2200" dirty="0"/>
              <a:t>El nihilismo toma conciencia definitivamente sobre el </a:t>
            </a:r>
            <a:r>
              <a:rPr lang="es-ES" sz="2200" dirty="0">
                <a:latin typeface="Century Gothic" pitchFamily="34" charset="0"/>
              </a:rPr>
              <a:t>vació inmenso que late realmente tras las ilusiones de racionalidad y civilización de la especie humana: </a:t>
            </a:r>
            <a:r>
              <a:rPr lang="es-ES" sz="2000" b="1" i="1" dirty="0">
                <a:solidFill>
                  <a:srgbClr val="006666"/>
                </a:solidFill>
                <a:latin typeface="Century Gothic" pitchFamily="34" charset="0"/>
              </a:rPr>
              <a:t>todo fue un tras-sentido</a:t>
            </a:r>
            <a:r>
              <a:rPr lang="es-ES" sz="2200" dirty="0">
                <a:latin typeface="Century Gothic" pitchFamily="34" charset="0"/>
              </a:rPr>
              <a:t>.</a:t>
            </a:r>
          </a:p>
          <a:p>
            <a:pPr>
              <a:spcBef>
                <a:spcPts val="0"/>
              </a:spcBef>
            </a:pPr>
            <a:r>
              <a:rPr lang="es-ES" sz="2200" dirty="0">
                <a:latin typeface="Century Gothic" pitchFamily="34" charset="0"/>
              </a:rPr>
              <a:t>Si las valoraciones son programas de vida, entonces su </a:t>
            </a:r>
            <a:r>
              <a:rPr lang="es-ES" sz="2200" dirty="0">
                <a:latin typeface="Century Gothic" pitchFamily="34" charset="0"/>
                <a:cs typeface="Times New Roman"/>
              </a:rPr>
              <a:t>«</a:t>
            </a:r>
            <a:r>
              <a:rPr lang="es-ES" sz="2200" dirty="0">
                <a:latin typeface="Century Gothic" pitchFamily="34" charset="0"/>
              </a:rPr>
              <a:t>misión</a:t>
            </a:r>
            <a:r>
              <a:rPr lang="es-ES" sz="2200" dirty="0">
                <a:latin typeface="Century Gothic" pitchFamily="34" charset="0"/>
                <a:cs typeface="Times New Roman"/>
              </a:rPr>
              <a:t>»</a:t>
            </a:r>
            <a:r>
              <a:rPr lang="es-ES" sz="2200" dirty="0">
                <a:latin typeface="Century Gothic" pitchFamily="34" charset="0"/>
              </a:rPr>
              <a:t> de proyectarse hacia metas de la razón inherente a la historia se revela como una mentira fatal y destructiva.</a:t>
            </a:r>
            <a:endParaRPr lang="es-ES" sz="1900" b="1" dirty="0">
              <a:latin typeface="Century Gothic" pitchFamily="34" charset="0"/>
            </a:endParaRPr>
          </a:p>
        </p:txBody>
      </p:sp>
    </p:spTree>
    <p:extLst>
      <p:ext uri="{BB962C8B-B14F-4D97-AF65-F5344CB8AC3E}">
        <p14:creationId xmlns:p14="http://schemas.microsoft.com/office/powerpoint/2010/main" val="2252385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000" b="1" dirty="0">
                <a:solidFill>
                  <a:srgbClr val="006666"/>
                </a:solidFill>
              </a:rPr>
              <a:t>Develamiento del nihilismo</a:t>
            </a:r>
          </a:p>
        </p:txBody>
      </p:sp>
      <p:sp>
        <p:nvSpPr>
          <p:cNvPr id="3" name="2 Marcador de contenido"/>
          <p:cNvSpPr>
            <a:spLocks noGrp="1"/>
          </p:cNvSpPr>
          <p:nvPr>
            <p:ph idx="1"/>
          </p:nvPr>
        </p:nvSpPr>
        <p:spPr/>
        <p:txBody>
          <a:bodyPr>
            <a:normAutofit/>
          </a:bodyPr>
          <a:lstStyle/>
          <a:p>
            <a:pPr>
              <a:spcBef>
                <a:spcPts val="0"/>
              </a:spcBef>
            </a:pPr>
            <a:r>
              <a:rPr lang="es-ES" sz="2200" dirty="0">
                <a:latin typeface="Century Gothic" pitchFamily="34" charset="0"/>
              </a:rPr>
              <a:t>Ese carácter esencial de mentira fatal y destructiva solo podía manifestarse tras el desarrollo de la </a:t>
            </a:r>
            <a:r>
              <a:rPr lang="es-ES" sz="2200" dirty="0">
                <a:latin typeface="Times New Roman"/>
                <a:cs typeface="Times New Roman"/>
              </a:rPr>
              <a:t>«</a:t>
            </a:r>
            <a:r>
              <a:rPr lang="es-ES" sz="2200" dirty="0">
                <a:latin typeface="Century Gothic" pitchFamily="34" charset="0"/>
              </a:rPr>
              <a:t>misión</a:t>
            </a:r>
            <a:r>
              <a:rPr lang="es-ES" sz="2200" dirty="0">
                <a:latin typeface="Times New Roman"/>
                <a:cs typeface="Times New Roman"/>
              </a:rPr>
              <a:t>»</a:t>
            </a:r>
            <a:r>
              <a:rPr lang="es-ES" sz="2200" dirty="0">
                <a:latin typeface="Century Gothic" pitchFamily="34" charset="0"/>
              </a:rPr>
              <a:t> y su ulterior fracaso, consistiendo ese fracaso en: </a:t>
            </a:r>
          </a:p>
          <a:p>
            <a:pPr lvl="1">
              <a:spcBef>
                <a:spcPts val="0"/>
              </a:spcBef>
              <a:buClr>
                <a:srgbClr val="006666"/>
              </a:buClr>
              <a:buFont typeface="Wingdings" pitchFamily="2" charset="2"/>
              <a:buChar char="q"/>
            </a:pPr>
            <a:r>
              <a:rPr lang="es-ES" sz="1800" b="1" i="1" dirty="0">
                <a:solidFill>
                  <a:srgbClr val="006666"/>
                </a:solidFill>
                <a:latin typeface="Century Gothic" pitchFamily="34" charset="0"/>
              </a:rPr>
              <a:t>el desentrañamiento de su verdadera y oculta agenda;</a:t>
            </a:r>
          </a:p>
          <a:p>
            <a:pPr lvl="1">
              <a:spcBef>
                <a:spcPts val="0"/>
              </a:spcBef>
              <a:buClr>
                <a:srgbClr val="006666"/>
              </a:buClr>
              <a:buFont typeface="Wingdings" pitchFamily="2" charset="2"/>
              <a:buChar char="q"/>
            </a:pPr>
            <a:r>
              <a:rPr lang="es-ES" sz="1800" b="1" i="1" dirty="0">
                <a:solidFill>
                  <a:srgbClr val="006666"/>
                </a:solidFill>
                <a:latin typeface="Century Gothic" pitchFamily="34" charset="0"/>
              </a:rPr>
              <a:t>la creación de malestar en el espíritu del ser humano al negar sistemáticamente la vida;</a:t>
            </a:r>
          </a:p>
          <a:p>
            <a:pPr lvl="1">
              <a:spcBef>
                <a:spcPts val="0"/>
              </a:spcBef>
              <a:buClr>
                <a:srgbClr val="006666"/>
              </a:buClr>
              <a:buFont typeface="Wingdings" pitchFamily="2" charset="2"/>
              <a:buChar char="q"/>
            </a:pPr>
            <a:r>
              <a:rPr lang="es-ES" sz="1800" b="1" i="1" dirty="0">
                <a:solidFill>
                  <a:srgbClr val="006666"/>
                </a:solidFill>
                <a:latin typeface="Century Gothic" pitchFamily="34" charset="0"/>
              </a:rPr>
              <a:t>la puesta en evidencia de la nada que realmente “habita” en el </a:t>
            </a:r>
            <a:r>
              <a:rPr lang="es-ES" sz="1800" b="1" dirty="0">
                <a:solidFill>
                  <a:srgbClr val="006666"/>
                </a:solidFill>
                <a:latin typeface="Century Gothic" pitchFamily="34" charset="0"/>
              </a:rPr>
              <a:t>summus ens </a:t>
            </a:r>
            <a:r>
              <a:rPr lang="es-ES" sz="1800" b="1" i="1" dirty="0">
                <a:solidFill>
                  <a:srgbClr val="006666"/>
                </a:solidFill>
                <a:latin typeface="Century Gothic" pitchFamily="34" charset="0"/>
              </a:rPr>
              <a:t>que se proponía como referente trascendente de la vida.</a:t>
            </a:r>
          </a:p>
          <a:p>
            <a:pPr>
              <a:spcBef>
                <a:spcPts val="0"/>
              </a:spcBef>
            </a:pPr>
            <a:endParaRPr lang="es-ES" sz="2200" dirty="0">
              <a:latin typeface="Century Gothic" pitchFamily="34" charset="0"/>
            </a:endParaRPr>
          </a:p>
          <a:p>
            <a:pPr>
              <a:spcBef>
                <a:spcPts val="0"/>
              </a:spcBef>
              <a:buNone/>
            </a:pPr>
            <a:endParaRPr lang="es-ES" sz="2200" dirty="0">
              <a:latin typeface="Century Gothic" pitchFamily="34" charset="0"/>
            </a:endParaRPr>
          </a:p>
          <a:p>
            <a:pPr>
              <a:spcBef>
                <a:spcPts val="0"/>
              </a:spcBef>
              <a:buNone/>
            </a:pPr>
            <a:endParaRPr lang="es-ES" sz="2200" dirty="0">
              <a:latin typeface="Century Gothic" pitchFamily="34" charset="0"/>
            </a:endParaRPr>
          </a:p>
          <a:p>
            <a:pPr>
              <a:spcBef>
                <a:spcPts val="0"/>
              </a:spcBef>
            </a:pPr>
            <a:endParaRPr lang="es-ES" sz="1900" b="1" dirty="0">
              <a:latin typeface="Century Gothic" pitchFamily="34" charset="0"/>
            </a:endParaRPr>
          </a:p>
        </p:txBody>
      </p:sp>
    </p:spTree>
    <p:extLst>
      <p:ext uri="{BB962C8B-B14F-4D97-AF65-F5344CB8AC3E}">
        <p14:creationId xmlns:p14="http://schemas.microsoft.com/office/powerpoint/2010/main" val="2252385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000" b="1" dirty="0">
                <a:solidFill>
                  <a:srgbClr val="006666"/>
                </a:solidFill>
              </a:rPr>
              <a:t>Explicitación del nihilismo</a:t>
            </a:r>
          </a:p>
        </p:txBody>
      </p:sp>
      <p:sp>
        <p:nvSpPr>
          <p:cNvPr id="3" name="2 Marcador de contenido"/>
          <p:cNvSpPr>
            <a:spLocks noGrp="1"/>
          </p:cNvSpPr>
          <p:nvPr>
            <p:ph idx="1"/>
          </p:nvPr>
        </p:nvSpPr>
        <p:spPr/>
        <p:txBody>
          <a:bodyPr>
            <a:normAutofit/>
          </a:bodyPr>
          <a:lstStyle/>
          <a:p>
            <a:r>
              <a:rPr lang="es-ES" sz="2200" dirty="0"/>
              <a:t>El nihilismo exhibe una cualidad negativa y otra afirmativa:</a:t>
            </a:r>
          </a:p>
          <a:p>
            <a:pPr lvl="1">
              <a:buFont typeface="Wingdings" pitchFamily="2" charset="2"/>
              <a:buChar char="Ø"/>
            </a:pPr>
            <a:r>
              <a:rPr lang="es-ES" sz="1900" b="1" dirty="0">
                <a:solidFill>
                  <a:schemeClr val="bg2">
                    <a:lumMod val="50000"/>
                  </a:schemeClr>
                </a:solidFill>
              </a:rPr>
              <a:t>la negativa enfatiza la necesidad de reconocer que no hay un “más allá” y no hay que dejarse engañar por propuestas que plantean alguna versión disfrazada de lo mismo;</a:t>
            </a:r>
          </a:p>
          <a:p>
            <a:pPr lvl="1">
              <a:buFont typeface="Wingdings" pitchFamily="2" charset="2"/>
              <a:buChar char="Ø"/>
            </a:pPr>
            <a:r>
              <a:rPr lang="es-ES" sz="1900" b="1" dirty="0">
                <a:solidFill>
                  <a:schemeClr val="bg2">
                    <a:lumMod val="50000"/>
                  </a:schemeClr>
                </a:solidFill>
              </a:rPr>
              <a:t>la afirmativa señala el modo de existencia de eso que llamamos «ser», «universo», y con ello, </a:t>
            </a:r>
            <a:r>
              <a:rPr lang="es-ES" sz="1900" b="1" u="sng" dirty="0">
                <a:solidFill>
                  <a:schemeClr val="bg2">
                    <a:lumMod val="50000"/>
                  </a:schemeClr>
                </a:solidFill>
              </a:rPr>
              <a:t>apunta a su propia superación</a:t>
            </a:r>
            <a:r>
              <a:rPr lang="es-ES" sz="1900" b="1" dirty="0">
                <a:solidFill>
                  <a:schemeClr val="bg2">
                    <a:lumMod val="50000"/>
                  </a:schemeClr>
                </a:solidFill>
              </a:rPr>
              <a:t>, sin la cual no se puede vivir la genuinidad de la voluntad de poder.</a:t>
            </a:r>
          </a:p>
        </p:txBody>
      </p:sp>
    </p:spTree>
    <p:extLst>
      <p:ext uri="{BB962C8B-B14F-4D97-AF65-F5344CB8AC3E}">
        <p14:creationId xmlns:p14="http://schemas.microsoft.com/office/powerpoint/2010/main" val="2252385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000" b="1" dirty="0">
                <a:solidFill>
                  <a:srgbClr val="006666"/>
                </a:solidFill>
              </a:rPr>
              <a:t>Visión de vida, la nueva verdad</a:t>
            </a:r>
          </a:p>
        </p:txBody>
      </p:sp>
      <p:sp>
        <p:nvSpPr>
          <p:cNvPr id="3" name="2 Marcador de contenido"/>
          <p:cNvSpPr>
            <a:spLocks noGrp="1"/>
          </p:cNvSpPr>
          <p:nvPr>
            <p:ph idx="1"/>
          </p:nvPr>
        </p:nvSpPr>
        <p:spPr/>
        <p:txBody>
          <a:bodyPr>
            <a:noAutofit/>
          </a:bodyPr>
          <a:lstStyle/>
          <a:p>
            <a:pPr algn="ctr">
              <a:spcBef>
                <a:spcPts val="0"/>
              </a:spcBef>
              <a:buNone/>
            </a:pPr>
            <a:r>
              <a:rPr lang="es-PE" sz="1500" b="1" dirty="0">
                <a:solidFill>
                  <a:schemeClr val="accent1">
                    <a:lumMod val="50000"/>
                  </a:schemeClr>
                </a:solidFill>
              </a:rPr>
              <a:t>§488 - </a:t>
            </a:r>
            <a:r>
              <a:rPr lang="es-PE" sz="1500" b="1" i="1" dirty="0">
                <a:solidFill>
                  <a:schemeClr val="accent1">
                    <a:lumMod val="50000"/>
                  </a:schemeClr>
                </a:solidFill>
              </a:rPr>
              <a:t>“La verdad es el error, sin el que no puede vivir ningún ser viviente de determinada especie. El valor para vivir es lo que decide en último </a:t>
            </a:r>
            <a:r>
              <a:rPr lang="es-PE" sz="1500" b="1" i="1" dirty="0">
                <a:solidFill>
                  <a:schemeClr val="accent1">
                    <a:lumMod val="50000"/>
                  </a:schemeClr>
                </a:solidFill>
                <a:latin typeface="+mj-lt"/>
              </a:rPr>
              <a:t>término.”</a:t>
            </a:r>
          </a:p>
          <a:p>
            <a:pPr algn="ctr">
              <a:spcBef>
                <a:spcPts val="0"/>
              </a:spcBef>
              <a:buNone/>
            </a:pPr>
            <a:endParaRPr lang="es-PE" sz="1500" b="1" i="1" dirty="0">
              <a:solidFill>
                <a:schemeClr val="accent1">
                  <a:lumMod val="50000"/>
                </a:schemeClr>
              </a:solidFill>
              <a:latin typeface="+mj-lt"/>
            </a:endParaRPr>
          </a:p>
          <a:p>
            <a:pPr algn="ctr">
              <a:buNone/>
            </a:pPr>
            <a:r>
              <a:rPr lang="es-PE" sz="1500" b="1" dirty="0">
                <a:solidFill>
                  <a:schemeClr val="accent1">
                    <a:lumMod val="50000"/>
                  </a:schemeClr>
                </a:solidFill>
                <a:latin typeface="+mj-lt"/>
              </a:rPr>
              <a:t>§493 -</a:t>
            </a:r>
            <a:r>
              <a:rPr lang="es-PE" sz="1500" b="1" i="1" dirty="0">
                <a:solidFill>
                  <a:schemeClr val="accent1">
                    <a:lumMod val="50000"/>
                  </a:schemeClr>
                </a:solidFill>
                <a:latin typeface="+mj-lt"/>
              </a:rPr>
              <a:t> “¿</a:t>
            </a:r>
            <a:r>
              <a:rPr lang="pt-BR" sz="1500" b="1" i="1" dirty="0">
                <a:solidFill>
                  <a:schemeClr val="accent1">
                    <a:lumMod val="50000"/>
                  </a:schemeClr>
                </a:solidFill>
                <a:latin typeface="+mj-lt"/>
              </a:rPr>
              <a:t>En qué medida podemos considerar que nuestro intelecto es una consecuencia de las condiciones de vida? No lo tendríamos si no lo necesitásemos, si pudiéramos vivir de otro modo.</a:t>
            </a:r>
            <a:r>
              <a:rPr lang="es-PE" sz="1500" b="1" i="1" dirty="0">
                <a:solidFill>
                  <a:schemeClr val="accent1">
                    <a:lumMod val="50000"/>
                  </a:schemeClr>
                </a:solidFill>
                <a:latin typeface="+mj-lt"/>
              </a:rPr>
              <a:t>”</a:t>
            </a:r>
          </a:p>
          <a:p>
            <a:pPr algn="ctr">
              <a:buNone/>
            </a:pPr>
            <a:endParaRPr lang="es-ES" sz="1500" b="1" i="1" dirty="0">
              <a:solidFill>
                <a:schemeClr val="accent1">
                  <a:lumMod val="50000"/>
                </a:schemeClr>
              </a:solidFill>
              <a:latin typeface="+mj-lt"/>
            </a:endParaRPr>
          </a:p>
          <a:p>
            <a:pPr algn="ctr">
              <a:buNone/>
            </a:pPr>
            <a:r>
              <a:rPr lang="es-PE" sz="1500" b="1" dirty="0">
                <a:solidFill>
                  <a:schemeClr val="accent1">
                    <a:lumMod val="50000"/>
                  </a:schemeClr>
                </a:solidFill>
                <a:latin typeface="+mj-lt"/>
              </a:rPr>
              <a:t>§502 - “</a:t>
            </a:r>
            <a:r>
              <a:rPr lang="es-PE" sz="1500" b="1" i="1" dirty="0">
                <a:solidFill>
                  <a:schemeClr val="accent1">
                    <a:lumMod val="50000"/>
                  </a:schemeClr>
                </a:solidFill>
                <a:latin typeface="+mj-lt"/>
              </a:rPr>
              <a:t>La valorización: </a:t>
            </a:r>
            <a:r>
              <a:rPr lang="es-PE" sz="1500" b="1" i="1" dirty="0">
                <a:solidFill>
                  <a:schemeClr val="accent1">
                    <a:lumMod val="50000"/>
                  </a:schemeClr>
                </a:solidFill>
                <a:latin typeface="+mj-lt"/>
                <a:cs typeface="Times New Roman"/>
              </a:rPr>
              <a:t>«</a:t>
            </a:r>
            <a:r>
              <a:rPr lang="es-PE" sz="1500" b="1" i="1" dirty="0">
                <a:solidFill>
                  <a:schemeClr val="accent1">
                    <a:lumMod val="50000"/>
                  </a:schemeClr>
                </a:solidFill>
                <a:latin typeface="+mj-lt"/>
              </a:rPr>
              <a:t>yo creo que esto y aquello es así</a:t>
            </a:r>
            <a:r>
              <a:rPr lang="es-PE" sz="1500" b="1" i="1" dirty="0">
                <a:solidFill>
                  <a:schemeClr val="accent1">
                    <a:lumMod val="50000"/>
                  </a:schemeClr>
                </a:solidFill>
                <a:latin typeface="+mj-lt"/>
                <a:cs typeface="Times New Roman"/>
              </a:rPr>
              <a:t>»</a:t>
            </a:r>
            <a:r>
              <a:rPr lang="es-PE" sz="1500" b="1" i="1" dirty="0">
                <a:solidFill>
                  <a:schemeClr val="accent1">
                    <a:lumMod val="50000"/>
                  </a:schemeClr>
                </a:solidFill>
                <a:latin typeface="+mj-lt"/>
              </a:rPr>
              <a:t>, como esencia de la </a:t>
            </a:r>
            <a:r>
              <a:rPr lang="es-PE" sz="1500" b="1" i="1" dirty="0">
                <a:solidFill>
                  <a:schemeClr val="accent1">
                    <a:lumMod val="50000"/>
                  </a:schemeClr>
                </a:solidFill>
                <a:latin typeface="+mj-lt"/>
                <a:cs typeface="Times New Roman"/>
              </a:rPr>
              <a:t>«</a:t>
            </a:r>
            <a:r>
              <a:rPr lang="es-PE" sz="1500" b="1" i="1" dirty="0">
                <a:solidFill>
                  <a:schemeClr val="accent1">
                    <a:lumMod val="50000"/>
                  </a:schemeClr>
                </a:solidFill>
                <a:latin typeface="+mj-lt"/>
              </a:rPr>
              <a:t> verdad</a:t>
            </a:r>
            <a:r>
              <a:rPr lang="es-PE" sz="1500" b="1" i="1" dirty="0">
                <a:solidFill>
                  <a:schemeClr val="accent1">
                    <a:lumMod val="50000"/>
                  </a:schemeClr>
                </a:solidFill>
                <a:latin typeface="+mj-lt"/>
                <a:cs typeface="Times New Roman"/>
              </a:rPr>
              <a:t>»</a:t>
            </a:r>
            <a:r>
              <a:rPr lang="es-PE" sz="1500" b="1" i="1" dirty="0">
                <a:solidFill>
                  <a:schemeClr val="accent1">
                    <a:lumMod val="50000"/>
                  </a:schemeClr>
                </a:solidFill>
                <a:latin typeface="+mj-lt"/>
              </a:rPr>
              <a:t> . En la valoración quedan expres</a:t>
            </a:r>
            <a:r>
              <a:rPr lang="pt-BR" sz="1500" b="1" i="1" dirty="0">
                <a:solidFill>
                  <a:schemeClr val="accent1">
                    <a:lumMod val="50000"/>
                  </a:schemeClr>
                </a:solidFill>
                <a:latin typeface="+mj-lt"/>
              </a:rPr>
              <a:t>adas condiciones de observación y de crecimiento. [...] </a:t>
            </a:r>
            <a:r>
              <a:rPr lang="es-PE" sz="1500" b="1" i="1" dirty="0">
                <a:solidFill>
                  <a:schemeClr val="accent1">
                    <a:lumMod val="50000"/>
                  </a:schemeClr>
                </a:solidFill>
                <a:latin typeface="+mj-lt"/>
              </a:rPr>
              <a:t>La confianza en la dialéctica, o lo que es lo mismo , la confianza en la razón y sus categorías, la valoración en definitiva de la lógica, acredita su utilidad para la vida, pero de ninguna manera su </a:t>
            </a:r>
            <a:r>
              <a:rPr lang="es-PE" sz="1500" b="1" i="1" dirty="0">
                <a:solidFill>
                  <a:schemeClr val="accent1">
                    <a:lumMod val="50000"/>
                  </a:schemeClr>
                </a:solidFill>
                <a:latin typeface="+mj-lt"/>
                <a:cs typeface="Times New Roman"/>
              </a:rPr>
              <a:t>«</a:t>
            </a:r>
            <a:r>
              <a:rPr lang="es-PE" sz="1500" b="1" i="1" dirty="0">
                <a:solidFill>
                  <a:schemeClr val="accent1">
                    <a:lumMod val="50000"/>
                  </a:schemeClr>
                </a:solidFill>
                <a:latin typeface="+mj-lt"/>
              </a:rPr>
              <a:t>verdad</a:t>
            </a:r>
            <a:r>
              <a:rPr lang="es-PE" sz="1500" b="1" i="1" dirty="0">
                <a:solidFill>
                  <a:schemeClr val="accent1">
                    <a:lumMod val="50000"/>
                  </a:schemeClr>
                </a:solidFill>
                <a:latin typeface="+mj-lt"/>
                <a:cs typeface="Times New Roman"/>
              </a:rPr>
              <a:t>»</a:t>
            </a:r>
            <a:r>
              <a:rPr lang="es-PE" sz="1500" b="1" i="1" dirty="0">
                <a:solidFill>
                  <a:schemeClr val="accent1">
                    <a:lumMod val="50000"/>
                  </a:schemeClr>
                </a:solidFill>
                <a:latin typeface="+mj-lt"/>
              </a:rPr>
              <a:t>.”</a:t>
            </a:r>
          </a:p>
          <a:p>
            <a:pPr algn="ctr">
              <a:spcBef>
                <a:spcPts val="0"/>
              </a:spcBef>
              <a:buNone/>
            </a:pPr>
            <a:br>
              <a:rPr lang="es-PE" sz="1400" dirty="0"/>
            </a:br>
            <a:br>
              <a:rPr lang="es-PE" sz="1400" dirty="0"/>
            </a:br>
            <a:endParaRPr lang="es-ES" sz="1400" b="1" i="1" dirty="0">
              <a:solidFill>
                <a:schemeClr val="accent1">
                  <a:lumMod val="50000"/>
                </a:schemeClr>
              </a:solidFill>
            </a:endParaRPr>
          </a:p>
        </p:txBody>
      </p:sp>
    </p:spTree>
    <p:extLst>
      <p:ext uri="{BB962C8B-B14F-4D97-AF65-F5344CB8AC3E}">
        <p14:creationId xmlns:p14="http://schemas.microsoft.com/office/powerpoint/2010/main" val="2252385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000" b="1" dirty="0">
                <a:solidFill>
                  <a:srgbClr val="006666"/>
                </a:solidFill>
              </a:rPr>
              <a:t>Visión de vida, la nueva verdad</a:t>
            </a:r>
          </a:p>
        </p:txBody>
      </p:sp>
      <p:sp>
        <p:nvSpPr>
          <p:cNvPr id="3" name="2 Marcador de contenido"/>
          <p:cNvSpPr>
            <a:spLocks noGrp="1"/>
          </p:cNvSpPr>
          <p:nvPr>
            <p:ph idx="1"/>
          </p:nvPr>
        </p:nvSpPr>
        <p:spPr/>
        <p:txBody>
          <a:bodyPr>
            <a:noAutofit/>
          </a:bodyPr>
          <a:lstStyle/>
          <a:p>
            <a:pPr algn="ctr">
              <a:buNone/>
            </a:pPr>
            <a:endParaRPr lang="es-PE" sz="1400" b="1" i="1" dirty="0">
              <a:solidFill>
                <a:schemeClr val="accent1">
                  <a:lumMod val="50000"/>
                </a:schemeClr>
              </a:solidFill>
            </a:endParaRPr>
          </a:p>
          <a:p>
            <a:pPr algn="ctr">
              <a:spcBef>
                <a:spcPts val="0"/>
              </a:spcBef>
              <a:buNone/>
            </a:pPr>
            <a:r>
              <a:rPr lang="es-PE" sz="1500" b="1" i="1" dirty="0">
                <a:solidFill>
                  <a:schemeClr val="accent1">
                    <a:lumMod val="50000"/>
                  </a:schemeClr>
                </a:solidFill>
              </a:rPr>
              <a:t>“Los supuestos esenciales de todo lo vivo y de su vida son: un repertorio de creencias, la posibilidad de juzgar, la ausenc</a:t>
            </a:r>
            <a:r>
              <a:rPr lang="pt-BR" sz="1500" b="1" i="1" dirty="0">
                <a:solidFill>
                  <a:schemeClr val="accent1">
                    <a:lumMod val="50000"/>
                  </a:schemeClr>
                </a:solidFill>
              </a:rPr>
              <a:t>ia de dudas sobre todos los valores esenciales. Lo importante, </a:t>
            </a:r>
            <a:r>
              <a:rPr lang="es-PE" sz="1500" b="1" i="1" dirty="0">
                <a:solidFill>
                  <a:schemeClr val="accent1">
                    <a:lumMod val="50000"/>
                  </a:schemeClr>
                </a:solidFill>
              </a:rPr>
              <a:t>por consiguiente , es que algo sea tenido por verdadero, aunque no lo sea.</a:t>
            </a:r>
          </a:p>
          <a:p>
            <a:pPr algn="ctr">
              <a:spcBef>
                <a:spcPts val="0"/>
              </a:spcBef>
              <a:buNone/>
            </a:pPr>
            <a:endParaRPr lang="es-PE" sz="1500" b="1" i="1" dirty="0">
              <a:solidFill>
                <a:schemeClr val="accent1">
                  <a:lumMod val="50000"/>
                </a:schemeClr>
              </a:solidFill>
            </a:endParaRPr>
          </a:p>
          <a:p>
            <a:pPr algn="ctr">
              <a:spcBef>
                <a:spcPts val="0"/>
              </a:spcBef>
              <a:buNone/>
            </a:pPr>
            <a:r>
              <a:rPr lang="es-PE" sz="1500" b="1" i="1" dirty="0">
                <a:solidFill>
                  <a:schemeClr val="accent1">
                    <a:lumMod val="50000"/>
                  </a:schemeClr>
                </a:solidFill>
                <a:latin typeface="Times New Roman"/>
                <a:cs typeface="Times New Roman"/>
              </a:rPr>
              <a:t>«</a:t>
            </a:r>
            <a:r>
              <a:rPr lang="es-PE" sz="1500" b="1" i="1" dirty="0">
                <a:solidFill>
                  <a:schemeClr val="accent1">
                    <a:lumMod val="50000"/>
                  </a:schemeClr>
                </a:solidFill>
              </a:rPr>
              <a:t>El mundo verdad y el mundo aparente</a:t>
            </a:r>
            <a:r>
              <a:rPr lang="es-PE" sz="1500" b="1" i="1" dirty="0">
                <a:solidFill>
                  <a:schemeClr val="accent1">
                    <a:lumMod val="50000"/>
                  </a:schemeClr>
                </a:solidFill>
                <a:latin typeface="Times New Roman"/>
                <a:cs typeface="Times New Roman"/>
              </a:rPr>
              <a:t>»</a:t>
            </a:r>
            <a:r>
              <a:rPr lang="es-PE" sz="1500" b="1" i="1" dirty="0">
                <a:solidFill>
                  <a:schemeClr val="accent1">
                    <a:lumMod val="50000"/>
                  </a:schemeClr>
                </a:solidFill>
              </a:rPr>
              <a:t> — es oposición </a:t>
            </a:r>
            <a:r>
              <a:rPr lang="pt-BR" sz="1500" b="1" i="1" dirty="0">
                <a:solidFill>
                  <a:schemeClr val="accent1">
                    <a:lumMod val="50000"/>
                  </a:schemeClr>
                </a:solidFill>
              </a:rPr>
              <a:t>referida por mí a las relaciones de valores— . Nosotros proyectamos nuestras condiciones de conservación como predicad</a:t>
            </a:r>
            <a:r>
              <a:rPr lang="es-PE" sz="1500" b="1" i="1" dirty="0">
                <a:solidFill>
                  <a:schemeClr val="accent1">
                    <a:lumMod val="50000"/>
                  </a:schemeClr>
                </a:solidFill>
              </a:rPr>
              <a:t>os del ser en general. El hecho de que para progresar deb</a:t>
            </a:r>
            <a:r>
              <a:rPr lang="pt-BR" sz="1500" b="1" i="1" dirty="0">
                <a:solidFill>
                  <a:schemeClr val="accent1">
                    <a:lumMod val="50000"/>
                  </a:schemeClr>
                </a:solidFill>
              </a:rPr>
              <a:t>amo s tener una cierta estabilidad en nuestra fe, nos conduce a imaginar el mundo verdadero como un mundo inmutable, </a:t>
            </a:r>
            <a:r>
              <a:rPr lang="es-PE" sz="1500" b="1" i="1" dirty="0">
                <a:solidFill>
                  <a:schemeClr val="accent1">
                    <a:lumMod val="50000"/>
                  </a:schemeClr>
                </a:solidFill>
              </a:rPr>
              <a:t>no como un mundo en que varía y que deviene</a:t>
            </a:r>
            <a:r>
              <a:rPr lang="es-PE" sz="1500" b="1" i="1" dirty="0"/>
              <a:t>.” </a:t>
            </a:r>
            <a:br>
              <a:rPr lang="es-PE" sz="1500" dirty="0"/>
            </a:br>
            <a:br>
              <a:rPr lang="es-PE" sz="1400" dirty="0"/>
            </a:br>
            <a:endParaRPr lang="es-ES" sz="1400" b="1" i="1" dirty="0">
              <a:solidFill>
                <a:schemeClr val="accent1">
                  <a:lumMod val="50000"/>
                </a:schemeClr>
              </a:solidFill>
            </a:endParaRPr>
          </a:p>
        </p:txBody>
      </p:sp>
    </p:spTree>
    <p:extLst>
      <p:ext uri="{BB962C8B-B14F-4D97-AF65-F5344CB8AC3E}">
        <p14:creationId xmlns:p14="http://schemas.microsoft.com/office/powerpoint/2010/main" val="2252385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000" b="1" dirty="0">
                <a:solidFill>
                  <a:srgbClr val="006666"/>
                </a:solidFill>
              </a:rPr>
              <a:t>Visión de vida, la nueva verdad</a:t>
            </a:r>
          </a:p>
        </p:txBody>
      </p:sp>
      <p:sp>
        <p:nvSpPr>
          <p:cNvPr id="3" name="2 Marcador de contenido"/>
          <p:cNvSpPr>
            <a:spLocks noGrp="1"/>
          </p:cNvSpPr>
          <p:nvPr>
            <p:ph idx="1"/>
          </p:nvPr>
        </p:nvSpPr>
        <p:spPr/>
        <p:txBody>
          <a:bodyPr>
            <a:noAutofit/>
          </a:bodyPr>
          <a:lstStyle/>
          <a:p>
            <a:pPr algn="ctr">
              <a:spcBef>
                <a:spcPts val="0"/>
              </a:spcBef>
              <a:buNone/>
            </a:pPr>
            <a:br>
              <a:rPr lang="es-PE" sz="1400" dirty="0"/>
            </a:br>
            <a:r>
              <a:rPr lang="es-PE" sz="1500" b="1" i="1" dirty="0">
                <a:solidFill>
                  <a:srgbClr val="666633"/>
                </a:solidFill>
                <a:latin typeface="+mj-lt"/>
              </a:rPr>
              <a:t> </a:t>
            </a:r>
            <a:r>
              <a:rPr lang="es-PE" sz="1500" b="1" dirty="0">
                <a:solidFill>
                  <a:schemeClr val="accent1">
                    <a:lumMod val="50000"/>
                  </a:schemeClr>
                </a:solidFill>
                <a:latin typeface="+mj-lt"/>
              </a:rPr>
              <a:t>§490 - </a:t>
            </a:r>
            <a:r>
              <a:rPr lang="es-PE" sz="1500" b="1" i="1" dirty="0">
                <a:solidFill>
                  <a:schemeClr val="accent1">
                    <a:lumMod val="50000"/>
                  </a:schemeClr>
                </a:solidFill>
                <a:latin typeface="+mj-lt"/>
              </a:rPr>
              <a:t>“«El sentido de la verdad» cuando la moralidad del </a:t>
            </a:r>
            <a:r>
              <a:rPr lang="es-PE" sz="1500" b="1" i="1" dirty="0">
                <a:solidFill>
                  <a:schemeClr val="accent1">
                    <a:lumMod val="50000"/>
                  </a:schemeClr>
                </a:solidFill>
                <a:latin typeface="+mj-lt"/>
                <a:cs typeface="Times New Roman"/>
              </a:rPr>
              <a:t>«</a:t>
            </a:r>
            <a:r>
              <a:rPr lang="es-PE" sz="1500" b="1" i="1" dirty="0">
                <a:solidFill>
                  <a:schemeClr val="accent1">
                    <a:lumMod val="50000"/>
                  </a:schemeClr>
                </a:solidFill>
                <a:latin typeface="+mj-lt"/>
              </a:rPr>
              <a:t>no debes mentir</a:t>
            </a:r>
            <a:r>
              <a:rPr lang="es-PE" sz="1500" b="1" i="1" dirty="0">
                <a:solidFill>
                  <a:schemeClr val="accent1">
                    <a:lumMod val="50000"/>
                  </a:schemeClr>
                </a:solidFill>
                <a:latin typeface="+mj-lt"/>
                <a:cs typeface="Times New Roman"/>
              </a:rPr>
              <a:t>»</a:t>
            </a:r>
            <a:r>
              <a:rPr lang="es-PE" sz="1500" b="1" i="1" dirty="0">
                <a:solidFill>
                  <a:schemeClr val="accent1">
                    <a:lumMod val="50000"/>
                  </a:schemeClr>
                </a:solidFill>
                <a:latin typeface="+mj-lt"/>
              </a:rPr>
              <a:t> se rechaza, debe legitimarse ante otro foro: como medio de conservación del hombre, como voluntad de poder.</a:t>
            </a:r>
            <a:br>
              <a:rPr lang="es-PE" sz="1500" b="1" i="1" dirty="0">
                <a:solidFill>
                  <a:schemeClr val="accent1">
                    <a:lumMod val="50000"/>
                  </a:schemeClr>
                </a:solidFill>
                <a:latin typeface="+mj-lt"/>
              </a:rPr>
            </a:br>
            <a:r>
              <a:rPr lang="es-PE" sz="1500" b="1" i="1" dirty="0">
                <a:solidFill>
                  <a:schemeClr val="accent1">
                    <a:lumMod val="50000"/>
                  </a:schemeClr>
                </a:solidFill>
                <a:latin typeface="+mj-lt"/>
              </a:rPr>
              <a:t>Nuestro amor a lo bello, igualmente, es también una voluntad de crear formas. Los dos sentidos tienen una relación mutua: el sentido de lo real es el medio para entender las cosas a nuestro placer. El gusto por las formas y por las transformaciones — ¡un placer imaginario!—. Solo podemos comprender, en realidad, el mundo que nosotros hacemos.”</a:t>
            </a:r>
            <a:endParaRPr lang="es-ES" sz="1500" b="1" i="1" dirty="0">
              <a:solidFill>
                <a:schemeClr val="accent1">
                  <a:lumMod val="50000"/>
                </a:schemeClr>
              </a:solidFill>
              <a:latin typeface="+mj-lt"/>
            </a:endParaRPr>
          </a:p>
        </p:txBody>
      </p:sp>
    </p:spTree>
    <p:extLst>
      <p:ext uri="{BB962C8B-B14F-4D97-AF65-F5344CB8AC3E}">
        <p14:creationId xmlns:p14="http://schemas.microsoft.com/office/powerpoint/2010/main" val="2252385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ES" sz="4400" b="1" dirty="0">
                <a:solidFill>
                  <a:schemeClr val="accent1">
                    <a:lumMod val="75000"/>
                  </a:schemeClr>
                </a:solidFill>
              </a:rPr>
              <a:t>La voluntad de poder</a:t>
            </a:r>
            <a:endParaRPr lang="es-ES" sz="4000" b="1" dirty="0"/>
          </a:p>
        </p:txBody>
      </p:sp>
      <p:sp>
        <p:nvSpPr>
          <p:cNvPr id="3" name="2 Subtítulo"/>
          <p:cNvSpPr>
            <a:spLocks noGrp="1"/>
          </p:cNvSpPr>
          <p:nvPr>
            <p:ph type="subTitle" idx="1"/>
          </p:nvPr>
        </p:nvSpPr>
        <p:spPr/>
        <p:txBody>
          <a:bodyPr>
            <a:normAutofit/>
          </a:bodyPr>
          <a:lstStyle/>
          <a:p>
            <a:pPr>
              <a:spcBef>
                <a:spcPts val="0"/>
              </a:spcBef>
            </a:pPr>
            <a:r>
              <a:rPr lang="es-ES" sz="2600" b="1" dirty="0">
                <a:solidFill>
                  <a:schemeClr val="bg2">
                    <a:lumMod val="50000"/>
                  </a:schemeClr>
                </a:solidFill>
              </a:rPr>
              <a:t>Manuscritos póstumos</a:t>
            </a:r>
            <a:endParaRPr lang="es-ES" sz="2600" b="1" i="1" dirty="0">
              <a:solidFill>
                <a:schemeClr val="bg2">
                  <a:lumMod val="50000"/>
                </a:schemeClr>
              </a:solidFill>
            </a:endParaRPr>
          </a:p>
        </p:txBody>
      </p:sp>
      <p:pic>
        <p:nvPicPr>
          <p:cNvPr id="1026" name="Picture 2" descr="http://gutenberg.spiegel.de/gutenb/nietzsch/willmac1/bilder/titel.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5542" y="239153"/>
            <a:ext cx="2125200" cy="331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c/cc/WzM_Zahnb%C3%BCrste.JPG/220px-WzM_Zahnb%C3%BCrst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3695153"/>
            <a:ext cx="1803999" cy="295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573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000" b="1" dirty="0">
                <a:solidFill>
                  <a:srgbClr val="006666"/>
                </a:solidFill>
              </a:rPr>
              <a:t>Dioniso</a:t>
            </a:r>
            <a:endParaRPr lang="es-PE" sz="3000" dirty="0"/>
          </a:p>
        </p:txBody>
      </p:sp>
      <p:sp>
        <p:nvSpPr>
          <p:cNvPr id="3" name="2 Marcador de contenido"/>
          <p:cNvSpPr>
            <a:spLocks noGrp="1"/>
          </p:cNvSpPr>
          <p:nvPr>
            <p:ph idx="1"/>
          </p:nvPr>
        </p:nvSpPr>
        <p:spPr/>
        <p:txBody>
          <a:bodyPr>
            <a:normAutofit fontScale="92500" lnSpcReduction="20000"/>
          </a:bodyPr>
          <a:lstStyle/>
          <a:p>
            <a:pPr algn="ctr">
              <a:lnSpc>
                <a:spcPct val="110000"/>
              </a:lnSpc>
              <a:spcBef>
                <a:spcPts val="0"/>
              </a:spcBef>
              <a:buNone/>
            </a:pPr>
            <a:r>
              <a:rPr lang="es-PE" sz="1900" b="1" dirty="0">
                <a:solidFill>
                  <a:srgbClr val="006600"/>
                </a:solidFill>
              </a:rPr>
              <a:t>§ 996 - </a:t>
            </a:r>
            <a:r>
              <a:rPr lang="es-PE" sz="1900" b="1" i="1" dirty="0">
                <a:solidFill>
                  <a:srgbClr val="006600"/>
                </a:solidFill>
              </a:rPr>
              <a:t>“A él le gusta lo que es útil; su placer por algo concluye cuando la medida de la utilidad se supera; adivina los remedios contra los daños parciales: para él las enfermedades son grandes estimulantes de la vida; sabe utilizar sus adversidades; se hace más fuerte, en virtud de los casos adversos que amenazan destruirlo; de todo lo que ve, de todo lo que oye y vive, aprovecha instintivamente algo en favor de su causa principal, sigue un principio de selección, deja caer muchas cosas; reacciona con la lentitud que una larga prudencia y una fiereza voluntaria le han proporcionado, sabe de dónde viene el estímulo, lo que quiere, y no se sujeta.”</a:t>
            </a:r>
          </a:p>
          <a:p>
            <a:pPr>
              <a:buNone/>
            </a:pPr>
            <a:endParaRPr lang="es-P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000" b="1" dirty="0">
                <a:solidFill>
                  <a:srgbClr val="006666"/>
                </a:solidFill>
              </a:rPr>
              <a:t>Dioniso</a:t>
            </a:r>
            <a:endParaRPr lang="es-PE" sz="3000" dirty="0"/>
          </a:p>
        </p:txBody>
      </p:sp>
      <p:sp>
        <p:nvSpPr>
          <p:cNvPr id="3" name="2 Marcador de contenido"/>
          <p:cNvSpPr>
            <a:spLocks noGrp="1"/>
          </p:cNvSpPr>
          <p:nvPr>
            <p:ph idx="1"/>
          </p:nvPr>
        </p:nvSpPr>
        <p:spPr/>
        <p:txBody>
          <a:bodyPr>
            <a:normAutofit/>
          </a:bodyPr>
          <a:lstStyle/>
          <a:p>
            <a:pPr algn="ctr">
              <a:spcBef>
                <a:spcPts val="0"/>
              </a:spcBef>
              <a:buNone/>
            </a:pPr>
            <a:r>
              <a:rPr lang="es-PE" sz="1700" b="1" dirty="0">
                <a:solidFill>
                  <a:srgbClr val="006600"/>
                </a:solidFill>
                <a:latin typeface="+mj-lt"/>
              </a:rPr>
              <a:t>§1000, 1002, 1003 - </a:t>
            </a:r>
            <a:r>
              <a:rPr lang="es-PE" sz="1700" b="1" i="1" dirty="0">
                <a:solidFill>
                  <a:srgbClr val="006600"/>
                </a:solidFill>
                <a:latin typeface="+mj-lt"/>
              </a:rPr>
              <a:t>“</a:t>
            </a:r>
            <a:r>
              <a:rPr lang="es-PE" sz="1700" b="1" dirty="0">
                <a:solidFill>
                  <a:srgbClr val="006600"/>
                </a:solidFill>
                <a:latin typeface="+mj-lt"/>
              </a:rPr>
              <a:t>Invertir los valores.</a:t>
            </a:r>
            <a:r>
              <a:rPr lang="es-PE" sz="1700" b="1" i="1" dirty="0">
                <a:solidFill>
                  <a:srgbClr val="006600"/>
                </a:solidFill>
                <a:latin typeface="+mj-lt"/>
              </a:rPr>
              <a:t>— ¿A qué nos conduciría? Deben existir todos los movimientos espontáneos, los nuevos, fuertes del porvenir: pero hoy se encuentran todavía con nombres falsos y valoraciones falsas y no han adquirido aun conciencia de sí mismos.</a:t>
            </a:r>
          </a:p>
          <a:p>
            <a:pPr algn="ctr">
              <a:spcBef>
                <a:spcPts val="0"/>
              </a:spcBef>
              <a:buNone/>
            </a:pPr>
            <a:r>
              <a:rPr lang="es-PE" sz="1700" b="1" i="1" dirty="0">
                <a:solidFill>
                  <a:srgbClr val="006600"/>
                </a:solidFill>
                <a:latin typeface="+mj-lt"/>
              </a:rPr>
              <a:t>[…] Se es lo suficientemente orgulloso para no avergonzarse ni de la propia vanidad? ¿Se es aun capaz de remordimientos? ¿Somos capaces de afrontar un deber?...</a:t>
            </a:r>
          </a:p>
          <a:p>
            <a:pPr algn="ctr">
              <a:buNone/>
            </a:pPr>
            <a:r>
              <a:rPr lang="es-PE" sz="1700" b="1" i="1" dirty="0">
                <a:solidFill>
                  <a:srgbClr val="006600"/>
                </a:solidFill>
                <a:latin typeface="+mj-lt"/>
              </a:rPr>
              <a:t>[…] Concepción de una nueva perfección: lo que no responde a nuestra lógica, a nuestro </a:t>
            </a:r>
            <a:r>
              <a:rPr lang="es-PE" sz="1700" b="1" i="1" dirty="0">
                <a:solidFill>
                  <a:srgbClr val="006600"/>
                </a:solidFill>
                <a:latin typeface="+mj-lt"/>
                <a:cs typeface="Times New Roman"/>
              </a:rPr>
              <a:t>«</a:t>
            </a:r>
            <a:r>
              <a:rPr lang="es-PE" sz="1700" b="1" i="1" dirty="0">
                <a:solidFill>
                  <a:srgbClr val="006600"/>
                </a:solidFill>
                <a:latin typeface="+mj-lt"/>
              </a:rPr>
              <a:t>bello</a:t>
            </a:r>
            <a:r>
              <a:rPr lang="es-PE" sz="1700" b="1" i="1" dirty="0">
                <a:solidFill>
                  <a:srgbClr val="006600"/>
                </a:solidFill>
                <a:latin typeface="+mj-lt"/>
                <a:cs typeface="Times New Roman"/>
              </a:rPr>
              <a:t>»</a:t>
            </a:r>
            <a:r>
              <a:rPr lang="es-PE" sz="1700" b="1" i="1" dirty="0">
                <a:solidFill>
                  <a:srgbClr val="006600"/>
                </a:solidFill>
                <a:latin typeface="+mj-lt"/>
              </a:rPr>
              <a:t>, a nuestro </a:t>
            </a:r>
            <a:r>
              <a:rPr lang="es-PE" sz="1700" b="1" i="1" dirty="0">
                <a:solidFill>
                  <a:srgbClr val="006600"/>
                </a:solidFill>
                <a:latin typeface="+mj-lt"/>
                <a:cs typeface="Times New Roman"/>
              </a:rPr>
              <a:t>«</a:t>
            </a:r>
            <a:r>
              <a:rPr lang="es-PE" sz="1700" b="1" i="1" dirty="0">
                <a:solidFill>
                  <a:srgbClr val="006600"/>
                </a:solidFill>
                <a:latin typeface="+mj-lt"/>
              </a:rPr>
              <a:t>bueno</a:t>
            </a:r>
            <a:r>
              <a:rPr lang="es-PE" sz="1700" b="1" i="1" dirty="0">
                <a:solidFill>
                  <a:srgbClr val="006600"/>
                </a:solidFill>
                <a:latin typeface="+mj-lt"/>
                <a:cs typeface="Times New Roman"/>
              </a:rPr>
              <a:t>»</a:t>
            </a:r>
            <a:r>
              <a:rPr lang="es-PE" sz="1700" b="1" i="1" dirty="0">
                <a:solidFill>
                  <a:srgbClr val="006600"/>
                </a:solidFill>
                <a:latin typeface="+mj-lt"/>
              </a:rPr>
              <a:t>, a nuestro </a:t>
            </a:r>
            <a:r>
              <a:rPr lang="es-PE" sz="1700" b="1" i="1" dirty="0">
                <a:solidFill>
                  <a:srgbClr val="006600"/>
                </a:solidFill>
                <a:latin typeface="+mj-lt"/>
                <a:cs typeface="Times New Roman"/>
              </a:rPr>
              <a:t>«</a:t>
            </a:r>
            <a:r>
              <a:rPr lang="es-PE" sz="1700" b="1" i="1" dirty="0">
                <a:solidFill>
                  <a:srgbClr val="006600"/>
                </a:solidFill>
                <a:latin typeface="+mj-lt"/>
              </a:rPr>
              <a:t>verdadero</a:t>
            </a:r>
            <a:r>
              <a:rPr lang="es-PE" sz="1700" b="1" i="1" dirty="0">
                <a:solidFill>
                  <a:srgbClr val="006600"/>
                </a:solidFill>
                <a:latin typeface="+mj-lt"/>
                <a:cs typeface="Times New Roman"/>
              </a:rPr>
              <a:t>»</a:t>
            </a:r>
            <a:r>
              <a:rPr lang="es-PE" sz="1700" b="1" i="1" dirty="0">
                <a:solidFill>
                  <a:srgbClr val="006600"/>
                </a:solidFill>
                <a:latin typeface="+mj-lt"/>
              </a:rPr>
              <a:t>, podría, en un sentido superior al de nuestro mismo idea, ser perfecto.”</a:t>
            </a:r>
          </a:p>
          <a:p>
            <a:pPr>
              <a:buNone/>
            </a:pPr>
            <a:endParaRPr lang="es-P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000" b="1" dirty="0">
                <a:solidFill>
                  <a:srgbClr val="006666"/>
                </a:solidFill>
              </a:rPr>
              <a:t>Los cinco «No» de Dioniso</a:t>
            </a:r>
            <a:endParaRPr lang="es-PE" sz="3000" dirty="0"/>
          </a:p>
        </p:txBody>
      </p:sp>
      <p:sp>
        <p:nvSpPr>
          <p:cNvPr id="3" name="2 Marcador de contenido"/>
          <p:cNvSpPr>
            <a:spLocks noGrp="1"/>
          </p:cNvSpPr>
          <p:nvPr>
            <p:ph idx="1"/>
          </p:nvPr>
        </p:nvSpPr>
        <p:spPr/>
        <p:txBody>
          <a:bodyPr>
            <a:normAutofit/>
          </a:bodyPr>
          <a:lstStyle/>
          <a:p>
            <a:pPr algn="ctr">
              <a:spcBef>
                <a:spcPts val="0"/>
              </a:spcBef>
              <a:buNone/>
            </a:pPr>
            <a:endParaRPr lang="es-PE" sz="1500" b="1" i="1" dirty="0">
              <a:solidFill>
                <a:srgbClr val="006600"/>
              </a:solidFill>
              <a:latin typeface="+mj-lt"/>
            </a:endParaRPr>
          </a:p>
          <a:p>
            <a:pPr indent="274320" algn="ctr">
              <a:spcBef>
                <a:spcPts val="0"/>
              </a:spcBef>
              <a:buNone/>
            </a:pPr>
            <a:r>
              <a:rPr lang="es-PE" sz="1500" b="1" i="1" dirty="0">
                <a:solidFill>
                  <a:srgbClr val="006600"/>
                </a:solidFill>
                <a:latin typeface="+mj-lt"/>
              </a:rPr>
              <a:t>§1014 - “1) Mi lucha contra el sentimiento de culpa y la mezcla del concepto de castigo al mundo físico y metafísico, así como a la psicología y a la interpretación de la historia. Visión de la moralidad de todas las filosofías y valoraciones que hasta ahora han existido. </a:t>
            </a:r>
          </a:p>
          <a:p>
            <a:pPr indent="274320" algn="ctr">
              <a:spcBef>
                <a:spcPts val="0"/>
              </a:spcBef>
              <a:buNone/>
            </a:pPr>
            <a:endParaRPr lang="es-PE" sz="1500" b="1" i="1" dirty="0">
              <a:solidFill>
                <a:srgbClr val="006600"/>
              </a:solidFill>
              <a:latin typeface="+mj-lt"/>
            </a:endParaRPr>
          </a:p>
          <a:p>
            <a:pPr indent="274320" algn="ctr">
              <a:spcBef>
                <a:spcPts val="0"/>
              </a:spcBef>
              <a:buNone/>
            </a:pPr>
            <a:r>
              <a:rPr lang="es-PE" sz="1500" b="1" i="1" dirty="0">
                <a:solidFill>
                  <a:srgbClr val="006600"/>
                </a:solidFill>
                <a:latin typeface="+mj-lt"/>
              </a:rPr>
              <a:t>2) Mi nuevo examen y mi identificación del ideal tradicional, del cristianismo, aun allí donde se ha eliminado completamente la forma dogmática del cristianismo. Lo peligroso del ideal cristiano se encuentra en sus sentimientos de valor, en lo que puede echar de menos una expresión sensible: mi lucha contra el cristianismo latente.”</a:t>
            </a:r>
          </a:p>
          <a:p>
            <a:pPr>
              <a:buNone/>
            </a:pPr>
            <a:endParaRPr lang="es-PE" dirty="0"/>
          </a:p>
        </p:txBody>
      </p:sp>
    </p:spTree>
    <p:extLst>
      <p:ext uri="{BB962C8B-B14F-4D97-AF65-F5344CB8AC3E}">
        <p14:creationId xmlns:p14="http://schemas.microsoft.com/office/powerpoint/2010/main" val="990040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000" b="1" dirty="0">
                <a:solidFill>
                  <a:srgbClr val="006666"/>
                </a:solidFill>
              </a:rPr>
              <a:t>Los cinco «No» de Dioniso</a:t>
            </a:r>
            <a:endParaRPr lang="es-PE" sz="3000" dirty="0"/>
          </a:p>
        </p:txBody>
      </p:sp>
      <p:sp>
        <p:nvSpPr>
          <p:cNvPr id="3" name="2 Marcador de contenido"/>
          <p:cNvSpPr>
            <a:spLocks noGrp="1"/>
          </p:cNvSpPr>
          <p:nvPr>
            <p:ph idx="1"/>
          </p:nvPr>
        </p:nvSpPr>
        <p:spPr/>
        <p:txBody>
          <a:bodyPr>
            <a:normAutofit fontScale="25000" lnSpcReduction="20000"/>
          </a:bodyPr>
          <a:lstStyle/>
          <a:p>
            <a:pPr algn="ctr">
              <a:spcBef>
                <a:spcPts val="0"/>
              </a:spcBef>
              <a:buNone/>
            </a:pPr>
            <a:endParaRPr lang="es-PE" sz="6000" b="1" i="1" dirty="0">
              <a:solidFill>
                <a:srgbClr val="006600"/>
              </a:solidFill>
              <a:latin typeface="+mj-lt"/>
            </a:endParaRPr>
          </a:p>
          <a:p>
            <a:pPr algn="ctr">
              <a:lnSpc>
                <a:spcPct val="120000"/>
              </a:lnSpc>
              <a:spcBef>
                <a:spcPts val="0"/>
              </a:spcBef>
              <a:buNone/>
            </a:pPr>
            <a:r>
              <a:rPr lang="es-PE" sz="5600" b="1" i="1" dirty="0">
                <a:solidFill>
                  <a:srgbClr val="006600"/>
                </a:solidFill>
                <a:latin typeface="+mj-lt"/>
              </a:rPr>
              <a:t>“3) Mi lucha contra el siglo XVIII de Rousseau, contra su «naturaleza», su «hombre bueno», su creencia en el dominio del sentimiento, contra el reblandecimiento, la debilitación, la moralización del hombre: un ideal que nació por el odio a la cultura aristocrática y prácticamente constituye el dominio de los sentimientos desmandados del rencor, inventado como estandarte para la lucha (la moralidad de los sentimientos de culpa entre los cristianos, la moralidad del rencor constituye un gesto plebeyo).</a:t>
            </a:r>
          </a:p>
          <a:p>
            <a:pPr algn="ctr">
              <a:lnSpc>
                <a:spcPct val="120000"/>
              </a:lnSpc>
              <a:spcBef>
                <a:spcPts val="0"/>
              </a:spcBef>
              <a:buNone/>
            </a:pPr>
            <a:endParaRPr lang="es-PE" sz="5600" b="1" i="1" dirty="0">
              <a:solidFill>
                <a:srgbClr val="006600"/>
              </a:solidFill>
              <a:latin typeface="+mj-lt"/>
            </a:endParaRPr>
          </a:p>
          <a:p>
            <a:pPr algn="ctr">
              <a:lnSpc>
                <a:spcPct val="120000"/>
              </a:lnSpc>
              <a:spcBef>
                <a:spcPts val="0"/>
              </a:spcBef>
              <a:buNone/>
            </a:pPr>
            <a:r>
              <a:rPr lang="es-PE" sz="5600" b="1" i="1" dirty="0">
                <a:solidFill>
                  <a:srgbClr val="006600"/>
                </a:solidFill>
                <a:latin typeface="+mj-lt"/>
              </a:rPr>
              <a:t>4) Mi lucha contra el romanticismo, en el que confluyen los ideales cristianos y los de Rousseau, con una cierta nostalgia del tiempo antiguo de la civilización seudoaristocrática, de la «virtud», del «hombre fuerte», algo extraordinariamente híbrido; una especie falsa e imitada de humanidad más vigorosa, que estima las situaciones extremas en general y ve en ellas el síntoma de la fuerza.”</a:t>
            </a:r>
          </a:p>
          <a:p>
            <a:pPr>
              <a:buNone/>
            </a:pPr>
            <a:endParaRPr lang="es-PE" dirty="0"/>
          </a:p>
        </p:txBody>
      </p:sp>
    </p:spTree>
    <p:extLst>
      <p:ext uri="{BB962C8B-B14F-4D97-AF65-F5344CB8AC3E}">
        <p14:creationId xmlns:p14="http://schemas.microsoft.com/office/powerpoint/2010/main" val="1081021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000" b="1" dirty="0">
                <a:solidFill>
                  <a:srgbClr val="006666"/>
                </a:solidFill>
              </a:rPr>
              <a:t>Los cinco «No» de Dioniso</a:t>
            </a:r>
            <a:endParaRPr lang="es-PE" sz="3000" dirty="0"/>
          </a:p>
        </p:txBody>
      </p:sp>
      <p:sp>
        <p:nvSpPr>
          <p:cNvPr id="3" name="2 Marcador de contenido"/>
          <p:cNvSpPr>
            <a:spLocks noGrp="1"/>
          </p:cNvSpPr>
          <p:nvPr>
            <p:ph idx="1"/>
          </p:nvPr>
        </p:nvSpPr>
        <p:spPr/>
        <p:txBody>
          <a:bodyPr>
            <a:normAutofit fontScale="25000" lnSpcReduction="20000"/>
          </a:bodyPr>
          <a:lstStyle/>
          <a:p>
            <a:pPr algn="ctr">
              <a:spcBef>
                <a:spcPts val="0"/>
              </a:spcBef>
              <a:buNone/>
            </a:pPr>
            <a:endParaRPr lang="es-PE" sz="6000" b="1" i="1" dirty="0">
              <a:solidFill>
                <a:srgbClr val="006600"/>
              </a:solidFill>
              <a:latin typeface="+mj-lt"/>
            </a:endParaRPr>
          </a:p>
          <a:p>
            <a:pPr algn="ctr">
              <a:lnSpc>
                <a:spcPct val="120000"/>
              </a:lnSpc>
              <a:spcBef>
                <a:spcPts val="0"/>
              </a:spcBef>
              <a:buNone/>
            </a:pPr>
            <a:r>
              <a:rPr lang="es-PE" sz="6000" b="1" i="1" dirty="0">
                <a:solidFill>
                  <a:srgbClr val="006600"/>
                </a:solidFill>
                <a:latin typeface="+mj-lt"/>
              </a:rPr>
              <a:t>“5) Mi lucha contra la preponderancia de los instintos del rebaño, desde que la ciencia ha hecho causa común con ellos; contra el íntimo odio con que se trata todo género de jerarquía y de distancia.”</a:t>
            </a:r>
          </a:p>
          <a:p>
            <a:pPr algn="ctr">
              <a:lnSpc>
                <a:spcPct val="120000"/>
              </a:lnSpc>
              <a:spcBef>
                <a:spcPts val="0"/>
              </a:spcBef>
              <a:buNone/>
            </a:pPr>
            <a:endParaRPr lang="es-PE" sz="6000" b="1" i="1" dirty="0">
              <a:solidFill>
                <a:srgbClr val="006600"/>
              </a:solidFill>
              <a:latin typeface="+mj-lt"/>
            </a:endParaRPr>
          </a:p>
          <a:p>
            <a:pPr algn="ctr">
              <a:lnSpc>
                <a:spcPct val="120000"/>
              </a:lnSpc>
              <a:spcBef>
                <a:spcPts val="0"/>
              </a:spcBef>
              <a:buNone/>
            </a:pPr>
            <a:r>
              <a:rPr lang="es-PE" sz="6000" b="1" i="1" dirty="0">
                <a:solidFill>
                  <a:srgbClr val="006600"/>
                </a:solidFill>
                <a:latin typeface="+mj-lt"/>
              </a:rPr>
              <a:t>§1016 - “La alegría brota donde existe el sentimiento de poder. </a:t>
            </a:r>
          </a:p>
          <a:p>
            <a:pPr algn="ctr">
              <a:lnSpc>
                <a:spcPct val="120000"/>
              </a:lnSpc>
              <a:spcBef>
                <a:spcPts val="0"/>
              </a:spcBef>
              <a:buNone/>
            </a:pPr>
            <a:r>
              <a:rPr lang="es-PE" sz="6000" b="1" i="1" dirty="0">
                <a:solidFill>
                  <a:srgbClr val="006600"/>
                </a:solidFill>
                <a:latin typeface="+mj-lt"/>
              </a:rPr>
              <a:t>La felicidad consiste en la conciencia del poder y de la victoria que ha llegado a imponerse. </a:t>
            </a:r>
          </a:p>
          <a:p>
            <a:pPr algn="ctr">
              <a:lnSpc>
                <a:spcPct val="120000"/>
              </a:lnSpc>
              <a:spcBef>
                <a:spcPts val="0"/>
              </a:spcBef>
              <a:buNone/>
            </a:pPr>
            <a:r>
              <a:rPr lang="es-PE" sz="6000" b="1" i="1" dirty="0">
                <a:solidFill>
                  <a:srgbClr val="006600"/>
                </a:solidFill>
                <a:latin typeface="+mj-lt"/>
              </a:rPr>
              <a:t>El progreso es el fortalecimiento del tipo, la capacidad de gran voluntad: todo lo demás es error y peligro.”</a:t>
            </a:r>
          </a:p>
          <a:p>
            <a:pPr algn="ctr">
              <a:lnSpc>
                <a:spcPct val="120000"/>
              </a:lnSpc>
              <a:spcBef>
                <a:spcPts val="0"/>
              </a:spcBef>
              <a:buNone/>
            </a:pPr>
            <a:endParaRPr lang="es-PE" sz="6000" b="1" i="1" dirty="0">
              <a:solidFill>
                <a:srgbClr val="006600"/>
              </a:solidFill>
              <a:latin typeface="+mj-lt"/>
            </a:endParaRPr>
          </a:p>
          <a:p>
            <a:pPr algn="ctr">
              <a:lnSpc>
                <a:spcPct val="120000"/>
              </a:lnSpc>
              <a:spcBef>
                <a:spcPts val="0"/>
              </a:spcBef>
              <a:buNone/>
            </a:pPr>
            <a:r>
              <a:rPr lang="es-PE" sz="6000" b="1" i="1" dirty="0">
                <a:solidFill>
                  <a:srgbClr val="006600"/>
                </a:solidFill>
                <a:latin typeface="+mj-lt"/>
              </a:rPr>
              <a:t>§1019 - “No es que «la felicidad sea una consecuencia de la virtud», es que el más poderoso establece precisamente como virtud su estado de ánimo feliz.”</a:t>
            </a:r>
          </a:p>
          <a:p>
            <a:pPr algn="ctr">
              <a:spcBef>
                <a:spcPts val="0"/>
              </a:spcBef>
              <a:buNone/>
            </a:pPr>
            <a:endParaRPr lang="es-PE" sz="4900" b="1" i="1" dirty="0">
              <a:solidFill>
                <a:srgbClr val="006600"/>
              </a:solidFill>
              <a:latin typeface="+mj-lt"/>
            </a:endParaRPr>
          </a:p>
          <a:p>
            <a:pPr algn="ctr">
              <a:spcBef>
                <a:spcPts val="0"/>
              </a:spcBef>
              <a:buNone/>
            </a:pPr>
            <a:endParaRPr lang="es-PE" dirty="0"/>
          </a:p>
        </p:txBody>
      </p:sp>
    </p:spTree>
    <p:extLst>
      <p:ext uri="{BB962C8B-B14F-4D97-AF65-F5344CB8AC3E}">
        <p14:creationId xmlns:p14="http://schemas.microsoft.com/office/powerpoint/2010/main" val="1381661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000" b="1" dirty="0">
                <a:solidFill>
                  <a:srgbClr val="006666"/>
                </a:solidFill>
              </a:rPr>
              <a:t>El «Sí» de Dioniso</a:t>
            </a:r>
            <a:endParaRPr lang="es-PE" sz="3000" dirty="0"/>
          </a:p>
        </p:txBody>
      </p:sp>
      <p:sp>
        <p:nvSpPr>
          <p:cNvPr id="3" name="2 Marcador de contenido"/>
          <p:cNvSpPr>
            <a:spLocks noGrp="1"/>
          </p:cNvSpPr>
          <p:nvPr>
            <p:ph idx="1"/>
          </p:nvPr>
        </p:nvSpPr>
        <p:spPr/>
        <p:txBody>
          <a:bodyPr>
            <a:normAutofit fontScale="25000" lnSpcReduction="20000"/>
          </a:bodyPr>
          <a:lstStyle/>
          <a:p>
            <a:pPr algn="ctr">
              <a:spcBef>
                <a:spcPts val="0"/>
              </a:spcBef>
              <a:buNone/>
            </a:pPr>
            <a:endParaRPr lang="es-PE" sz="5200" b="1" i="1" dirty="0">
              <a:solidFill>
                <a:srgbClr val="008000"/>
              </a:solidFill>
              <a:latin typeface="+mj-lt"/>
            </a:endParaRPr>
          </a:p>
          <a:p>
            <a:pPr algn="ctr">
              <a:lnSpc>
                <a:spcPct val="120000"/>
              </a:lnSpc>
              <a:spcBef>
                <a:spcPts val="0"/>
              </a:spcBef>
              <a:buNone/>
            </a:pPr>
            <a:r>
              <a:rPr lang="es-PE" sz="4800" b="1" i="1" dirty="0">
                <a:solidFill>
                  <a:srgbClr val="008000"/>
                </a:solidFill>
                <a:latin typeface="+mj-lt"/>
              </a:rPr>
              <a:t>§1034 – “Nueva vía hacia el «sí».—La filosofía, tal como yo la he entendido y vivido hasta este momento, es la investigación voluntaria de los aspectos, aun los más detestados e infames, de la existencia. Por la larga experiencia que semejante peregrinación a través de los desiertos y glaciares me ha otorgado, aprendí a mirar de otro modo todo lo que hasta ahora ha sido base de la filosofía; poniéndose muy en claro para mí la escondida historia de la filosofía, la psicología de sus grandes hombres. ¿Cuánta verdad soporta, cuánta verdad anhela un espíritu...?, fue para mí la pregunta clave para considerar los valores</a:t>
            </a:r>
            <a:r>
              <a:rPr lang="es-PE" sz="5200" b="1" i="1" dirty="0">
                <a:solidFill>
                  <a:srgbClr val="008000"/>
                </a:solidFill>
                <a:latin typeface="+mj-lt"/>
              </a:rPr>
              <a:t>. </a:t>
            </a:r>
            <a:r>
              <a:rPr lang="es-PE" sz="4800" b="1" i="1" dirty="0">
                <a:solidFill>
                  <a:srgbClr val="008000"/>
                </a:solidFill>
                <a:latin typeface="+mj-lt"/>
              </a:rPr>
              <a:t>El error es una «cobardía»... Toda conquista del conocimiento es consecuencia del valor, de la dureza consigo mismo, de la pureza para consigo mismo... Tal «filosofía experimental», como yo la vivo, sin querer decir con esto que se detenga en una negación, en el «no». En una voluntad de negar. Más que esto, lo que quiere es penetrar hasta lo contrario —hasta una afirmación dionisíaca del mundo, cual este es, sin detracción, ni excepción, ni elección—, quiere el círculo eterno: las mismas cosas, la misma lógica e idéntico ilogismo del encadenamiento: ser dionisíacos frente a la existencia; mi fórmula en este punto es «amor fati».”</a:t>
            </a:r>
          </a:p>
          <a:p>
            <a:pPr algn="ctr">
              <a:spcBef>
                <a:spcPts val="0"/>
              </a:spcBef>
              <a:buNone/>
            </a:pPr>
            <a:endParaRPr lang="es-PE" sz="4900" b="1" i="1" dirty="0">
              <a:solidFill>
                <a:srgbClr val="006600"/>
              </a:solidFill>
              <a:latin typeface="+mj-lt"/>
            </a:endParaRPr>
          </a:p>
          <a:p>
            <a:pPr algn="ctr">
              <a:spcBef>
                <a:spcPts val="0"/>
              </a:spcBef>
              <a:buNone/>
            </a:pPr>
            <a:endParaRPr lang="es-PE" dirty="0"/>
          </a:p>
        </p:txBody>
      </p:sp>
    </p:spTree>
    <p:extLst>
      <p:ext uri="{BB962C8B-B14F-4D97-AF65-F5344CB8AC3E}">
        <p14:creationId xmlns:p14="http://schemas.microsoft.com/office/powerpoint/2010/main" val="1381661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000" b="1" dirty="0">
                <a:solidFill>
                  <a:srgbClr val="006666"/>
                </a:solidFill>
              </a:rPr>
              <a:t>El «Sí» de Dioniso</a:t>
            </a:r>
            <a:endParaRPr lang="es-PE" sz="3000" dirty="0"/>
          </a:p>
        </p:txBody>
      </p:sp>
      <p:sp>
        <p:nvSpPr>
          <p:cNvPr id="3" name="2 Marcador de contenido"/>
          <p:cNvSpPr>
            <a:spLocks noGrp="1"/>
          </p:cNvSpPr>
          <p:nvPr>
            <p:ph idx="1"/>
          </p:nvPr>
        </p:nvSpPr>
        <p:spPr/>
        <p:txBody>
          <a:bodyPr>
            <a:normAutofit/>
          </a:bodyPr>
          <a:lstStyle/>
          <a:p>
            <a:pPr>
              <a:spcBef>
                <a:spcPts val="0"/>
              </a:spcBef>
              <a:buClr>
                <a:srgbClr val="666633"/>
              </a:buClr>
              <a:buFont typeface="Wingdings" pitchFamily="2" charset="2"/>
              <a:buChar char="v"/>
            </a:pPr>
            <a:r>
              <a:rPr lang="es-ES" sz="1800" b="1" dirty="0">
                <a:solidFill>
                  <a:schemeClr val="accent1">
                    <a:lumMod val="50000"/>
                  </a:schemeClr>
                </a:solidFill>
                <a:latin typeface="+mj-lt"/>
              </a:rPr>
              <a:t>La filosofía dionisíaca afirma la vida poniendo énfasis en “los aspectos de la existencia humana negados hasta ahora”:</a:t>
            </a:r>
          </a:p>
          <a:p>
            <a:pPr lvl="1">
              <a:spcBef>
                <a:spcPts val="0"/>
              </a:spcBef>
              <a:buClr>
                <a:srgbClr val="666633"/>
              </a:buClr>
              <a:buFont typeface="Wingdings" pitchFamily="2" charset="2"/>
              <a:buChar char="Ø"/>
            </a:pPr>
            <a:r>
              <a:rPr lang="es-ES" sz="1600" b="1" dirty="0">
                <a:solidFill>
                  <a:schemeClr val="accent1">
                    <a:lumMod val="50000"/>
                  </a:schemeClr>
                </a:solidFill>
                <a:latin typeface="+mj-lt"/>
              </a:rPr>
              <a:t>en tanto necesariamente complementarios a los aspectos usualmente considerados como positivos;</a:t>
            </a:r>
          </a:p>
          <a:p>
            <a:pPr lvl="1">
              <a:spcBef>
                <a:spcPts val="0"/>
              </a:spcBef>
              <a:buClr>
                <a:srgbClr val="666633"/>
              </a:buClr>
              <a:buFont typeface="Wingdings" pitchFamily="2" charset="2"/>
              <a:buChar char="Ø"/>
            </a:pPr>
            <a:r>
              <a:rPr lang="es-ES" sz="1600" b="1" dirty="0">
                <a:solidFill>
                  <a:schemeClr val="accent1">
                    <a:lumMod val="50000"/>
                  </a:schemeClr>
                </a:solidFill>
                <a:latin typeface="+mj-lt"/>
              </a:rPr>
              <a:t>en tanto que son los aspectos más poderosos y fecundos de la vida;</a:t>
            </a:r>
          </a:p>
          <a:p>
            <a:pPr lvl="1">
              <a:spcBef>
                <a:spcPts val="0"/>
              </a:spcBef>
              <a:buClr>
                <a:srgbClr val="666633"/>
              </a:buClr>
              <a:buFont typeface="Wingdings" pitchFamily="2" charset="2"/>
              <a:buChar char="Ø"/>
            </a:pPr>
            <a:r>
              <a:rPr lang="es-ES" sz="1600" b="1" dirty="0">
                <a:solidFill>
                  <a:schemeClr val="accent1">
                    <a:lumMod val="50000"/>
                  </a:schemeClr>
                </a:solidFill>
                <a:latin typeface="+mj-lt"/>
              </a:rPr>
              <a:t>en tanto que muestran con especial claridad el lado más profundo de la existencia;</a:t>
            </a:r>
          </a:p>
          <a:p>
            <a:pPr lvl="1">
              <a:spcBef>
                <a:spcPts val="0"/>
              </a:spcBef>
              <a:buClr>
                <a:srgbClr val="666633"/>
              </a:buClr>
              <a:buFont typeface="Wingdings" pitchFamily="2" charset="2"/>
              <a:buChar char="Ø"/>
            </a:pPr>
            <a:r>
              <a:rPr lang="es-ES" sz="1600" b="1" dirty="0">
                <a:solidFill>
                  <a:schemeClr val="accent1">
                    <a:lumMod val="50000"/>
                  </a:schemeClr>
                </a:solidFill>
                <a:latin typeface="+mj-lt"/>
              </a:rPr>
              <a:t>en tanto que motivan el surgimiento y el delineamiento de los valores.</a:t>
            </a:r>
            <a:endParaRPr lang="es-PE" sz="1600" b="1" dirty="0">
              <a:solidFill>
                <a:schemeClr val="accent1">
                  <a:lumMod val="50000"/>
                </a:schemeClr>
              </a:solidFill>
              <a:latin typeface="+mj-lt"/>
            </a:endParaRPr>
          </a:p>
          <a:p>
            <a:pPr algn="ctr">
              <a:spcBef>
                <a:spcPts val="0"/>
              </a:spcBef>
              <a:buClr>
                <a:srgbClr val="666633"/>
              </a:buClr>
              <a:buNone/>
            </a:pPr>
            <a:endParaRPr lang="es-PE" sz="1800" b="1" i="1" dirty="0">
              <a:solidFill>
                <a:srgbClr val="666633"/>
              </a:solidFill>
              <a:latin typeface="+mj-lt"/>
            </a:endParaRPr>
          </a:p>
          <a:p>
            <a:pPr algn="ctr">
              <a:spcBef>
                <a:spcPts val="0"/>
              </a:spcBef>
              <a:buNone/>
            </a:pPr>
            <a:endParaRPr lang="es-PE" sz="1600" dirty="0"/>
          </a:p>
        </p:txBody>
      </p:sp>
    </p:spTree>
    <p:extLst>
      <p:ext uri="{BB962C8B-B14F-4D97-AF65-F5344CB8AC3E}">
        <p14:creationId xmlns:p14="http://schemas.microsoft.com/office/powerpoint/2010/main" val="1381661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000" b="1" dirty="0">
                <a:solidFill>
                  <a:srgbClr val="006666"/>
                </a:solidFill>
              </a:rPr>
              <a:t>El «Sí» de Dioniso</a:t>
            </a:r>
            <a:endParaRPr lang="es-PE" sz="3000" dirty="0"/>
          </a:p>
        </p:txBody>
      </p:sp>
      <p:sp>
        <p:nvSpPr>
          <p:cNvPr id="3" name="2 Marcador de contenido"/>
          <p:cNvSpPr>
            <a:spLocks noGrp="1"/>
          </p:cNvSpPr>
          <p:nvPr>
            <p:ph idx="1"/>
          </p:nvPr>
        </p:nvSpPr>
        <p:spPr/>
        <p:txBody>
          <a:bodyPr>
            <a:normAutofit fontScale="25000" lnSpcReduction="20000"/>
          </a:bodyPr>
          <a:lstStyle/>
          <a:p>
            <a:pPr algn="ctr">
              <a:spcBef>
                <a:spcPts val="0"/>
              </a:spcBef>
              <a:buNone/>
            </a:pPr>
            <a:endParaRPr lang="es-PE" sz="5600" b="1" i="1" dirty="0">
              <a:solidFill>
                <a:srgbClr val="008000"/>
              </a:solidFill>
              <a:latin typeface="+mj-lt"/>
            </a:endParaRPr>
          </a:p>
          <a:p>
            <a:pPr algn="ctr">
              <a:lnSpc>
                <a:spcPct val="120000"/>
              </a:lnSpc>
              <a:spcBef>
                <a:spcPts val="0"/>
              </a:spcBef>
              <a:buNone/>
            </a:pPr>
            <a:r>
              <a:rPr lang="es-PE" sz="5600" b="1" i="1" dirty="0">
                <a:solidFill>
                  <a:srgbClr val="008080"/>
                </a:solidFill>
                <a:latin typeface="+mj-lt"/>
              </a:rPr>
              <a:t>§1039  </a:t>
            </a:r>
          </a:p>
          <a:p>
            <a:pPr algn="ctr">
              <a:lnSpc>
                <a:spcPct val="120000"/>
              </a:lnSpc>
              <a:spcBef>
                <a:spcPts val="0"/>
              </a:spcBef>
              <a:buNone/>
            </a:pPr>
            <a:r>
              <a:rPr lang="es-PE" sz="5600" b="1" i="1" dirty="0">
                <a:solidFill>
                  <a:srgbClr val="008080"/>
                </a:solidFill>
                <a:latin typeface="+mj-lt"/>
              </a:rPr>
              <a:t>“1) Nosotros queremos conservar nuestros sentidos y la fe en los mismos; ¡pensarlos de un modo completo! La antisensualidad de la filosofía hasta ahora existente es la mayor locura del hombre.</a:t>
            </a:r>
            <a:br>
              <a:rPr lang="es-PE" sz="5600" b="1" i="1" dirty="0">
                <a:solidFill>
                  <a:srgbClr val="008080"/>
                </a:solidFill>
                <a:latin typeface="+mj-lt"/>
              </a:rPr>
            </a:br>
            <a:r>
              <a:rPr lang="es-PE" sz="5600" b="1" i="1" dirty="0">
                <a:solidFill>
                  <a:srgbClr val="008080"/>
                </a:solidFill>
                <a:latin typeface="+mj-lt"/>
              </a:rPr>
              <a:t>2) Queremos extender el mundo existente, a cuya construcción ha colaborado todo lo que vive sobre la tierra, para que aparezca cuál es (movido duradera y lentamente); ¡no queremos continuar admitiéndolo como falso!</a:t>
            </a:r>
            <a:br>
              <a:rPr lang="es-PE" sz="5600" b="1" i="1" dirty="0">
                <a:solidFill>
                  <a:srgbClr val="008080"/>
                </a:solidFill>
                <a:latin typeface="+mj-lt"/>
              </a:rPr>
            </a:br>
            <a:r>
              <a:rPr lang="es-PE" sz="5600" b="1" i="1" dirty="0">
                <a:solidFill>
                  <a:srgbClr val="008080"/>
                </a:solidFill>
                <a:latin typeface="+mj-lt"/>
              </a:rPr>
              <a:t>3) Nuestras valoraciones construyen aquel mundo; acentúan y subrayan. ¿Qué importancia tiene el hecho de que las religiones digan: «todo es malo, y falso, y maligno»? ¡La condenación de todo el proceso solo puede ser un juicio de criaturas mal logradas! </a:t>
            </a:r>
          </a:p>
          <a:p>
            <a:pPr algn="ctr">
              <a:lnSpc>
                <a:spcPct val="120000"/>
              </a:lnSpc>
              <a:spcBef>
                <a:spcPts val="0"/>
              </a:spcBef>
              <a:buNone/>
            </a:pPr>
            <a:r>
              <a:rPr lang="es-PE" sz="5600" b="1" i="1" dirty="0">
                <a:solidFill>
                  <a:srgbClr val="008080"/>
                </a:solidFill>
                <a:latin typeface="+mj-lt"/>
              </a:rPr>
              <a:t>4) ¿Es verdad que los mal logrados son los que más sufren, los más finos...? ¿Es verdad que tienen poco valor los insatisfechos?”</a:t>
            </a:r>
          </a:p>
          <a:p>
            <a:pPr algn="ctr">
              <a:spcBef>
                <a:spcPts val="0"/>
              </a:spcBef>
              <a:buNone/>
            </a:pPr>
            <a:endParaRPr lang="es-PE" sz="4900" b="1" i="1" dirty="0">
              <a:solidFill>
                <a:srgbClr val="006600"/>
              </a:solidFill>
              <a:latin typeface="+mj-lt"/>
            </a:endParaRPr>
          </a:p>
          <a:p>
            <a:pPr algn="ctr">
              <a:spcBef>
                <a:spcPts val="0"/>
              </a:spcBef>
              <a:buNone/>
            </a:pPr>
            <a:endParaRPr lang="es-PE" dirty="0"/>
          </a:p>
        </p:txBody>
      </p:sp>
    </p:spTree>
    <p:extLst>
      <p:ext uri="{BB962C8B-B14F-4D97-AF65-F5344CB8AC3E}">
        <p14:creationId xmlns:p14="http://schemas.microsoft.com/office/powerpoint/2010/main" val="1381661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000" b="1" dirty="0">
                <a:solidFill>
                  <a:srgbClr val="006666"/>
                </a:solidFill>
              </a:rPr>
              <a:t>El «Sí» de Dioniso</a:t>
            </a:r>
            <a:endParaRPr lang="es-PE" sz="3000" dirty="0"/>
          </a:p>
        </p:txBody>
      </p:sp>
      <p:sp>
        <p:nvSpPr>
          <p:cNvPr id="3" name="2 Marcador de contenido"/>
          <p:cNvSpPr>
            <a:spLocks noGrp="1"/>
          </p:cNvSpPr>
          <p:nvPr>
            <p:ph idx="1"/>
          </p:nvPr>
        </p:nvSpPr>
        <p:spPr/>
        <p:txBody>
          <a:bodyPr>
            <a:normAutofit/>
          </a:bodyPr>
          <a:lstStyle/>
          <a:p>
            <a:pPr algn="ctr">
              <a:spcBef>
                <a:spcPts val="0"/>
              </a:spcBef>
              <a:buNone/>
            </a:pPr>
            <a:endParaRPr lang="es-PE" sz="1400" b="1" i="1" dirty="0">
              <a:solidFill>
                <a:srgbClr val="008000"/>
              </a:solidFill>
              <a:latin typeface="+mj-lt"/>
            </a:endParaRPr>
          </a:p>
          <a:p>
            <a:pPr algn="ctr">
              <a:spcBef>
                <a:spcPts val="0"/>
              </a:spcBef>
              <a:buNone/>
            </a:pPr>
            <a:r>
              <a:rPr lang="es-PE" sz="1400" b="1" i="1" dirty="0">
                <a:solidFill>
                  <a:srgbClr val="008080"/>
                </a:solidFill>
                <a:latin typeface="+mj-lt"/>
              </a:rPr>
              <a:t>“5) Hay que comprender el fenómeno artístico fundamental que se llama «vida», el espíritu constructor que edifica en las circunstancias más desfavorables, del todo más lento. La demostración de todas sus combinaciones debe ser dada de una nueva forma; esto dura y se conserva.”</a:t>
            </a:r>
          </a:p>
          <a:p>
            <a:pPr algn="ctr">
              <a:spcBef>
                <a:spcPts val="0"/>
              </a:spcBef>
              <a:buNone/>
            </a:pPr>
            <a:endParaRPr lang="es-PE" sz="4900" b="1" i="1" dirty="0">
              <a:solidFill>
                <a:srgbClr val="006600"/>
              </a:solidFill>
              <a:latin typeface="+mj-lt"/>
            </a:endParaRPr>
          </a:p>
          <a:p>
            <a:pPr algn="ctr">
              <a:spcBef>
                <a:spcPts val="0"/>
              </a:spcBef>
              <a:buNone/>
            </a:pPr>
            <a:endParaRPr lang="es-PE" dirty="0"/>
          </a:p>
        </p:txBody>
      </p:sp>
      <p:pic>
        <p:nvPicPr>
          <p:cNvPr id="1026" name="Picture 2" descr="https://irea.files.wordpress.com/2008/07/delacroix-la-mer-a-dieppe-1852.jpg"/>
          <p:cNvPicPr>
            <a:picLocks noChangeAspect="1" noChangeArrowheads="1"/>
          </p:cNvPicPr>
          <p:nvPr/>
        </p:nvPicPr>
        <p:blipFill>
          <a:blip r:embed="rId2"/>
          <a:srcRect/>
          <a:stretch>
            <a:fillRect/>
          </a:stretch>
        </p:blipFill>
        <p:spPr bwMode="auto">
          <a:xfrm>
            <a:off x="2643174" y="3714752"/>
            <a:ext cx="3671995" cy="2664000"/>
          </a:xfrm>
          <a:prstGeom prst="rect">
            <a:avLst/>
          </a:prstGeom>
          <a:noFill/>
        </p:spPr>
      </p:pic>
    </p:spTree>
    <p:extLst>
      <p:ext uri="{BB962C8B-B14F-4D97-AF65-F5344CB8AC3E}">
        <p14:creationId xmlns:p14="http://schemas.microsoft.com/office/powerpoint/2010/main" val="1381661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000" b="1" dirty="0">
                <a:solidFill>
                  <a:srgbClr val="006666"/>
                </a:solidFill>
              </a:rPr>
              <a:t>Aquellos viejos fantasmas dualistas</a:t>
            </a:r>
            <a:endParaRPr lang="es-PE" sz="3000" dirty="0"/>
          </a:p>
        </p:txBody>
      </p:sp>
      <p:sp>
        <p:nvSpPr>
          <p:cNvPr id="3" name="2 Marcador de contenido"/>
          <p:cNvSpPr>
            <a:spLocks noGrp="1"/>
          </p:cNvSpPr>
          <p:nvPr>
            <p:ph idx="1"/>
          </p:nvPr>
        </p:nvSpPr>
        <p:spPr/>
        <p:txBody>
          <a:bodyPr>
            <a:normAutofit/>
          </a:bodyPr>
          <a:lstStyle/>
          <a:p>
            <a:pPr algn="ctr">
              <a:spcBef>
                <a:spcPts val="0"/>
              </a:spcBef>
              <a:buNone/>
            </a:pPr>
            <a:endParaRPr lang="es-PE" sz="1600" b="1" i="1" dirty="0">
              <a:solidFill>
                <a:srgbClr val="006600"/>
              </a:solidFill>
              <a:latin typeface="+mj-lt"/>
            </a:endParaRPr>
          </a:p>
          <a:p>
            <a:pPr algn="ctr">
              <a:spcBef>
                <a:spcPts val="0"/>
              </a:spcBef>
              <a:buNone/>
            </a:pPr>
            <a:r>
              <a:rPr lang="es-PE" sz="1600" b="1" i="1" dirty="0">
                <a:solidFill>
                  <a:srgbClr val="006600"/>
                </a:solidFill>
                <a:latin typeface="+mj-lt"/>
              </a:rPr>
              <a:t>§1043 - “Con la palabra dionisíaco se expresa un impulso hacia la unidad, un tratar de aprehender lo que se encuentra más allá de la persona, de lo que es cotidiano, de la sociedad, de la realidad sobre el abismo del crimen: un desbordamiento apasionado y doloroso en estados de ánimos hoscos, plenos, vagos; una extática afirmación del carácter complejo de la vida, como de un carácter igual en todos los cambios, igualmente poderoso y feliz; la gran comunidad panteísta del gozar y del sufrir, que aprueba y santifica hasta las más terribles y enigmáticas propiedades de la vida; la eterna voluntad de creación, de fecundidad, de retorno; el sentimiento de la única necesidad del crear y destruir.”</a:t>
            </a:r>
          </a:p>
          <a:p>
            <a:pPr algn="ctr">
              <a:spcBef>
                <a:spcPts val="0"/>
              </a:spcBef>
              <a:buNone/>
            </a:pPr>
            <a:endParaRPr lang="es-PE" sz="1600" b="1" i="1" dirty="0">
              <a:solidFill>
                <a:srgbClr val="006600"/>
              </a:solidFill>
              <a:latin typeface="+mj-lt"/>
            </a:endParaRPr>
          </a:p>
          <a:p>
            <a:pPr algn="ctr">
              <a:spcBef>
                <a:spcPts val="0"/>
              </a:spcBef>
              <a:buNone/>
            </a:pPr>
            <a:endParaRPr lang="es-PE" sz="1600" dirty="0"/>
          </a:p>
        </p:txBody>
      </p:sp>
    </p:spTree>
    <p:extLst>
      <p:ext uri="{BB962C8B-B14F-4D97-AF65-F5344CB8AC3E}">
        <p14:creationId xmlns:p14="http://schemas.microsoft.com/office/powerpoint/2010/main" val="590912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000" b="1" dirty="0">
                <a:solidFill>
                  <a:srgbClr val="006666"/>
                </a:solidFill>
              </a:rPr>
              <a:t>La voluntad de poder</a:t>
            </a:r>
          </a:p>
        </p:txBody>
      </p:sp>
      <p:sp>
        <p:nvSpPr>
          <p:cNvPr id="3" name="2 Marcador de contenido"/>
          <p:cNvSpPr>
            <a:spLocks noGrp="1"/>
          </p:cNvSpPr>
          <p:nvPr>
            <p:ph idx="1"/>
          </p:nvPr>
        </p:nvSpPr>
        <p:spPr/>
        <p:txBody>
          <a:bodyPr>
            <a:noAutofit/>
          </a:bodyPr>
          <a:lstStyle/>
          <a:p>
            <a:r>
              <a:rPr lang="es-ES" sz="2000" dirty="0"/>
              <a:t>Obra póstuma que recoge 1060 fragmentos que el autor no llegó a organizar en un esquema conceptual diseñado por él mismo. </a:t>
            </a:r>
          </a:p>
          <a:p>
            <a:r>
              <a:rPr lang="es-ES" sz="2000" dirty="0"/>
              <a:t>La primera publicación de </a:t>
            </a:r>
            <a:r>
              <a:rPr lang="es-ES" sz="2000" i="1" dirty="0"/>
              <a:t>La voluntad de poder</a:t>
            </a:r>
            <a:r>
              <a:rPr lang="es-ES" sz="2000" dirty="0"/>
              <a:t> tuvo lugar en el 1901, con solo 483 parágrafos; la segunda edición, del 1906, contenía un total de 1060 – la versión definitiva del texto.  </a:t>
            </a:r>
          </a:p>
          <a:p>
            <a:r>
              <a:rPr lang="es-ES" sz="2000" dirty="0"/>
              <a:t>La idea original de </a:t>
            </a:r>
            <a:r>
              <a:rPr lang="es-ES" sz="2000" i="1" dirty="0"/>
              <a:t>La voluntad de poder </a:t>
            </a:r>
            <a:r>
              <a:rPr lang="es-ES" sz="2000" dirty="0"/>
              <a:t>data de setiembre de 1885; ya en agosto de 1888 la idea derivó a </a:t>
            </a:r>
            <a:r>
              <a:rPr lang="es-ES" sz="2000" i="1" dirty="0"/>
              <a:t>Intento de revaloración de todos los valores</a:t>
            </a:r>
            <a:r>
              <a:rPr lang="es-ES" sz="2000" dirty="0"/>
              <a:t>… pero pasó lo que pasó.  </a:t>
            </a:r>
          </a:p>
        </p:txBody>
      </p:sp>
    </p:spTree>
    <p:extLst>
      <p:ext uri="{BB962C8B-B14F-4D97-AF65-F5344CB8AC3E}">
        <p14:creationId xmlns:p14="http://schemas.microsoft.com/office/powerpoint/2010/main" val="2335840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000" b="1" dirty="0">
                <a:solidFill>
                  <a:srgbClr val="006666"/>
                </a:solidFill>
              </a:rPr>
              <a:t>Aquellos viejos fantasmas dualistas</a:t>
            </a:r>
            <a:endParaRPr lang="es-PE" sz="3000" dirty="0"/>
          </a:p>
        </p:txBody>
      </p:sp>
      <p:sp>
        <p:nvSpPr>
          <p:cNvPr id="3" name="2 Marcador de contenido"/>
          <p:cNvSpPr>
            <a:spLocks noGrp="1"/>
          </p:cNvSpPr>
          <p:nvPr>
            <p:ph idx="1"/>
          </p:nvPr>
        </p:nvSpPr>
        <p:spPr/>
        <p:txBody>
          <a:bodyPr>
            <a:normAutofit/>
          </a:bodyPr>
          <a:lstStyle/>
          <a:p>
            <a:pPr algn="ctr">
              <a:spcBef>
                <a:spcPts val="0"/>
              </a:spcBef>
              <a:buNone/>
            </a:pPr>
            <a:endParaRPr lang="es-PE" sz="1600" b="1" i="1" dirty="0">
              <a:solidFill>
                <a:srgbClr val="006600"/>
              </a:solidFill>
              <a:latin typeface="+mj-lt"/>
            </a:endParaRPr>
          </a:p>
          <a:p>
            <a:pPr algn="ctr">
              <a:spcBef>
                <a:spcPts val="0"/>
              </a:spcBef>
              <a:buNone/>
            </a:pPr>
            <a:r>
              <a:rPr lang="es-PE" sz="1600" b="1" i="1" dirty="0">
                <a:solidFill>
                  <a:srgbClr val="006600"/>
                </a:solidFill>
                <a:latin typeface="+mj-lt"/>
              </a:rPr>
              <a:t>“Con la palabra «apolíneo» se expresa el impulso para</a:t>
            </a:r>
          </a:p>
          <a:p>
            <a:pPr algn="ctr">
              <a:spcBef>
                <a:spcPts val="0"/>
              </a:spcBef>
              <a:buNone/>
            </a:pPr>
            <a:r>
              <a:rPr lang="es-PE" sz="1600" b="1" i="1" dirty="0">
                <a:solidFill>
                  <a:srgbClr val="006600"/>
                </a:solidFill>
                <a:latin typeface="+mj-lt"/>
              </a:rPr>
              <a:t>existir completamente paro sí. el impulso hacia el «individuo» a todo lo que simplifica, pone de relieve, da fortaleza,</a:t>
            </a:r>
          </a:p>
          <a:p>
            <a:pPr algn="ctr">
              <a:spcBef>
                <a:spcPts val="0"/>
              </a:spcBef>
              <a:buNone/>
            </a:pPr>
            <a:r>
              <a:rPr lang="es-PE" sz="1600" b="1" i="1" dirty="0">
                <a:solidFill>
                  <a:srgbClr val="006600"/>
                </a:solidFill>
                <a:latin typeface="+mj-lt"/>
              </a:rPr>
              <a:t>es claro, no equívoco, típico: la libertad bajo la ley.</a:t>
            </a:r>
          </a:p>
          <a:p>
            <a:pPr algn="ctr">
              <a:spcBef>
                <a:spcPts val="0"/>
              </a:spcBef>
              <a:buNone/>
            </a:pPr>
            <a:endParaRPr lang="es-PE" sz="1600" b="1" i="1" dirty="0">
              <a:solidFill>
                <a:srgbClr val="006600"/>
              </a:solidFill>
              <a:latin typeface="+mj-lt"/>
            </a:endParaRPr>
          </a:p>
          <a:p>
            <a:pPr algn="ctr">
              <a:spcBef>
                <a:spcPts val="0"/>
              </a:spcBef>
              <a:buNone/>
            </a:pPr>
            <a:r>
              <a:rPr lang="es-PE" sz="1600" b="1" i="1" dirty="0">
                <a:solidFill>
                  <a:srgbClr val="006600"/>
                </a:solidFill>
                <a:latin typeface="+mj-lt"/>
              </a:rPr>
              <a:t>En el fondo, yo no trataba más que adivinar por qué el apolinismo griego había madurado siempre en un subsuelo dionisíaco: el griego dionisíaco sintió la necesidad de devenir apolíneo, o sea, de emancipar su voluntad de lo enorme, de lo múltiple, de lo incierto, de lo terrible, haciendo de ello una voluntad de medida, de simplicidad, de inserción en la regla y en el concepto.”</a:t>
            </a:r>
          </a:p>
          <a:p>
            <a:pPr algn="ctr">
              <a:spcBef>
                <a:spcPts val="0"/>
              </a:spcBef>
              <a:buNone/>
            </a:pPr>
            <a:endParaRPr lang="es-PE" sz="1600" b="1" i="1" dirty="0">
              <a:solidFill>
                <a:srgbClr val="006600"/>
              </a:solidFill>
              <a:latin typeface="+mj-lt"/>
            </a:endParaRPr>
          </a:p>
          <a:p>
            <a:pPr algn="ctr">
              <a:spcBef>
                <a:spcPts val="0"/>
              </a:spcBef>
              <a:buNone/>
            </a:pPr>
            <a:endParaRPr lang="es-PE" sz="1600" dirty="0"/>
          </a:p>
        </p:txBody>
      </p:sp>
    </p:spTree>
    <p:extLst>
      <p:ext uri="{BB962C8B-B14F-4D97-AF65-F5344CB8AC3E}">
        <p14:creationId xmlns:p14="http://schemas.microsoft.com/office/powerpoint/2010/main" val="3274062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000" b="1" dirty="0">
                <a:solidFill>
                  <a:srgbClr val="006666"/>
                </a:solidFill>
              </a:rPr>
              <a:t>El eterno retorno </a:t>
            </a:r>
            <a:endParaRPr lang="es-PE" sz="3000" dirty="0"/>
          </a:p>
        </p:txBody>
      </p:sp>
      <p:sp>
        <p:nvSpPr>
          <p:cNvPr id="3" name="2 Marcador de contenido"/>
          <p:cNvSpPr>
            <a:spLocks noGrp="1"/>
          </p:cNvSpPr>
          <p:nvPr>
            <p:ph idx="1"/>
          </p:nvPr>
        </p:nvSpPr>
        <p:spPr/>
        <p:txBody>
          <a:bodyPr>
            <a:normAutofit fontScale="92500" lnSpcReduction="10000"/>
          </a:bodyPr>
          <a:lstStyle/>
          <a:p>
            <a:pPr algn="ctr">
              <a:buNone/>
            </a:pPr>
            <a:r>
              <a:rPr lang="es-PE" sz="1800" b="1" dirty="0">
                <a:solidFill>
                  <a:srgbClr val="006600"/>
                </a:solidFill>
                <a:latin typeface="+mj-lt"/>
              </a:rPr>
              <a:t>§1052 - </a:t>
            </a:r>
            <a:r>
              <a:rPr lang="es-PE" sz="1800" b="1" i="1" dirty="0">
                <a:solidFill>
                  <a:srgbClr val="006600"/>
                </a:solidFill>
                <a:latin typeface="+mj-lt"/>
              </a:rPr>
              <a:t>“1) El pensamiento del eterno retomo: si él es verdadero, sus premisas también deben serlo. Consecuencias de este pensamiento.</a:t>
            </a:r>
          </a:p>
          <a:p>
            <a:pPr algn="ctr">
              <a:buNone/>
            </a:pPr>
            <a:r>
              <a:rPr lang="es-PE" sz="1800" b="1" i="1" dirty="0">
                <a:solidFill>
                  <a:srgbClr val="006600"/>
                </a:solidFill>
                <a:latin typeface="+mj-lt"/>
              </a:rPr>
              <a:t>2) El pensamiento es más arduo; sus efectos probables, a menos que no sean previstos, o sea. a menos que no se transmuten todos los valores</a:t>
            </a:r>
          </a:p>
          <a:p>
            <a:pPr algn="ctr">
              <a:buNone/>
            </a:pPr>
            <a:r>
              <a:rPr lang="es-PE" sz="1800" b="1" i="1" dirty="0">
                <a:solidFill>
                  <a:srgbClr val="006600"/>
                </a:solidFill>
                <a:latin typeface="+mj-lt"/>
              </a:rPr>
              <a:t>3) Medios para soportarlo: la transmutación de todos los valores. En vez del gusto por la seguridad, el amor por la incertidumbre: en vez de </a:t>
            </a:r>
            <a:r>
              <a:rPr lang="es-PE" sz="1800" b="1" i="1" dirty="0">
                <a:solidFill>
                  <a:srgbClr val="006600"/>
                </a:solidFill>
                <a:latin typeface="+mj-lt"/>
                <a:cs typeface="Times New Roman"/>
              </a:rPr>
              <a:t>«</a:t>
            </a:r>
            <a:r>
              <a:rPr lang="es-PE" sz="1800" b="1" i="1" dirty="0">
                <a:solidFill>
                  <a:srgbClr val="006600"/>
                </a:solidFill>
                <a:latin typeface="+mj-lt"/>
              </a:rPr>
              <a:t>causa y efecto</a:t>
            </a:r>
            <a:r>
              <a:rPr lang="es-PE" sz="1800" b="1" i="1" dirty="0">
                <a:solidFill>
                  <a:srgbClr val="006600"/>
                </a:solidFill>
                <a:latin typeface="+mj-lt"/>
                <a:cs typeface="Times New Roman"/>
              </a:rPr>
              <a:t>»</a:t>
            </a:r>
            <a:r>
              <a:rPr lang="es-PE" sz="1800" b="1" i="1" dirty="0">
                <a:solidFill>
                  <a:srgbClr val="006600"/>
                </a:solidFill>
                <a:latin typeface="+mj-lt"/>
              </a:rPr>
              <a:t>, la creación continua; en vez de la voluntad de conservación, la de potencia. Total: a la humilde expresión </a:t>
            </a:r>
            <a:r>
              <a:rPr lang="es-PE" sz="1800" b="1" i="1" dirty="0">
                <a:solidFill>
                  <a:srgbClr val="006600"/>
                </a:solidFill>
                <a:latin typeface="+mj-lt"/>
                <a:cs typeface="Times New Roman"/>
              </a:rPr>
              <a:t>«</a:t>
            </a:r>
            <a:r>
              <a:rPr lang="es-PE" sz="1800" b="1" i="1" dirty="0">
                <a:solidFill>
                  <a:srgbClr val="006600"/>
                </a:solidFill>
                <a:latin typeface="+mj-lt"/>
              </a:rPr>
              <a:t>todo es solamente subjetivo</a:t>
            </a:r>
            <a:r>
              <a:rPr lang="es-PE" sz="1800" b="1" i="1" dirty="0">
                <a:solidFill>
                  <a:srgbClr val="006600"/>
                </a:solidFill>
                <a:latin typeface="+mj-lt"/>
                <a:cs typeface="Times New Roman"/>
              </a:rPr>
              <a:t>»</a:t>
            </a:r>
            <a:r>
              <a:rPr lang="es-PE" sz="1800" b="1" i="1" dirty="0">
                <a:solidFill>
                  <a:srgbClr val="006600"/>
                </a:solidFill>
                <a:latin typeface="+mj-lt"/>
              </a:rPr>
              <a:t>, la afirmación </a:t>
            </a:r>
            <a:r>
              <a:rPr lang="es-PE" sz="1800" b="1" i="1" dirty="0">
                <a:solidFill>
                  <a:srgbClr val="006600"/>
                </a:solidFill>
                <a:latin typeface="+mj-lt"/>
                <a:cs typeface="Times New Roman"/>
              </a:rPr>
              <a:t>«</a:t>
            </a:r>
            <a:r>
              <a:rPr lang="es-PE" sz="1800" b="1" i="1" dirty="0">
                <a:solidFill>
                  <a:srgbClr val="006600"/>
                </a:solidFill>
                <a:latin typeface="+mj-lt"/>
              </a:rPr>
              <a:t>¡también es obra nuestra! !Seamos altivos!</a:t>
            </a:r>
            <a:r>
              <a:rPr lang="es-PE" sz="1800" b="1" i="1" dirty="0">
                <a:solidFill>
                  <a:srgbClr val="006600"/>
                </a:solidFill>
                <a:latin typeface="+mj-lt"/>
                <a:cs typeface="Times New Roman"/>
              </a:rPr>
              <a:t>»</a:t>
            </a:r>
            <a:r>
              <a:rPr lang="es-PE" sz="1800" b="1" i="1" dirty="0">
                <a:solidFill>
                  <a:srgbClr val="006600"/>
                </a:solidFill>
                <a:latin typeface="+mj-lt"/>
              </a:rPr>
              <a:t>”</a:t>
            </a:r>
          </a:p>
          <a:p>
            <a:pPr>
              <a:buNone/>
            </a:pPr>
            <a:endParaRPr lang="es-PE"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000" b="1" dirty="0">
                <a:solidFill>
                  <a:srgbClr val="006666"/>
                </a:solidFill>
              </a:rPr>
              <a:t>El eterno retorno </a:t>
            </a:r>
            <a:endParaRPr lang="es-PE" sz="3000" dirty="0"/>
          </a:p>
        </p:txBody>
      </p:sp>
      <p:sp>
        <p:nvSpPr>
          <p:cNvPr id="3" name="2 Marcador de contenido"/>
          <p:cNvSpPr>
            <a:spLocks noGrp="1"/>
          </p:cNvSpPr>
          <p:nvPr>
            <p:ph idx="1"/>
          </p:nvPr>
        </p:nvSpPr>
        <p:spPr/>
        <p:txBody>
          <a:bodyPr>
            <a:normAutofit fontScale="85000" lnSpcReduction="20000"/>
          </a:bodyPr>
          <a:lstStyle/>
          <a:p>
            <a:pPr algn="ctr">
              <a:buNone/>
            </a:pPr>
            <a:r>
              <a:rPr lang="es-PE" sz="1800" b="1" i="1" dirty="0">
                <a:solidFill>
                  <a:srgbClr val="006600"/>
                </a:solidFill>
                <a:latin typeface="+mj-lt"/>
              </a:rPr>
              <a:t>§1055 - “Si el mundo tuviese un fin, este fin se habría ya logrado. Si hubiese algún estado final no previsto, también debería de haberse realizado. Si el mundo fuese, en general, capaz de persistir y de cristalizar, de «ser»; si en todo su devenir tuviese solo por un momento esta capacidad de «ser», hace mucho tiempo que hubiera terminado todo devenir, y, por consiguiente, todo pensamiento, todo «espíritu». El hecho de que el espíritu sea devenir demuestra que el mundo carece de meta, de estado final, y que es incapaz de ser. […] El mundo, aun no siendo Dios, debe ser capaz de la divina fuerza de creación, de la infinita fuerza de transformación; debe abstenerse voluntariamente de recaer en una de sus antiguas formas; debe tener no solo la intención, sino también los medios de guardarse de toda repetición; debe, por consiguiente, «controlar» en todo momento cada uno de sus movimientos, para evitar metas, estados finales, repeticiones y todas las demás posibles consecuencias de una opinión y de un deseo tan imperdonablemente locos.”</a:t>
            </a:r>
          </a:p>
          <a:p>
            <a:pPr algn="ctr">
              <a:buNone/>
            </a:pPr>
            <a:endParaRPr lang="es-PE" dirty="0"/>
          </a:p>
        </p:txBody>
      </p:sp>
    </p:spTree>
    <p:extLst>
      <p:ext uri="{BB962C8B-B14F-4D97-AF65-F5344CB8AC3E}">
        <p14:creationId xmlns:p14="http://schemas.microsoft.com/office/powerpoint/2010/main" val="3728574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000" b="1" dirty="0">
                <a:solidFill>
                  <a:srgbClr val="006666"/>
                </a:solidFill>
              </a:rPr>
              <a:t>El ser, voluntad absoluta</a:t>
            </a:r>
          </a:p>
        </p:txBody>
      </p:sp>
      <p:sp>
        <p:nvSpPr>
          <p:cNvPr id="3" name="2 Marcador de contenido"/>
          <p:cNvSpPr>
            <a:spLocks noGrp="1"/>
          </p:cNvSpPr>
          <p:nvPr>
            <p:ph idx="1"/>
          </p:nvPr>
        </p:nvSpPr>
        <p:spPr/>
        <p:txBody>
          <a:bodyPr>
            <a:noAutofit/>
          </a:bodyPr>
          <a:lstStyle/>
          <a:p>
            <a:pPr algn="ctr">
              <a:spcBef>
                <a:spcPts val="0"/>
              </a:spcBef>
              <a:buNone/>
            </a:pPr>
            <a:r>
              <a:rPr lang="es-PE" sz="1400" b="1" dirty="0">
                <a:solidFill>
                  <a:schemeClr val="accent1">
                    <a:lumMod val="50000"/>
                  </a:schemeClr>
                </a:solidFill>
              </a:rPr>
              <a:t>§1060 - </a:t>
            </a:r>
            <a:r>
              <a:rPr lang="es-PE" sz="1400" b="1" i="1" dirty="0">
                <a:solidFill>
                  <a:schemeClr val="accent1">
                    <a:lumMod val="50000"/>
                  </a:schemeClr>
                </a:solidFill>
              </a:rPr>
              <a:t>“¿Y sabéis, en definitiva, que es para mí el mundo?... Este mundo es prodigio de fuerza, sin principio, sin fin; una dimensión, fija y fuerte como el bronce, que no se hace más grande ni más pequeña, que no se consume, sino que se transforma como un todo invariablemente grande; es una cosa sin gastos ni pérdidas, pero también sin incremento, encerrada dentro de la nada como en su límite; no es cosa que se concluya ni que se gaste, no es infinitamente extenso, sino que se encuentra inserto como fuerza, como juego de fuerzas y ondas de fuerza: que es, al mismo tiempo, uno y múltiple; que se acumula aquí y al mismo tiempo disminuye allí; un mar de fuerzas corrientes que se agitan en sí mismas, que se transforman eternamente, que discurren eternamente; un mundo que cuenta con innumerables años de retorno, un flujo perpetuo de sus formas, que se desarrollan desde la más simple a la más complicada; un mundo que desde lo más tranquilo, frío, rígido, pasa a lo que es más ardiente, salvaje, contradictorio, y que pasada la abundancia, torna a la sencillez,…”</a:t>
            </a:r>
            <a:endParaRPr lang="es-ES" sz="1400" b="1" i="1" dirty="0">
              <a:solidFill>
                <a:schemeClr val="accent1">
                  <a:lumMod val="50000"/>
                </a:schemeClr>
              </a:solidFill>
            </a:endParaRPr>
          </a:p>
        </p:txBody>
      </p:sp>
    </p:spTree>
    <p:extLst>
      <p:ext uri="{BB962C8B-B14F-4D97-AF65-F5344CB8AC3E}">
        <p14:creationId xmlns:p14="http://schemas.microsoft.com/office/powerpoint/2010/main" val="2252385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000" b="1" dirty="0">
                <a:solidFill>
                  <a:srgbClr val="006666"/>
                </a:solidFill>
              </a:rPr>
              <a:t>El ser, voluntad absoluta</a:t>
            </a:r>
          </a:p>
        </p:txBody>
      </p:sp>
      <p:sp>
        <p:nvSpPr>
          <p:cNvPr id="3" name="2 Marcador de contenido"/>
          <p:cNvSpPr>
            <a:spLocks noGrp="1"/>
          </p:cNvSpPr>
          <p:nvPr>
            <p:ph idx="1"/>
          </p:nvPr>
        </p:nvSpPr>
        <p:spPr/>
        <p:txBody>
          <a:bodyPr>
            <a:noAutofit/>
          </a:bodyPr>
          <a:lstStyle/>
          <a:p>
            <a:pPr algn="ctr">
              <a:spcBef>
                <a:spcPts val="0"/>
              </a:spcBef>
              <a:buNone/>
            </a:pPr>
            <a:r>
              <a:rPr lang="es-PE" sz="1500" b="1" i="1" dirty="0">
                <a:solidFill>
                  <a:schemeClr val="accent1">
                    <a:lumMod val="50000"/>
                  </a:schemeClr>
                </a:solidFill>
              </a:rPr>
              <a:t>“… Del juego de las contradicciones regresa al gusto de la armonía y se afirma a sí mismo aun en esta igualdad de sus caminos y de sus épocas, y se bendice a sí mismo como algo que debe tornar eternamente como un devenir que no conoce ni la saciedad, ni el disgusto, ni el cansancio.”</a:t>
            </a:r>
            <a:endParaRPr lang="es-ES" sz="1500" b="1" i="1" dirty="0">
              <a:solidFill>
                <a:schemeClr val="accent1">
                  <a:lumMod val="50000"/>
                </a:schemeClr>
              </a:solidFill>
            </a:endParaRPr>
          </a:p>
        </p:txBody>
      </p:sp>
      <p:pic>
        <p:nvPicPr>
          <p:cNvPr id="2050" name="Picture 2" descr="http://farm4.static.flickr.com/3031/2313343901_ec553204ee.jpg?v=0"/>
          <p:cNvPicPr>
            <a:picLocks noChangeAspect="1" noChangeArrowheads="1"/>
          </p:cNvPicPr>
          <p:nvPr/>
        </p:nvPicPr>
        <p:blipFill>
          <a:blip r:embed="rId2" cstate="print">
            <a:duotone>
              <a:prstClr val="black"/>
              <a:schemeClr val="accent2">
                <a:tint val="45000"/>
                <a:satMod val="400000"/>
              </a:schemeClr>
            </a:duotone>
            <a:lum bright="16000" contrast="37000"/>
          </a:blip>
          <a:srcRect/>
          <a:stretch>
            <a:fillRect/>
          </a:stretch>
        </p:blipFill>
        <p:spPr bwMode="auto">
          <a:xfrm>
            <a:off x="2643174" y="3643314"/>
            <a:ext cx="3648000" cy="2736000"/>
          </a:xfrm>
          <a:prstGeom prst="rect">
            <a:avLst/>
          </a:prstGeom>
          <a:noFill/>
        </p:spPr>
      </p:pic>
    </p:spTree>
    <p:extLst>
      <p:ext uri="{BB962C8B-B14F-4D97-AF65-F5344CB8AC3E}">
        <p14:creationId xmlns:p14="http://schemas.microsoft.com/office/powerpoint/2010/main" val="2252385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000" b="1" dirty="0">
                <a:solidFill>
                  <a:srgbClr val="006666"/>
                </a:solidFill>
              </a:rPr>
              <a:t>El ser, voluntad absoluta</a:t>
            </a:r>
          </a:p>
        </p:txBody>
      </p:sp>
      <p:sp>
        <p:nvSpPr>
          <p:cNvPr id="3" name="2 Marcador de contenido"/>
          <p:cNvSpPr>
            <a:spLocks noGrp="1"/>
          </p:cNvSpPr>
          <p:nvPr>
            <p:ph idx="1"/>
          </p:nvPr>
        </p:nvSpPr>
        <p:spPr/>
        <p:txBody>
          <a:bodyPr>
            <a:noAutofit/>
          </a:bodyPr>
          <a:lstStyle/>
          <a:p>
            <a:pPr algn="ctr">
              <a:spcBef>
                <a:spcPts val="0"/>
              </a:spcBef>
              <a:buNone/>
            </a:pPr>
            <a:endParaRPr lang="es-PE" sz="1400" b="1" i="1" dirty="0">
              <a:solidFill>
                <a:schemeClr val="accent1">
                  <a:lumMod val="50000"/>
                </a:schemeClr>
              </a:solidFill>
            </a:endParaRPr>
          </a:p>
          <a:p>
            <a:pPr algn="ctr">
              <a:spcBef>
                <a:spcPts val="0"/>
              </a:spcBef>
              <a:buNone/>
            </a:pPr>
            <a:r>
              <a:rPr lang="es-PE" sz="1500" b="1" i="1" dirty="0">
                <a:solidFill>
                  <a:schemeClr val="accent1">
                    <a:lumMod val="50000"/>
                  </a:schemeClr>
                </a:solidFill>
                <a:latin typeface="+mj-lt"/>
              </a:rPr>
              <a:t>“Este mundo mío dionisíaco que se crea siempre a sí mismo, que se destruye eternamente a sí mismo; este enigmático mundo de la doble voluptuosidad; este mi «más allá del bien y del mal», sin fin, a menos que no se descubra un fin en la felicidad del círculo; sin voluntad, a menos que un anillo no pruebe su buena voluntad, ¿queréis un nombre para ese mundo? ¿Queréis una solución para todos sus enigmas? ¿Queréis, en suma, una luz para vosotros, ¡oh desconocidos!, ¡oh fuertes!, ¡oh impávidos!, «hombres de medianoche»?”</a:t>
            </a:r>
            <a:br>
              <a:rPr lang="es-PE" sz="1400" b="1" i="1" dirty="0">
                <a:solidFill>
                  <a:schemeClr val="accent1">
                    <a:lumMod val="50000"/>
                  </a:schemeClr>
                </a:solidFill>
                <a:latin typeface="+mj-lt"/>
              </a:rPr>
            </a:br>
            <a:endParaRPr lang="es-PE" sz="1700" b="1" i="1" dirty="0">
              <a:solidFill>
                <a:schemeClr val="accent1">
                  <a:lumMod val="50000"/>
                </a:schemeClr>
              </a:solidFill>
              <a:latin typeface="+mj-lt"/>
            </a:endParaRPr>
          </a:p>
          <a:p>
            <a:pPr algn="ctr">
              <a:spcBef>
                <a:spcPts val="0"/>
              </a:spcBef>
              <a:buNone/>
            </a:pPr>
            <a:r>
              <a:rPr lang="es-PE" sz="2150" b="1" i="1" dirty="0">
                <a:solidFill>
                  <a:schemeClr val="accent1">
                    <a:lumMod val="50000"/>
                  </a:schemeClr>
                </a:solidFill>
                <a:latin typeface="+mj-lt"/>
              </a:rPr>
              <a:t>¡Este nombre es el de «voluntad de poder», </a:t>
            </a:r>
          </a:p>
          <a:p>
            <a:pPr algn="ctr">
              <a:spcBef>
                <a:spcPts val="0"/>
              </a:spcBef>
              <a:buNone/>
            </a:pPr>
            <a:r>
              <a:rPr lang="es-PE" sz="2150" b="1" i="1" dirty="0">
                <a:solidFill>
                  <a:schemeClr val="accent1">
                    <a:lumMod val="50000"/>
                  </a:schemeClr>
                </a:solidFill>
                <a:latin typeface="+mj-lt"/>
              </a:rPr>
              <a:t>y nada más!</a:t>
            </a:r>
            <a:endParaRPr lang="es-ES" sz="2150" b="1" i="1" dirty="0">
              <a:solidFill>
                <a:schemeClr val="accent1">
                  <a:lumMod val="50000"/>
                </a:schemeClr>
              </a:solidFill>
              <a:latin typeface="+mj-lt"/>
            </a:endParaRPr>
          </a:p>
        </p:txBody>
      </p:sp>
    </p:spTree>
    <p:extLst>
      <p:ext uri="{BB962C8B-B14F-4D97-AF65-F5344CB8AC3E}">
        <p14:creationId xmlns:p14="http://schemas.microsoft.com/office/powerpoint/2010/main" val="2252385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000" b="1" dirty="0">
                <a:solidFill>
                  <a:srgbClr val="006666"/>
                </a:solidFill>
              </a:rPr>
              <a:t>Bibliografía</a:t>
            </a:r>
            <a:r>
              <a:rPr lang="es-ES" sz="3000" b="1" dirty="0"/>
              <a:t> </a:t>
            </a:r>
          </a:p>
        </p:txBody>
      </p:sp>
      <p:sp>
        <p:nvSpPr>
          <p:cNvPr id="3" name="2 Marcador de contenido"/>
          <p:cNvSpPr>
            <a:spLocks noGrp="1"/>
          </p:cNvSpPr>
          <p:nvPr>
            <p:ph idx="1"/>
          </p:nvPr>
        </p:nvSpPr>
        <p:spPr/>
        <p:txBody>
          <a:bodyPr>
            <a:noAutofit/>
          </a:bodyPr>
          <a:lstStyle/>
          <a:p>
            <a:pPr marL="68580" indent="0">
              <a:spcBef>
                <a:spcPts val="0"/>
              </a:spcBef>
              <a:buNone/>
            </a:pPr>
            <a:endParaRPr lang="es-ES" sz="1700" b="1" u="sng" dirty="0">
              <a:solidFill>
                <a:srgbClr val="006666"/>
              </a:solidFill>
            </a:endParaRPr>
          </a:p>
          <a:p>
            <a:pPr marL="68580" indent="0">
              <a:spcBef>
                <a:spcPts val="0"/>
              </a:spcBef>
              <a:buNone/>
            </a:pPr>
            <a:r>
              <a:rPr lang="es-ES" sz="1700" b="1" u="sng" dirty="0">
                <a:solidFill>
                  <a:srgbClr val="006666"/>
                </a:solidFill>
              </a:rPr>
              <a:t>Fuente primaria </a:t>
            </a:r>
          </a:p>
          <a:p>
            <a:pPr marL="68580" indent="0">
              <a:spcBef>
                <a:spcPts val="0"/>
              </a:spcBef>
              <a:buNone/>
            </a:pPr>
            <a:r>
              <a:rPr lang="es-ES" sz="1700" b="1" dirty="0">
                <a:solidFill>
                  <a:srgbClr val="006666"/>
                </a:solidFill>
              </a:rPr>
              <a:t>NIETZSCHE, Friedrich</a:t>
            </a:r>
          </a:p>
          <a:p>
            <a:pPr marL="68580" indent="0">
              <a:spcBef>
                <a:spcPts val="0"/>
              </a:spcBef>
              <a:buNone/>
            </a:pPr>
            <a:r>
              <a:rPr lang="es-ES" sz="1700" b="1" dirty="0">
                <a:solidFill>
                  <a:srgbClr val="006666"/>
                </a:solidFill>
              </a:rPr>
              <a:t>2014   </a:t>
            </a:r>
            <a:r>
              <a:rPr lang="es-ES" sz="1700" b="1" i="1" dirty="0">
                <a:solidFill>
                  <a:srgbClr val="006666"/>
                </a:solidFill>
              </a:rPr>
              <a:t>La voluntad de poder</a:t>
            </a:r>
            <a:r>
              <a:rPr lang="es-ES" sz="1700" b="1" dirty="0">
                <a:solidFill>
                  <a:srgbClr val="006666"/>
                </a:solidFill>
              </a:rPr>
              <a:t>. Madrid: EDAF.</a:t>
            </a:r>
          </a:p>
          <a:p>
            <a:pPr marL="68580" indent="0">
              <a:spcBef>
                <a:spcPts val="0"/>
              </a:spcBef>
              <a:buNone/>
            </a:pPr>
            <a:endParaRPr lang="es-ES" sz="1700" b="1" dirty="0">
              <a:solidFill>
                <a:srgbClr val="006666"/>
              </a:solidFill>
            </a:endParaRPr>
          </a:p>
          <a:p>
            <a:pPr marL="68580" indent="0">
              <a:spcBef>
                <a:spcPts val="0"/>
              </a:spcBef>
              <a:buNone/>
            </a:pPr>
            <a:r>
              <a:rPr lang="es-ES" sz="1700" b="1" u="sng" dirty="0">
                <a:solidFill>
                  <a:srgbClr val="006666"/>
                </a:solidFill>
              </a:rPr>
              <a:t>Fuentes secundarias</a:t>
            </a:r>
          </a:p>
          <a:p>
            <a:pPr marL="68580" indent="0">
              <a:spcBef>
                <a:spcPts val="0"/>
              </a:spcBef>
              <a:buNone/>
            </a:pPr>
            <a:r>
              <a:rPr lang="es-ES" sz="1700" b="1" dirty="0">
                <a:solidFill>
                  <a:srgbClr val="006666"/>
                </a:solidFill>
              </a:rPr>
              <a:t>DE LA VEGA, Marta  </a:t>
            </a:r>
          </a:p>
          <a:p>
            <a:pPr marL="68580" indent="0">
              <a:spcBef>
                <a:spcPts val="0"/>
              </a:spcBef>
              <a:buNone/>
            </a:pPr>
            <a:r>
              <a:rPr lang="es-ES" sz="1700" b="1" dirty="0">
                <a:solidFill>
                  <a:srgbClr val="006666"/>
                </a:solidFill>
              </a:rPr>
              <a:t>2006   “Paradojas del nihilismo y la voluntad de poder.</a:t>
            </a:r>
          </a:p>
          <a:p>
            <a:pPr marL="68580" indent="0">
              <a:spcBef>
                <a:spcPts val="0"/>
              </a:spcBef>
              <a:buNone/>
            </a:pPr>
            <a:r>
              <a:rPr lang="es-ES" sz="1700" b="1" dirty="0">
                <a:solidFill>
                  <a:srgbClr val="006666"/>
                </a:solidFill>
              </a:rPr>
              <a:t>           Actualidad del pensamiento de Nietzsche.”</a:t>
            </a:r>
          </a:p>
          <a:p>
            <a:pPr marL="68580" indent="0">
              <a:spcBef>
                <a:spcPts val="0"/>
              </a:spcBef>
              <a:buNone/>
            </a:pPr>
            <a:r>
              <a:rPr lang="es-ES" sz="1700" b="1" dirty="0">
                <a:solidFill>
                  <a:srgbClr val="006666"/>
                </a:solidFill>
              </a:rPr>
              <a:t>           En: </a:t>
            </a:r>
            <a:r>
              <a:rPr lang="es-ES" sz="1700" b="1" i="1" dirty="0">
                <a:solidFill>
                  <a:srgbClr val="006666"/>
                </a:solidFill>
              </a:rPr>
              <a:t>Revista Philosophica</a:t>
            </a:r>
            <a:r>
              <a:rPr lang="es-ES" sz="1700" b="1" dirty="0">
                <a:solidFill>
                  <a:srgbClr val="006666"/>
                </a:solidFill>
              </a:rPr>
              <a:t>, Vol. 30 (Semestre II, 2006).</a:t>
            </a:r>
          </a:p>
          <a:p>
            <a:pPr marL="68580" indent="0">
              <a:spcBef>
                <a:spcPts val="0"/>
              </a:spcBef>
              <a:buNone/>
            </a:pPr>
            <a:r>
              <a:rPr lang="es-ES" sz="1700" b="1" dirty="0">
                <a:solidFill>
                  <a:srgbClr val="006666"/>
                </a:solidFill>
              </a:rPr>
              <a:t>           Valparaíso. </a:t>
            </a:r>
          </a:p>
          <a:p>
            <a:pPr marL="68580" indent="0">
              <a:spcBef>
                <a:spcPts val="0"/>
              </a:spcBef>
              <a:buNone/>
            </a:pPr>
            <a:r>
              <a:rPr lang="es-ES" sz="1700" b="1" dirty="0">
                <a:solidFill>
                  <a:srgbClr val="006666"/>
                </a:solidFill>
              </a:rPr>
              <a:t>          </a:t>
            </a:r>
            <a:r>
              <a:rPr lang="es-ES" sz="1550" b="1" dirty="0">
                <a:solidFill>
                  <a:srgbClr val="006666"/>
                </a:solidFill>
              </a:rPr>
              <a:t> </a:t>
            </a:r>
            <a:r>
              <a:rPr lang="es-ES" sz="1550" b="1" dirty="0">
                <a:solidFill>
                  <a:srgbClr val="006666"/>
                </a:solidFill>
                <a:latin typeface="Franklin Gothic Book"/>
              </a:rPr>
              <a:t>&lt;</a:t>
            </a:r>
            <a:r>
              <a:rPr lang="es-ES" sz="1550" b="1" dirty="0">
                <a:solidFill>
                  <a:srgbClr val="006666"/>
                </a:solidFill>
                <a:latin typeface="Franklin Gothic Book"/>
                <a:hlinkClick r:id="rId2"/>
              </a:rPr>
              <a:t>http://www.philosophica.ucv.cl/Phil%2030%20-%20art%2004.pdf</a:t>
            </a:r>
            <a:r>
              <a:rPr lang="es-ES" sz="1550" b="1" dirty="0">
                <a:solidFill>
                  <a:srgbClr val="006666"/>
                </a:solidFill>
                <a:latin typeface="Franklin Gothic Book"/>
              </a:rPr>
              <a:t>&gt;</a:t>
            </a:r>
            <a:r>
              <a:rPr lang="es-ES" sz="1550" b="1" dirty="0">
                <a:solidFill>
                  <a:srgbClr val="006666"/>
                </a:solidFill>
              </a:rPr>
              <a:t> </a:t>
            </a:r>
          </a:p>
        </p:txBody>
      </p:sp>
    </p:spTree>
    <p:extLst>
      <p:ext uri="{BB962C8B-B14F-4D97-AF65-F5344CB8AC3E}">
        <p14:creationId xmlns:p14="http://schemas.microsoft.com/office/powerpoint/2010/main" val="756000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000" b="1" dirty="0">
                <a:solidFill>
                  <a:srgbClr val="006666"/>
                </a:solidFill>
              </a:rPr>
              <a:t>Bibliografía</a:t>
            </a:r>
            <a:r>
              <a:rPr lang="es-ES" sz="3000" b="1" dirty="0"/>
              <a:t> </a:t>
            </a:r>
          </a:p>
        </p:txBody>
      </p:sp>
      <p:sp>
        <p:nvSpPr>
          <p:cNvPr id="3" name="2 Marcador de contenido"/>
          <p:cNvSpPr>
            <a:spLocks noGrp="1"/>
          </p:cNvSpPr>
          <p:nvPr>
            <p:ph idx="1"/>
          </p:nvPr>
        </p:nvSpPr>
        <p:spPr/>
        <p:txBody>
          <a:bodyPr>
            <a:noAutofit/>
          </a:bodyPr>
          <a:lstStyle/>
          <a:p>
            <a:pPr marL="68580" indent="0">
              <a:spcBef>
                <a:spcPts val="0"/>
              </a:spcBef>
              <a:buNone/>
            </a:pPr>
            <a:endParaRPr lang="es-ES" sz="1700" b="1" u="sng" dirty="0">
              <a:solidFill>
                <a:srgbClr val="006666"/>
              </a:solidFill>
            </a:endParaRPr>
          </a:p>
          <a:p>
            <a:pPr marL="68580" indent="0">
              <a:spcBef>
                <a:spcPts val="0"/>
              </a:spcBef>
              <a:buNone/>
            </a:pPr>
            <a:r>
              <a:rPr lang="es-ES" sz="1700" b="1" dirty="0">
                <a:solidFill>
                  <a:srgbClr val="006666"/>
                </a:solidFill>
              </a:rPr>
              <a:t>FINK, Eugen</a:t>
            </a:r>
          </a:p>
          <a:p>
            <a:pPr marL="68580" indent="0">
              <a:spcBef>
                <a:spcPts val="0"/>
              </a:spcBef>
              <a:buNone/>
            </a:pPr>
            <a:r>
              <a:rPr lang="es-ES" sz="1700" b="1" dirty="0">
                <a:solidFill>
                  <a:srgbClr val="006666"/>
                </a:solidFill>
              </a:rPr>
              <a:t>1989   </a:t>
            </a:r>
            <a:r>
              <a:rPr lang="es-ES" sz="1700" b="1" i="1" dirty="0">
                <a:solidFill>
                  <a:srgbClr val="006666"/>
                </a:solidFill>
              </a:rPr>
              <a:t>La filosofía de Nietzsche</a:t>
            </a:r>
            <a:r>
              <a:rPr lang="es-ES" sz="1700" b="1" dirty="0">
                <a:solidFill>
                  <a:srgbClr val="006666"/>
                </a:solidFill>
              </a:rPr>
              <a:t>. Madrid: Alianza Editorial.</a:t>
            </a:r>
          </a:p>
          <a:p>
            <a:pPr marL="68580" indent="0">
              <a:spcBef>
                <a:spcPts val="0"/>
              </a:spcBef>
              <a:buNone/>
            </a:pPr>
            <a:endParaRPr lang="es-ES" sz="1700" b="1" dirty="0">
              <a:solidFill>
                <a:srgbClr val="006666"/>
              </a:solidFill>
            </a:endParaRPr>
          </a:p>
          <a:p>
            <a:pPr marL="68580" indent="0">
              <a:spcBef>
                <a:spcPts val="0"/>
              </a:spcBef>
              <a:buNone/>
            </a:pPr>
            <a:r>
              <a:rPr lang="es-ES" sz="1700" b="1" dirty="0">
                <a:solidFill>
                  <a:srgbClr val="006666"/>
                </a:solidFill>
              </a:rPr>
              <a:t>LARIO LADRÓN, Santiago  </a:t>
            </a:r>
          </a:p>
          <a:p>
            <a:pPr marL="68580" indent="0">
              <a:spcBef>
                <a:spcPts val="0"/>
              </a:spcBef>
              <a:buNone/>
            </a:pPr>
            <a:r>
              <a:rPr lang="es-ES" sz="1700" b="1" dirty="0">
                <a:solidFill>
                  <a:srgbClr val="006666"/>
                </a:solidFill>
              </a:rPr>
              <a:t>2004   “Nietzsche: la voluntad de poderío y el amor a la vida.”</a:t>
            </a:r>
          </a:p>
          <a:p>
            <a:pPr marL="68580" indent="0">
              <a:spcBef>
                <a:spcPts val="0"/>
              </a:spcBef>
              <a:buNone/>
            </a:pPr>
            <a:r>
              <a:rPr lang="es-ES" sz="1700" b="1" dirty="0">
                <a:solidFill>
                  <a:srgbClr val="006666"/>
                </a:solidFill>
              </a:rPr>
              <a:t>           En: </a:t>
            </a:r>
            <a:r>
              <a:rPr lang="es-ES" sz="1700" b="1" i="1" dirty="0">
                <a:solidFill>
                  <a:srgbClr val="006666"/>
                </a:solidFill>
              </a:rPr>
              <a:t>A Parte Rei. Revista de Filosofía</a:t>
            </a:r>
            <a:r>
              <a:rPr lang="es-ES" sz="1700" b="1" dirty="0">
                <a:solidFill>
                  <a:srgbClr val="006666"/>
                </a:solidFill>
              </a:rPr>
              <a:t>.</a:t>
            </a:r>
          </a:p>
          <a:p>
            <a:pPr marL="68580" indent="0">
              <a:spcBef>
                <a:spcPts val="0"/>
              </a:spcBef>
              <a:buNone/>
            </a:pPr>
            <a:r>
              <a:rPr lang="es-ES" sz="1700" b="1" dirty="0">
                <a:solidFill>
                  <a:srgbClr val="006666"/>
                </a:solidFill>
              </a:rPr>
              <a:t>           </a:t>
            </a:r>
            <a:r>
              <a:rPr lang="es-ES" sz="1700" b="1" dirty="0">
                <a:solidFill>
                  <a:srgbClr val="006666"/>
                </a:solidFill>
                <a:latin typeface="Franklin Gothic Book"/>
              </a:rPr>
              <a:t>&lt;</a:t>
            </a:r>
            <a:r>
              <a:rPr lang="es-ES" sz="1700" b="1" dirty="0">
                <a:solidFill>
                  <a:srgbClr val="006666"/>
                </a:solidFill>
                <a:hlinkClick r:id="rId2"/>
              </a:rPr>
              <a:t>http://serbal.pntic.mec.es/~cmunoz11/lario36.pdf</a:t>
            </a:r>
            <a:r>
              <a:rPr lang="es-ES" sz="1700" b="1" dirty="0">
                <a:solidFill>
                  <a:srgbClr val="006666"/>
                </a:solidFill>
                <a:latin typeface="Franklin Gothic Book"/>
              </a:rPr>
              <a:t>&gt;</a:t>
            </a:r>
            <a:r>
              <a:rPr lang="es-ES" sz="1700" b="1" dirty="0">
                <a:solidFill>
                  <a:srgbClr val="006666"/>
                </a:solidFill>
              </a:rPr>
              <a:t> </a:t>
            </a:r>
          </a:p>
        </p:txBody>
      </p:sp>
    </p:spTree>
    <p:extLst>
      <p:ext uri="{BB962C8B-B14F-4D97-AF65-F5344CB8AC3E}">
        <p14:creationId xmlns:p14="http://schemas.microsoft.com/office/powerpoint/2010/main" val="756000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000" b="1" dirty="0">
                <a:solidFill>
                  <a:srgbClr val="006666"/>
                </a:solidFill>
              </a:rPr>
              <a:t>La voluntad de poder</a:t>
            </a:r>
            <a:endParaRPr lang="es-PE" sz="3000" dirty="0"/>
          </a:p>
        </p:txBody>
      </p:sp>
      <p:sp>
        <p:nvSpPr>
          <p:cNvPr id="3" name="2 Marcador de contenido"/>
          <p:cNvSpPr>
            <a:spLocks noGrp="1"/>
          </p:cNvSpPr>
          <p:nvPr>
            <p:ph idx="1"/>
          </p:nvPr>
        </p:nvSpPr>
        <p:spPr/>
        <p:txBody>
          <a:bodyPr>
            <a:normAutofit/>
          </a:bodyPr>
          <a:lstStyle/>
          <a:p>
            <a:pPr>
              <a:spcBef>
                <a:spcPts val="0"/>
              </a:spcBef>
              <a:buClr>
                <a:srgbClr val="92D050"/>
              </a:buClr>
            </a:pPr>
            <a:r>
              <a:rPr lang="es-PE" sz="2000" dirty="0"/>
              <a:t>“El nihilismo europeo” es el libro primero, y plantea una meticulosa serie de observaciones sobre el desarrollo y estado presente del “deterioro” de Dios que, finalmente, hubo de llevar a su muerte.</a:t>
            </a:r>
          </a:p>
          <a:p>
            <a:pPr>
              <a:spcBef>
                <a:spcPts val="0"/>
              </a:spcBef>
              <a:buClr>
                <a:srgbClr val="92D050"/>
              </a:buClr>
            </a:pPr>
            <a:r>
              <a:rPr lang="es-PE" sz="2000" dirty="0"/>
              <a:t>Lo que significa el nihilismo:</a:t>
            </a:r>
          </a:p>
          <a:p>
            <a:pPr lvl="1">
              <a:spcBef>
                <a:spcPts val="0"/>
              </a:spcBef>
              <a:buClr>
                <a:srgbClr val="666633"/>
              </a:buClr>
              <a:buFont typeface="Wingdings" pitchFamily="2" charset="2"/>
              <a:buChar char="Ø"/>
            </a:pPr>
            <a:r>
              <a:rPr lang="es-PE" sz="1700" b="1" i="1" dirty="0">
                <a:solidFill>
                  <a:srgbClr val="666633"/>
                </a:solidFill>
                <a:latin typeface="+mj-lt"/>
              </a:rPr>
              <a:t>que los valores supremos pierden validez, que falta la meta, la respuesta al «por qué</a:t>
            </a:r>
            <a:r>
              <a:rPr lang="es-PE" sz="1700" b="1" i="1" dirty="0">
                <a:solidFill>
                  <a:srgbClr val="666633"/>
                </a:solidFill>
                <a:latin typeface="+mj-lt"/>
                <a:cs typeface="Times New Roman"/>
              </a:rPr>
              <a:t>» </a:t>
            </a:r>
            <a:r>
              <a:rPr lang="es-PE" sz="1700" b="1" dirty="0">
                <a:solidFill>
                  <a:srgbClr val="666633"/>
                </a:solidFill>
                <a:latin typeface="+mj-lt"/>
                <a:cs typeface="Times New Roman"/>
              </a:rPr>
              <a:t>[2];</a:t>
            </a:r>
            <a:endParaRPr lang="es-PE" sz="1700" b="1" dirty="0">
              <a:solidFill>
                <a:srgbClr val="666633"/>
              </a:solidFill>
              <a:latin typeface="+mj-lt"/>
            </a:endParaRPr>
          </a:p>
          <a:p>
            <a:pPr lvl="1">
              <a:spcBef>
                <a:spcPts val="0"/>
              </a:spcBef>
              <a:buClr>
                <a:srgbClr val="666633"/>
              </a:buClr>
              <a:buFont typeface="Wingdings" pitchFamily="2" charset="2"/>
              <a:buChar char="Ø"/>
            </a:pPr>
            <a:r>
              <a:rPr lang="es-PE" sz="1700" b="1" i="1" dirty="0">
                <a:solidFill>
                  <a:srgbClr val="666633"/>
                </a:solidFill>
              </a:rPr>
              <a:t>el convencimiento de la insostenibilidad de la existencia y la comprensión de que no tenemos derecho a plantear un más-allá o un en-sí </a:t>
            </a:r>
            <a:r>
              <a:rPr lang="es-PE" sz="1700" b="1" dirty="0">
                <a:solidFill>
                  <a:srgbClr val="666633"/>
                </a:solidFill>
                <a:cs typeface="Times New Roman"/>
              </a:rPr>
              <a:t>[3].</a:t>
            </a:r>
            <a:endParaRPr lang="es-PE" sz="1700" b="1" i="1" dirty="0">
              <a:solidFill>
                <a:srgbClr val="66663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000" b="1" dirty="0">
                <a:solidFill>
                  <a:srgbClr val="006666"/>
                </a:solidFill>
              </a:rPr>
              <a:t>La voluntad de poder</a:t>
            </a:r>
            <a:endParaRPr lang="es-PE" sz="3000" dirty="0"/>
          </a:p>
        </p:txBody>
      </p:sp>
      <p:sp>
        <p:nvSpPr>
          <p:cNvPr id="3" name="2 Marcador de contenido"/>
          <p:cNvSpPr>
            <a:spLocks noGrp="1"/>
          </p:cNvSpPr>
          <p:nvPr>
            <p:ph idx="1"/>
          </p:nvPr>
        </p:nvSpPr>
        <p:spPr/>
        <p:txBody>
          <a:bodyPr>
            <a:normAutofit fontScale="92500" lnSpcReduction="10000"/>
          </a:bodyPr>
          <a:lstStyle/>
          <a:p>
            <a:pPr>
              <a:buClr>
                <a:srgbClr val="92D050"/>
              </a:buClr>
            </a:pPr>
            <a:r>
              <a:rPr lang="es-PE" sz="2200" dirty="0"/>
              <a:t>El libro segundo se titula “Crítica de los supremos valores históricos” y da más vueltas en torno a la muerte de Dios, esta vez para como tarea a cargo del hombre mismo.</a:t>
            </a:r>
          </a:p>
          <a:p>
            <a:pPr>
              <a:buClr>
                <a:srgbClr val="92D050"/>
              </a:buClr>
            </a:pPr>
            <a:r>
              <a:rPr lang="es-PE" sz="2200" dirty="0"/>
              <a:t>El hombre, al asumir su genuina culpabilidad en el asesinato de Dios:</a:t>
            </a:r>
          </a:p>
          <a:p>
            <a:pPr lvl="1">
              <a:spcBef>
                <a:spcPts val="0"/>
              </a:spcBef>
              <a:buClr>
                <a:srgbClr val="666633"/>
              </a:buClr>
              <a:buFont typeface="Wingdings" pitchFamily="2" charset="2"/>
              <a:buChar char="Ø"/>
            </a:pPr>
            <a:r>
              <a:rPr lang="es-PE" sz="1800" b="1" i="1" dirty="0">
                <a:solidFill>
                  <a:srgbClr val="666633"/>
                </a:solidFill>
              </a:rPr>
              <a:t>puede liberarse a sí mismo en el identificarse como creador de valores;</a:t>
            </a:r>
          </a:p>
          <a:p>
            <a:pPr lvl="1">
              <a:spcBef>
                <a:spcPts val="0"/>
              </a:spcBef>
              <a:buClr>
                <a:srgbClr val="666633"/>
              </a:buClr>
              <a:buFont typeface="Wingdings" pitchFamily="2" charset="2"/>
              <a:buChar char="Ø"/>
            </a:pPr>
            <a:r>
              <a:rPr lang="es-PE" sz="1800" b="1" i="1" dirty="0">
                <a:solidFill>
                  <a:srgbClr val="666633"/>
                </a:solidFill>
              </a:rPr>
              <a:t>puede abrir la mirada totalmente y de una vez por todas hacia la multiplicidad cambiante del mundo en que vive;</a:t>
            </a:r>
          </a:p>
          <a:p>
            <a:pPr lvl="1">
              <a:spcBef>
                <a:spcPts val="0"/>
              </a:spcBef>
              <a:buClr>
                <a:srgbClr val="666633"/>
              </a:buClr>
              <a:buFont typeface="Wingdings" pitchFamily="2" charset="2"/>
              <a:buChar char="Ø"/>
            </a:pPr>
            <a:r>
              <a:rPr lang="es-PE" sz="1800" b="1" i="1" dirty="0">
                <a:solidFill>
                  <a:srgbClr val="666633"/>
                </a:solidFill>
              </a:rPr>
              <a:t>puede abordar la continua transfiguración de sí mismo en la labor creadora que es su “esencia”.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PE" sz="3000" b="1" dirty="0">
                <a:solidFill>
                  <a:srgbClr val="006666"/>
                </a:solidFill>
              </a:rPr>
              <a:t>La voluntad de poder</a:t>
            </a:r>
          </a:p>
        </p:txBody>
      </p:sp>
      <p:sp>
        <p:nvSpPr>
          <p:cNvPr id="3" name="2 Marcador de contenido"/>
          <p:cNvSpPr>
            <a:spLocks noGrp="1"/>
          </p:cNvSpPr>
          <p:nvPr>
            <p:ph idx="1"/>
          </p:nvPr>
        </p:nvSpPr>
        <p:spPr/>
        <p:txBody>
          <a:bodyPr>
            <a:normAutofit fontScale="85000" lnSpcReduction="10000"/>
          </a:bodyPr>
          <a:lstStyle/>
          <a:p>
            <a:pPr>
              <a:buClr>
                <a:srgbClr val="92D050"/>
              </a:buClr>
            </a:pPr>
            <a:r>
              <a:rPr lang="es-PE" sz="2400" dirty="0"/>
              <a:t>En “Fundamentos de una nueva valoración”, el libro tercero, se da un largo detenimiento en el concepto que da título al texto.  </a:t>
            </a:r>
          </a:p>
          <a:p>
            <a:pPr>
              <a:buClr>
                <a:srgbClr val="92D050"/>
              </a:buClr>
            </a:pPr>
            <a:r>
              <a:rPr lang="es-PE" sz="2400" dirty="0"/>
              <a:t>Se pone a la voluntad de poder como la fuerte lucidez de que la concepción amoral (</a:t>
            </a:r>
            <a:r>
              <a:rPr lang="es-PE" sz="2400" i="1" dirty="0"/>
              <a:t>más allá del bien y del mal</a:t>
            </a:r>
            <a:r>
              <a:rPr lang="es-PE" sz="2400" dirty="0"/>
              <a:t>) de la vida permite comprender la vida con todas sus contradicciones desde su cimiento más básico. </a:t>
            </a:r>
          </a:p>
          <a:p>
            <a:pPr>
              <a:buClr>
                <a:srgbClr val="92D050"/>
              </a:buClr>
            </a:pPr>
            <a:r>
              <a:rPr lang="es-PE" sz="2400" dirty="0"/>
              <a:t>La voluntad de poder reina absolutistamente – sin importar cuán enmascarada esté – en los sistemas de valor tradicionales, teorías filosóficas, sistemas políticos, fenómenos, religiones, etc.</a:t>
            </a:r>
            <a:endParaRPr lang="es-PE" sz="2200" b="1" i="1" dirty="0">
              <a:solidFill>
                <a:schemeClr val="tx1">
                  <a:lumMod val="65000"/>
                  <a:lumOff val="3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PE" sz="3000" b="1" dirty="0">
                <a:solidFill>
                  <a:srgbClr val="006666"/>
                </a:solidFill>
              </a:rPr>
              <a:t>La voluntad de poder</a:t>
            </a:r>
          </a:p>
        </p:txBody>
      </p:sp>
      <p:sp>
        <p:nvSpPr>
          <p:cNvPr id="3" name="2 Marcador de contenido"/>
          <p:cNvSpPr>
            <a:spLocks noGrp="1"/>
          </p:cNvSpPr>
          <p:nvPr>
            <p:ph idx="1"/>
          </p:nvPr>
        </p:nvSpPr>
        <p:spPr/>
        <p:txBody>
          <a:bodyPr>
            <a:normAutofit fontScale="92500" lnSpcReduction="20000"/>
          </a:bodyPr>
          <a:lstStyle/>
          <a:p>
            <a:pPr>
              <a:buClr>
                <a:srgbClr val="92D050"/>
              </a:buClr>
            </a:pPr>
            <a:r>
              <a:rPr lang="es-PE" sz="2400" dirty="0">
                <a:latin typeface="Gill Sans MT" pitchFamily="34" charset="0"/>
              </a:rPr>
              <a:t>No existen cosas ni sustancias, no existe el «ente» en tanto tal y desde el cual pueda sopesarse todas las manifestaciones del ser. </a:t>
            </a:r>
          </a:p>
          <a:p>
            <a:pPr algn="ctr">
              <a:buClr>
                <a:srgbClr val="92D050"/>
              </a:buClr>
              <a:buNone/>
            </a:pPr>
            <a:r>
              <a:rPr lang="es-PE" sz="2600" b="1" i="1" dirty="0">
                <a:solidFill>
                  <a:schemeClr val="accent5">
                    <a:lumMod val="75000"/>
                  </a:schemeClr>
                </a:solidFill>
                <a:latin typeface="Book Antiqua"/>
                <a:ea typeface="BatangChe"/>
              </a:rPr>
              <a:t>├ </a:t>
            </a:r>
            <a:r>
              <a:rPr lang="es-PE" sz="2600" b="1" i="1" dirty="0">
                <a:solidFill>
                  <a:schemeClr val="accent5">
                    <a:lumMod val="75000"/>
                  </a:schemeClr>
                </a:solidFill>
                <a:latin typeface="Gill Sans MT" pitchFamily="34" charset="0"/>
              </a:rPr>
              <a:t>Solo existe el devenir. </a:t>
            </a:r>
          </a:p>
          <a:p>
            <a:pPr>
              <a:buClr>
                <a:srgbClr val="92D050"/>
              </a:buClr>
            </a:pPr>
            <a:r>
              <a:rPr lang="es-PE" sz="2400" dirty="0">
                <a:latin typeface="Gill Sans MT" pitchFamily="34" charset="0"/>
              </a:rPr>
              <a:t>El devenir es lo inaprensible, puro vértigo, flujo ajeno a cualquier determinación… Pero la astucia humana en busca de seguridad inventó las certezas de lo inmóvil, incluyendo al «yo»: todo esto no es sino proyección de sí mismo.</a:t>
            </a:r>
          </a:p>
          <a:p>
            <a:pPr>
              <a:buClr>
                <a:srgbClr val="92D050"/>
              </a:buClr>
            </a:pPr>
            <a:r>
              <a:rPr lang="es-PE" sz="2400" dirty="0">
                <a:latin typeface="Gill Sans MT" pitchFamily="34" charset="0"/>
              </a:rPr>
              <a:t>Al abordar la voluntad de poder, se da la oportunidad de descubrir lo creador en su faceta más auténtica.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PE" sz="3000" b="1" dirty="0">
                <a:solidFill>
                  <a:srgbClr val="006666"/>
                </a:solidFill>
              </a:rPr>
              <a:t>La voluntad de poder</a:t>
            </a:r>
          </a:p>
        </p:txBody>
      </p:sp>
      <p:sp>
        <p:nvSpPr>
          <p:cNvPr id="3" name="2 Marcador de contenido"/>
          <p:cNvSpPr>
            <a:spLocks noGrp="1"/>
          </p:cNvSpPr>
          <p:nvPr>
            <p:ph idx="1"/>
          </p:nvPr>
        </p:nvSpPr>
        <p:spPr/>
        <p:txBody>
          <a:bodyPr>
            <a:normAutofit/>
          </a:bodyPr>
          <a:lstStyle/>
          <a:p>
            <a:pPr>
              <a:spcBef>
                <a:spcPts val="0"/>
              </a:spcBef>
              <a:buClr>
                <a:srgbClr val="92D050"/>
              </a:buClr>
            </a:pPr>
            <a:r>
              <a:rPr lang="es-PE" sz="2000" dirty="0"/>
              <a:t>El libro cuarto y último, titulado “Disciplina y adiestramiento”, correlaciona la muerte de Dios y la voluntad de poder, usando una retórica del deseo de transformar drásticamente el modo de vivir en el mundo ante el advenimiento del superhombre.  </a:t>
            </a:r>
          </a:p>
          <a:p>
            <a:pPr>
              <a:spcBef>
                <a:spcPts val="0"/>
              </a:spcBef>
              <a:buClr>
                <a:srgbClr val="92D050"/>
              </a:buClr>
            </a:pPr>
            <a:r>
              <a:rPr lang="es-PE" sz="2000" dirty="0"/>
              <a:t>En efecto, el superhombre es el que asume todas las consecuencias de la definitiva transmutación de los valores… y lo hace gozosamente.</a:t>
            </a:r>
          </a:p>
          <a:p>
            <a:pPr algn="ctr">
              <a:spcBef>
                <a:spcPts val="0"/>
              </a:spcBef>
              <a:buClr>
                <a:srgbClr val="92D050"/>
              </a:buClr>
              <a:buNone/>
            </a:pPr>
            <a:r>
              <a:rPr lang="es-ES" sz="2150" b="1" i="1" dirty="0">
                <a:solidFill>
                  <a:srgbClr val="336699"/>
                </a:solidFill>
              </a:rPr>
              <a:t>Voluntad de poder </a:t>
            </a:r>
            <a:r>
              <a:rPr lang="es-ES" sz="2150" b="1" i="1" dirty="0">
                <a:solidFill>
                  <a:srgbClr val="336699"/>
                </a:solidFill>
                <a:sym typeface="Symbol"/>
              </a:rPr>
              <a:t> Poder</a:t>
            </a:r>
            <a:endParaRPr lang="es-PE" sz="2150" b="1" i="1" dirty="0">
              <a:solidFill>
                <a:srgbClr val="33669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PE" sz="3000" b="1" dirty="0">
                <a:solidFill>
                  <a:srgbClr val="006666"/>
                </a:solidFill>
              </a:rPr>
              <a:t>La voluntad de poder</a:t>
            </a:r>
          </a:p>
        </p:txBody>
      </p:sp>
      <p:sp>
        <p:nvSpPr>
          <p:cNvPr id="3" name="2 Marcador de contenido"/>
          <p:cNvSpPr>
            <a:spLocks noGrp="1"/>
          </p:cNvSpPr>
          <p:nvPr>
            <p:ph idx="1"/>
          </p:nvPr>
        </p:nvSpPr>
        <p:spPr/>
        <p:txBody>
          <a:bodyPr>
            <a:normAutofit/>
          </a:bodyPr>
          <a:lstStyle/>
          <a:p>
            <a:pPr>
              <a:spcBef>
                <a:spcPts val="0"/>
              </a:spcBef>
              <a:buClr>
                <a:srgbClr val="92D050"/>
              </a:buClr>
            </a:pPr>
            <a:r>
              <a:rPr lang="es-PE" sz="2000" dirty="0"/>
              <a:t>El superhombre es caracterizado como el ser humano fuerte, noble y supremo que es capaz de darse a sí mismo el sentido de su acto de vivir. </a:t>
            </a:r>
          </a:p>
          <a:p>
            <a:pPr>
              <a:spcBef>
                <a:spcPts val="0"/>
              </a:spcBef>
              <a:buClr>
                <a:srgbClr val="92D050"/>
              </a:buClr>
            </a:pPr>
            <a:r>
              <a:rPr lang="es-PE" sz="2000" dirty="0"/>
              <a:t>El hombre es ya libre en la máxima expresión de su autoafirmación derivada de su madura toma de conciencia de lo que significa la muerte de la disciplina divina. </a:t>
            </a:r>
          </a:p>
          <a:p>
            <a:pPr>
              <a:spcBef>
                <a:spcPts val="0"/>
              </a:spcBef>
              <a:buClr>
                <a:srgbClr val="92D050"/>
              </a:buClr>
            </a:pPr>
            <a:r>
              <a:rPr lang="es-ES" sz="2000" dirty="0"/>
              <a:t>El nihilismo, en su última expresión, exige una dura autodisciplina en nombre de la nueva moral de la “amoralidad”.</a:t>
            </a:r>
            <a:endParaRPr lang="es-PE"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Compuesto">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488</TotalTime>
  <Words>4166</Words>
  <Application>Microsoft Office PowerPoint</Application>
  <PresentationFormat>Presentación en pantalla (4:3)</PresentationFormat>
  <Paragraphs>173</Paragraphs>
  <Slides>37</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37</vt:i4>
      </vt:variant>
    </vt:vector>
  </HeadingPairs>
  <TitlesOfParts>
    <vt:vector size="45" baseType="lpstr">
      <vt:lpstr>Book Antiqua</vt:lpstr>
      <vt:lpstr>Century Gothic</vt:lpstr>
      <vt:lpstr>Franklin Gothic Book</vt:lpstr>
      <vt:lpstr>Gill Sans MT</vt:lpstr>
      <vt:lpstr>Times New Roman</vt:lpstr>
      <vt:lpstr>Wingdings</vt:lpstr>
      <vt:lpstr>Wingdings 2</vt:lpstr>
      <vt:lpstr>Austin</vt:lpstr>
      <vt:lpstr>Nietzsche </vt:lpstr>
      <vt:lpstr>La voluntad de poder</vt:lpstr>
      <vt:lpstr>La voluntad de poder</vt:lpstr>
      <vt:lpstr>La voluntad de poder</vt:lpstr>
      <vt:lpstr>La voluntad de poder</vt:lpstr>
      <vt:lpstr>La voluntad de poder</vt:lpstr>
      <vt:lpstr>La voluntad de poder</vt:lpstr>
      <vt:lpstr>La voluntad de poder</vt:lpstr>
      <vt:lpstr>La voluntad de poder</vt:lpstr>
      <vt:lpstr>La voluntad de poder</vt:lpstr>
      <vt:lpstr>Voluntad de poder y eterno retorno</vt:lpstr>
      <vt:lpstr>La muerte de Dios</vt:lpstr>
      <vt:lpstr>La muerte de Dios</vt:lpstr>
      <vt:lpstr>Develamiento del nihilismo</vt:lpstr>
      <vt:lpstr>Develamiento del nihilismo</vt:lpstr>
      <vt:lpstr>Explicitación del nihilismo</vt:lpstr>
      <vt:lpstr>Visión de vida, la nueva verdad</vt:lpstr>
      <vt:lpstr>Visión de vida, la nueva verdad</vt:lpstr>
      <vt:lpstr>Visión de vida, la nueva verdad</vt:lpstr>
      <vt:lpstr>Dioniso</vt:lpstr>
      <vt:lpstr>Dioniso</vt:lpstr>
      <vt:lpstr>Los cinco «No» de Dioniso</vt:lpstr>
      <vt:lpstr>Los cinco «No» de Dioniso</vt:lpstr>
      <vt:lpstr>Los cinco «No» de Dioniso</vt:lpstr>
      <vt:lpstr>El «Sí» de Dioniso</vt:lpstr>
      <vt:lpstr>El «Sí» de Dioniso</vt:lpstr>
      <vt:lpstr>El «Sí» de Dioniso</vt:lpstr>
      <vt:lpstr>El «Sí» de Dioniso</vt:lpstr>
      <vt:lpstr>Aquellos viejos fantasmas dualistas</vt:lpstr>
      <vt:lpstr>Aquellos viejos fantasmas dualistas</vt:lpstr>
      <vt:lpstr>El eterno retorno </vt:lpstr>
      <vt:lpstr>El eterno retorno </vt:lpstr>
      <vt:lpstr>El ser, voluntad absoluta</vt:lpstr>
      <vt:lpstr>El ser, voluntad absoluta</vt:lpstr>
      <vt:lpstr>El ser, voluntad absoluta</vt:lpstr>
      <vt:lpstr>Bibliografía </vt:lpstr>
      <vt:lpstr>Bibliografía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voluntad de poder</dc:title>
  <dc:creator>JEDI</dc:creator>
  <cp:lastModifiedBy>Cesar Inca Mendoza Loyola</cp:lastModifiedBy>
  <cp:revision>54</cp:revision>
  <dcterms:created xsi:type="dcterms:W3CDTF">2015-09-20T03:25:04Z</dcterms:created>
  <dcterms:modified xsi:type="dcterms:W3CDTF">2022-05-27T23:26:03Z</dcterms:modified>
</cp:coreProperties>
</file>