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71" r:id="rId4"/>
    <p:sldId id="275" r:id="rId5"/>
    <p:sldId id="314" r:id="rId6"/>
    <p:sldId id="313" r:id="rId7"/>
    <p:sldId id="315" r:id="rId8"/>
    <p:sldId id="316" r:id="rId9"/>
    <p:sldId id="317" r:id="rId10"/>
    <p:sldId id="276" r:id="rId11"/>
    <p:sldId id="277" r:id="rId12"/>
    <p:sldId id="320" r:id="rId13"/>
    <p:sldId id="321" r:id="rId14"/>
    <p:sldId id="278" r:id="rId15"/>
    <p:sldId id="338" r:id="rId16"/>
    <p:sldId id="339" r:id="rId17"/>
    <p:sldId id="279" r:id="rId18"/>
    <p:sldId id="322" r:id="rId19"/>
    <p:sldId id="323" r:id="rId20"/>
    <p:sldId id="324" r:id="rId21"/>
    <p:sldId id="325" r:id="rId22"/>
    <p:sldId id="326" r:id="rId23"/>
    <p:sldId id="259" r:id="rId24"/>
    <p:sldId id="310" r:id="rId25"/>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006600"/>
    <a:srgbClr val="008000"/>
    <a:srgbClr val="0000CC"/>
    <a:srgbClr val="333399"/>
    <a:srgbClr val="336600"/>
    <a:srgbClr val="3333FF"/>
    <a:srgbClr val="003300"/>
    <a:srgbClr val="0066CC"/>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8 Subtítulo"/>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FB7E8825-7CE3-40FD-8D64-41EC94BFCBA1}" type="datetimeFigureOut">
              <a:rPr lang="es-PE" smtClean="0"/>
              <a:pPr/>
              <a:t>4/05/2024</a:t>
            </a:fld>
            <a:endParaRPr lang="es-PE" dirty="0"/>
          </a:p>
        </p:txBody>
      </p:sp>
      <p:sp>
        <p:nvSpPr>
          <p:cNvPr id="17" name="16 Marcador de pie de página"/>
          <p:cNvSpPr>
            <a:spLocks noGrp="1"/>
          </p:cNvSpPr>
          <p:nvPr>
            <p:ph type="ftr" sz="quarter" idx="11"/>
          </p:nvPr>
        </p:nvSpPr>
        <p:spPr/>
        <p:txBody>
          <a:bodyPr/>
          <a:lstStyle/>
          <a:p>
            <a:endParaRPr lang="es-PE" dirty="0"/>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E645514F-1712-4CB6-867E-2CAA13AC59C1}" type="slidenum">
              <a:rPr lang="es-PE" smtClean="0"/>
              <a:pPr/>
              <a:t>‹Nº›</a:t>
            </a:fld>
            <a:endParaRPr lang="es-PE" dirty="0"/>
          </a:p>
        </p:txBody>
      </p:sp>
      <p:sp>
        <p:nvSpPr>
          <p:cNvPr id="7" name="6 Rectángulo"/>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FB7E8825-7CE3-40FD-8D64-41EC94BFCBA1}" type="datetimeFigureOut">
              <a:rPr lang="es-PE" smtClean="0"/>
              <a:pPr/>
              <a:t>4/05/2024</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E645514F-1712-4CB6-867E-2CAA13AC59C1}" type="slidenum">
              <a:rPr lang="es-PE" smtClean="0"/>
              <a:pPr/>
              <a:t>‹Nº›</a:t>
            </a:fld>
            <a:endParaRPr lang="es-P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FB7E8825-7CE3-40FD-8D64-41EC94BFCBA1}" type="datetimeFigureOut">
              <a:rPr lang="es-PE" smtClean="0"/>
              <a:pPr/>
              <a:t>4/05/2024</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E645514F-1712-4CB6-867E-2CAA13AC59C1}" type="slidenum">
              <a:rPr lang="es-PE" smtClean="0"/>
              <a:pPr/>
              <a:t>‹Nº›</a:t>
            </a:fld>
            <a:endParaRPr lang="es-P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fld id="{FB7E8825-7CE3-40FD-8D64-41EC94BFCBA1}" type="datetimeFigureOut">
              <a:rPr lang="es-PE" smtClean="0"/>
              <a:pPr/>
              <a:t>4/05/2024</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E645514F-1712-4CB6-867E-2CAA13AC59C1}" type="slidenum">
              <a:rPr lang="es-PE" smtClean="0"/>
              <a:pPr/>
              <a:t>‹Nº›</a:t>
            </a:fld>
            <a:endParaRPr lang="es-PE" dirty="0"/>
          </a:p>
        </p:txBody>
      </p:sp>
      <p:sp>
        <p:nvSpPr>
          <p:cNvPr id="8" name="7 Marcador de contenido"/>
          <p:cNvSpPr>
            <a:spLocks noGrp="1"/>
          </p:cNvSpPr>
          <p:nvPr>
            <p:ph sz="quarter" idx="1"/>
          </p:nvPr>
        </p:nvSpPr>
        <p:spPr>
          <a:xfrm>
            <a:off x="914400" y="1447800"/>
            <a:ext cx="777240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FB7E8825-7CE3-40FD-8D64-41EC94BFCBA1}" type="datetimeFigureOut">
              <a:rPr lang="es-PE" smtClean="0"/>
              <a:pPr/>
              <a:t>4/05/2024</a:t>
            </a:fld>
            <a:endParaRPr lang="es-PE" dirty="0"/>
          </a:p>
        </p:txBody>
      </p:sp>
      <p:sp>
        <p:nvSpPr>
          <p:cNvPr id="5" name="4 Marcador de pie de página"/>
          <p:cNvSpPr>
            <a:spLocks noGrp="1"/>
          </p:cNvSpPr>
          <p:nvPr>
            <p:ph type="ftr" sz="quarter" idx="11"/>
          </p:nvPr>
        </p:nvSpPr>
        <p:spPr>
          <a:xfrm>
            <a:off x="800100" y="6172200"/>
            <a:ext cx="4000500" cy="457200"/>
          </a:xfrm>
        </p:spPr>
        <p:txBody>
          <a:bodyPr/>
          <a:lstStyle/>
          <a:p>
            <a:endParaRPr lang="es-PE" dirty="0"/>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5 Marcador de número de diapositiva"/>
          <p:cNvSpPr>
            <a:spLocks noGrp="1"/>
          </p:cNvSpPr>
          <p:nvPr>
            <p:ph type="sldNum" sz="quarter" idx="12"/>
          </p:nvPr>
        </p:nvSpPr>
        <p:spPr>
          <a:xfrm>
            <a:off x="146304" y="6208776"/>
            <a:ext cx="457200" cy="457200"/>
          </a:xfrm>
        </p:spPr>
        <p:txBody>
          <a:bodyPr/>
          <a:lstStyle/>
          <a:p>
            <a:fld id="{E645514F-1712-4CB6-867E-2CAA13AC59C1}" type="slidenum">
              <a:rPr lang="es-PE" smtClean="0"/>
              <a:pPr/>
              <a:t>‹Nº›</a:t>
            </a:fld>
            <a:endParaRPr lang="es-PE"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FB7E8825-7CE3-40FD-8D64-41EC94BFCBA1}" type="datetimeFigureOut">
              <a:rPr lang="es-PE" smtClean="0"/>
              <a:pPr/>
              <a:t>4/05/2024</a:t>
            </a:fld>
            <a:endParaRPr lang="es-PE" dirty="0"/>
          </a:p>
        </p:txBody>
      </p:sp>
      <p:sp>
        <p:nvSpPr>
          <p:cNvPr id="6" name="5 Marcador de pie de página"/>
          <p:cNvSpPr>
            <a:spLocks noGrp="1"/>
          </p:cNvSpPr>
          <p:nvPr>
            <p:ph type="ftr" sz="quarter" idx="11"/>
          </p:nvPr>
        </p:nvSpPr>
        <p:spPr/>
        <p:txBody>
          <a:bodyPr/>
          <a:lstStyle/>
          <a:p>
            <a:endParaRPr lang="es-PE" dirty="0"/>
          </a:p>
        </p:txBody>
      </p:sp>
      <p:sp>
        <p:nvSpPr>
          <p:cNvPr id="7" name="6 Marcador de número de diapositiva"/>
          <p:cNvSpPr>
            <a:spLocks noGrp="1"/>
          </p:cNvSpPr>
          <p:nvPr>
            <p:ph type="sldNum" sz="quarter" idx="12"/>
          </p:nvPr>
        </p:nvSpPr>
        <p:spPr/>
        <p:txBody>
          <a:bodyPr/>
          <a:lstStyle/>
          <a:p>
            <a:fld id="{E645514F-1712-4CB6-867E-2CAA13AC59C1}" type="slidenum">
              <a:rPr lang="es-PE" smtClean="0"/>
              <a:pPr/>
              <a:t>‹Nº›</a:t>
            </a:fld>
            <a:endParaRPr lang="es-PE" dirty="0"/>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7" name="6 Marcador de fecha"/>
          <p:cNvSpPr>
            <a:spLocks noGrp="1"/>
          </p:cNvSpPr>
          <p:nvPr>
            <p:ph type="dt" sz="half" idx="10"/>
          </p:nvPr>
        </p:nvSpPr>
        <p:spPr/>
        <p:txBody>
          <a:bodyPr/>
          <a:lstStyle/>
          <a:p>
            <a:fld id="{FB7E8825-7CE3-40FD-8D64-41EC94BFCBA1}" type="datetimeFigureOut">
              <a:rPr lang="es-PE" smtClean="0"/>
              <a:pPr/>
              <a:t>4/05/2024</a:t>
            </a:fld>
            <a:endParaRPr lang="es-PE" dirty="0"/>
          </a:p>
        </p:txBody>
      </p:sp>
      <p:sp>
        <p:nvSpPr>
          <p:cNvPr id="8" name="7 Marcador de pie de página"/>
          <p:cNvSpPr>
            <a:spLocks noGrp="1"/>
          </p:cNvSpPr>
          <p:nvPr>
            <p:ph type="ftr" sz="quarter" idx="11"/>
          </p:nvPr>
        </p:nvSpPr>
        <p:spPr/>
        <p:txBody>
          <a:bodyPr/>
          <a:lstStyle/>
          <a:p>
            <a:endParaRPr lang="es-PE" dirty="0"/>
          </a:p>
        </p:txBody>
      </p:sp>
      <p:sp>
        <p:nvSpPr>
          <p:cNvPr id="9" name="8 Marcador de número de diapositiva"/>
          <p:cNvSpPr>
            <a:spLocks noGrp="1"/>
          </p:cNvSpPr>
          <p:nvPr>
            <p:ph type="sldNum" sz="quarter" idx="12"/>
          </p:nvPr>
        </p:nvSpPr>
        <p:spPr/>
        <p:txBody>
          <a:bodyPr/>
          <a:lstStyle/>
          <a:p>
            <a:fld id="{E645514F-1712-4CB6-867E-2CAA13AC59C1}" type="slidenum">
              <a:rPr lang="es-PE" smtClean="0"/>
              <a:pPr/>
              <a:t>‹Nº›</a:t>
            </a:fld>
            <a:endParaRPr lang="es-PE" dirty="0"/>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FB7E8825-7CE3-40FD-8D64-41EC94BFCBA1}" type="datetimeFigureOut">
              <a:rPr lang="es-PE" smtClean="0"/>
              <a:pPr/>
              <a:t>4/05/2024</a:t>
            </a:fld>
            <a:endParaRPr lang="es-PE" dirty="0"/>
          </a:p>
        </p:txBody>
      </p:sp>
      <p:sp>
        <p:nvSpPr>
          <p:cNvPr id="4" name="3 Marcador de pie de página"/>
          <p:cNvSpPr>
            <a:spLocks noGrp="1"/>
          </p:cNvSpPr>
          <p:nvPr>
            <p:ph type="ftr" sz="quarter" idx="11"/>
          </p:nvPr>
        </p:nvSpPr>
        <p:spPr/>
        <p:txBody>
          <a:bodyPr/>
          <a:lstStyle/>
          <a:p>
            <a:endParaRPr lang="es-PE" dirty="0"/>
          </a:p>
        </p:txBody>
      </p:sp>
      <p:sp>
        <p:nvSpPr>
          <p:cNvPr id="5" name="4 Marcador de número de diapositiva"/>
          <p:cNvSpPr>
            <a:spLocks noGrp="1"/>
          </p:cNvSpPr>
          <p:nvPr>
            <p:ph type="sldNum" sz="quarter" idx="12"/>
          </p:nvPr>
        </p:nvSpPr>
        <p:spPr/>
        <p:txBody>
          <a:bodyPr/>
          <a:lstStyle/>
          <a:p>
            <a:fld id="{E645514F-1712-4CB6-867E-2CAA13AC59C1}" type="slidenum">
              <a:rPr lang="es-PE" smtClean="0"/>
              <a:pPr/>
              <a:t>‹Nº›</a:t>
            </a:fld>
            <a:endParaRPr lang="es-P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B7E8825-7CE3-40FD-8D64-41EC94BFCBA1}" type="datetimeFigureOut">
              <a:rPr lang="es-PE" smtClean="0"/>
              <a:pPr/>
              <a:t>4/05/2024</a:t>
            </a:fld>
            <a:endParaRPr lang="es-PE" dirty="0"/>
          </a:p>
        </p:txBody>
      </p:sp>
      <p:sp>
        <p:nvSpPr>
          <p:cNvPr id="3" name="2 Marcador de pie de página"/>
          <p:cNvSpPr>
            <a:spLocks noGrp="1"/>
          </p:cNvSpPr>
          <p:nvPr>
            <p:ph type="ftr" sz="quarter" idx="11"/>
          </p:nvPr>
        </p:nvSpPr>
        <p:spPr/>
        <p:txBody>
          <a:bodyPr/>
          <a:lstStyle/>
          <a:p>
            <a:endParaRPr lang="es-PE" dirty="0"/>
          </a:p>
        </p:txBody>
      </p:sp>
      <p:sp>
        <p:nvSpPr>
          <p:cNvPr id="4" name="3 Marcador de número de diapositiva"/>
          <p:cNvSpPr>
            <a:spLocks noGrp="1"/>
          </p:cNvSpPr>
          <p:nvPr>
            <p:ph type="sldNum" sz="quarter" idx="12"/>
          </p:nvPr>
        </p:nvSpPr>
        <p:spPr/>
        <p:txBody>
          <a:bodyPr/>
          <a:lstStyle/>
          <a:p>
            <a:fld id="{E645514F-1712-4CB6-867E-2CAA13AC59C1}" type="slidenum">
              <a:rPr lang="es-PE" smtClean="0"/>
              <a:pPr/>
              <a:t>‹Nº›</a:t>
            </a:fld>
            <a:endParaRPr lang="es-P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FB7E8825-7CE3-40FD-8D64-41EC94BFCBA1}" type="datetimeFigureOut">
              <a:rPr lang="es-PE" smtClean="0"/>
              <a:pPr/>
              <a:t>4/05/2024</a:t>
            </a:fld>
            <a:endParaRPr lang="es-PE" dirty="0"/>
          </a:p>
        </p:txBody>
      </p:sp>
      <p:sp>
        <p:nvSpPr>
          <p:cNvPr id="6" name="5 Marcador de pie de página"/>
          <p:cNvSpPr>
            <a:spLocks noGrp="1"/>
          </p:cNvSpPr>
          <p:nvPr>
            <p:ph type="ftr" sz="quarter" idx="11"/>
          </p:nvPr>
        </p:nvSpPr>
        <p:spPr/>
        <p:txBody>
          <a:bodyPr/>
          <a:lstStyle/>
          <a:p>
            <a:endParaRPr lang="es-PE" dirty="0"/>
          </a:p>
        </p:txBody>
      </p:sp>
      <p:sp>
        <p:nvSpPr>
          <p:cNvPr id="7" name="6 Marcador de número de diapositiva"/>
          <p:cNvSpPr>
            <a:spLocks noGrp="1"/>
          </p:cNvSpPr>
          <p:nvPr>
            <p:ph type="sldNum" sz="quarter" idx="12"/>
          </p:nvPr>
        </p:nvSpPr>
        <p:spPr/>
        <p:txBody>
          <a:bodyPr/>
          <a:lstStyle/>
          <a:p>
            <a:fld id="{E645514F-1712-4CB6-867E-2CAA13AC59C1}" type="slidenum">
              <a:rPr lang="es-PE" smtClean="0"/>
              <a:pPr/>
              <a:t>‹Nº›</a:t>
            </a:fld>
            <a:endParaRPr lang="es-PE" dirty="0"/>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FB7E8825-7CE3-40FD-8D64-41EC94BFCBA1}" type="datetimeFigureOut">
              <a:rPr lang="es-PE" smtClean="0"/>
              <a:pPr/>
              <a:t>4/05/2024</a:t>
            </a:fld>
            <a:endParaRPr lang="es-PE" dirty="0"/>
          </a:p>
        </p:txBody>
      </p:sp>
      <p:sp>
        <p:nvSpPr>
          <p:cNvPr id="6" name="5 Marcador de pie de página"/>
          <p:cNvSpPr>
            <a:spLocks noGrp="1"/>
          </p:cNvSpPr>
          <p:nvPr>
            <p:ph type="ftr" sz="quarter" idx="11"/>
          </p:nvPr>
        </p:nvSpPr>
        <p:spPr>
          <a:xfrm>
            <a:off x="914400" y="6172200"/>
            <a:ext cx="3886200" cy="457200"/>
          </a:xfrm>
        </p:spPr>
        <p:txBody>
          <a:bodyPr/>
          <a:lstStyle/>
          <a:p>
            <a:endParaRPr lang="es-PE" dirty="0"/>
          </a:p>
        </p:txBody>
      </p:sp>
      <p:sp>
        <p:nvSpPr>
          <p:cNvPr id="7" name="6 Marcador de número de diapositiva"/>
          <p:cNvSpPr>
            <a:spLocks noGrp="1"/>
          </p:cNvSpPr>
          <p:nvPr>
            <p:ph type="sldNum" sz="quarter" idx="12"/>
          </p:nvPr>
        </p:nvSpPr>
        <p:spPr>
          <a:xfrm>
            <a:off x="146304" y="6208776"/>
            <a:ext cx="457200" cy="457200"/>
          </a:xfrm>
        </p:spPr>
        <p:txBody>
          <a:bodyPr/>
          <a:lstStyle/>
          <a:p>
            <a:fld id="{E645514F-1712-4CB6-867E-2CAA13AC59C1}" type="slidenum">
              <a:rPr lang="es-PE" smtClean="0"/>
              <a:pPr/>
              <a:t>‹Nº›</a:t>
            </a:fld>
            <a:endParaRPr lang="es-PE" dirty="0"/>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dirty="0"/>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7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914400" y="274638"/>
            <a:ext cx="7772400" cy="1143000"/>
          </a:xfrm>
          <a:prstGeom prst="rect">
            <a:avLst/>
          </a:prstGeom>
        </p:spPr>
        <p:txBody>
          <a:bodyPr bIns="91440" anchor="b" anchorCtr="0">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B7E8825-7CE3-40FD-8D64-41EC94BFCBA1}" type="datetimeFigureOut">
              <a:rPr lang="es-PE" smtClean="0"/>
              <a:pPr/>
              <a:t>4/05/2024</a:t>
            </a:fld>
            <a:endParaRPr lang="es-PE" dirty="0"/>
          </a:p>
        </p:txBody>
      </p:sp>
      <p:sp>
        <p:nvSpPr>
          <p:cNvPr id="3" name="2 Marcador de pie de página"/>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s-PE" dirty="0"/>
          </a:p>
        </p:txBody>
      </p:sp>
      <p:sp>
        <p:nvSpPr>
          <p:cNvPr id="23" name="22 Marcador de número de diapositiva"/>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645514F-1712-4CB6-867E-2CAA13AC59C1}" type="slidenum">
              <a:rPr lang="es-PE" smtClean="0"/>
              <a:pPr/>
              <a:t>‹Nº›</a:t>
            </a:fld>
            <a:endParaRPr lang="es-PE"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normAutofit/>
          </a:bodyPr>
          <a:lstStyle/>
          <a:p>
            <a:pPr>
              <a:spcBef>
                <a:spcPts val="0"/>
              </a:spcBef>
            </a:pPr>
            <a:r>
              <a:rPr lang="es-ES" sz="3200"/>
              <a:t>Zaratustra como nuevo paradigma vital I</a:t>
            </a:r>
            <a:endParaRPr lang="es-PE" sz="3200" dirty="0"/>
          </a:p>
        </p:txBody>
      </p:sp>
      <p:sp>
        <p:nvSpPr>
          <p:cNvPr id="2" name="1 Título"/>
          <p:cNvSpPr>
            <a:spLocks noGrp="1"/>
          </p:cNvSpPr>
          <p:nvPr>
            <p:ph type="ctrTitle"/>
          </p:nvPr>
        </p:nvSpPr>
        <p:spPr/>
        <p:txBody>
          <a:bodyPr>
            <a:normAutofit/>
          </a:bodyPr>
          <a:lstStyle/>
          <a:p>
            <a:r>
              <a:rPr lang="es-ES" sz="4800" b="1"/>
              <a:t>Nietzsche</a:t>
            </a:r>
            <a:endParaRPr lang="es-PE" sz="4800" b="1" dirty="0"/>
          </a:p>
        </p:txBody>
      </p:sp>
      <p:pic>
        <p:nvPicPr>
          <p:cNvPr id="14338" name="Picture 2" descr="http://img.destinoytarot.com/wp-content/uploads/2011/08/Ahura-Mazda.jpg"/>
          <p:cNvPicPr>
            <a:picLocks noChangeAspect="1" noChangeArrowheads="1"/>
          </p:cNvPicPr>
          <p:nvPr/>
        </p:nvPicPr>
        <p:blipFill>
          <a:blip r:embed="rId2" cstate="print"/>
          <a:srcRect/>
          <a:stretch>
            <a:fillRect/>
          </a:stretch>
        </p:blipFill>
        <p:spPr bwMode="auto">
          <a:xfrm>
            <a:off x="2285984" y="3857628"/>
            <a:ext cx="4695445" cy="2736000"/>
          </a:xfrm>
          <a:prstGeom prst="rect">
            <a:avLst/>
          </a:prstGeom>
          <a:noFill/>
        </p:spPr>
      </p:pic>
      <p:pic>
        <p:nvPicPr>
          <p:cNvPr id="5" name="Imagen 4">
            <a:extLst>
              <a:ext uri="{FF2B5EF4-FFF2-40B4-BE49-F238E27FC236}">
                <a16:creationId xmlns:a16="http://schemas.microsoft.com/office/drawing/2014/main" id="{FB85B4C8-0BE4-4823-816B-21879B5A9599}"/>
              </a:ext>
            </a:extLst>
          </p:cNvPr>
          <p:cNvPicPr>
            <a:picLocks noChangeAspect="1"/>
          </p:cNvPicPr>
          <p:nvPr/>
        </p:nvPicPr>
        <p:blipFill>
          <a:blip r:embed="rId3"/>
          <a:stretch>
            <a:fillRect/>
          </a:stretch>
        </p:blipFill>
        <p:spPr>
          <a:xfrm>
            <a:off x="7755320" y="5352741"/>
            <a:ext cx="931480" cy="936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300" dirty="0"/>
              <a:t>De las cátedras de la virtud</a:t>
            </a:r>
            <a:endParaRPr lang="es-PE" sz="4300" dirty="0"/>
          </a:p>
        </p:txBody>
      </p:sp>
      <p:sp>
        <p:nvSpPr>
          <p:cNvPr id="3" name="2 Marcador de contenido"/>
          <p:cNvSpPr>
            <a:spLocks noGrp="1"/>
          </p:cNvSpPr>
          <p:nvPr>
            <p:ph sz="quarter" idx="1"/>
          </p:nvPr>
        </p:nvSpPr>
        <p:spPr/>
        <p:txBody>
          <a:bodyPr>
            <a:noAutofit/>
          </a:bodyPr>
          <a:lstStyle/>
          <a:p>
            <a:pPr algn="ctr">
              <a:buNone/>
            </a:pPr>
            <a:r>
              <a:rPr lang="es-ES" sz="2200" b="1" i="1" dirty="0">
                <a:solidFill>
                  <a:srgbClr val="336600"/>
                </a:solidFill>
              </a:rPr>
              <a:t>“</a:t>
            </a:r>
            <a:r>
              <a:rPr lang="es-PE" sz="2200" b="1" i="1" dirty="0">
                <a:solidFill>
                  <a:srgbClr val="336600"/>
                </a:solidFill>
              </a:rPr>
              <a:t>Ahora comprendo claramente lo que en otro tiempo se buscaba ante todo cuando se buscaba maestros de virtud. ¡Buen sueño es lo que se buscaba, y, para ello, virtudes que fueran como adormideras!</a:t>
            </a:r>
            <a:r>
              <a:rPr lang="es-ES" sz="2200" b="1" i="1" dirty="0">
                <a:solidFill>
                  <a:srgbClr val="336600"/>
                </a:solidFill>
              </a:rPr>
              <a:t>”</a:t>
            </a:r>
          </a:p>
          <a:p>
            <a:pPr>
              <a:buNone/>
            </a:pPr>
            <a:endParaRPr lang="es-ES" sz="2400" dirty="0">
              <a:solidFill>
                <a:srgbClr val="003300"/>
              </a:solidFill>
            </a:endParaRPr>
          </a:p>
          <a:p>
            <a:pPr>
              <a:buNone/>
            </a:pPr>
            <a:r>
              <a:rPr lang="es-ES" dirty="0">
                <a:solidFill>
                  <a:srgbClr val="003300"/>
                </a:solidFill>
              </a:rPr>
              <a:t>La justificación de este tipo de cátedra se sustenta en:</a:t>
            </a:r>
          </a:p>
          <a:p>
            <a:pPr lvl="1">
              <a:buClr>
                <a:srgbClr val="336600"/>
              </a:buClr>
              <a:buFont typeface="Wingdings" pitchFamily="2" charset="2"/>
              <a:buChar char="v"/>
            </a:pPr>
            <a:r>
              <a:rPr lang="es-ES" b="1" i="1" dirty="0">
                <a:solidFill>
                  <a:srgbClr val="003300"/>
                </a:solidFill>
              </a:rPr>
              <a:t>la postulación de una dimensión metafísica;</a:t>
            </a:r>
          </a:p>
          <a:p>
            <a:pPr lvl="1">
              <a:buClr>
                <a:srgbClr val="336600"/>
              </a:buClr>
              <a:buFont typeface="Wingdings" pitchFamily="2" charset="2"/>
              <a:buChar char="v"/>
            </a:pPr>
            <a:r>
              <a:rPr lang="es-ES" b="1" i="1" dirty="0">
                <a:solidFill>
                  <a:srgbClr val="003300"/>
                </a:solidFill>
              </a:rPr>
              <a:t>una retorcida concepción de nuestra corporeidad;</a:t>
            </a:r>
          </a:p>
          <a:p>
            <a:pPr lvl="1">
              <a:buClr>
                <a:srgbClr val="336600"/>
              </a:buClr>
              <a:buFont typeface="Wingdings" pitchFamily="2" charset="2"/>
              <a:buChar char="v"/>
            </a:pPr>
            <a:r>
              <a:rPr lang="es-ES" b="1" i="1" dirty="0">
                <a:solidFill>
                  <a:srgbClr val="003300"/>
                </a:solidFill>
              </a:rPr>
              <a:t>una negación sistemática del individuo como auténtico agente fundador de los valores morales. </a:t>
            </a:r>
          </a:p>
          <a:p>
            <a:pPr algn="ctr">
              <a:buNone/>
            </a:pPr>
            <a:r>
              <a:rPr lang="es-ES" sz="2400" dirty="0">
                <a:solidFill>
                  <a:srgbClr val="336600"/>
                </a:solidFill>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300" dirty="0"/>
              <a:t>De los trasmundanos</a:t>
            </a:r>
            <a:endParaRPr lang="es-PE" sz="4300" dirty="0"/>
          </a:p>
        </p:txBody>
      </p:sp>
      <p:sp>
        <p:nvSpPr>
          <p:cNvPr id="3" name="2 Marcador de contenido"/>
          <p:cNvSpPr>
            <a:spLocks noGrp="1"/>
          </p:cNvSpPr>
          <p:nvPr>
            <p:ph sz="quarter" idx="1"/>
          </p:nvPr>
        </p:nvSpPr>
        <p:spPr/>
        <p:txBody>
          <a:bodyPr>
            <a:noAutofit/>
          </a:bodyPr>
          <a:lstStyle/>
          <a:p>
            <a:r>
              <a:rPr lang="es-PE" sz="2400" i="1" dirty="0"/>
              <a:t>Hinterweltler </a:t>
            </a:r>
            <a:r>
              <a:rPr lang="es-PE" sz="2400" dirty="0"/>
              <a:t>es un término inventado por Nietzsche en la segunda parte de </a:t>
            </a:r>
            <a:r>
              <a:rPr lang="es-PE" sz="2400" i="1" dirty="0"/>
              <a:t>Humano, demasiado humano</a:t>
            </a:r>
            <a:r>
              <a:rPr lang="es-PE" sz="2400" dirty="0"/>
              <a:t>, en base a la palabra </a:t>
            </a:r>
            <a:r>
              <a:rPr lang="es-PE" sz="2400" i="1" dirty="0"/>
              <a:t>Hinterwäldler</a:t>
            </a:r>
            <a:r>
              <a:rPr lang="es-PE" sz="2400" dirty="0"/>
              <a:t>, el que habita en el </a:t>
            </a:r>
            <a:r>
              <a:rPr lang="es-PE" sz="2400" i="1" dirty="0"/>
              <a:t>Hinterwald</a:t>
            </a:r>
            <a:r>
              <a:rPr lang="es-PE" sz="2400" dirty="0"/>
              <a:t>, la parte de detrás del bosque.</a:t>
            </a:r>
          </a:p>
          <a:p>
            <a:r>
              <a:rPr lang="es-PE" sz="2400" dirty="0"/>
              <a:t>También tienen las connotaciones de «troglodita» y  «hombre inculto», lo cual lleva al término «trasmundano» a enfatizar cómo el «metafísico» ignora burdamente a la realidad mundana.</a:t>
            </a:r>
          </a:p>
          <a:p>
            <a:pPr>
              <a:buNone/>
            </a:pPr>
            <a:endParaRPr lang="es-PE" sz="2100" dirty="0">
              <a:solidFill>
                <a:srgbClr val="336600"/>
              </a:solidFill>
            </a:endParaRPr>
          </a:p>
          <a:p>
            <a:pPr algn="ctr">
              <a:buNone/>
            </a:pPr>
            <a:r>
              <a:rPr lang="es-PE" sz="2100" b="1" i="1" dirty="0">
                <a:solidFill>
                  <a:srgbClr val="336600"/>
                </a:solidFill>
              </a:rPr>
              <a:t>“«Aquel mundo» está bien oculto a los ojos del hombre, aquel inhumano mundo deshumanizado, que es una nada celeste; y el vientre del ser no habla en modo alguno al hombre, a no ser en forma de hombre.”</a:t>
            </a:r>
          </a:p>
          <a:p>
            <a:pPr algn="ctr">
              <a:buNone/>
            </a:pPr>
            <a:endParaRPr lang="es-PE" sz="2100" b="1" i="1" dirty="0">
              <a:solidFill>
                <a:srgbClr val="336600"/>
              </a:solidFill>
            </a:endParaRPr>
          </a:p>
          <a:p>
            <a:pPr algn="ctr">
              <a:buNone/>
            </a:pPr>
            <a:r>
              <a:rPr lang="es-PE" sz="2100" b="1" i="1" dirty="0">
                <a:solidFill>
                  <a:srgbClr val="336600"/>
                </a:solidFill>
              </a:rPr>
              <a:t> </a:t>
            </a:r>
          </a:p>
          <a:p>
            <a:pPr algn="ctr">
              <a:buNone/>
            </a:pPr>
            <a:r>
              <a:rPr lang="es-ES" sz="2400" dirty="0">
                <a:solidFill>
                  <a:srgbClr val="336600"/>
                </a:solid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300" dirty="0"/>
              <a:t>De los trasmundanos</a:t>
            </a:r>
            <a:endParaRPr lang="es-PE" sz="4300" dirty="0"/>
          </a:p>
        </p:txBody>
      </p:sp>
      <p:sp>
        <p:nvSpPr>
          <p:cNvPr id="3" name="2 Marcador de contenido"/>
          <p:cNvSpPr>
            <a:spLocks noGrp="1"/>
          </p:cNvSpPr>
          <p:nvPr>
            <p:ph sz="quarter" idx="1"/>
          </p:nvPr>
        </p:nvSpPr>
        <p:spPr/>
        <p:txBody>
          <a:bodyPr>
            <a:noAutofit/>
          </a:bodyPr>
          <a:lstStyle/>
          <a:p>
            <a:pPr algn="ctr">
              <a:buNone/>
            </a:pPr>
            <a:r>
              <a:rPr lang="es-PE" sz="2100" b="1" i="1" dirty="0">
                <a:solidFill>
                  <a:srgbClr val="336600"/>
                </a:solidFill>
              </a:rPr>
              <a:t>“Enfermos y moribundos eran los que despreciaron el cuerpo y la tierra y los que inventaron las cosas celestes y las gotas de sangre redentoras: ¡pero incluso estos dulces y sombríos venenos los tomaron del cuerpo y de la tierra!</a:t>
            </a:r>
          </a:p>
          <a:p>
            <a:pPr algn="ctr">
              <a:buNone/>
            </a:pPr>
            <a:r>
              <a:rPr lang="es-PE" sz="2100" b="1" i="1" dirty="0">
                <a:solidFill>
                  <a:srgbClr val="336600"/>
                </a:solidFill>
              </a:rPr>
              <a:t>De su miseria querían escapar, y las estrellas les parecían demasiado lejanas. Entonces suspiraron: «¡Oh, si hubiese caminos celestes para deslizarse furtivamente en otro ser y en otra felicidad!» - ¡entonces se inventaron sus caminos furtivos y sus pequeños brebajes de sangre!</a:t>
            </a:r>
          </a:p>
          <a:p>
            <a:pPr algn="ctr">
              <a:buNone/>
            </a:pPr>
            <a:r>
              <a:rPr lang="es-PE" sz="2100" b="1" i="1" dirty="0">
                <a:solidFill>
                  <a:srgbClr val="336600"/>
                </a:solidFill>
              </a:rPr>
              <a:t>Mucho pueblo enfermo ha habido siempre entre quienes poetizan y tienen la manía de los dioses; odian con furia al hombre del conocimiento y a aquella virtud, la más joven de todas, la que se llama: honestidad.”</a:t>
            </a:r>
          </a:p>
          <a:p>
            <a:pPr algn="ctr">
              <a:buNone/>
            </a:pPr>
            <a:r>
              <a:rPr lang="es-PE" sz="2100" b="1" i="1" dirty="0">
                <a:solidFill>
                  <a:srgbClr val="336600"/>
                </a:solidFill>
              </a:rPr>
              <a:t> </a:t>
            </a:r>
          </a:p>
          <a:p>
            <a:pPr algn="ctr">
              <a:buNone/>
            </a:pPr>
            <a:endParaRPr lang="es-PE" sz="2100" b="1" i="1" dirty="0">
              <a:solidFill>
                <a:srgbClr val="336600"/>
              </a:solidFill>
            </a:endParaRPr>
          </a:p>
          <a:p>
            <a:pPr algn="ctr">
              <a:buNone/>
            </a:pPr>
            <a:endParaRPr lang="es-PE" sz="2100" b="1" i="1" dirty="0">
              <a:solidFill>
                <a:srgbClr val="336600"/>
              </a:solidFill>
            </a:endParaRPr>
          </a:p>
          <a:p>
            <a:pPr algn="ctr">
              <a:buNone/>
            </a:pPr>
            <a:r>
              <a:rPr lang="es-ES" sz="2400" dirty="0">
                <a:solidFill>
                  <a:srgbClr val="336600"/>
                </a:solidFill>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300" dirty="0"/>
              <a:t>De los trasmundanos</a:t>
            </a:r>
            <a:endParaRPr lang="es-PE" sz="4300" dirty="0"/>
          </a:p>
        </p:txBody>
      </p:sp>
      <p:sp>
        <p:nvSpPr>
          <p:cNvPr id="3" name="2 Marcador de contenido"/>
          <p:cNvSpPr>
            <a:spLocks noGrp="1"/>
          </p:cNvSpPr>
          <p:nvPr>
            <p:ph sz="quarter" idx="1"/>
          </p:nvPr>
        </p:nvSpPr>
        <p:spPr/>
        <p:txBody>
          <a:bodyPr>
            <a:noAutofit/>
          </a:bodyPr>
          <a:lstStyle/>
          <a:p>
            <a:pPr algn="ctr">
              <a:buNone/>
            </a:pPr>
            <a:r>
              <a:rPr lang="es-PE" sz="2100" b="1" i="1" dirty="0">
                <a:solidFill>
                  <a:srgbClr val="336600"/>
                </a:solidFill>
              </a:rPr>
              <a:t>“En verdad, no es en trasmundos ni en gotas de sangre redentora: sino que es en el cuerpo en lo que más creen, y su propio cuerpo es para ellos su cosa en sí. </a:t>
            </a:r>
          </a:p>
          <a:p>
            <a:pPr algn="ctr">
              <a:buNone/>
            </a:pPr>
            <a:r>
              <a:rPr lang="es-PE" sz="2100" b="1" i="1" dirty="0">
                <a:solidFill>
                  <a:srgbClr val="336600"/>
                </a:solidFill>
              </a:rPr>
              <a:t>Pero cosa enfermiza es para ellos el cuerpo: y con gusto escaparían de él. Por eso escuchan a los predicadores de la muerte, y ellos mismos predican trasmundos. </a:t>
            </a:r>
          </a:p>
          <a:p>
            <a:pPr algn="ctr">
              <a:buNone/>
            </a:pPr>
            <a:r>
              <a:rPr lang="es-PE" sz="2100" b="1" i="1" dirty="0">
                <a:solidFill>
                  <a:srgbClr val="336600"/>
                </a:solidFill>
              </a:rPr>
              <a:t>Es mejor que oigáis, hermanos míos, la voz del cuerpo sano: es ésta una voz más honesta y más pura.”</a:t>
            </a:r>
          </a:p>
          <a:p>
            <a:pPr algn="ctr">
              <a:buNone/>
            </a:pPr>
            <a:endParaRPr lang="es-PE" sz="2100" b="1" i="1" dirty="0">
              <a:solidFill>
                <a:srgbClr val="336600"/>
              </a:solidFill>
            </a:endParaRPr>
          </a:p>
          <a:p>
            <a:pPr algn="ctr">
              <a:buNone/>
            </a:pPr>
            <a:r>
              <a:rPr lang="es-PE" sz="2100" b="1" i="1" dirty="0">
                <a:solidFill>
                  <a:srgbClr val="336600"/>
                </a:solidFill>
              </a:rPr>
              <a:t>“</a:t>
            </a:r>
            <a:r>
              <a:rPr lang="es-PE" sz="2400" b="1" i="1" dirty="0">
                <a:solidFill>
                  <a:srgbClr val="336600"/>
                </a:solidFill>
              </a:rPr>
              <a:t>Con más honestidad y con más pureza habla el cuerpo sano, el cuerpo perfecto y cuadrado: y habla del sentido de la tierra.”</a:t>
            </a:r>
          </a:p>
          <a:p>
            <a:pPr algn="ctr">
              <a:buNone/>
            </a:pPr>
            <a:endParaRPr lang="es-PE" sz="2100" b="1" i="1" dirty="0">
              <a:solidFill>
                <a:srgbClr val="336600"/>
              </a:solidFill>
            </a:endParaRPr>
          </a:p>
          <a:p>
            <a:pPr algn="ctr">
              <a:buNone/>
            </a:pPr>
            <a:endParaRPr lang="es-PE" sz="2100" b="1" i="1" dirty="0">
              <a:solidFill>
                <a:srgbClr val="336600"/>
              </a:solidFill>
            </a:endParaRPr>
          </a:p>
          <a:p>
            <a:pPr algn="ctr">
              <a:buNone/>
            </a:pPr>
            <a:r>
              <a:rPr lang="es-ES" sz="2400" dirty="0">
                <a:solidFill>
                  <a:srgbClr val="336600"/>
                </a:solidFill>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sz="4300" dirty="0"/>
              <a:t>De los despreciadores del cuerpo</a:t>
            </a:r>
            <a:endParaRPr lang="es-PE" sz="4300" dirty="0"/>
          </a:p>
        </p:txBody>
      </p:sp>
      <p:sp>
        <p:nvSpPr>
          <p:cNvPr id="3" name="2 Marcador de contenido"/>
          <p:cNvSpPr>
            <a:spLocks noGrp="1"/>
          </p:cNvSpPr>
          <p:nvPr>
            <p:ph sz="quarter" idx="1"/>
          </p:nvPr>
        </p:nvSpPr>
        <p:spPr/>
        <p:txBody>
          <a:bodyPr>
            <a:noAutofit/>
          </a:bodyPr>
          <a:lstStyle/>
          <a:p>
            <a:pPr algn="ctr">
              <a:buNone/>
            </a:pPr>
            <a:r>
              <a:rPr lang="es-PE" sz="2200" b="1" i="1" dirty="0">
                <a:solidFill>
                  <a:srgbClr val="336600"/>
                </a:solidFill>
              </a:rPr>
              <a:t>“El cuerpo es una gran razón, una pluralidad dotada de </a:t>
            </a:r>
            <a:r>
              <a:rPr lang="es-PE" sz="2200" b="1" dirty="0">
                <a:solidFill>
                  <a:srgbClr val="336600"/>
                </a:solidFill>
              </a:rPr>
              <a:t>un único </a:t>
            </a:r>
            <a:r>
              <a:rPr lang="es-PE" sz="2200" b="1" i="1" dirty="0">
                <a:solidFill>
                  <a:srgbClr val="336600"/>
                </a:solidFill>
              </a:rPr>
              <a:t>sentido, una guerra y una paz, un rebaño y un pastor.”</a:t>
            </a:r>
          </a:p>
          <a:p>
            <a:pPr algn="ctr">
              <a:buNone/>
            </a:pPr>
            <a:endParaRPr lang="es-PE" sz="2200" b="1" i="1" dirty="0">
              <a:solidFill>
                <a:srgbClr val="336600"/>
              </a:solidFill>
            </a:endParaRPr>
          </a:p>
          <a:p>
            <a:pPr algn="ctr">
              <a:buNone/>
            </a:pPr>
            <a:r>
              <a:rPr lang="es-PE" sz="2200" b="1" i="1" dirty="0">
                <a:solidFill>
                  <a:srgbClr val="336600"/>
                </a:solidFill>
              </a:rPr>
              <a:t>“Dices «yo» y estás orgulloso de esa palabra. Pero esa cosa más grande aun, en la que tú no quieres creer, – tu cuerpo y su gran razón: ésa no dice yo pero hace yo.”</a:t>
            </a:r>
          </a:p>
          <a:p>
            <a:pPr algn="ctr">
              <a:buNone/>
            </a:pPr>
            <a:r>
              <a:rPr lang="es-PE" sz="2200" b="1" i="1" dirty="0">
                <a:solidFill>
                  <a:srgbClr val="336600"/>
                </a:solidFill>
              </a:rPr>
              <a:t> </a:t>
            </a:r>
          </a:p>
          <a:p>
            <a:pPr algn="ctr">
              <a:buNone/>
            </a:pPr>
            <a:r>
              <a:rPr lang="es-PE" sz="2200" b="1" i="1" dirty="0">
                <a:solidFill>
                  <a:srgbClr val="336600"/>
                </a:solidFill>
              </a:rPr>
              <a:t>“Tu sí-mismo se ríe de tu yo y de sus orgullosos saltos. «¿Qué son para mí esos saltos y esos vuelos del pensamiento? Se dice. Un rodeo hacia mi meta.  Yo soy las andaduras del yo y el apuntador de sus conceptos.»”</a:t>
            </a:r>
          </a:p>
          <a:p>
            <a:pPr algn="ctr">
              <a:buNone/>
            </a:pPr>
            <a:endParaRPr lang="es-ES" sz="2400" dirty="0">
              <a:solidFill>
                <a:srgbClr val="3366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300" dirty="0"/>
              <a:t>Del nuevo ídolo</a:t>
            </a:r>
            <a:endParaRPr lang="es-PE" sz="4300" dirty="0"/>
          </a:p>
        </p:txBody>
      </p:sp>
      <p:sp>
        <p:nvSpPr>
          <p:cNvPr id="3" name="2 Marcador de contenido"/>
          <p:cNvSpPr>
            <a:spLocks noGrp="1"/>
          </p:cNvSpPr>
          <p:nvPr>
            <p:ph sz="quarter" idx="1"/>
          </p:nvPr>
        </p:nvSpPr>
        <p:spPr/>
        <p:txBody>
          <a:bodyPr>
            <a:noAutofit/>
          </a:bodyPr>
          <a:lstStyle/>
          <a:p>
            <a:pPr algn="ctr">
              <a:buNone/>
            </a:pPr>
            <a:r>
              <a:rPr lang="es-PE" sz="2000" b="1" i="1" dirty="0">
                <a:solidFill>
                  <a:srgbClr val="336600"/>
                </a:solidFill>
              </a:rPr>
              <a:t>“En algún lugar existen todavía pueblos y rebaños, pero no entre nosotros, hermanos míos: aquí hay Estados.</a:t>
            </a:r>
          </a:p>
          <a:p>
            <a:pPr algn="ctr">
              <a:buNone/>
            </a:pPr>
            <a:r>
              <a:rPr lang="es-PE" sz="2000" b="1" i="1" dirty="0">
                <a:solidFill>
                  <a:srgbClr val="336600"/>
                </a:solidFill>
              </a:rPr>
              <a:t>¿Estado? ¿Qué es eso? ¡Bien! Abridme ahora los oídos, pues voy a deciros mi palabra sobre la muerte de los pueblos. Estado se llama el más frío de todos los monstruos fríos. Es frío incluso cuando miente; y ésta es la mentira que se desliza de su boca: «Yo, el Estado, soy el pueblo.»”</a:t>
            </a:r>
          </a:p>
          <a:p>
            <a:pPr algn="ctr">
              <a:buNone/>
            </a:pPr>
            <a:endParaRPr lang="es-PE" sz="2000" b="1" i="1" dirty="0">
              <a:solidFill>
                <a:srgbClr val="336600"/>
              </a:solidFill>
            </a:endParaRPr>
          </a:p>
          <a:p>
            <a:pPr algn="ctr">
              <a:buNone/>
            </a:pPr>
            <a:r>
              <a:rPr lang="es-PE" sz="2000" b="1" i="1" dirty="0">
                <a:solidFill>
                  <a:srgbClr val="336600"/>
                </a:solidFill>
              </a:rPr>
              <a:t>“¡Mirad cómo atrae a los demasiados! ¡Cómo los devora y los masca y los rumia!</a:t>
            </a:r>
          </a:p>
          <a:p>
            <a:pPr algn="ctr">
              <a:buNone/>
            </a:pPr>
            <a:r>
              <a:rPr lang="es-PE" sz="2000" b="1" i="1" dirty="0">
                <a:solidFill>
                  <a:srgbClr val="336600"/>
                </a:solidFill>
              </a:rPr>
              <a:t>«En la tierra no hay ninguna cosa más grande que yo: yo soy el dedo ordenador de Dios» - así ruge el monstruo. ¡Y no sólo quienes tienen orejas largas y vista corta se postran de rodillas!”</a:t>
            </a:r>
          </a:p>
          <a:p>
            <a:pPr algn="ctr">
              <a:buNone/>
            </a:pPr>
            <a:endParaRPr lang="es-ES" sz="2400" dirty="0">
              <a:solidFill>
                <a:srgbClr val="336600"/>
              </a:solidFill>
            </a:endParaRPr>
          </a:p>
        </p:txBody>
      </p:sp>
    </p:spTree>
    <p:extLst>
      <p:ext uri="{BB962C8B-B14F-4D97-AF65-F5344CB8AC3E}">
        <p14:creationId xmlns:p14="http://schemas.microsoft.com/office/powerpoint/2010/main" val="417735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300" dirty="0"/>
              <a:t>Del nuevo ídolo</a:t>
            </a:r>
            <a:endParaRPr lang="es-PE" sz="4300" dirty="0"/>
          </a:p>
        </p:txBody>
      </p:sp>
      <p:sp>
        <p:nvSpPr>
          <p:cNvPr id="3" name="2 Marcador de contenido"/>
          <p:cNvSpPr>
            <a:spLocks noGrp="1"/>
          </p:cNvSpPr>
          <p:nvPr>
            <p:ph sz="quarter" idx="1"/>
          </p:nvPr>
        </p:nvSpPr>
        <p:spPr/>
        <p:txBody>
          <a:bodyPr>
            <a:noAutofit/>
          </a:bodyPr>
          <a:lstStyle/>
          <a:p>
            <a:pPr algn="ctr">
              <a:buNone/>
            </a:pPr>
            <a:r>
              <a:rPr lang="es-PE" sz="2000" b="1" i="1" dirty="0">
                <a:solidFill>
                  <a:srgbClr val="336600"/>
                </a:solidFill>
              </a:rPr>
              <a:t>“¡Quiere que vosotros le sirváis de cebo para pescar a los demasiados! ¡Sí, un artificio infernal ha sido inventado aquí, un caballo de la muerte, que tintinea con el atavío de honores divinos!</a:t>
            </a:r>
          </a:p>
          <a:p>
            <a:pPr algn="ctr">
              <a:buNone/>
            </a:pPr>
            <a:r>
              <a:rPr lang="es-PE" sz="2000" b="1" i="1" dirty="0">
                <a:solidFill>
                  <a:srgbClr val="336600"/>
                </a:solidFill>
              </a:rPr>
              <a:t>Sí, aquí ha sido inventada una muerte para muchos, la cual se precia a sí misma de ser vida: ¡en verdad, un servicio íntimo para todos los predicadores de la muerte!</a:t>
            </a:r>
          </a:p>
          <a:p>
            <a:pPr algn="ctr">
              <a:buNone/>
            </a:pPr>
            <a:r>
              <a:rPr lang="es-PE" sz="2000" b="1" i="1" dirty="0">
                <a:solidFill>
                  <a:srgbClr val="336600"/>
                </a:solidFill>
              </a:rPr>
              <a:t>Estado llamo yo al lugar donde todos, buenos y malos, son bebedores de venenos: Estado, al lugar en que todos, buenos y malos, se pierden a sí mismos: Estado, al lugar donde el lento suicidio de todos - se llama «la vida». ”</a:t>
            </a:r>
          </a:p>
          <a:p>
            <a:pPr algn="ctr">
              <a:buNone/>
            </a:pPr>
            <a:endParaRPr lang="es-PE" sz="2000" b="1" i="1" dirty="0">
              <a:solidFill>
                <a:srgbClr val="336600"/>
              </a:solidFill>
            </a:endParaRPr>
          </a:p>
          <a:p>
            <a:pPr algn="ctr">
              <a:buNone/>
            </a:pPr>
            <a:r>
              <a:rPr lang="es-PE" sz="2000" b="1" i="1" dirty="0">
                <a:solidFill>
                  <a:srgbClr val="336600"/>
                </a:solidFill>
              </a:rPr>
              <a:t>“Allí donde el Estado </a:t>
            </a:r>
            <a:r>
              <a:rPr lang="es-PE" sz="2000" b="1" dirty="0">
                <a:solidFill>
                  <a:srgbClr val="336600"/>
                </a:solidFill>
              </a:rPr>
              <a:t>acaba</a:t>
            </a:r>
            <a:r>
              <a:rPr lang="es-PE" sz="2000" b="1" i="1" dirty="0">
                <a:solidFill>
                  <a:srgbClr val="336600"/>
                </a:solidFill>
              </a:rPr>
              <a:t> comienza el hombre que no es superfluo: allí comienza la canción del necesario, la melodía única e insustituible.”</a:t>
            </a:r>
          </a:p>
          <a:p>
            <a:pPr algn="ctr">
              <a:buNone/>
            </a:pPr>
            <a:endParaRPr lang="es-ES" sz="2400" dirty="0">
              <a:solidFill>
                <a:srgbClr val="336600"/>
              </a:solidFill>
            </a:endParaRPr>
          </a:p>
        </p:txBody>
      </p:sp>
    </p:spTree>
    <p:extLst>
      <p:ext uri="{BB962C8B-B14F-4D97-AF65-F5344CB8AC3E}">
        <p14:creationId xmlns:p14="http://schemas.microsoft.com/office/powerpoint/2010/main" val="4151982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300" dirty="0"/>
              <a:t>De las alegrías y las pasiones</a:t>
            </a:r>
            <a:endParaRPr lang="es-PE" sz="4300" dirty="0"/>
          </a:p>
        </p:txBody>
      </p:sp>
      <p:sp>
        <p:nvSpPr>
          <p:cNvPr id="3" name="2 Marcador de contenido"/>
          <p:cNvSpPr>
            <a:spLocks noGrp="1"/>
          </p:cNvSpPr>
          <p:nvPr>
            <p:ph sz="quarter" idx="1"/>
          </p:nvPr>
        </p:nvSpPr>
        <p:spPr/>
        <p:txBody>
          <a:bodyPr>
            <a:noAutofit/>
          </a:bodyPr>
          <a:lstStyle/>
          <a:p>
            <a:pPr algn="ctr">
              <a:buNone/>
            </a:pPr>
            <a:r>
              <a:rPr lang="es-PE" sz="2200" b="1" i="1" dirty="0">
                <a:solidFill>
                  <a:srgbClr val="336600"/>
                </a:solidFill>
              </a:rPr>
              <a:t>“Hermano mío, si tienes una virtud y esa virtud es la tuya, entonces no la tienes en común con nadie.”</a:t>
            </a:r>
          </a:p>
          <a:p>
            <a:pPr algn="ctr">
              <a:buNone/>
            </a:pPr>
            <a:r>
              <a:rPr lang="es-PE" sz="2200" b="1" i="1" dirty="0">
                <a:solidFill>
                  <a:srgbClr val="336600"/>
                </a:solidFill>
              </a:rPr>
              <a:t> </a:t>
            </a:r>
          </a:p>
          <a:p>
            <a:pPr algn="ctr">
              <a:buNone/>
            </a:pPr>
            <a:r>
              <a:rPr lang="es-PE" sz="2200" b="1" i="1" dirty="0">
                <a:solidFill>
                  <a:srgbClr val="336600"/>
                </a:solidFill>
              </a:rPr>
              <a:t>“Sea tu virtud demasiado alta para la familiaridad de los nombres: y si tienes que hablar de ella, no te avergüences de balbucear al hacerlo.”</a:t>
            </a:r>
          </a:p>
          <a:p>
            <a:pPr algn="ctr">
              <a:buNone/>
            </a:pPr>
            <a:r>
              <a:rPr lang="es-PE" sz="2200" b="1" i="1" dirty="0">
                <a:solidFill>
                  <a:srgbClr val="336600"/>
                </a:solidFill>
              </a:rPr>
              <a:t> </a:t>
            </a:r>
          </a:p>
          <a:p>
            <a:pPr algn="ctr">
              <a:buNone/>
            </a:pPr>
            <a:r>
              <a:rPr lang="es-PE" sz="2200" b="1" i="1" dirty="0">
                <a:solidFill>
                  <a:srgbClr val="336600"/>
                </a:solidFill>
              </a:rPr>
              <a:t>“Habla y balbucea así: «Éste es </a:t>
            </a:r>
            <a:r>
              <a:rPr lang="es-PE" sz="2200" b="1" dirty="0">
                <a:solidFill>
                  <a:srgbClr val="336600"/>
                </a:solidFill>
              </a:rPr>
              <a:t>mi</a:t>
            </a:r>
            <a:r>
              <a:rPr lang="es-PE" sz="2200" b="1" i="1" dirty="0">
                <a:solidFill>
                  <a:srgbClr val="336600"/>
                </a:solidFill>
              </a:rPr>
              <a:t> bien, esto es lo que yo amo, así me agrada del todo, únicamente así quiero </a:t>
            </a:r>
            <a:r>
              <a:rPr lang="es-PE" sz="2200" b="1" dirty="0">
                <a:solidFill>
                  <a:srgbClr val="336600"/>
                </a:solidFill>
              </a:rPr>
              <a:t>yo</a:t>
            </a:r>
            <a:r>
              <a:rPr lang="es-PE" sz="2200" b="1" i="1" dirty="0">
                <a:solidFill>
                  <a:srgbClr val="336600"/>
                </a:solidFill>
              </a:rPr>
              <a:t> el bien.»”</a:t>
            </a:r>
          </a:p>
          <a:p>
            <a:pPr algn="ctr">
              <a:buNone/>
            </a:pPr>
            <a:endParaRPr lang="es-ES" sz="2400" dirty="0">
              <a:solidFill>
                <a:srgbClr val="3366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300" dirty="0"/>
              <a:t>De la virtud que hace regalos</a:t>
            </a:r>
            <a:endParaRPr lang="es-PE" sz="4300" dirty="0"/>
          </a:p>
        </p:txBody>
      </p:sp>
      <p:sp>
        <p:nvSpPr>
          <p:cNvPr id="3" name="2 Marcador de contenido"/>
          <p:cNvSpPr>
            <a:spLocks noGrp="1"/>
          </p:cNvSpPr>
          <p:nvPr>
            <p:ph sz="quarter" idx="1"/>
          </p:nvPr>
        </p:nvSpPr>
        <p:spPr/>
        <p:txBody>
          <a:bodyPr>
            <a:noAutofit/>
          </a:bodyPr>
          <a:lstStyle/>
          <a:p>
            <a:pPr>
              <a:buNone/>
            </a:pPr>
            <a:r>
              <a:rPr lang="es-PE" sz="2300" b="1" dirty="0">
                <a:solidFill>
                  <a:schemeClr val="tx1">
                    <a:lumMod val="75000"/>
                    <a:lumOff val="25000"/>
                  </a:schemeClr>
                </a:solidFill>
              </a:rPr>
              <a:t>Ésa es la misión filosófica de Zaratustra, una virtud que hace regalos, y como tal:</a:t>
            </a:r>
          </a:p>
          <a:p>
            <a:pPr>
              <a:buFont typeface="Wingdings" pitchFamily="2" charset="2"/>
              <a:buChar char="Ø"/>
            </a:pPr>
            <a:r>
              <a:rPr lang="es-PE" sz="2300" b="1" dirty="0">
                <a:solidFill>
                  <a:schemeClr val="tx1">
                    <a:lumMod val="75000"/>
                    <a:lumOff val="25000"/>
                  </a:schemeClr>
                </a:solidFill>
              </a:rPr>
              <a:t>Es un llamado de atención sobre algo inminente.</a:t>
            </a:r>
          </a:p>
          <a:p>
            <a:pPr algn="ctr">
              <a:buNone/>
            </a:pPr>
            <a:r>
              <a:rPr lang="es-PE" sz="2300" b="1" i="1" dirty="0">
                <a:solidFill>
                  <a:srgbClr val="336600"/>
                </a:solidFill>
              </a:rPr>
              <a:t>“¡Vigilad y escuchad, solitarios! Del futuro llegan vientos con secretos aleteos; y a oídos delicados se dirige la buena nueva. </a:t>
            </a:r>
            <a:endParaRPr lang="es-PE" sz="2300" dirty="0">
              <a:solidFill>
                <a:srgbClr val="336600"/>
              </a:solidFill>
            </a:endParaRPr>
          </a:p>
          <a:p>
            <a:pPr algn="ctr">
              <a:buNone/>
            </a:pPr>
            <a:r>
              <a:rPr lang="es-PE" sz="2300" b="1" i="1" dirty="0">
                <a:solidFill>
                  <a:srgbClr val="336600"/>
                </a:solidFill>
              </a:rPr>
              <a:t>Vosotros los solitarios de hoy, vosotros los apartados, un día debéis ser un pueblo: de vosotros, que os habéis elegido a vosotros mismos, debe surgir un día un pueblo elegido: - y de él, el superhombre.”</a:t>
            </a:r>
            <a:endParaRPr lang="es-PE" sz="2300" dirty="0">
              <a:solidFill>
                <a:srgbClr val="336600"/>
              </a:solidFill>
            </a:endParaRPr>
          </a:p>
          <a:p>
            <a:pPr>
              <a:buNone/>
            </a:pPr>
            <a:endParaRPr lang="es-ES" sz="2400" dirty="0">
              <a:solidFill>
                <a:srgbClr val="3366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300" dirty="0"/>
              <a:t>De la virtud que hace regalos</a:t>
            </a:r>
            <a:endParaRPr lang="es-PE" sz="4300" dirty="0"/>
          </a:p>
        </p:txBody>
      </p:sp>
      <p:sp>
        <p:nvSpPr>
          <p:cNvPr id="3" name="2 Marcador de contenido"/>
          <p:cNvSpPr>
            <a:spLocks noGrp="1"/>
          </p:cNvSpPr>
          <p:nvPr>
            <p:ph sz="quarter" idx="1"/>
          </p:nvPr>
        </p:nvSpPr>
        <p:spPr/>
        <p:txBody>
          <a:bodyPr>
            <a:noAutofit/>
          </a:bodyPr>
          <a:lstStyle/>
          <a:p>
            <a:pPr>
              <a:buFont typeface="Wingdings" pitchFamily="2" charset="2"/>
              <a:buChar char="Ø"/>
            </a:pPr>
            <a:r>
              <a:rPr lang="es-PE" sz="2300" b="1" dirty="0">
                <a:solidFill>
                  <a:schemeClr val="tx1">
                    <a:lumMod val="75000"/>
                    <a:lumOff val="25000"/>
                  </a:schemeClr>
                </a:solidFill>
              </a:rPr>
              <a:t>Indica el camino que se abre con miras a insertarse en un tipo de destino.</a:t>
            </a:r>
          </a:p>
          <a:p>
            <a:pPr algn="ctr">
              <a:buNone/>
            </a:pPr>
            <a:r>
              <a:rPr lang="es-PE" sz="2300" b="1" dirty="0">
                <a:solidFill>
                  <a:schemeClr val="tx1">
                    <a:lumMod val="75000"/>
                    <a:lumOff val="25000"/>
                  </a:schemeClr>
                </a:solidFill>
              </a:rPr>
              <a:t> </a:t>
            </a:r>
            <a:r>
              <a:rPr lang="es-PE" sz="2300" b="1" i="1" dirty="0">
                <a:solidFill>
                  <a:srgbClr val="336600"/>
                </a:solidFill>
              </a:rPr>
              <a:t>“¡En verdad, en un lugar de curación debe transformarse todavía la tierra! ¡Y ya la envuelve un nuevo aroma, que trae salud, - y una nueva esperanza!”</a:t>
            </a:r>
          </a:p>
          <a:p>
            <a:pPr algn="ctr">
              <a:buNone/>
            </a:pPr>
            <a:endParaRPr lang="es-ES" sz="2300" b="1" i="1" dirty="0">
              <a:solidFill>
                <a:srgbClr val="336600"/>
              </a:solidFill>
            </a:endParaRPr>
          </a:p>
          <a:p>
            <a:pPr>
              <a:buFont typeface="Wingdings" pitchFamily="2" charset="2"/>
              <a:buChar char="Ø"/>
            </a:pPr>
            <a:r>
              <a:rPr lang="es-PE" sz="2300" b="1" dirty="0">
                <a:solidFill>
                  <a:schemeClr val="tx1">
                    <a:lumMod val="75000"/>
                    <a:lumOff val="25000"/>
                  </a:schemeClr>
                </a:solidFill>
              </a:rPr>
              <a:t>Se rehúsa a erigirse en doctrina ni nada que se le parezca.</a:t>
            </a:r>
          </a:p>
          <a:p>
            <a:pPr algn="ctr">
              <a:buNone/>
            </a:pPr>
            <a:r>
              <a:rPr lang="es-PE" sz="2300" b="1" i="1" dirty="0">
                <a:solidFill>
                  <a:srgbClr val="336600"/>
                </a:solidFill>
              </a:rPr>
              <a:t>“¡Ahora yo me voy solo, discípulos míos! ¡También vosotros os vais ahora solos! Así lo quiero yo.”</a:t>
            </a:r>
            <a:endParaRPr lang="es-PE" sz="2300" dirty="0">
              <a:solidFill>
                <a:srgbClr val="336600"/>
              </a:solidFill>
            </a:endParaRPr>
          </a:p>
          <a:p>
            <a:pPr>
              <a:buNone/>
            </a:pPr>
            <a:endParaRPr lang="es-PE" sz="2200" dirty="0">
              <a:solidFill>
                <a:srgbClr val="336600"/>
              </a:solidFill>
            </a:endParaRPr>
          </a:p>
          <a:p>
            <a:pPr>
              <a:buNone/>
            </a:pPr>
            <a:endParaRPr lang="es-PE" sz="2200" b="1" dirty="0">
              <a:solidFill>
                <a:schemeClr val="tx1">
                  <a:lumMod val="75000"/>
                  <a:lumOff val="25000"/>
                </a:schemeClr>
              </a:solidFill>
            </a:endParaRPr>
          </a:p>
          <a:p>
            <a:pPr>
              <a:buNone/>
            </a:pPr>
            <a:endParaRPr lang="es-PE" sz="2200" b="1" dirty="0">
              <a:solidFill>
                <a:schemeClr val="tx1">
                  <a:lumMod val="75000"/>
                  <a:lumOff val="25000"/>
                </a:schemeClr>
              </a:solidFill>
            </a:endParaRPr>
          </a:p>
          <a:p>
            <a:pPr>
              <a:buNone/>
            </a:pPr>
            <a:endParaRPr lang="es-ES" sz="2400" dirty="0">
              <a:solidFill>
                <a:srgbClr val="3366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normAutofit/>
          </a:bodyPr>
          <a:lstStyle/>
          <a:p>
            <a:pPr>
              <a:spcBef>
                <a:spcPts val="0"/>
              </a:spcBef>
            </a:pPr>
            <a:r>
              <a:rPr lang="es-ES" sz="3300" dirty="0"/>
              <a:t> </a:t>
            </a:r>
            <a:endParaRPr lang="es-PE" sz="3300" dirty="0"/>
          </a:p>
        </p:txBody>
      </p:sp>
      <p:sp>
        <p:nvSpPr>
          <p:cNvPr id="2" name="1 Título"/>
          <p:cNvSpPr>
            <a:spLocks noGrp="1"/>
          </p:cNvSpPr>
          <p:nvPr>
            <p:ph type="ctrTitle"/>
          </p:nvPr>
        </p:nvSpPr>
        <p:spPr/>
        <p:txBody>
          <a:bodyPr>
            <a:normAutofit/>
          </a:bodyPr>
          <a:lstStyle/>
          <a:p>
            <a:r>
              <a:rPr lang="es-ES" sz="4400" b="1" dirty="0"/>
              <a:t>Así habló Zaratustra</a:t>
            </a:r>
            <a:endParaRPr lang="es-PE" sz="4400" b="1" dirty="0"/>
          </a:p>
        </p:txBody>
      </p:sp>
      <p:pic>
        <p:nvPicPr>
          <p:cNvPr id="1026" name="Picture 2" descr="http://upload.wikimedia.org/wikipedia/commons/thumb/9/90/Also_sprach_Zarathustra.GIF/220px-Also_sprach_Zarathustra.GIF"/>
          <p:cNvPicPr>
            <a:picLocks noChangeAspect="1" noChangeArrowheads="1"/>
          </p:cNvPicPr>
          <p:nvPr/>
        </p:nvPicPr>
        <p:blipFill>
          <a:blip r:embed="rId2" cstate="print"/>
          <a:srcRect/>
          <a:stretch>
            <a:fillRect/>
          </a:stretch>
        </p:blipFill>
        <p:spPr bwMode="auto">
          <a:xfrm>
            <a:off x="2357422" y="3143248"/>
            <a:ext cx="2325135" cy="3456000"/>
          </a:xfrm>
          <a:prstGeom prst="rect">
            <a:avLst/>
          </a:prstGeom>
          <a:noFill/>
        </p:spPr>
      </p:pic>
      <p:pic>
        <p:nvPicPr>
          <p:cNvPr id="5" name="Picture 2" descr="http://budiwibawa.files.wordpress.com/2010/06/nietzsche-7858023.jpg"/>
          <p:cNvPicPr>
            <a:picLocks noChangeAspect="1" noChangeArrowheads="1"/>
          </p:cNvPicPr>
          <p:nvPr/>
        </p:nvPicPr>
        <p:blipFill>
          <a:blip r:embed="rId3" cstate="print"/>
          <a:srcRect/>
          <a:stretch>
            <a:fillRect/>
          </a:stretch>
        </p:blipFill>
        <p:spPr bwMode="auto">
          <a:xfrm>
            <a:off x="5572133" y="3214686"/>
            <a:ext cx="2293425" cy="32400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300" dirty="0"/>
              <a:t>De la virtud que hace regalos</a:t>
            </a:r>
            <a:endParaRPr lang="es-PE" sz="4300" dirty="0"/>
          </a:p>
        </p:txBody>
      </p:sp>
      <p:sp>
        <p:nvSpPr>
          <p:cNvPr id="3" name="2 Marcador de contenido"/>
          <p:cNvSpPr>
            <a:spLocks noGrp="1"/>
          </p:cNvSpPr>
          <p:nvPr>
            <p:ph sz="quarter" idx="1"/>
          </p:nvPr>
        </p:nvSpPr>
        <p:spPr/>
        <p:txBody>
          <a:bodyPr>
            <a:noAutofit/>
          </a:bodyPr>
          <a:lstStyle/>
          <a:p>
            <a:pPr>
              <a:buNone/>
            </a:pPr>
            <a:r>
              <a:rPr lang="es-PE" sz="2200" b="1" dirty="0">
                <a:solidFill>
                  <a:schemeClr val="tx1">
                    <a:lumMod val="75000"/>
                    <a:lumOff val="25000"/>
                  </a:schemeClr>
                </a:solidFill>
              </a:rPr>
              <a:t> </a:t>
            </a:r>
          </a:p>
          <a:p>
            <a:pPr algn="ctr">
              <a:buNone/>
            </a:pPr>
            <a:r>
              <a:rPr lang="es-PE" sz="2300" b="1" i="1" dirty="0">
                <a:solidFill>
                  <a:srgbClr val="336600"/>
                </a:solidFill>
              </a:rPr>
              <a:t>“En verdad, éste es mi consejo: ¡Alejaos de mí y guardaos de Zaratustra! Y aun mejor: ¡avergonzaos de él! Tal vez os ha engañado. </a:t>
            </a:r>
            <a:endParaRPr lang="es-PE" sz="2300" dirty="0">
              <a:solidFill>
                <a:srgbClr val="336600"/>
              </a:solidFill>
            </a:endParaRPr>
          </a:p>
          <a:p>
            <a:pPr algn="ctr">
              <a:buNone/>
            </a:pPr>
            <a:r>
              <a:rPr lang="es-PE" sz="2300" b="1" i="1" dirty="0">
                <a:solidFill>
                  <a:srgbClr val="336600"/>
                </a:solidFill>
              </a:rPr>
              <a:t>El hombre del conocimiento no sólo tiene que poder amar a sus enemigos, tiene también que poder odiar a sus amigos. </a:t>
            </a:r>
          </a:p>
          <a:p>
            <a:pPr algn="ctr">
              <a:buNone/>
            </a:pPr>
            <a:r>
              <a:rPr lang="es-PE" sz="2300" b="1" i="1" dirty="0">
                <a:solidFill>
                  <a:srgbClr val="336600"/>
                </a:solidFill>
              </a:rPr>
              <a:t>¿Decís que creéis en Zaratustra? ¡Mas qué importa Zaratustra! Vosotros sois mis creyentes, ¡mas qué importan todos los creyentes!</a:t>
            </a:r>
            <a:endParaRPr lang="es-PE" sz="2300" dirty="0">
              <a:solidFill>
                <a:srgbClr val="336600"/>
              </a:solidFill>
            </a:endParaRPr>
          </a:p>
          <a:p>
            <a:pPr algn="ctr">
              <a:buNone/>
            </a:pPr>
            <a:r>
              <a:rPr lang="es-PE" sz="2300" b="1" i="1" dirty="0">
                <a:solidFill>
                  <a:srgbClr val="336600"/>
                </a:solidFill>
              </a:rPr>
              <a:t>No os habíais buscado aún a vosotros: entonces me encontrasteis. Así hacen todos los creyentes: por eso vale tan poco toda fe.”</a:t>
            </a:r>
            <a:endParaRPr lang="es-PE" sz="2300" dirty="0">
              <a:solidFill>
                <a:srgbClr val="336600"/>
              </a:solidFill>
            </a:endParaRPr>
          </a:p>
          <a:p>
            <a:pPr>
              <a:buNone/>
            </a:pPr>
            <a:endParaRPr lang="es-PE" sz="2200" b="1" dirty="0">
              <a:solidFill>
                <a:schemeClr val="tx1">
                  <a:lumMod val="75000"/>
                  <a:lumOff val="25000"/>
                </a:schemeClr>
              </a:solidFill>
            </a:endParaRPr>
          </a:p>
          <a:p>
            <a:pPr>
              <a:buNone/>
            </a:pPr>
            <a:endParaRPr lang="es-ES" sz="2400" dirty="0">
              <a:solidFill>
                <a:srgbClr val="3366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300" dirty="0"/>
              <a:t>De la virtud que hace regalos</a:t>
            </a:r>
            <a:endParaRPr lang="es-PE" sz="4300" dirty="0"/>
          </a:p>
        </p:txBody>
      </p:sp>
      <p:sp>
        <p:nvSpPr>
          <p:cNvPr id="3" name="2 Marcador de contenido"/>
          <p:cNvSpPr>
            <a:spLocks noGrp="1"/>
          </p:cNvSpPr>
          <p:nvPr>
            <p:ph sz="quarter" idx="1"/>
          </p:nvPr>
        </p:nvSpPr>
        <p:spPr/>
        <p:txBody>
          <a:bodyPr>
            <a:noAutofit/>
          </a:bodyPr>
          <a:lstStyle/>
          <a:p>
            <a:pPr algn="ctr">
              <a:buNone/>
            </a:pPr>
            <a:endParaRPr lang="es-PE" sz="2200" b="1" i="1" dirty="0">
              <a:solidFill>
                <a:srgbClr val="336600"/>
              </a:solidFill>
            </a:endParaRPr>
          </a:p>
          <a:p>
            <a:pPr algn="ctr">
              <a:buNone/>
            </a:pPr>
            <a:r>
              <a:rPr lang="es-PE" sz="2300" b="1" i="1" dirty="0">
                <a:solidFill>
                  <a:srgbClr val="336600"/>
                </a:solidFill>
              </a:rPr>
              <a:t>“Ahora os ordeno que me perdáis a mí y que os encontréis a vosotros; y sólo cuando todos hayáis renegado de mí volveré entre vosotros.</a:t>
            </a:r>
            <a:endParaRPr lang="es-PE" sz="2300" dirty="0">
              <a:solidFill>
                <a:srgbClr val="336600"/>
              </a:solidFill>
            </a:endParaRPr>
          </a:p>
          <a:p>
            <a:pPr algn="ctr">
              <a:buNone/>
            </a:pPr>
            <a:r>
              <a:rPr lang="es-PE" sz="2300" b="1" i="1" dirty="0">
                <a:solidFill>
                  <a:srgbClr val="336600"/>
                </a:solidFill>
              </a:rPr>
              <a:t>En verdad, con otros ojos, hermanos míos, buscaré yo entonces a mis perdidos; con un amor distinto os amaré entonces.</a:t>
            </a:r>
            <a:endParaRPr lang="es-PE" sz="2300" dirty="0">
              <a:solidFill>
                <a:srgbClr val="336600"/>
              </a:solidFill>
            </a:endParaRPr>
          </a:p>
          <a:p>
            <a:pPr algn="ctr">
              <a:buNone/>
            </a:pPr>
            <a:r>
              <a:rPr lang="es-PE" sz="2300" b="1" i="1" dirty="0">
                <a:solidFill>
                  <a:srgbClr val="336600"/>
                </a:solidFill>
              </a:rPr>
              <a:t>Y todavía una vez debéis llegar a ser para mí amigos e hijos de </a:t>
            </a:r>
            <a:r>
              <a:rPr lang="es-PE" sz="2300" b="1" dirty="0">
                <a:solidFill>
                  <a:srgbClr val="336600"/>
                </a:solidFill>
              </a:rPr>
              <a:t>una sola</a:t>
            </a:r>
            <a:r>
              <a:rPr lang="es-PE" sz="2300" b="1" i="1" dirty="0">
                <a:solidFill>
                  <a:srgbClr val="336600"/>
                </a:solidFill>
              </a:rPr>
              <a:t> esperanza: entonces quiero estar con vosotros por tercera vez, para celebrar con vosotros el gran mediodía.”</a:t>
            </a:r>
            <a:endParaRPr lang="es-PE" sz="2300" dirty="0">
              <a:solidFill>
                <a:srgbClr val="336600"/>
              </a:solidFill>
            </a:endParaRPr>
          </a:p>
          <a:p>
            <a:pPr algn="ctr">
              <a:buNone/>
            </a:pPr>
            <a:endParaRPr lang="es-PE" sz="2200" dirty="0">
              <a:solidFill>
                <a:srgbClr val="336600"/>
              </a:solidFill>
            </a:endParaRPr>
          </a:p>
          <a:p>
            <a:pPr>
              <a:buNone/>
            </a:pPr>
            <a:endParaRPr lang="es-PE" sz="2200" b="1" dirty="0">
              <a:solidFill>
                <a:schemeClr val="tx1">
                  <a:lumMod val="75000"/>
                  <a:lumOff val="25000"/>
                </a:schemeClr>
              </a:solidFill>
            </a:endParaRPr>
          </a:p>
          <a:p>
            <a:pPr>
              <a:buNone/>
            </a:pPr>
            <a:endParaRPr lang="es-ES" sz="2400" dirty="0">
              <a:solidFill>
                <a:srgbClr val="3366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300" dirty="0"/>
              <a:t>De la virtud que hace regalos</a:t>
            </a:r>
            <a:endParaRPr lang="es-PE" sz="4300" dirty="0"/>
          </a:p>
        </p:txBody>
      </p:sp>
      <p:sp>
        <p:nvSpPr>
          <p:cNvPr id="3" name="2 Marcador de contenido"/>
          <p:cNvSpPr>
            <a:spLocks noGrp="1"/>
          </p:cNvSpPr>
          <p:nvPr>
            <p:ph sz="quarter" idx="1"/>
          </p:nvPr>
        </p:nvSpPr>
        <p:spPr/>
        <p:txBody>
          <a:bodyPr>
            <a:noAutofit/>
          </a:bodyPr>
          <a:lstStyle/>
          <a:p>
            <a:pPr algn="ctr">
              <a:buNone/>
            </a:pPr>
            <a:r>
              <a:rPr lang="es-PE" sz="2200" b="1" i="1" dirty="0">
                <a:solidFill>
                  <a:srgbClr val="336600"/>
                </a:solidFill>
              </a:rPr>
              <a:t>“Y el gran mediodía es la hora en que el hombre se encuentra a mitad de su camino entre el animal y el superhombre y celebra su camino hacia el atardecer como su más alta esperanza: pues es el camino hacia una nueva mañana.</a:t>
            </a:r>
            <a:endParaRPr lang="es-PE" sz="2200" i="1" dirty="0">
              <a:solidFill>
                <a:srgbClr val="336600"/>
              </a:solidFill>
            </a:endParaRPr>
          </a:p>
          <a:p>
            <a:pPr algn="ctr">
              <a:buNone/>
            </a:pPr>
            <a:r>
              <a:rPr lang="es-PE" sz="2200" b="1" i="1" dirty="0">
                <a:solidFill>
                  <a:srgbClr val="336600"/>
                </a:solidFill>
              </a:rPr>
              <a:t>Entonces el que se hunde en su ocaso se bendecirá a sí mismo por ser uno que pasa al otro lado; y el sol de su conocimiento estará para él en el mediodía.</a:t>
            </a:r>
            <a:endParaRPr lang="es-PE" sz="2200" i="1" dirty="0">
              <a:solidFill>
                <a:srgbClr val="336600"/>
              </a:solidFill>
            </a:endParaRPr>
          </a:p>
          <a:p>
            <a:pPr algn="ctr">
              <a:buNone/>
            </a:pPr>
            <a:r>
              <a:rPr lang="es-PE" sz="2200" b="1" dirty="0">
                <a:solidFill>
                  <a:srgbClr val="336600"/>
                </a:solidFill>
              </a:rPr>
              <a:t>«Muertos están todos los dioses: ahora queremos que viva el superhombre.»</a:t>
            </a:r>
            <a:r>
              <a:rPr lang="es-PE" sz="2200" b="1" i="1" dirty="0">
                <a:solidFill>
                  <a:srgbClr val="336600"/>
                </a:solidFill>
              </a:rPr>
              <a:t> – ¡sea ésta alguna vez, en el gran mediodía, nuestra última voluntad! –”</a:t>
            </a:r>
            <a:endParaRPr lang="es-PE" sz="2200" i="1" dirty="0">
              <a:solidFill>
                <a:srgbClr val="336600"/>
              </a:solidFill>
            </a:endParaRPr>
          </a:p>
          <a:p>
            <a:pPr algn="ctr">
              <a:buNone/>
            </a:pPr>
            <a:endParaRPr lang="es-PE" sz="2200" dirty="0">
              <a:solidFill>
                <a:srgbClr val="336600"/>
              </a:solidFill>
            </a:endParaRPr>
          </a:p>
          <a:p>
            <a:pPr>
              <a:buNone/>
            </a:pPr>
            <a:endParaRPr lang="es-PE" sz="2200" b="1" dirty="0">
              <a:solidFill>
                <a:schemeClr val="tx1">
                  <a:lumMod val="75000"/>
                  <a:lumOff val="25000"/>
                </a:schemeClr>
              </a:solidFill>
            </a:endParaRPr>
          </a:p>
          <a:p>
            <a:pPr>
              <a:buNone/>
            </a:pPr>
            <a:endParaRPr lang="es-ES" sz="2400" dirty="0">
              <a:solidFill>
                <a:srgbClr val="3366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300" dirty="0"/>
              <a:t>Bibliografía </a:t>
            </a:r>
            <a:endParaRPr lang="es-PE" sz="4300" dirty="0"/>
          </a:p>
        </p:txBody>
      </p:sp>
      <p:sp>
        <p:nvSpPr>
          <p:cNvPr id="3" name="2 Marcador de contenido"/>
          <p:cNvSpPr>
            <a:spLocks noGrp="1"/>
          </p:cNvSpPr>
          <p:nvPr>
            <p:ph sz="quarter" idx="1"/>
          </p:nvPr>
        </p:nvSpPr>
        <p:spPr/>
        <p:txBody>
          <a:bodyPr>
            <a:normAutofit/>
          </a:bodyPr>
          <a:lstStyle/>
          <a:p>
            <a:pPr>
              <a:spcBef>
                <a:spcPts val="0"/>
              </a:spcBef>
              <a:buNone/>
            </a:pPr>
            <a:endParaRPr lang="es-ES" sz="2000" b="1" dirty="0"/>
          </a:p>
          <a:p>
            <a:pPr>
              <a:spcBef>
                <a:spcPts val="0"/>
              </a:spcBef>
              <a:buNone/>
            </a:pPr>
            <a:r>
              <a:rPr lang="es-ES" sz="2000" b="1" dirty="0"/>
              <a:t>Principal.-</a:t>
            </a:r>
          </a:p>
          <a:p>
            <a:pPr>
              <a:spcBef>
                <a:spcPts val="0"/>
              </a:spcBef>
              <a:buNone/>
            </a:pPr>
            <a:r>
              <a:rPr lang="es-ES" sz="2000" dirty="0"/>
              <a:t>NIETZSCHE,  Friedrich</a:t>
            </a:r>
          </a:p>
          <a:p>
            <a:pPr>
              <a:spcBef>
                <a:spcPts val="0"/>
              </a:spcBef>
              <a:buNone/>
            </a:pPr>
            <a:r>
              <a:rPr lang="es-ES" sz="2000" dirty="0"/>
              <a:t>2013   </a:t>
            </a:r>
            <a:r>
              <a:rPr lang="es-ES" sz="2000" i="1" dirty="0" err="1"/>
              <a:t>Ecce</a:t>
            </a:r>
            <a:r>
              <a:rPr lang="es-ES" sz="2000" i="1" dirty="0"/>
              <a:t> homo</a:t>
            </a:r>
            <a:r>
              <a:rPr lang="es-ES" sz="2000" dirty="0"/>
              <a:t>. Madrid: Alianza Editorial.</a:t>
            </a:r>
          </a:p>
          <a:p>
            <a:pPr>
              <a:spcBef>
                <a:spcPts val="0"/>
              </a:spcBef>
              <a:buNone/>
            </a:pPr>
            <a:r>
              <a:rPr lang="es-ES" sz="2000" dirty="0"/>
              <a:t>2011   </a:t>
            </a:r>
            <a:r>
              <a:rPr lang="es-ES" sz="2000" i="1" dirty="0"/>
              <a:t>Así habló Zaratustra</a:t>
            </a:r>
            <a:r>
              <a:rPr lang="es-ES" sz="2000" dirty="0"/>
              <a:t>. Madrid: Alianza Editorial.</a:t>
            </a:r>
          </a:p>
          <a:p>
            <a:pPr>
              <a:spcBef>
                <a:spcPts val="0"/>
              </a:spcBef>
              <a:buNone/>
            </a:pPr>
            <a:endParaRPr lang="es-ES" sz="2000" dirty="0"/>
          </a:p>
          <a:p>
            <a:pPr>
              <a:spcBef>
                <a:spcPts val="0"/>
              </a:spcBef>
              <a:buNone/>
            </a:pPr>
            <a:endParaRPr lang="es-ES" sz="2000" dirty="0"/>
          </a:p>
          <a:p>
            <a:pPr>
              <a:spcBef>
                <a:spcPts val="0"/>
              </a:spcBef>
              <a:buNone/>
            </a:pPr>
            <a:r>
              <a:rPr lang="es-ES" sz="2000" b="1" dirty="0"/>
              <a:t>Secundaria.- </a:t>
            </a:r>
          </a:p>
          <a:p>
            <a:pPr>
              <a:spcBef>
                <a:spcPts val="0"/>
              </a:spcBef>
              <a:buNone/>
            </a:pPr>
            <a:r>
              <a:rPr lang="es-ES" sz="2000" dirty="0"/>
              <a:t>FINK, Eugen</a:t>
            </a:r>
          </a:p>
          <a:p>
            <a:pPr>
              <a:spcBef>
                <a:spcPts val="0"/>
              </a:spcBef>
              <a:buNone/>
            </a:pPr>
            <a:r>
              <a:rPr lang="es-ES" sz="2000" dirty="0"/>
              <a:t>1989   </a:t>
            </a:r>
            <a:r>
              <a:rPr lang="es-ES" sz="2000" i="1" dirty="0"/>
              <a:t>La filosofía de Nietzsche</a:t>
            </a:r>
            <a:r>
              <a:rPr lang="es-ES" sz="2000" dirty="0"/>
              <a:t>. Madrid: Alianza Editorial.</a:t>
            </a:r>
          </a:p>
          <a:p>
            <a:pPr>
              <a:spcBef>
                <a:spcPts val="0"/>
              </a:spcBef>
              <a:buNone/>
            </a:pPr>
            <a:endParaRPr lang="es-ES" sz="2000" dirty="0"/>
          </a:p>
          <a:p>
            <a:pPr>
              <a:spcBef>
                <a:spcPts val="0"/>
              </a:spcBef>
              <a:buNone/>
            </a:pPr>
            <a:r>
              <a:rPr lang="es-ES" sz="2000" dirty="0"/>
              <a:t>FREY, Herbert</a:t>
            </a:r>
          </a:p>
          <a:p>
            <a:pPr>
              <a:spcBef>
                <a:spcPts val="0"/>
              </a:spcBef>
              <a:buNone/>
            </a:pPr>
            <a:r>
              <a:rPr lang="es-ES" sz="2000" dirty="0"/>
              <a:t>2009   “¿Qué Dios ha muerto? Nietzsche, el nihilista antinihilista”.  En </a:t>
            </a:r>
            <a:r>
              <a:rPr lang="es-ES" sz="2000" i="1" dirty="0"/>
              <a:t>Revista</a:t>
            </a:r>
          </a:p>
          <a:p>
            <a:pPr>
              <a:spcBef>
                <a:spcPts val="0"/>
              </a:spcBef>
              <a:buNone/>
            </a:pPr>
            <a:r>
              <a:rPr lang="es-ES" sz="2000" i="1" dirty="0"/>
              <a:t>           Mexicana de Sociología</a:t>
            </a:r>
            <a:r>
              <a:rPr lang="es-ES" sz="2000" dirty="0"/>
              <a:t>, Vol. 71, No. 4, oct./dic. 2009, pp. 715-736. </a:t>
            </a:r>
          </a:p>
          <a:p>
            <a:pPr>
              <a:spcBef>
                <a:spcPts val="0"/>
              </a:spcBef>
              <a:buNone/>
            </a:pPr>
            <a:endParaRPr lang="es-ES" sz="2000" dirty="0"/>
          </a:p>
          <a:p>
            <a:pPr>
              <a:spcBef>
                <a:spcPts val="0"/>
              </a:spcBef>
              <a:buNone/>
            </a:pPr>
            <a:endParaRPr lang="es-ES" sz="2000" dirty="0"/>
          </a:p>
          <a:p>
            <a:pPr>
              <a:spcBef>
                <a:spcPts val="0"/>
              </a:spcBef>
              <a:buNone/>
            </a:pPr>
            <a:endParaRPr lang="es-PE" sz="2000" dirty="0"/>
          </a:p>
          <a:p>
            <a:pPr>
              <a:spcBef>
                <a:spcPts val="0"/>
              </a:spcBef>
              <a:buNone/>
            </a:pPr>
            <a:endParaRPr lang="es-E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300" dirty="0"/>
              <a:t>Bibliografía </a:t>
            </a:r>
            <a:endParaRPr lang="es-PE" sz="4300" dirty="0"/>
          </a:p>
        </p:txBody>
      </p:sp>
      <p:sp>
        <p:nvSpPr>
          <p:cNvPr id="3" name="2 Marcador de contenido"/>
          <p:cNvSpPr>
            <a:spLocks noGrp="1"/>
          </p:cNvSpPr>
          <p:nvPr>
            <p:ph sz="quarter" idx="1"/>
          </p:nvPr>
        </p:nvSpPr>
        <p:spPr/>
        <p:txBody>
          <a:bodyPr>
            <a:normAutofit/>
          </a:bodyPr>
          <a:lstStyle/>
          <a:p>
            <a:pPr>
              <a:spcBef>
                <a:spcPts val="0"/>
              </a:spcBef>
              <a:buNone/>
            </a:pPr>
            <a:endParaRPr lang="es-ES" sz="2300" dirty="0"/>
          </a:p>
          <a:p>
            <a:pPr>
              <a:spcBef>
                <a:spcPts val="0"/>
              </a:spcBef>
              <a:buNone/>
            </a:pPr>
            <a:r>
              <a:rPr lang="es-ES" sz="2000" b="1" dirty="0"/>
              <a:t>Secundaria.- </a:t>
            </a:r>
          </a:p>
          <a:p>
            <a:pPr>
              <a:spcBef>
                <a:spcPts val="0"/>
              </a:spcBef>
              <a:buNone/>
            </a:pPr>
            <a:r>
              <a:rPr lang="es-ES" sz="2000" dirty="0"/>
              <a:t>HEIDEGGER, Martin</a:t>
            </a:r>
          </a:p>
          <a:p>
            <a:pPr>
              <a:spcBef>
                <a:spcPts val="0"/>
              </a:spcBef>
              <a:buNone/>
            </a:pPr>
            <a:r>
              <a:rPr lang="es-ES" sz="2000" dirty="0"/>
              <a:t>1994   “¿Quién es el Zaratustra de Nietzsche?” En: </a:t>
            </a:r>
            <a:r>
              <a:rPr lang="es-ES" sz="2000" i="1" dirty="0"/>
              <a:t>Conferencias y artículos.</a:t>
            </a:r>
          </a:p>
          <a:p>
            <a:pPr>
              <a:spcBef>
                <a:spcPts val="0"/>
              </a:spcBef>
              <a:buNone/>
            </a:pPr>
            <a:r>
              <a:rPr lang="es-ES" sz="2000" i="1" dirty="0"/>
              <a:t>           </a:t>
            </a:r>
            <a:r>
              <a:rPr lang="es-ES" sz="2000" dirty="0"/>
              <a:t>Barcelona: Serbal.</a:t>
            </a:r>
            <a:endParaRPr lang="es-PE" sz="2000" dirty="0"/>
          </a:p>
          <a:p>
            <a:pPr>
              <a:spcBef>
                <a:spcPts val="0"/>
              </a:spcBef>
              <a:buNone/>
            </a:pPr>
            <a:endParaRPr lang="es-ES" sz="2000" dirty="0"/>
          </a:p>
          <a:p>
            <a:pPr>
              <a:spcBef>
                <a:spcPts val="0"/>
              </a:spcBef>
              <a:buNone/>
            </a:pPr>
            <a:r>
              <a:rPr lang="es-ES" sz="2000" dirty="0"/>
              <a:t>LAISECA, Laura</a:t>
            </a:r>
          </a:p>
          <a:p>
            <a:pPr>
              <a:spcBef>
                <a:spcPts val="0"/>
              </a:spcBef>
              <a:buNone/>
            </a:pPr>
            <a:r>
              <a:rPr lang="es-ES" sz="2000" dirty="0"/>
              <a:t>2001   </a:t>
            </a:r>
            <a:r>
              <a:rPr lang="es-ES" sz="2000" i="1" dirty="0"/>
              <a:t>El nihilismo europeo. El nihilismo de la moral y la tragedia anticristiana en</a:t>
            </a:r>
          </a:p>
          <a:p>
            <a:pPr>
              <a:spcBef>
                <a:spcPts val="0"/>
              </a:spcBef>
              <a:buNone/>
            </a:pPr>
            <a:r>
              <a:rPr lang="es-ES" sz="2000" i="1" dirty="0"/>
              <a:t>           Nietzsche</a:t>
            </a:r>
            <a:r>
              <a:rPr lang="es-ES" sz="2000" dirty="0"/>
              <a:t>. Buenos Aires: Editorial Biblos.</a:t>
            </a:r>
          </a:p>
          <a:p>
            <a:pPr>
              <a:spcBef>
                <a:spcPts val="0"/>
              </a:spcBef>
              <a:buNone/>
            </a:pPr>
            <a:endParaRPr lang="es-ES" sz="2000" dirty="0"/>
          </a:p>
          <a:p>
            <a:pPr>
              <a:spcBef>
                <a:spcPts val="0"/>
              </a:spcBef>
              <a:buNone/>
            </a:pPr>
            <a:endParaRPr lang="es-E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300" dirty="0"/>
              <a:t>El peregrinaje de Zaratustra - I</a:t>
            </a:r>
            <a:endParaRPr lang="es-PE" sz="4300" dirty="0"/>
          </a:p>
        </p:txBody>
      </p:sp>
      <p:sp>
        <p:nvSpPr>
          <p:cNvPr id="3" name="2 Marcador de contenido"/>
          <p:cNvSpPr>
            <a:spLocks noGrp="1"/>
          </p:cNvSpPr>
          <p:nvPr>
            <p:ph sz="quarter" idx="1"/>
          </p:nvPr>
        </p:nvSpPr>
        <p:spPr/>
        <p:txBody>
          <a:bodyPr>
            <a:noAutofit/>
          </a:bodyPr>
          <a:lstStyle/>
          <a:p>
            <a:r>
              <a:rPr lang="es-ES" dirty="0"/>
              <a:t>La primera parte tiene como tema central </a:t>
            </a:r>
            <a:r>
              <a:rPr lang="es-ES" b="1" i="1" dirty="0">
                <a:solidFill>
                  <a:srgbClr val="336699"/>
                </a:solidFill>
              </a:rPr>
              <a:t>la muerte de Dios</a:t>
            </a:r>
            <a:r>
              <a:rPr lang="es-ES" dirty="0"/>
              <a:t>: la prédica de Zaratustra se inicia con </a:t>
            </a:r>
            <a:r>
              <a:rPr lang="es-ES" b="1" i="1" dirty="0">
                <a:solidFill>
                  <a:srgbClr val="336699"/>
                </a:solidFill>
              </a:rPr>
              <a:t>el discurso de las tres transformaciones</a:t>
            </a:r>
            <a:r>
              <a:rPr lang="es-ES" dirty="0">
                <a:solidFill>
                  <a:srgbClr val="336699"/>
                </a:solidFill>
              </a:rPr>
              <a:t> </a:t>
            </a:r>
            <a:r>
              <a:rPr lang="es-ES" dirty="0"/>
              <a:t>camello–león–niño.</a:t>
            </a:r>
          </a:p>
          <a:p>
            <a:r>
              <a:rPr lang="es-ES" dirty="0"/>
              <a:t>Las siguientes secciones de mayor relevancia son las que exponen sucesivos ataques contra las cátedras de la virtud, los trasmundanos y los que desprecian el cuerpo mientras predican la muerte. </a:t>
            </a:r>
          </a:p>
          <a:p>
            <a:r>
              <a:rPr lang="es-ES" dirty="0"/>
              <a:t>Termina proponiendo la virtud </a:t>
            </a:r>
            <a:r>
              <a:rPr lang="es-ES" b="1" i="1" dirty="0">
                <a:solidFill>
                  <a:srgbClr val="336699"/>
                </a:solidFill>
              </a:rPr>
              <a:t>que hace regalos</a:t>
            </a:r>
            <a:r>
              <a:rPr lang="es-ES" b="1" i="1" dirty="0"/>
              <a:t> </a:t>
            </a:r>
            <a:r>
              <a:rPr lang="es-ES" dirty="0"/>
              <a:t>contra las falsas virtudes y exhorta a sus discípulos a </a:t>
            </a:r>
            <a:r>
              <a:rPr lang="es-ES" i="1" dirty="0"/>
              <a:t>“que me perdáis y que os encontréis a vosotros. Y solo cuando todos hayáis renegado de mí, volveré entre vosotros”</a:t>
            </a:r>
            <a:r>
              <a:rPr lang="es-E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300" dirty="0"/>
              <a:t>De las tres transformaciones</a:t>
            </a:r>
            <a:endParaRPr lang="es-PE" sz="4300" dirty="0"/>
          </a:p>
        </p:txBody>
      </p:sp>
      <p:sp>
        <p:nvSpPr>
          <p:cNvPr id="3" name="2 Marcador de contenido"/>
          <p:cNvSpPr>
            <a:spLocks noGrp="1"/>
          </p:cNvSpPr>
          <p:nvPr>
            <p:ph sz="quarter" idx="1"/>
          </p:nvPr>
        </p:nvSpPr>
        <p:spPr/>
        <p:txBody>
          <a:bodyPr>
            <a:noAutofit/>
          </a:bodyPr>
          <a:lstStyle/>
          <a:p>
            <a:pPr algn="ctr">
              <a:buNone/>
            </a:pPr>
            <a:r>
              <a:rPr lang="es-ES" sz="2400" i="1" dirty="0">
                <a:solidFill>
                  <a:srgbClr val="336600"/>
                </a:solidFill>
              </a:rPr>
              <a:t>“Tres transformaciones del espíritu os menciono: cómo el espíritu se convierte en camello, y el camello en león, y el león, por fin, en niño.</a:t>
            </a:r>
            <a:br>
              <a:rPr lang="es-ES" sz="2400" i="1" dirty="0">
                <a:solidFill>
                  <a:srgbClr val="336600"/>
                </a:solidFill>
              </a:rPr>
            </a:br>
            <a:r>
              <a:rPr lang="es-ES" sz="2400" i="1" dirty="0">
                <a:solidFill>
                  <a:srgbClr val="336600"/>
                </a:solidFill>
              </a:rPr>
              <a:t>Hay muchas cosas pesadas para el espíritu, para el espíritu fuerte, de carga, en el que habita la veneración: su fortaleza demanda cosas pesadas, e incluso las más pesadas de todas.</a:t>
            </a:r>
            <a:br>
              <a:rPr lang="es-ES" sz="2400" i="1" dirty="0">
                <a:solidFill>
                  <a:srgbClr val="336600"/>
                </a:solidFill>
              </a:rPr>
            </a:br>
            <a:r>
              <a:rPr lang="es-ES" sz="2400" i="1" dirty="0">
                <a:solidFill>
                  <a:srgbClr val="336600"/>
                </a:solidFill>
              </a:rPr>
              <a:t>¿Qué es pesado?, así pregunta el espíritu de carga, y se arrodilla, igual que el camello, y quiere que lo carguen bien. ¿Qué es lo más pesado, héroes?, así pregunta el espíritu de carga, para que yo cargue con ello y mi fortaleza se regocije. </a:t>
            </a:r>
          </a:p>
          <a:p>
            <a:pPr algn="ctr">
              <a:buNone/>
            </a:pPr>
            <a:r>
              <a:rPr lang="es-ES" sz="2400" i="1" dirty="0">
                <a:solidFill>
                  <a:srgbClr val="336600"/>
                </a:solidFill>
              </a:rPr>
              <a:t>¿Acaso no es: humillarse para hacer daño a la propia soberbia? ¿Hacer brillar la propia tontería para burlarse de la propia sabiduría? […]”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300" dirty="0"/>
              <a:t>De las tres transformaciones</a:t>
            </a:r>
            <a:endParaRPr lang="es-PE" sz="4300" dirty="0"/>
          </a:p>
        </p:txBody>
      </p:sp>
      <p:sp>
        <p:nvSpPr>
          <p:cNvPr id="3" name="2 Marcador de contenido"/>
          <p:cNvSpPr>
            <a:spLocks noGrp="1"/>
          </p:cNvSpPr>
          <p:nvPr>
            <p:ph sz="quarter" idx="1"/>
          </p:nvPr>
        </p:nvSpPr>
        <p:spPr/>
        <p:txBody>
          <a:bodyPr>
            <a:noAutofit/>
          </a:bodyPr>
          <a:lstStyle/>
          <a:p>
            <a:pPr algn="ctr">
              <a:buNone/>
            </a:pPr>
            <a:r>
              <a:rPr lang="es-ES" sz="2400" i="1" dirty="0">
                <a:solidFill>
                  <a:srgbClr val="336600"/>
                </a:solidFill>
              </a:rPr>
              <a:t>“Con todas estas cosas, las más pesadas de todas, carga el espíritu de carga: semejante al camello que corre al desierto con su carga, así corre él a su desierto.”</a:t>
            </a:r>
          </a:p>
          <a:p>
            <a:pPr algn="ctr">
              <a:buNone/>
            </a:pPr>
            <a:endParaRPr lang="es-ES" sz="2400" i="1" dirty="0">
              <a:solidFill>
                <a:srgbClr val="336600"/>
              </a:solidFill>
            </a:endParaRPr>
          </a:p>
          <a:p>
            <a:pPr algn="ctr">
              <a:buNone/>
            </a:pPr>
            <a:endParaRPr lang="es-ES" sz="2400" i="1" dirty="0">
              <a:solidFill>
                <a:srgbClr val="336600"/>
              </a:solidFill>
            </a:endParaRPr>
          </a:p>
          <a:p>
            <a:pPr algn="ctr">
              <a:buNone/>
            </a:pPr>
            <a:endParaRPr lang="es-ES" sz="2400" i="1" dirty="0">
              <a:solidFill>
                <a:srgbClr val="336600"/>
              </a:solidFill>
            </a:endParaRPr>
          </a:p>
          <a:p>
            <a:pPr algn="ctr">
              <a:buNone/>
            </a:pPr>
            <a:endParaRPr lang="es-ES" sz="2400" i="1" dirty="0">
              <a:solidFill>
                <a:srgbClr val="336600"/>
              </a:solidFill>
            </a:endParaRPr>
          </a:p>
          <a:p>
            <a:pPr algn="ctr">
              <a:buNone/>
            </a:pPr>
            <a:endParaRPr lang="es-ES" sz="2400" i="1" dirty="0">
              <a:solidFill>
                <a:srgbClr val="336600"/>
              </a:solidFill>
            </a:endParaRPr>
          </a:p>
          <a:p>
            <a:pPr algn="ctr">
              <a:buNone/>
            </a:pPr>
            <a:r>
              <a:rPr lang="es-ES" sz="2400" i="1" dirty="0">
                <a:solidFill>
                  <a:srgbClr val="336600"/>
                </a:solidFill>
              </a:rPr>
              <a:t>“Pero en lo más solitario del desierto tiene lugar la segunda transformación: en león se transforma aquí el espíritu, quiere conquistar su libertad como se conquista una presa y ser señor en su propio desierto.”</a:t>
            </a:r>
          </a:p>
          <a:p>
            <a:pPr algn="ctr">
              <a:buNone/>
            </a:pPr>
            <a:r>
              <a:rPr lang="es-ES" sz="2400" dirty="0">
                <a:solidFill>
                  <a:srgbClr val="336600"/>
                </a:solidFill>
              </a:rPr>
              <a:t> </a:t>
            </a:r>
          </a:p>
        </p:txBody>
      </p:sp>
      <p:pic>
        <p:nvPicPr>
          <p:cNvPr id="2052" name="Picture 4" descr="http://www.activityvillage.co.uk/sites/default/files/images/camels_av2.jpg"/>
          <p:cNvPicPr>
            <a:picLocks noChangeAspect="1" noChangeArrowheads="1"/>
          </p:cNvPicPr>
          <p:nvPr/>
        </p:nvPicPr>
        <p:blipFill>
          <a:blip r:embed="rId2" cstate="print"/>
          <a:srcRect/>
          <a:stretch>
            <a:fillRect/>
          </a:stretch>
        </p:blipFill>
        <p:spPr bwMode="auto">
          <a:xfrm>
            <a:off x="3500430" y="2643182"/>
            <a:ext cx="2665075" cy="2232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300" dirty="0"/>
              <a:t>De las tres transformaciones</a:t>
            </a:r>
            <a:endParaRPr lang="es-PE" sz="4300" dirty="0"/>
          </a:p>
        </p:txBody>
      </p:sp>
      <p:sp>
        <p:nvSpPr>
          <p:cNvPr id="3" name="2 Marcador de contenido"/>
          <p:cNvSpPr>
            <a:spLocks noGrp="1"/>
          </p:cNvSpPr>
          <p:nvPr>
            <p:ph sz="quarter" idx="1"/>
          </p:nvPr>
        </p:nvSpPr>
        <p:spPr/>
        <p:txBody>
          <a:bodyPr>
            <a:noAutofit/>
          </a:bodyPr>
          <a:lstStyle/>
          <a:p>
            <a:pPr algn="ctr">
              <a:buNone/>
            </a:pPr>
            <a:r>
              <a:rPr lang="es-ES" sz="2400" i="1" dirty="0">
                <a:solidFill>
                  <a:srgbClr val="336600"/>
                </a:solidFill>
              </a:rPr>
              <a:t>“Aquí busca a su último señor: quiere convertirse en enemigo de él y de su último dios, con el gran dragón quiere pelear para conseguir la victoria. </a:t>
            </a:r>
          </a:p>
          <a:p>
            <a:pPr algn="ctr">
              <a:buNone/>
            </a:pPr>
            <a:r>
              <a:rPr lang="es-ES" sz="2400" i="1" dirty="0">
                <a:solidFill>
                  <a:srgbClr val="336600"/>
                </a:solidFill>
              </a:rPr>
              <a:t>¿Quién es el gran dragón, al que el espíritu no quiere seguir llamando señor ni dios? «Tú debes» se llama el gran dragón. Pero el espíritu del león dice «yo quiero».”</a:t>
            </a:r>
          </a:p>
          <a:p>
            <a:pPr algn="ctr">
              <a:buNone/>
            </a:pPr>
            <a:endParaRPr lang="es-ES" sz="2400" i="1" dirty="0">
              <a:solidFill>
                <a:srgbClr val="336600"/>
              </a:solidFill>
            </a:endParaRPr>
          </a:p>
          <a:p>
            <a:pPr algn="ctr">
              <a:buNone/>
            </a:pPr>
            <a:endParaRPr lang="es-ES" sz="2400" i="1" dirty="0">
              <a:solidFill>
                <a:srgbClr val="336600"/>
              </a:solidFill>
            </a:endParaRPr>
          </a:p>
          <a:p>
            <a:pPr algn="ctr">
              <a:buNone/>
            </a:pPr>
            <a:r>
              <a:rPr lang="es-ES" sz="2400" dirty="0">
                <a:solidFill>
                  <a:srgbClr val="336600"/>
                </a:solidFill>
              </a:rPr>
              <a:t> </a:t>
            </a:r>
          </a:p>
        </p:txBody>
      </p:sp>
      <p:pic>
        <p:nvPicPr>
          <p:cNvPr id="1026" name="Picture 2" descr="https://encrypted-tbn1.gstatic.com/images?q=tbn:ANd9GcTLWuRag8j29PnyFOnuspO2nH6I8H91MnehfV-iO4nItjxdNsi0cw"/>
          <p:cNvPicPr>
            <a:picLocks noChangeAspect="1" noChangeArrowheads="1"/>
          </p:cNvPicPr>
          <p:nvPr/>
        </p:nvPicPr>
        <p:blipFill>
          <a:blip r:embed="rId2" cstate="print"/>
          <a:srcRect/>
          <a:stretch>
            <a:fillRect/>
          </a:stretch>
        </p:blipFill>
        <p:spPr bwMode="auto">
          <a:xfrm>
            <a:off x="3786182" y="3429000"/>
            <a:ext cx="2375999" cy="3168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300" dirty="0"/>
              <a:t>De las tres transformaciones</a:t>
            </a:r>
            <a:endParaRPr lang="es-PE" sz="4300" dirty="0"/>
          </a:p>
        </p:txBody>
      </p:sp>
      <p:sp>
        <p:nvSpPr>
          <p:cNvPr id="3" name="2 Marcador de contenido"/>
          <p:cNvSpPr>
            <a:spLocks noGrp="1"/>
          </p:cNvSpPr>
          <p:nvPr>
            <p:ph sz="quarter" idx="1"/>
          </p:nvPr>
        </p:nvSpPr>
        <p:spPr/>
        <p:txBody>
          <a:bodyPr>
            <a:noAutofit/>
          </a:bodyPr>
          <a:lstStyle/>
          <a:p>
            <a:pPr algn="ctr">
              <a:buNone/>
            </a:pPr>
            <a:r>
              <a:rPr lang="es-ES" sz="2400" i="1" dirty="0">
                <a:solidFill>
                  <a:srgbClr val="336600"/>
                </a:solidFill>
              </a:rPr>
              <a:t>“«Tú debes» le cierra el paso, brilla como el oro, es un animal escamoso, y en cada una de sus escamas brilla áureamente «¡Tú debes!».</a:t>
            </a:r>
            <a:br>
              <a:rPr lang="es-ES" sz="2400" i="1" dirty="0">
                <a:solidFill>
                  <a:srgbClr val="336600"/>
                </a:solidFill>
              </a:rPr>
            </a:br>
            <a:r>
              <a:rPr lang="es-ES" sz="2400" i="1" dirty="0">
                <a:solidFill>
                  <a:srgbClr val="336600"/>
                </a:solidFill>
              </a:rPr>
              <a:t>Valores milenarios brillan en esas escamas, y el más poderoso de todos los dragones habla así: «todos los valores de las cosas - brillan en mí».</a:t>
            </a:r>
            <a:br>
              <a:rPr lang="es-ES" sz="2400" i="1" dirty="0">
                <a:solidFill>
                  <a:srgbClr val="336600"/>
                </a:solidFill>
              </a:rPr>
            </a:br>
            <a:r>
              <a:rPr lang="es-ES" sz="2400" i="1" dirty="0">
                <a:solidFill>
                  <a:srgbClr val="336600"/>
                </a:solidFill>
              </a:rPr>
              <a:t>«Todos los valores han sido ya creados, y yo soy - todos los valores creados. ¡En verdad, no debe seguir habiendo ningún ‘Yo quiero!’» Así habla el dragón.</a:t>
            </a:r>
            <a:br>
              <a:rPr lang="es-ES" sz="2400" i="1" dirty="0">
                <a:solidFill>
                  <a:srgbClr val="336600"/>
                </a:solidFill>
              </a:rPr>
            </a:br>
            <a:r>
              <a:rPr lang="es-ES" sz="2400" i="1" dirty="0">
                <a:solidFill>
                  <a:srgbClr val="336600"/>
                </a:solidFill>
              </a:rPr>
              <a:t>Hermanos míos, ¿para qué se precisa que haya el león en el espíritu? ¿Por qué no basta la bestia de carga, que renuncia a todo y es respetuosa?</a:t>
            </a:r>
            <a:br>
              <a:rPr lang="es-ES" sz="2400" i="1" dirty="0">
                <a:solidFill>
                  <a:srgbClr val="336600"/>
                </a:solidFill>
              </a:rPr>
            </a:br>
            <a:r>
              <a:rPr lang="es-ES" sz="2400" i="1" dirty="0">
                <a:solidFill>
                  <a:srgbClr val="336600"/>
                </a:solidFill>
              </a:rPr>
              <a:t>Crear valores nuevos - tampoco el león es aún capaz de hacerlo: mas crearse libertad para un nuevo crear - eso sí es capaz de hacerlo el poder del león.”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300" dirty="0"/>
              <a:t>De las tres transformaciones</a:t>
            </a:r>
            <a:endParaRPr lang="es-PE" sz="4300" dirty="0"/>
          </a:p>
        </p:txBody>
      </p:sp>
      <p:sp>
        <p:nvSpPr>
          <p:cNvPr id="3" name="2 Marcador de contenido"/>
          <p:cNvSpPr>
            <a:spLocks noGrp="1"/>
          </p:cNvSpPr>
          <p:nvPr>
            <p:ph sz="quarter" idx="1"/>
          </p:nvPr>
        </p:nvSpPr>
        <p:spPr/>
        <p:txBody>
          <a:bodyPr>
            <a:noAutofit/>
          </a:bodyPr>
          <a:lstStyle/>
          <a:p>
            <a:pPr algn="ctr">
              <a:buNone/>
            </a:pPr>
            <a:r>
              <a:rPr lang="es-ES" sz="2400" i="1" dirty="0">
                <a:solidFill>
                  <a:srgbClr val="336600"/>
                </a:solidFill>
              </a:rPr>
              <a:t>“Crearse libertad y un no santo incluso frente al deber: para ello, hermanos míos, es preciso el león.</a:t>
            </a:r>
            <a:br>
              <a:rPr lang="es-ES" sz="2400" i="1" dirty="0">
                <a:solidFill>
                  <a:srgbClr val="336600"/>
                </a:solidFill>
              </a:rPr>
            </a:br>
            <a:r>
              <a:rPr lang="es-ES" sz="2400" i="1" dirty="0">
                <a:solidFill>
                  <a:srgbClr val="336600"/>
                </a:solidFill>
              </a:rPr>
              <a:t>Tomarse el derecho de nuevos valores - ése es el tomar más horrible para un espíritu de carga y respetuoso. En verdad, eso es para él robar, y cosa propia de un animal de rapiña.</a:t>
            </a:r>
            <a:br>
              <a:rPr lang="es-ES" sz="2400" i="1" dirty="0">
                <a:solidFill>
                  <a:srgbClr val="336600"/>
                </a:solidFill>
              </a:rPr>
            </a:br>
            <a:r>
              <a:rPr lang="es-ES" sz="2400" i="1" dirty="0">
                <a:solidFill>
                  <a:srgbClr val="336600"/>
                </a:solidFill>
              </a:rPr>
              <a:t>En otro tiempo el espíritu amó el «Tú debes» como su cosa más santa: ahora tiene que encontrar ilusión y capricho incluso en lo más santo, de modo que robe el quedar libre de su amor: para ese robo se precisa el león.</a:t>
            </a:r>
            <a:br>
              <a:rPr lang="es-ES" sz="2400" i="1" dirty="0">
                <a:solidFill>
                  <a:srgbClr val="336600"/>
                </a:solidFill>
              </a:rPr>
            </a:br>
            <a:r>
              <a:rPr lang="es-ES" sz="2400" i="1" dirty="0">
                <a:solidFill>
                  <a:srgbClr val="336600"/>
                </a:solidFill>
              </a:rPr>
              <a:t>Pero decidme, hermanos míos, ¿qué es capaz de hacer el niño que ni siquiera el león ha podido hacer? ¿Por qué el león rapaz tiene que convertirse todavía en niño?”</a:t>
            </a:r>
          </a:p>
          <a:p>
            <a:pPr algn="ctr">
              <a:buNone/>
            </a:pPr>
            <a:r>
              <a:rPr lang="es-ES" sz="2400" dirty="0">
                <a:solidFill>
                  <a:srgbClr val="336600"/>
                </a:solidFil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300" dirty="0"/>
              <a:t>De las tres transformaciones</a:t>
            </a:r>
            <a:endParaRPr lang="es-PE" sz="4300" dirty="0"/>
          </a:p>
        </p:txBody>
      </p:sp>
      <p:sp>
        <p:nvSpPr>
          <p:cNvPr id="3" name="2 Marcador de contenido"/>
          <p:cNvSpPr>
            <a:spLocks noGrp="1"/>
          </p:cNvSpPr>
          <p:nvPr>
            <p:ph sz="quarter" idx="1"/>
          </p:nvPr>
        </p:nvSpPr>
        <p:spPr/>
        <p:txBody>
          <a:bodyPr>
            <a:noAutofit/>
          </a:bodyPr>
          <a:lstStyle/>
          <a:p>
            <a:pPr algn="ctr">
              <a:buNone/>
            </a:pPr>
            <a:r>
              <a:rPr lang="es-ES" sz="2400" i="1" dirty="0">
                <a:solidFill>
                  <a:srgbClr val="336600"/>
                </a:solidFill>
              </a:rPr>
              <a:t>“Inocencia es el niño, y olvido, un nuevo comienzo, un juego, una rueda que se mueve por sí misma, un primer movimiento, un santo decir sí.”</a:t>
            </a:r>
          </a:p>
          <a:p>
            <a:pPr algn="ctr">
              <a:buNone/>
            </a:pPr>
            <a:endParaRPr lang="es-ES" sz="2400" i="1" dirty="0">
              <a:solidFill>
                <a:srgbClr val="336600"/>
              </a:solidFill>
            </a:endParaRPr>
          </a:p>
          <a:p>
            <a:pPr algn="ctr">
              <a:buNone/>
            </a:pPr>
            <a:endParaRPr lang="es-ES" sz="2400" i="1" dirty="0">
              <a:solidFill>
                <a:srgbClr val="336600"/>
              </a:solidFill>
            </a:endParaRPr>
          </a:p>
          <a:p>
            <a:pPr algn="ctr">
              <a:buNone/>
            </a:pPr>
            <a:endParaRPr lang="es-ES" sz="2400" i="1" dirty="0">
              <a:solidFill>
                <a:srgbClr val="336600"/>
              </a:solidFill>
            </a:endParaRPr>
          </a:p>
          <a:p>
            <a:pPr algn="ctr">
              <a:buNone/>
            </a:pPr>
            <a:endParaRPr lang="es-ES" sz="2400" i="1" dirty="0">
              <a:solidFill>
                <a:srgbClr val="336600"/>
              </a:solidFill>
            </a:endParaRPr>
          </a:p>
          <a:p>
            <a:pPr algn="ctr">
              <a:buNone/>
            </a:pPr>
            <a:endParaRPr lang="es-ES" sz="2400" i="1" dirty="0">
              <a:solidFill>
                <a:srgbClr val="336600"/>
              </a:solidFill>
            </a:endParaRPr>
          </a:p>
          <a:p>
            <a:pPr algn="ctr">
              <a:buNone/>
            </a:pPr>
            <a:endParaRPr lang="es-ES" sz="2400" i="1" dirty="0">
              <a:solidFill>
                <a:srgbClr val="336600"/>
              </a:solidFill>
            </a:endParaRPr>
          </a:p>
          <a:p>
            <a:pPr algn="ctr">
              <a:buNone/>
            </a:pPr>
            <a:r>
              <a:rPr lang="es-ES" sz="2400" i="1" dirty="0">
                <a:solidFill>
                  <a:srgbClr val="336600"/>
                </a:solidFill>
              </a:rPr>
              <a:t>“Sí, hermanos míos, para el juego del crear se precisa un santo decir sí: el espíritu quiere ahora </a:t>
            </a:r>
            <a:r>
              <a:rPr lang="es-ES" sz="2400" dirty="0">
                <a:solidFill>
                  <a:srgbClr val="336600"/>
                </a:solidFill>
              </a:rPr>
              <a:t>su</a:t>
            </a:r>
            <a:r>
              <a:rPr lang="es-ES" sz="2400" i="1" dirty="0">
                <a:solidFill>
                  <a:srgbClr val="336600"/>
                </a:solidFill>
              </a:rPr>
              <a:t> voluntad, el retirado del mundo conquista ahora </a:t>
            </a:r>
            <a:r>
              <a:rPr lang="es-ES" sz="2400" dirty="0">
                <a:solidFill>
                  <a:srgbClr val="336600"/>
                </a:solidFill>
              </a:rPr>
              <a:t>su</a:t>
            </a:r>
            <a:r>
              <a:rPr lang="es-ES" sz="2400" i="1" dirty="0">
                <a:solidFill>
                  <a:srgbClr val="336600"/>
                </a:solidFill>
              </a:rPr>
              <a:t> mundo.”</a:t>
            </a:r>
          </a:p>
          <a:p>
            <a:pPr algn="ctr">
              <a:buNone/>
            </a:pPr>
            <a:r>
              <a:rPr lang="es-ES" sz="2400" dirty="0">
                <a:solidFill>
                  <a:srgbClr val="336600"/>
                </a:solidFill>
              </a:rPr>
              <a:t> </a:t>
            </a:r>
          </a:p>
        </p:txBody>
      </p:sp>
      <p:pic>
        <p:nvPicPr>
          <p:cNvPr id="63490" name="Picture 2" descr="http://uploads3.wikiart.org/images/joaquin-sorolla/children-at-the-beach-1899.jpg"/>
          <p:cNvPicPr>
            <a:picLocks noChangeAspect="1" noChangeArrowheads="1"/>
          </p:cNvPicPr>
          <p:nvPr/>
        </p:nvPicPr>
        <p:blipFill>
          <a:blip r:embed="rId2" cstate="print"/>
          <a:srcRect/>
          <a:stretch>
            <a:fillRect/>
          </a:stretch>
        </p:blipFill>
        <p:spPr bwMode="auto">
          <a:xfrm>
            <a:off x="3428992" y="2357430"/>
            <a:ext cx="2656044" cy="25920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1979</TotalTime>
  <Words>2505</Words>
  <Application>Microsoft Office PowerPoint</Application>
  <PresentationFormat>Presentación en pantalla (4:3)</PresentationFormat>
  <Paragraphs>155</Paragraphs>
  <Slides>24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Franklin Gothic Book</vt:lpstr>
      <vt:lpstr>Perpetua</vt:lpstr>
      <vt:lpstr>Wingdings</vt:lpstr>
      <vt:lpstr>Wingdings 2</vt:lpstr>
      <vt:lpstr>Equidad</vt:lpstr>
      <vt:lpstr>Nietzsche</vt:lpstr>
      <vt:lpstr>Así habló Zaratustra</vt:lpstr>
      <vt:lpstr>El peregrinaje de Zaratustra - I</vt:lpstr>
      <vt:lpstr>De las tres transformaciones</vt:lpstr>
      <vt:lpstr>De las tres transformaciones</vt:lpstr>
      <vt:lpstr>De las tres transformaciones</vt:lpstr>
      <vt:lpstr>De las tres transformaciones</vt:lpstr>
      <vt:lpstr>De las tres transformaciones</vt:lpstr>
      <vt:lpstr>De las tres transformaciones</vt:lpstr>
      <vt:lpstr>De las cátedras de la virtud</vt:lpstr>
      <vt:lpstr>De los trasmundanos</vt:lpstr>
      <vt:lpstr>De los trasmundanos</vt:lpstr>
      <vt:lpstr>De los trasmundanos</vt:lpstr>
      <vt:lpstr>De los despreciadores del cuerpo</vt:lpstr>
      <vt:lpstr>Del nuevo ídolo</vt:lpstr>
      <vt:lpstr>Del nuevo ídolo</vt:lpstr>
      <vt:lpstr>De las alegrías y las pasiones</vt:lpstr>
      <vt:lpstr>De la virtud que hace regalos</vt:lpstr>
      <vt:lpstr>De la virtud que hace regalos</vt:lpstr>
      <vt:lpstr>De la virtud que hace regalos</vt:lpstr>
      <vt:lpstr>De la virtud que hace regalos</vt:lpstr>
      <vt:lpstr>De la virtud que hace regalos</vt:lpstr>
      <vt:lpstr>Bibliografía </vt:lpstr>
      <vt:lpstr>Bibliografía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Nietzsche</dc:title>
  <dc:creator>Cesar</dc:creator>
  <cp:lastModifiedBy>Rosa Elvira Vargas Della Casa</cp:lastModifiedBy>
  <cp:revision>153</cp:revision>
  <dcterms:created xsi:type="dcterms:W3CDTF">2013-08-18T22:48:46Z</dcterms:created>
  <dcterms:modified xsi:type="dcterms:W3CDTF">2024-05-04T15:30:00Z</dcterms:modified>
</cp:coreProperties>
</file>