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273" r:id="rId12"/>
    <p:sldId id="284" r:id="rId13"/>
    <p:sldId id="336" r:id="rId14"/>
    <p:sldId id="333" r:id="rId15"/>
    <p:sldId id="339" r:id="rId16"/>
    <p:sldId id="340" r:id="rId17"/>
    <p:sldId id="335" r:id="rId18"/>
    <p:sldId id="285" r:id="rId19"/>
    <p:sldId id="286" r:id="rId20"/>
    <p:sldId id="288" r:id="rId21"/>
    <p:sldId id="259" r:id="rId22"/>
    <p:sldId id="310" r:id="rId23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006600"/>
    <a:srgbClr val="008000"/>
    <a:srgbClr val="0000CC"/>
    <a:srgbClr val="333399"/>
    <a:srgbClr val="006699"/>
    <a:srgbClr val="3333FF"/>
    <a:srgbClr val="003300"/>
    <a:srgbClr val="0066CC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8825-7CE3-40FD-8D64-41EC94BFCBA1}" type="datetimeFigureOut">
              <a:rPr lang="es-PE" smtClean="0"/>
              <a:pPr/>
              <a:t>14/04/2023</a:t>
            </a:fld>
            <a:endParaRPr lang="es-PE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645514F-1712-4CB6-867E-2CAA13AC59C1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8825-7CE3-40FD-8D64-41EC94BFCBA1}" type="datetimeFigureOut">
              <a:rPr lang="es-PE" smtClean="0"/>
              <a:pPr/>
              <a:t>14/04/2023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514F-1712-4CB6-867E-2CAA13AC59C1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8825-7CE3-40FD-8D64-41EC94BFCBA1}" type="datetimeFigureOut">
              <a:rPr lang="es-PE" smtClean="0"/>
              <a:pPr/>
              <a:t>14/04/2023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514F-1712-4CB6-867E-2CAA13AC59C1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8825-7CE3-40FD-8D64-41EC94BFCBA1}" type="datetimeFigureOut">
              <a:rPr lang="es-PE" smtClean="0"/>
              <a:pPr/>
              <a:t>14/04/2023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514F-1712-4CB6-867E-2CAA13AC59C1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8825-7CE3-40FD-8D64-41EC94BFCBA1}" type="datetimeFigureOut">
              <a:rPr lang="es-PE" smtClean="0"/>
              <a:pPr/>
              <a:t>14/04/2023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s-PE" dirty="0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645514F-1712-4CB6-867E-2CAA13AC59C1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8825-7CE3-40FD-8D64-41EC94BFCBA1}" type="datetimeFigureOut">
              <a:rPr lang="es-PE" smtClean="0"/>
              <a:pPr/>
              <a:t>14/04/2023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514F-1712-4CB6-867E-2CAA13AC59C1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8825-7CE3-40FD-8D64-41EC94BFCBA1}" type="datetimeFigureOut">
              <a:rPr lang="es-PE" smtClean="0"/>
              <a:pPr/>
              <a:t>14/04/2023</a:t>
            </a:fld>
            <a:endParaRPr lang="es-P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514F-1712-4CB6-867E-2CAA13AC59C1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8825-7CE3-40FD-8D64-41EC94BFCBA1}" type="datetimeFigureOut">
              <a:rPr lang="es-PE" smtClean="0"/>
              <a:pPr/>
              <a:t>14/04/2023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514F-1712-4CB6-867E-2CAA13AC59C1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8825-7CE3-40FD-8D64-41EC94BFCBA1}" type="datetimeFigureOut">
              <a:rPr lang="es-PE" smtClean="0"/>
              <a:pPr/>
              <a:t>14/04/2023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514F-1712-4CB6-867E-2CAA13AC59C1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8825-7CE3-40FD-8D64-41EC94BFCBA1}" type="datetimeFigureOut">
              <a:rPr lang="es-PE" smtClean="0"/>
              <a:pPr/>
              <a:t>14/04/2023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514F-1712-4CB6-867E-2CAA13AC59C1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8825-7CE3-40FD-8D64-41EC94BFCBA1}" type="datetimeFigureOut">
              <a:rPr lang="es-PE" smtClean="0"/>
              <a:pPr/>
              <a:t>14/04/2023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645514F-1712-4CB6-867E-2CAA13AC59C1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dirty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7E8825-7CE3-40FD-8D64-41EC94BFCBA1}" type="datetimeFigureOut">
              <a:rPr lang="es-PE" smtClean="0"/>
              <a:pPr/>
              <a:t>14/04/2023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645514F-1712-4CB6-867E-2CAA13AC59C1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s-ES" sz="3200" dirty="0"/>
              <a:t>Zaratustra como nuevo paradigma vital II</a:t>
            </a:r>
            <a:endParaRPr lang="es-PE" sz="3200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800" b="1" dirty="0"/>
              <a:t>Nietzsche</a:t>
            </a:r>
            <a:endParaRPr lang="es-PE" sz="4800" b="1" dirty="0"/>
          </a:p>
        </p:txBody>
      </p:sp>
      <p:pic>
        <p:nvPicPr>
          <p:cNvPr id="14338" name="Picture 2" descr="http://img.destinoytarot.com/wp-content/uploads/2011/08/Ahura-Mazd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3857628"/>
            <a:ext cx="4695445" cy="2736000"/>
          </a:xfrm>
          <a:prstGeom prst="rect">
            <a:avLst/>
          </a:prstGeom>
          <a:noFill/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809B8C4-DF57-4CC3-AF52-2E115FE9D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320" y="5517232"/>
            <a:ext cx="931480" cy="936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300" dirty="0"/>
              <a:t>De la redención</a:t>
            </a:r>
            <a:endParaRPr lang="es-PE" sz="43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s-ES" sz="2200" i="1" dirty="0">
                <a:solidFill>
                  <a:srgbClr val="336600"/>
                </a:solidFill>
              </a:rPr>
              <a:t>“</a:t>
            </a:r>
            <a:r>
              <a:rPr lang="es-ES" sz="2200" dirty="0">
                <a:solidFill>
                  <a:srgbClr val="336600"/>
                </a:solidFill>
              </a:rPr>
              <a:t>El espíritu de venganza</a:t>
            </a:r>
            <a:r>
              <a:rPr lang="es-ES" sz="2200" i="1" dirty="0">
                <a:solidFill>
                  <a:srgbClr val="336600"/>
                </a:solidFill>
              </a:rPr>
              <a:t>: amigos míos, sobre esto es sobre lo que mejor han reflexionado los hombres hasta ahora; y donde había sufrimiento, allí debía haber siempre castigo. ‘Castigo’ se llama a sí misma, en efecto, la venganza. Y como en el volente hay el sufrimiento de no poder querer hacia atrás – por ello el querer mismo y toda vida debían – ¡ser castigo!”</a:t>
            </a:r>
          </a:p>
          <a:p>
            <a:pPr algn="ctr">
              <a:buNone/>
            </a:pPr>
            <a:endParaRPr lang="es-ES" sz="2200" i="1" dirty="0">
              <a:solidFill>
                <a:srgbClr val="336600"/>
              </a:solidFill>
            </a:endParaRPr>
          </a:p>
          <a:p>
            <a:pPr algn="ctr">
              <a:buNone/>
            </a:pPr>
            <a:r>
              <a:rPr lang="es-ES" sz="2200" i="1" dirty="0">
                <a:solidFill>
                  <a:srgbClr val="336600"/>
                </a:solidFill>
              </a:rPr>
              <a:t>“Todo ‘fue’ es un fragmento, un enigma, un espantoso azar – hasta que la voluntad creadora añada: ‘¡Pero yo lo quise así!’ – Hasta que la voluntad creadora añada: ‘Pero yo lo quiero así! ¡Yo lo querré así!’.”</a:t>
            </a:r>
          </a:p>
          <a:p>
            <a:pPr algn="ctr">
              <a:buNone/>
            </a:pPr>
            <a:endParaRPr lang="es-ES" sz="2200" i="1" dirty="0">
              <a:solidFill>
                <a:srgbClr val="336600"/>
              </a:solidFill>
            </a:endParaRPr>
          </a:p>
          <a:p>
            <a:pPr algn="ctr">
              <a:buNone/>
            </a:pPr>
            <a:r>
              <a:rPr lang="es-ES" sz="2200" i="1" dirty="0">
                <a:solidFill>
                  <a:srgbClr val="336600"/>
                </a:solidFill>
              </a:rPr>
              <a:t>“¿Quién le ha enseñado a la voluntad la reconciliación con el tiempo, y algo que es superior a toda reconciliación? Algo superior a toda reconciliación tiene que querer la voluntad que es voluntad de poder.”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6181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300" dirty="0"/>
              <a:t>El peregrinaje de Zaratustra - III</a:t>
            </a:r>
            <a:endParaRPr lang="es-PE" sz="43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La tercera parte se focaliza en el tema del </a:t>
            </a:r>
            <a:r>
              <a:rPr lang="es-ES" b="1" i="1" dirty="0">
                <a:solidFill>
                  <a:srgbClr val="336699"/>
                </a:solidFill>
              </a:rPr>
              <a:t>eterno retorno</a:t>
            </a:r>
            <a:r>
              <a:rPr lang="es-ES" dirty="0"/>
              <a:t>, aunque esta vez asume un tono menos explícito que en las dos partes anteriores. </a:t>
            </a:r>
          </a:p>
          <a:p>
            <a:r>
              <a:rPr lang="es-ES" dirty="0"/>
              <a:t>La sección </a:t>
            </a:r>
            <a:r>
              <a:rPr lang="es-ES" i="1" dirty="0"/>
              <a:t>De la visión y del enigma </a:t>
            </a:r>
            <a:r>
              <a:rPr lang="es-ES" dirty="0"/>
              <a:t>es bastante significativa.</a:t>
            </a:r>
          </a:p>
          <a:p>
            <a:r>
              <a:rPr lang="es-ES" i="1" dirty="0"/>
              <a:t>Del espíritu de la pesadez</a:t>
            </a:r>
            <a:r>
              <a:rPr lang="es-ES" dirty="0"/>
              <a:t> y </a:t>
            </a:r>
            <a:r>
              <a:rPr lang="es-ES" i="1" dirty="0"/>
              <a:t>El convaleciente </a:t>
            </a:r>
            <a:r>
              <a:rPr lang="es-ES" dirty="0"/>
              <a:t>completan la idea.</a:t>
            </a:r>
          </a:p>
          <a:p>
            <a:r>
              <a:rPr lang="es-ES" dirty="0"/>
              <a:t>El tema de la </a:t>
            </a:r>
            <a:r>
              <a:rPr lang="es-ES" b="1" i="1" dirty="0">
                <a:solidFill>
                  <a:srgbClr val="336699"/>
                </a:solidFill>
              </a:rPr>
              <a:t>muerte de Dios</a:t>
            </a:r>
            <a:r>
              <a:rPr lang="es-ES" dirty="0"/>
              <a:t> vuelve en tono burlesco en la sección </a:t>
            </a:r>
            <a:r>
              <a:rPr lang="es-ES" i="1" dirty="0"/>
              <a:t>De los apóstatas</a:t>
            </a:r>
            <a:r>
              <a:rPr lang="es-ES" dirty="0"/>
              <a:t>.    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300" dirty="0"/>
              <a:t>El caminante</a:t>
            </a:r>
            <a:endParaRPr lang="es-PE" sz="43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-PE" sz="1500" b="1" i="1" dirty="0">
                <a:solidFill>
                  <a:srgbClr val="336600"/>
                </a:solidFill>
              </a:rPr>
              <a:t>“¿</a:t>
            </a:r>
            <a:r>
              <a:rPr lang="es-PE" sz="1550" b="1" i="1" dirty="0">
                <a:solidFill>
                  <a:srgbClr val="336600"/>
                </a:solidFill>
              </a:rPr>
              <a:t>De dónde vienen las montañas más altas?, pregunté en otro tiempo. Entonces aprendí que vienen del mar.</a:t>
            </a:r>
            <a:endParaRPr lang="es-PE" sz="1550" b="1" dirty="0">
              <a:solidFill>
                <a:srgbClr val="336600"/>
              </a:solidFill>
            </a:endParaRPr>
          </a:p>
          <a:p>
            <a:pPr algn="ctr">
              <a:spcBef>
                <a:spcPts val="0"/>
              </a:spcBef>
              <a:buNone/>
            </a:pPr>
            <a:r>
              <a:rPr lang="es-PE" sz="1550" b="1" i="1" dirty="0">
                <a:solidFill>
                  <a:srgbClr val="336600"/>
                </a:solidFill>
              </a:rPr>
              <a:t>Este testimonio está escrito en sus rocas y en las paredes de sus cumbres. Lo más alto tiene que llegar a su altura desde lo más profundo. – </a:t>
            </a:r>
          </a:p>
          <a:p>
            <a:pPr algn="ctr">
              <a:spcBef>
                <a:spcPts val="0"/>
              </a:spcBef>
              <a:buNone/>
            </a:pPr>
            <a:r>
              <a:rPr lang="es-PE" sz="1550" b="1" i="1" dirty="0">
                <a:solidFill>
                  <a:srgbClr val="336600"/>
                </a:solidFill>
              </a:rPr>
              <a:t>Así dijo Zaratustra en la cima del monte, donde hacía frío; mas cuando se acercó al mar y se encontró por fin únicamente entre los escollos, el camino lo había cansado y vuelto aún más anheloso que antes.</a:t>
            </a:r>
            <a:endParaRPr lang="es-PE" sz="1550" b="1" dirty="0">
              <a:solidFill>
                <a:srgbClr val="336600"/>
              </a:solidFill>
            </a:endParaRPr>
          </a:p>
          <a:p>
            <a:pPr algn="ctr">
              <a:spcBef>
                <a:spcPts val="0"/>
              </a:spcBef>
              <a:buNone/>
            </a:pPr>
            <a:r>
              <a:rPr lang="es-PE" sz="1550" b="1" i="1" dirty="0">
                <a:solidFill>
                  <a:srgbClr val="336600"/>
                </a:solidFill>
              </a:rPr>
              <a:t>[…] ¡Escucha! ¡Escucha! ¡Cómo gime el mar a causa de recuerdos malvados! ¿O tal vez a causa de expectativas malvadas?”</a:t>
            </a:r>
            <a:endParaRPr lang="es-PE" sz="1550" b="1" dirty="0">
              <a:solidFill>
                <a:srgbClr val="336600"/>
              </a:solidFill>
            </a:endParaRPr>
          </a:p>
        </p:txBody>
      </p:sp>
      <p:pic>
        <p:nvPicPr>
          <p:cNvPr id="5" name="Picture 4" descr="http://loisdierlam.com/wp-content/gallery/for-sale/McArthur-Glacier-Lak2597EA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3789040"/>
            <a:ext cx="3556635" cy="28079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300" dirty="0"/>
              <a:t>El caminante</a:t>
            </a:r>
            <a:endParaRPr lang="es-PE" sz="43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-PE" sz="2000" b="1" i="1" dirty="0">
                <a:solidFill>
                  <a:srgbClr val="336600"/>
                </a:solidFill>
              </a:rPr>
              <a:t>“Y mientras Zaratustra hablaba así, se reía de sí mismo con melancolía y amargura.</a:t>
            </a:r>
          </a:p>
          <a:p>
            <a:pPr algn="ctr">
              <a:spcBef>
                <a:spcPts val="0"/>
              </a:spcBef>
              <a:buNone/>
            </a:pPr>
            <a:r>
              <a:rPr lang="es-PE" sz="2000" b="1" i="1" dirty="0">
                <a:solidFill>
                  <a:srgbClr val="336600"/>
                </a:solidFill>
              </a:rPr>
              <a:t>«¡Cómo! ¡Zaratustra!, dijo, ¿quieres consolar todavía al mar cantando?</a:t>
            </a:r>
          </a:p>
          <a:p>
            <a:pPr algn="ctr">
              <a:spcBef>
                <a:spcPts val="0"/>
              </a:spcBef>
              <a:buNone/>
            </a:pPr>
            <a:r>
              <a:rPr lang="es-PE" sz="2000" b="1" i="1" dirty="0">
                <a:solidFill>
                  <a:srgbClr val="336600"/>
                </a:solidFill>
              </a:rPr>
              <a:t>¡Ay, Zaratustra, necio rico en amor, sobrebienaventurado de confianza! Pero así has sido siempre: siempre te has acercado confiado a todo lo horrible.</a:t>
            </a:r>
          </a:p>
          <a:p>
            <a:pPr algn="ctr">
              <a:spcBef>
                <a:spcPts val="0"/>
              </a:spcBef>
              <a:buNone/>
            </a:pPr>
            <a:r>
              <a:rPr lang="es-PE" sz="2000" b="1" i="1" dirty="0">
                <a:solidFill>
                  <a:srgbClr val="336600"/>
                </a:solidFill>
              </a:rPr>
              <a:t>Has querido incluso acariciar a todos los monstruos. Un vaho de cálida respiración, un poco de suave vello en las garras -: y enseguida estabas dispuesto a amar y a atraer.</a:t>
            </a:r>
          </a:p>
          <a:p>
            <a:pPr algn="ctr">
              <a:spcBef>
                <a:spcPts val="0"/>
              </a:spcBef>
              <a:buNone/>
            </a:pPr>
            <a:r>
              <a:rPr lang="es-PE" sz="2000" b="1" i="1" dirty="0">
                <a:solidFill>
                  <a:srgbClr val="336600"/>
                </a:solidFill>
              </a:rPr>
              <a:t>El </a:t>
            </a:r>
            <a:r>
              <a:rPr lang="es-PE" sz="2000" b="1" dirty="0">
                <a:solidFill>
                  <a:srgbClr val="336600"/>
                </a:solidFill>
              </a:rPr>
              <a:t>amor</a:t>
            </a:r>
            <a:r>
              <a:rPr lang="es-PE" sz="2000" b="1" i="1" dirty="0">
                <a:solidFill>
                  <a:srgbClr val="336600"/>
                </a:solidFill>
              </a:rPr>
              <a:t> es el peligro del más solitario, el amor a todas las cosas, </a:t>
            </a:r>
            <a:r>
              <a:rPr lang="es-PE" sz="2000" b="1" dirty="0">
                <a:solidFill>
                  <a:srgbClr val="336600"/>
                </a:solidFill>
              </a:rPr>
              <a:t>¡con tal de que vivan!</a:t>
            </a:r>
          </a:p>
          <a:p>
            <a:pPr algn="ctr">
              <a:spcBef>
                <a:spcPts val="0"/>
              </a:spcBef>
              <a:buNone/>
            </a:pPr>
            <a:r>
              <a:rPr lang="es-PE" sz="2000" b="1" i="1" dirty="0">
                <a:solidFill>
                  <a:srgbClr val="336600"/>
                </a:solidFill>
              </a:rPr>
              <a:t>¡De risa son, en verdad, mi necedad y mi modestia en el amor!»”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300" dirty="0"/>
              <a:t>De la visión y enigma</a:t>
            </a:r>
            <a:endParaRPr lang="es-PE" sz="43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s-ES" sz="2200" b="1" i="1" dirty="0">
                <a:solidFill>
                  <a:srgbClr val="336600"/>
                </a:solidFill>
              </a:rPr>
              <a:t>“</a:t>
            </a:r>
            <a:r>
              <a:rPr lang="es-ES" sz="2200" b="1" i="1" dirty="0">
                <a:solidFill>
                  <a:srgbClr val="336600"/>
                </a:solidFill>
                <a:latin typeface="Perpetua"/>
              </a:rPr>
              <a:t>«Oh Zaratustra, me susurraba burlonamente, silabeando las palabras, ¡tú, piedra de la sabiduría! Te has arrojado a ti mismo hacia arriba mas toda piedra arrojada - ¡</a:t>
            </a:r>
            <a:r>
              <a:rPr lang="es-ES" sz="2200" b="1" dirty="0">
                <a:solidFill>
                  <a:srgbClr val="336600"/>
                </a:solidFill>
                <a:latin typeface="Perpetua"/>
              </a:rPr>
              <a:t>tiene</a:t>
            </a:r>
            <a:r>
              <a:rPr lang="es-ES" sz="2200" b="1" i="1" dirty="0">
                <a:solidFill>
                  <a:srgbClr val="336600"/>
                </a:solidFill>
                <a:latin typeface="Perpetua"/>
              </a:rPr>
              <a:t> que caer!”</a:t>
            </a:r>
          </a:p>
          <a:p>
            <a:pPr algn="ctr">
              <a:buNone/>
            </a:pPr>
            <a:endParaRPr lang="es-ES" sz="2200" b="1" i="1" dirty="0">
              <a:solidFill>
                <a:srgbClr val="336600"/>
              </a:solidFill>
              <a:latin typeface="Perpetua"/>
            </a:endParaRPr>
          </a:p>
          <a:p>
            <a:pPr algn="ctr">
              <a:buNone/>
            </a:pPr>
            <a:r>
              <a:rPr lang="es-ES" sz="2200" b="1" i="1" dirty="0">
                <a:solidFill>
                  <a:srgbClr val="336600"/>
                </a:solidFill>
                <a:latin typeface="Perpetua"/>
              </a:rPr>
              <a:t>“¡Oh Zaratustra, tú, piedra de la sabiduría, tú, piedra de honda, tú, destructor de estrellas! A ti mismo te has arrojado tan alto, – mas toda piedra arrojada – ¡tiene que caer!” </a:t>
            </a:r>
          </a:p>
          <a:p>
            <a:pPr algn="ctr">
              <a:buNone/>
            </a:pPr>
            <a:endParaRPr lang="es-ES" sz="2200" b="1" i="1" dirty="0">
              <a:solidFill>
                <a:srgbClr val="336600"/>
              </a:solidFill>
              <a:latin typeface="Perpetua"/>
            </a:endParaRPr>
          </a:p>
          <a:p>
            <a:pPr algn="ctr">
              <a:buNone/>
            </a:pPr>
            <a:r>
              <a:rPr lang="es-ES" sz="2200" b="1" i="1" dirty="0">
                <a:solidFill>
                  <a:srgbClr val="336600"/>
                </a:solidFill>
                <a:latin typeface="Perpetua"/>
              </a:rPr>
              <a:t>“Condenado a ti mismo y a tu propia lapidación: oh Zaratustra, sí, lejos has lanzado la piedra, – ¡mas sobre </a:t>
            </a:r>
            <a:r>
              <a:rPr lang="es-ES" sz="2200" b="1" dirty="0">
                <a:solidFill>
                  <a:srgbClr val="336600"/>
                </a:solidFill>
                <a:latin typeface="Perpetua"/>
              </a:rPr>
              <a:t>ti</a:t>
            </a:r>
            <a:r>
              <a:rPr lang="es-ES" sz="2200" b="1" i="1" dirty="0">
                <a:solidFill>
                  <a:srgbClr val="336600"/>
                </a:solidFill>
                <a:latin typeface="Perpetua"/>
              </a:rPr>
              <a:t> caerá de nuevo!»</a:t>
            </a:r>
            <a:r>
              <a:rPr lang="es-ES" sz="2200" b="1" i="1" dirty="0">
                <a:solidFill>
                  <a:srgbClr val="336600"/>
                </a:solidFill>
              </a:rPr>
              <a:t>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300" dirty="0"/>
              <a:t>De la visión y enigma</a:t>
            </a:r>
            <a:endParaRPr lang="es-PE" sz="43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s-ES" sz="2200" b="1" i="1" dirty="0">
                <a:solidFill>
                  <a:srgbClr val="336600"/>
                </a:solidFill>
              </a:rPr>
              <a:t>“</a:t>
            </a:r>
            <a:r>
              <a:rPr lang="es-PE" sz="2200" b="1" i="1" dirty="0">
                <a:solidFill>
                  <a:srgbClr val="336600"/>
                </a:solidFill>
              </a:rPr>
              <a:t>«¡Alto! ¡Enano!, dije. ¡Yo! ¡O tú! Pero yo soy el más fuerte de los dos -: ¡tú no conoces mi pensamiento abismal! ¡</a:t>
            </a:r>
            <a:r>
              <a:rPr lang="es-PE" sz="2200" b="1" dirty="0">
                <a:solidFill>
                  <a:srgbClr val="336600"/>
                </a:solidFill>
              </a:rPr>
              <a:t>Ése</a:t>
            </a:r>
            <a:r>
              <a:rPr lang="es-PE" sz="2200" b="1" i="1" dirty="0">
                <a:solidFill>
                  <a:srgbClr val="336600"/>
                </a:solidFill>
              </a:rPr>
              <a:t> - no podrías soportarlo!» -</a:t>
            </a:r>
          </a:p>
          <a:p>
            <a:pPr algn="ctr">
              <a:buNone/>
            </a:pPr>
            <a:r>
              <a:rPr lang="es-PE" sz="2200" b="1" i="1" dirty="0">
                <a:solidFill>
                  <a:srgbClr val="336600"/>
                </a:solidFill>
              </a:rPr>
              <a:t> «¡Mira ese portón! ¡Enano!, seguí diciendo: tiene dos caras. Dos caminos convergen aquí: nadie los ha recorrido aún hasta su final. Esa larga calle hacia atrás: dura una eternidad. Y esa larga calle hacia adelante - es otra eternidad. </a:t>
            </a:r>
          </a:p>
          <a:p>
            <a:pPr algn="ctr">
              <a:buNone/>
            </a:pPr>
            <a:r>
              <a:rPr lang="es-PE" sz="2200" b="1" i="1" dirty="0">
                <a:solidFill>
                  <a:srgbClr val="336600"/>
                </a:solidFill>
              </a:rPr>
              <a:t>Se contraponen esos caminos; chocan derechamente de cabeza: -y aquí, en este portón, es donde convergen. El nombre del portón está escrito </a:t>
            </a:r>
            <a:r>
              <a:rPr lang="es-PE" sz="2200" b="1" i="1">
                <a:solidFill>
                  <a:srgbClr val="336600"/>
                </a:solidFill>
              </a:rPr>
              <a:t>arriba: ‘Instante</a:t>
            </a:r>
            <a:r>
              <a:rPr lang="es-PE" sz="2200" b="1" i="1" dirty="0">
                <a:solidFill>
                  <a:srgbClr val="336600"/>
                </a:solidFill>
              </a:rPr>
              <a:t>’. </a:t>
            </a:r>
          </a:p>
          <a:p>
            <a:pPr algn="ctr">
              <a:buNone/>
            </a:pPr>
            <a:r>
              <a:rPr lang="es-PE" sz="2200" b="1" i="1" dirty="0">
                <a:solidFill>
                  <a:srgbClr val="336600"/>
                </a:solidFill>
              </a:rPr>
              <a:t>Pero si alguien recorriese uno de ellos - cada vez y cada vez más lejos: ¿crees tú, enano, que esos caminos se contradicen eternamente? »”</a:t>
            </a:r>
            <a:endParaRPr lang="es-ES" sz="2200" b="1" i="1" dirty="0">
              <a:solidFill>
                <a:srgbClr val="3366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300" dirty="0"/>
              <a:t>De la visión y enigma</a:t>
            </a:r>
            <a:endParaRPr lang="es-PE" sz="43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s-ES" sz="2000" b="1" i="1" dirty="0">
                <a:solidFill>
                  <a:srgbClr val="336600"/>
                </a:solidFill>
              </a:rPr>
              <a:t>“</a:t>
            </a:r>
            <a:r>
              <a:rPr lang="es-PE" sz="2000" b="1" i="1" dirty="0">
                <a:solidFill>
                  <a:srgbClr val="336600"/>
                </a:solidFill>
              </a:rPr>
              <a:t> Cada una de las cosas que </a:t>
            </a:r>
            <a:r>
              <a:rPr lang="es-PE" sz="2000" b="1" dirty="0">
                <a:solidFill>
                  <a:srgbClr val="336600"/>
                </a:solidFill>
              </a:rPr>
              <a:t>pueden</a:t>
            </a:r>
            <a:r>
              <a:rPr lang="es-PE" sz="2000" b="1" i="1" dirty="0">
                <a:solidFill>
                  <a:srgbClr val="336600"/>
                </a:solidFill>
              </a:rPr>
              <a:t> correr, ¿no tendrá que haber recorrido ya alguna vez esa calle? Cada una de las cosas que </a:t>
            </a:r>
            <a:r>
              <a:rPr lang="es-PE" sz="2000" b="1" dirty="0">
                <a:solidFill>
                  <a:srgbClr val="336600"/>
                </a:solidFill>
              </a:rPr>
              <a:t>pueden</a:t>
            </a:r>
            <a:r>
              <a:rPr lang="es-PE" sz="2000" b="1" i="1" dirty="0">
                <a:solidFill>
                  <a:srgbClr val="336600"/>
                </a:solidFill>
              </a:rPr>
              <a:t> ocurrir, ¿no tendrá que haber ocurrido, haber sido hecha, haber transcurrido ya alguna vez? </a:t>
            </a:r>
          </a:p>
          <a:p>
            <a:pPr algn="ctr">
              <a:buNone/>
            </a:pPr>
            <a:r>
              <a:rPr lang="es-PE" sz="2000" b="1" i="1" dirty="0">
                <a:solidFill>
                  <a:srgbClr val="336600"/>
                </a:solidFill>
              </a:rPr>
              <a:t>Y si todo ha existido ya: ¿qué piensas tú, enano, de este instante? ¿No tendrá también este portón que - haber existido ya? </a:t>
            </a:r>
          </a:p>
          <a:p>
            <a:pPr algn="ctr">
              <a:buNone/>
            </a:pPr>
            <a:r>
              <a:rPr lang="es-PE" sz="2000" b="1" i="1" dirty="0">
                <a:solidFill>
                  <a:srgbClr val="336600"/>
                </a:solidFill>
              </a:rPr>
              <a:t>¿Y no están todas las cosas anudadas con fuerza, de modo que este instante arrastra tras sí </a:t>
            </a:r>
            <a:r>
              <a:rPr lang="es-PE" sz="2000" b="1" dirty="0">
                <a:solidFill>
                  <a:srgbClr val="336600"/>
                </a:solidFill>
              </a:rPr>
              <a:t>todas</a:t>
            </a:r>
            <a:r>
              <a:rPr lang="es-PE" sz="2000" b="1" i="1" dirty="0">
                <a:solidFill>
                  <a:srgbClr val="336600"/>
                </a:solidFill>
              </a:rPr>
              <a:t> las cosas venideras? ¿</a:t>
            </a:r>
            <a:r>
              <a:rPr lang="es-PE" sz="2000" b="1" dirty="0">
                <a:solidFill>
                  <a:srgbClr val="336600"/>
                </a:solidFill>
              </a:rPr>
              <a:t>Por lo tanto </a:t>
            </a:r>
            <a:r>
              <a:rPr lang="es-PE" sz="2000" b="1" i="1" dirty="0">
                <a:solidFill>
                  <a:srgbClr val="336600"/>
                </a:solidFill>
              </a:rPr>
              <a:t>- - incluso a sí mismo? </a:t>
            </a:r>
          </a:p>
          <a:p>
            <a:pPr algn="ctr">
              <a:buNone/>
            </a:pPr>
            <a:r>
              <a:rPr lang="es-PE" sz="2000" b="1" i="1" dirty="0">
                <a:solidFill>
                  <a:srgbClr val="336600"/>
                </a:solidFill>
              </a:rPr>
              <a:t>Pues cada una de las cosas que </a:t>
            </a:r>
            <a:r>
              <a:rPr lang="es-PE" sz="2000" b="1" dirty="0">
                <a:solidFill>
                  <a:srgbClr val="336600"/>
                </a:solidFill>
              </a:rPr>
              <a:t>pueden</a:t>
            </a:r>
            <a:r>
              <a:rPr lang="es-PE" sz="2000" b="1" i="1" dirty="0">
                <a:solidFill>
                  <a:srgbClr val="336600"/>
                </a:solidFill>
              </a:rPr>
              <a:t> correr: ¡también por esa larga calle </a:t>
            </a:r>
            <a:r>
              <a:rPr lang="es-PE" sz="2000" b="1" dirty="0">
                <a:solidFill>
                  <a:srgbClr val="336600"/>
                </a:solidFill>
              </a:rPr>
              <a:t>hacia adelante </a:t>
            </a:r>
            <a:r>
              <a:rPr lang="es-PE" sz="2000" b="1" i="1" dirty="0">
                <a:solidFill>
                  <a:srgbClr val="336600"/>
                </a:solidFill>
              </a:rPr>
              <a:t>- </a:t>
            </a:r>
            <a:r>
              <a:rPr lang="es-PE" sz="2000" b="1" dirty="0">
                <a:solidFill>
                  <a:srgbClr val="336600"/>
                </a:solidFill>
              </a:rPr>
              <a:t>tiene que </a:t>
            </a:r>
            <a:r>
              <a:rPr lang="es-PE" sz="2000" b="1" i="1" dirty="0">
                <a:solidFill>
                  <a:srgbClr val="336600"/>
                </a:solidFill>
              </a:rPr>
              <a:t>volver a correr una vez más! –”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300" dirty="0"/>
              <a:t>De la visión </a:t>
            </a:r>
            <a:r>
              <a:rPr lang="es-ES" sz="4300"/>
              <a:t>y enigma</a:t>
            </a:r>
            <a:endParaRPr lang="es-PE" sz="43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>
                <a:srgbClr val="003300"/>
              </a:buClr>
              <a:buFont typeface="Wingdings" pitchFamily="2" charset="2"/>
              <a:buChar char="Ø"/>
            </a:pPr>
            <a:r>
              <a:rPr lang="es-ES" sz="2200" b="1" dirty="0">
                <a:solidFill>
                  <a:srgbClr val="336600"/>
                </a:solidFill>
              </a:rPr>
              <a:t>Una visión </a:t>
            </a:r>
            <a:r>
              <a:rPr lang="es-ES" sz="2300" b="1" i="1" dirty="0">
                <a:solidFill>
                  <a:srgbClr val="006600"/>
                </a:solidFill>
              </a:rPr>
              <a:t>que se presenta con inapelable inmediatez y, al hacerlo,  produce un enorme espanto.</a:t>
            </a:r>
          </a:p>
          <a:p>
            <a:pPr>
              <a:buClr>
                <a:srgbClr val="003300"/>
              </a:buClr>
              <a:buFont typeface="Wingdings" pitchFamily="2" charset="2"/>
              <a:buChar char="Ø"/>
            </a:pPr>
            <a:r>
              <a:rPr lang="es-ES" sz="2200" b="1" dirty="0">
                <a:solidFill>
                  <a:srgbClr val="336600"/>
                </a:solidFill>
              </a:rPr>
              <a:t>Un enigma </a:t>
            </a:r>
            <a:r>
              <a:rPr lang="es-ES" sz="2300" b="1" i="1" dirty="0">
                <a:solidFill>
                  <a:srgbClr val="006600"/>
                </a:solidFill>
              </a:rPr>
              <a:t>que permanece en lo inexpresado y, por lo tanto, es más lo que se puede indicar que lo que se puede decir sobre él.</a:t>
            </a:r>
          </a:p>
        </p:txBody>
      </p:sp>
      <p:pic>
        <p:nvPicPr>
          <p:cNvPr id="4" name="Picture 2" descr="http://static.wixstatic.com/media/84f986_14c392c0df68492596f51f7dcce8fa58.jpg_srz_500_630_85_22_0.50_1.20_0.00_jpg_sr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3140968"/>
            <a:ext cx="2800012" cy="352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300" dirty="0"/>
              <a:t>Del espíritu de la pesadez</a:t>
            </a:r>
            <a:endParaRPr lang="es-PE" sz="43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s-ES" sz="2200" b="1" i="1" dirty="0">
                <a:solidFill>
                  <a:srgbClr val="336600"/>
                </a:solidFill>
              </a:rPr>
              <a:t>“A sí mismo se ha descubierto quien dice: éste es </a:t>
            </a:r>
            <a:r>
              <a:rPr lang="es-ES" sz="2200" b="1" dirty="0">
                <a:solidFill>
                  <a:srgbClr val="336600"/>
                </a:solidFill>
              </a:rPr>
              <a:t>mi</a:t>
            </a:r>
            <a:r>
              <a:rPr lang="es-ES" sz="2200" b="1" i="1" dirty="0">
                <a:solidFill>
                  <a:srgbClr val="336600"/>
                </a:solidFill>
              </a:rPr>
              <a:t> bien y éste es </a:t>
            </a:r>
            <a:r>
              <a:rPr lang="es-ES" sz="2200" b="1" dirty="0">
                <a:solidFill>
                  <a:srgbClr val="336600"/>
                </a:solidFill>
              </a:rPr>
              <a:t>mi</a:t>
            </a:r>
            <a:r>
              <a:rPr lang="es-ES" sz="2200" b="1" i="1" dirty="0">
                <a:solidFill>
                  <a:srgbClr val="336600"/>
                </a:solidFill>
              </a:rPr>
              <a:t> mal. Con ello ha hecho callar al topo y enano que dice: </a:t>
            </a:r>
            <a:r>
              <a:rPr lang="es-ES" sz="2200" b="1" i="1" dirty="0">
                <a:solidFill>
                  <a:srgbClr val="336600"/>
                </a:solidFill>
                <a:latin typeface="Perpetua"/>
              </a:rPr>
              <a:t>«bueno para </a:t>
            </a:r>
            <a:r>
              <a:rPr lang="es-ES" sz="2200" b="1" dirty="0">
                <a:solidFill>
                  <a:srgbClr val="336600"/>
                </a:solidFill>
                <a:latin typeface="Perpetua"/>
              </a:rPr>
              <a:t>todos</a:t>
            </a:r>
            <a:r>
              <a:rPr lang="es-ES" sz="2200" b="1" i="1" dirty="0">
                <a:solidFill>
                  <a:srgbClr val="336600"/>
                </a:solidFill>
                <a:latin typeface="Perpetua"/>
              </a:rPr>
              <a:t>, malvado para </a:t>
            </a:r>
            <a:r>
              <a:rPr lang="es-ES" sz="2200" b="1" dirty="0">
                <a:solidFill>
                  <a:srgbClr val="336600"/>
                </a:solidFill>
                <a:latin typeface="Perpetua"/>
              </a:rPr>
              <a:t>todos</a:t>
            </a:r>
            <a:r>
              <a:rPr lang="es-ES" sz="2200" b="1" i="1" dirty="0">
                <a:solidFill>
                  <a:srgbClr val="336600"/>
                </a:solidFill>
                <a:latin typeface="Perpetua"/>
              </a:rPr>
              <a:t>».</a:t>
            </a:r>
            <a:r>
              <a:rPr lang="es-ES" sz="2200" b="1" i="1" dirty="0">
                <a:solidFill>
                  <a:srgbClr val="336600"/>
                </a:solidFill>
              </a:rPr>
              <a:t>”</a:t>
            </a:r>
          </a:p>
          <a:p>
            <a:pPr algn="ctr">
              <a:buNone/>
            </a:pPr>
            <a:endParaRPr lang="es-ES" sz="2200" b="1" i="1" dirty="0">
              <a:solidFill>
                <a:srgbClr val="336600"/>
              </a:solidFill>
            </a:endParaRPr>
          </a:p>
          <a:p>
            <a:pPr algn="ctr">
              <a:buNone/>
            </a:pPr>
            <a:r>
              <a:rPr lang="es-ES" sz="2200" b="1" i="1" dirty="0">
                <a:solidFill>
                  <a:srgbClr val="336600"/>
                </a:solidFill>
              </a:rPr>
              <a:t>“Por muchos caminos diferentes y de múltiples modos llegué yo a mi verdad; no por una </a:t>
            </a:r>
            <a:r>
              <a:rPr lang="es-ES" sz="2200" b="1" dirty="0">
                <a:solidFill>
                  <a:srgbClr val="336600"/>
                </a:solidFill>
              </a:rPr>
              <a:t>única</a:t>
            </a:r>
            <a:r>
              <a:rPr lang="es-ES" sz="2200" b="1" i="1" dirty="0">
                <a:solidFill>
                  <a:srgbClr val="336600"/>
                </a:solidFill>
              </a:rPr>
              <a:t> escala ascendí hasta la altura desde donde mis ojos recorren el mundo. Y nunca me ha gustado preguntar por caminos. Prefería preguntar y someter a prueba a los caminos mismos.”</a:t>
            </a:r>
          </a:p>
          <a:p>
            <a:pPr algn="ctr">
              <a:buNone/>
            </a:pPr>
            <a:endParaRPr lang="es-ES" sz="2200" b="1" i="1" dirty="0">
              <a:solidFill>
                <a:srgbClr val="336600"/>
              </a:solidFill>
            </a:endParaRPr>
          </a:p>
          <a:p>
            <a:pPr algn="ctr">
              <a:buNone/>
            </a:pPr>
            <a:r>
              <a:rPr lang="es-ES" sz="2200" b="1" i="1" dirty="0">
                <a:solidFill>
                  <a:srgbClr val="336600"/>
                </a:solidFill>
              </a:rPr>
              <a:t>“</a:t>
            </a:r>
            <a:r>
              <a:rPr lang="es-ES" sz="2200" b="1" i="1" dirty="0">
                <a:solidFill>
                  <a:srgbClr val="336600"/>
                </a:solidFill>
                <a:latin typeface="Perpetua"/>
              </a:rPr>
              <a:t>«</a:t>
            </a:r>
            <a:r>
              <a:rPr lang="es-ES" sz="2200" b="1" i="1" dirty="0">
                <a:solidFill>
                  <a:srgbClr val="336600"/>
                </a:solidFill>
              </a:rPr>
              <a:t>Éste – es  mi camino – ¿dónde está el vuestro?</a:t>
            </a:r>
            <a:r>
              <a:rPr lang="es-ES" sz="2200" b="1" i="1" dirty="0">
                <a:solidFill>
                  <a:srgbClr val="336600"/>
                </a:solidFill>
                <a:latin typeface="Perpetua"/>
              </a:rPr>
              <a:t>», así respondía yo a quienes me preguntaban «por el camino». ¡</a:t>
            </a:r>
            <a:r>
              <a:rPr lang="es-ES" sz="2200" b="1" dirty="0">
                <a:solidFill>
                  <a:srgbClr val="336600"/>
                </a:solidFill>
                <a:latin typeface="Perpetua"/>
              </a:rPr>
              <a:t>El</a:t>
            </a:r>
            <a:r>
              <a:rPr lang="es-ES" sz="2200" b="1" i="1" dirty="0">
                <a:solidFill>
                  <a:srgbClr val="336600"/>
                </a:solidFill>
                <a:latin typeface="Perpetua"/>
              </a:rPr>
              <a:t> camino, en efecto, – no existe!</a:t>
            </a:r>
            <a:r>
              <a:rPr lang="es-ES" sz="2200" b="1" i="1" dirty="0">
                <a:solidFill>
                  <a:srgbClr val="336600"/>
                </a:solidFill>
              </a:rPr>
              <a:t>”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300" dirty="0"/>
              <a:t>El convaleciente</a:t>
            </a:r>
            <a:endParaRPr lang="es-PE" sz="43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s-ES" sz="2200" b="1" i="1" dirty="0">
                <a:solidFill>
                  <a:srgbClr val="336600"/>
                </a:solidFill>
              </a:rPr>
              <a:t>“</a:t>
            </a:r>
            <a:r>
              <a:rPr lang="es-ES" sz="2200" b="1" i="1" dirty="0">
                <a:solidFill>
                  <a:srgbClr val="336600"/>
                </a:solidFill>
                <a:latin typeface="Perpetua"/>
              </a:rPr>
              <a:t>«Oh Zaratustra, dijeron a esto los animales, todas las cosas mismas bailan para quienes piensan como nosotros: vienen y se tienden la mano,  y ríen, y huyen, y vuelven.”</a:t>
            </a:r>
            <a:endParaRPr lang="es-ES" sz="2200" b="1" i="1" dirty="0">
              <a:solidFill>
                <a:srgbClr val="336600"/>
              </a:solidFill>
            </a:endParaRPr>
          </a:p>
          <a:p>
            <a:pPr algn="ctr">
              <a:buNone/>
            </a:pPr>
            <a:endParaRPr lang="es-ES" sz="2200" b="1" i="1" dirty="0">
              <a:solidFill>
                <a:srgbClr val="336600"/>
              </a:solidFill>
            </a:endParaRPr>
          </a:p>
          <a:p>
            <a:pPr algn="ctr">
              <a:buNone/>
            </a:pPr>
            <a:r>
              <a:rPr lang="es-ES" sz="2200" b="1" i="1" dirty="0">
                <a:solidFill>
                  <a:srgbClr val="336600"/>
                </a:solidFill>
              </a:rPr>
              <a:t>“Todo va, todo vuelve; eternamente rueda la rueda del ser. Todo muere, todo vuelve a florecer, eternamente corre el año del ser.”</a:t>
            </a:r>
          </a:p>
          <a:p>
            <a:pPr algn="ctr">
              <a:buNone/>
            </a:pPr>
            <a:endParaRPr lang="es-ES" sz="2200" b="1" i="1" dirty="0">
              <a:solidFill>
                <a:srgbClr val="336600"/>
              </a:solidFill>
            </a:endParaRPr>
          </a:p>
          <a:p>
            <a:pPr algn="ctr">
              <a:buNone/>
            </a:pPr>
            <a:r>
              <a:rPr lang="es-ES" sz="2200" b="1" i="1" dirty="0">
                <a:solidFill>
                  <a:srgbClr val="336600"/>
                </a:solidFill>
              </a:rPr>
              <a:t>“Todo se rompe, todo se recompone; eternamente la misma casa del ser se construye a sí misma. Todo se despide, todo vuelve a saludarse; eternamente permanece fiel a sí el anillo del ser.”</a:t>
            </a:r>
          </a:p>
          <a:p>
            <a:pPr algn="ctr">
              <a:buNone/>
            </a:pPr>
            <a:endParaRPr lang="es-ES" sz="2200" b="1" i="1" dirty="0">
              <a:solidFill>
                <a:srgbClr val="3366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s-ES" sz="3300" dirty="0"/>
              <a:t> </a:t>
            </a:r>
            <a:endParaRPr lang="es-PE" sz="3300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400" b="1" dirty="0"/>
              <a:t>Así habló Zaratustra</a:t>
            </a:r>
            <a:endParaRPr lang="es-PE" sz="4400" b="1" dirty="0"/>
          </a:p>
        </p:txBody>
      </p:sp>
      <p:pic>
        <p:nvPicPr>
          <p:cNvPr id="1026" name="Picture 2" descr="http://upload.wikimedia.org/wikipedia/commons/thumb/9/90/Also_sprach_Zarathustra.GIF/220px-Also_sprach_Zarathustr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3143248"/>
            <a:ext cx="2325135" cy="3456000"/>
          </a:xfrm>
          <a:prstGeom prst="rect">
            <a:avLst/>
          </a:prstGeom>
          <a:noFill/>
        </p:spPr>
      </p:pic>
      <p:pic>
        <p:nvPicPr>
          <p:cNvPr id="5" name="Picture 2" descr="http://budiwibawa.files.wordpress.com/2010/06/nietzsche-785802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33" y="3214686"/>
            <a:ext cx="2293425" cy="324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300" dirty="0"/>
              <a:t>El convaleciente</a:t>
            </a:r>
            <a:endParaRPr lang="es-PE" sz="43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s-ES" sz="2200" b="1" i="1" dirty="0">
              <a:solidFill>
                <a:srgbClr val="336600"/>
              </a:solidFill>
            </a:endParaRPr>
          </a:p>
          <a:p>
            <a:pPr algn="ctr">
              <a:buNone/>
            </a:pPr>
            <a:endParaRPr lang="es-ES" sz="2200" b="1" i="1" dirty="0">
              <a:solidFill>
                <a:srgbClr val="336600"/>
              </a:solidFill>
            </a:endParaRPr>
          </a:p>
          <a:p>
            <a:pPr algn="ctr">
              <a:buNone/>
            </a:pPr>
            <a:endParaRPr lang="es-ES" sz="2200" b="1" i="1" dirty="0">
              <a:solidFill>
                <a:srgbClr val="336600"/>
              </a:solidFill>
            </a:endParaRPr>
          </a:p>
          <a:p>
            <a:pPr algn="ctr">
              <a:buNone/>
            </a:pPr>
            <a:endParaRPr lang="es-ES" sz="2200" b="1" i="1" dirty="0">
              <a:solidFill>
                <a:srgbClr val="336600"/>
              </a:solidFill>
            </a:endParaRPr>
          </a:p>
          <a:p>
            <a:pPr algn="ctr">
              <a:buNone/>
            </a:pPr>
            <a:endParaRPr lang="es-ES" sz="2200" b="1" i="1" dirty="0">
              <a:solidFill>
                <a:srgbClr val="336600"/>
              </a:solidFill>
            </a:endParaRPr>
          </a:p>
          <a:p>
            <a:pPr algn="ctr">
              <a:buNone/>
            </a:pPr>
            <a:endParaRPr lang="es-ES" sz="2200" b="1" i="1" dirty="0">
              <a:solidFill>
                <a:srgbClr val="336600"/>
              </a:solidFill>
            </a:endParaRPr>
          </a:p>
          <a:p>
            <a:pPr algn="ctr">
              <a:buNone/>
            </a:pPr>
            <a:endParaRPr lang="es-ES" sz="2200" b="1" i="1" dirty="0">
              <a:solidFill>
                <a:srgbClr val="336600"/>
              </a:solidFill>
            </a:endParaRPr>
          </a:p>
          <a:p>
            <a:pPr algn="ctr">
              <a:buNone/>
            </a:pPr>
            <a:endParaRPr lang="es-ES" sz="2200" b="1" i="1" dirty="0">
              <a:solidFill>
                <a:srgbClr val="336600"/>
              </a:solidFill>
            </a:endParaRPr>
          </a:p>
          <a:p>
            <a:pPr algn="ctr">
              <a:buNone/>
            </a:pPr>
            <a:r>
              <a:rPr lang="es-ES" sz="2200" b="1" i="1" dirty="0">
                <a:solidFill>
                  <a:srgbClr val="336600"/>
                </a:solidFill>
              </a:rPr>
              <a:t>“En cada instante comienza el ser; en torno a todo ‘Aquí’ gira la esfera ‘Allá’. El centro está en todas partes. Curvo es el sendero de la eternidad».”</a:t>
            </a:r>
          </a:p>
        </p:txBody>
      </p:sp>
      <p:pic>
        <p:nvPicPr>
          <p:cNvPr id="5" name="Picture 2" descr="http://4.bp.blogspot.com/-U5WuQyLdXko/UN28_YhqnfI/AAAAAAAAAGE/e_Y3YB6OSIg/s320/blog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1484784"/>
            <a:ext cx="2174240" cy="324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300" dirty="0"/>
              <a:t>Bibliografía </a:t>
            </a:r>
            <a:endParaRPr lang="es-PE" sz="43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endParaRPr lang="es-ES" sz="2000" b="1" dirty="0"/>
          </a:p>
          <a:p>
            <a:pPr>
              <a:spcBef>
                <a:spcPts val="0"/>
              </a:spcBef>
              <a:buNone/>
            </a:pPr>
            <a:r>
              <a:rPr lang="es-ES" sz="2100" b="1" dirty="0"/>
              <a:t>Principal.-</a:t>
            </a:r>
          </a:p>
          <a:p>
            <a:pPr>
              <a:spcBef>
                <a:spcPts val="0"/>
              </a:spcBef>
              <a:buNone/>
            </a:pPr>
            <a:r>
              <a:rPr lang="es-ES" sz="2100" dirty="0"/>
              <a:t>NIETZSCHE,  Friedrich</a:t>
            </a:r>
          </a:p>
          <a:p>
            <a:pPr>
              <a:spcBef>
                <a:spcPts val="0"/>
              </a:spcBef>
              <a:buNone/>
            </a:pPr>
            <a:r>
              <a:rPr lang="es-ES" sz="2100" dirty="0"/>
              <a:t>2013   </a:t>
            </a:r>
            <a:r>
              <a:rPr lang="es-ES" sz="2100" i="1" dirty="0" err="1"/>
              <a:t>Ecce</a:t>
            </a:r>
            <a:r>
              <a:rPr lang="es-ES" sz="2100" i="1" dirty="0"/>
              <a:t> homo</a:t>
            </a:r>
            <a:r>
              <a:rPr lang="es-ES" sz="2100" dirty="0"/>
              <a:t>. Madrid: Alianza Editorial.</a:t>
            </a:r>
          </a:p>
          <a:p>
            <a:pPr>
              <a:spcBef>
                <a:spcPts val="0"/>
              </a:spcBef>
              <a:buNone/>
            </a:pPr>
            <a:r>
              <a:rPr lang="es-ES" sz="2100" dirty="0"/>
              <a:t>2011   </a:t>
            </a:r>
            <a:r>
              <a:rPr lang="es-ES" sz="2100" i="1" dirty="0"/>
              <a:t>Así habló Zaratustra</a:t>
            </a:r>
            <a:r>
              <a:rPr lang="es-ES" sz="2100" dirty="0"/>
              <a:t>. Madrid: Alianza Editorial.</a:t>
            </a:r>
          </a:p>
          <a:p>
            <a:pPr>
              <a:spcBef>
                <a:spcPts val="0"/>
              </a:spcBef>
              <a:buNone/>
            </a:pPr>
            <a:r>
              <a:rPr lang="es-ES" sz="2100"/>
              <a:t> </a:t>
            </a:r>
          </a:p>
          <a:p>
            <a:pPr>
              <a:spcBef>
                <a:spcPts val="0"/>
              </a:spcBef>
              <a:buNone/>
            </a:pPr>
            <a:endParaRPr lang="es-ES" sz="2100" dirty="0"/>
          </a:p>
          <a:p>
            <a:pPr>
              <a:spcBef>
                <a:spcPts val="0"/>
              </a:spcBef>
              <a:buNone/>
            </a:pPr>
            <a:r>
              <a:rPr lang="es-ES" sz="2100" b="1" dirty="0"/>
              <a:t>Secundaria.- </a:t>
            </a:r>
          </a:p>
          <a:p>
            <a:pPr>
              <a:spcBef>
                <a:spcPts val="0"/>
              </a:spcBef>
              <a:buNone/>
            </a:pPr>
            <a:r>
              <a:rPr lang="es-ES" sz="2100" dirty="0"/>
              <a:t>FINK, Eugen</a:t>
            </a:r>
          </a:p>
          <a:p>
            <a:pPr>
              <a:spcBef>
                <a:spcPts val="0"/>
              </a:spcBef>
              <a:buNone/>
            </a:pPr>
            <a:r>
              <a:rPr lang="es-ES" sz="2100" dirty="0"/>
              <a:t>1989   </a:t>
            </a:r>
            <a:r>
              <a:rPr lang="es-ES" sz="2100" i="1" dirty="0"/>
              <a:t>La filosofía de Nietzsche</a:t>
            </a:r>
            <a:r>
              <a:rPr lang="es-ES" sz="2100" dirty="0"/>
              <a:t>. Madrid: Alianza Editorial.</a:t>
            </a:r>
          </a:p>
          <a:p>
            <a:pPr>
              <a:spcBef>
                <a:spcPts val="0"/>
              </a:spcBef>
              <a:buNone/>
            </a:pPr>
            <a:endParaRPr lang="es-ES" sz="2100" dirty="0"/>
          </a:p>
          <a:p>
            <a:pPr>
              <a:spcBef>
                <a:spcPts val="0"/>
              </a:spcBef>
              <a:buNone/>
            </a:pPr>
            <a:r>
              <a:rPr lang="es-ES" sz="2100" dirty="0"/>
              <a:t>HEIDEGGER, Martin</a:t>
            </a:r>
          </a:p>
          <a:p>
            <a:pPr>
              <a:spcBef>
                <a:spcPts val="0"/>
              </a:spcBef>
              <a:buNone/>
            </a:pPr>
            <a:r>
              <a:rPr lang="es-ES" sz="2100" dirty="0"/>
              <a:t>1994   “¿Quién es el </a:t>
            </a:r>
            <a:r>
              <a:rPr lang="es-ES" sz="2100" dirty="0" err="1"/>
              <a:t>Zaratustra</a:t>
            </a:r>
            <a:r>
              <a:rPr lang="es-ES" sz="2100" dirty="0"/>
              <a:t> de Nietzsche?” En: </a:t>
            </a:r>
            <a:r>
              <a:rPr lang="es-ES" sz="2100" i="1" dirty="0"/>
              <a:t>Conferencias y artículos.</a:t>
            </a:r>
          </a:p>
          <a:p>
            <a:pPr>
              <a:spcBef>
                <a:spcPts val="0"/>
              </a:spcBef>
              <a:buNone/>
            </a:pPr>
            <a:r>
              <a:rPr lang="es-ES" sz="2100" i="1" dirty="0"/>
              <a:t>           </a:t>
            </a:r>
            <a:r>
              <a:rPr lang="es-ES" sz="2100" dirty="0"/>
              <a:t>Barcelona: Serbal.</a:t>
            </a:r>
            <a:endParaRPr lang="es-PE" sz="2100" dirty="0"/>
          </a:p>
          <a:p>
            <a:pPr>
              <a:spcBef>
                <a:spcPts val="0"/>
              </a:spcBef>
              <a:buNone/>
            </a:pPr>
            <a:endParaRPr lang="es-PE" sz="2000" dirty="0"/>
          </a:p>
          <a:p>
            <a:pPr>
              <a:spcBef>
                <a:spcPts val="0"/>
              </a:spcBef>
              <a:buNone/>
            </a:pPr>
            <a:endParaRPr lang="es-E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300" dirty="0"/>
              <a:t>Bibliografía </a:t>
            </a:r>
            <a:endParaRPr lang="es-PE" sz="43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endParaRPr lang="es-ES" sz="2100" dirty="0"/>
          </a:p>
          <a:p>
            <a:pPr>
              <a:spcBef>
                <a:spcPts val="0"/>
              </a:spcBef>
              <a:buNone/>
            </a:pPr>
            <a:r>
              <a:rPr lang="es-ES" sz="2100" b="1" dirty="0"/>
              <a:t>Secundaria.- </a:t>
            </a:r>
          </a:p>
          <a:p>
            <a:pPr>
              <a:spcBef>
                <a:spcPts val="0"/>
              </a:spcBef>
              <a:buNone/>
            </a:pPr>
            <a:r>
              <a:rPr lang="es-ES" sz="2100" dirty="0"/>
              <a:t>LAISECA, Laura</a:t>
            </a:r>
          </a:p>
          <a:p>
            <a:pPr>
              <a:spcBef>
                <a:spcPts val="0"/>
              </a:spcBef>
              <a:buNone/>
            </a:pPr>
            <a:r>
              <a:rPr lang="es-ES" sz="2100" dirty="0"/>
              <a:t>2001   </a:t>
            </a:r>
            <a:r>
              <a:rPr lang="es-ES" sz="2100" i="1" dirty="0"/>
              <a:t>El nihilismo europeo. El nihilismo de la moral y la tragedia anticristiana en</a:t>
            </a:r>
          </a:p>
          <a:p>
            <a:pPr>
              <a:spcBef>
                <a:spcPts val="0"/>
              </a:spcBef>
              <a:buNone/>
            </a:pPr>
            <a:r>
              <a:rPr lang="es-ES" sz="2100" i="1" dirty="0"/>
              <a:t>           Nietzsche</a:t>
            </a:r>
            <a:r>
              <a:rPr lang="es-ES" sz="2100" dirty="0"/>
              <a:t>. Buenos Aires: Editorial Biblos.</a:t>
            </a:r>
          </a:p>
          <a:p>
            <a:pPr>
              <a:spcBef>
                <a:spcPts val="0"/>
              </a:spcBef>
              <a:buNone/>
            </a:pPr>
            <a:endParaRPr lang="es-ES" sz="2100" dirty="0"/>
          </a:p>
          <a:p>
            <a:pPr>
              <a:spcBef>
                <a:spcPts val="0"/>
              </a:spcBef>
              <a:buNone/>
            </a:pPr>
            <a:r>
              <a:rPr lang="es-PE" sz="2100" dirty="0"/>
              <a:t>MALDONADO, Rebeca</a:t>
            </a:r>
          </a:p>
          <a:p>
            <a:pPr>
              <a:spcBef>
                <a:spcPts val="0"/>
              </a:spcBef>
              <a:buNone/>
            </a:pPr>
            <a:r>
              <a:rPr lang="es-PE" sz="2100" dirty="0"/>
              <a:t>2000   “Así habló Zaratustra, una subervisión de la temporalidad.” En </a:t>
            </a:r>
            <a:r>
              <a:rPr lang="es-PE" sz="2100" i="1" dirty="0"/>
              <a:t>Signos</a:t>
            </a:r>
          </a:p>
          <a:p>
            <a:pPr>
              <a:spcBef>
                <a:spcPts val="0"/>
              </a:spcBef>
              <a:buNone/>
            </a:pPr>
            <a:r>
              <a:rPr lang="es-PE" sz="2100" i="1" dirty="0"/>
              <a:t>          Filosóficos</a:t>
            </a:r>
            <a:r>
              <a:rPr lang="es-PE" sz="2100" dirty="0"/>
              <a:t>, No. 4, julio-diciembre, 2000, pp. 135-143.</a:t>
            </a:r>
          </a:p>
          <a:p>
            <a:pPr>
              <a:spcBef>
                <a:spcPts val="0"/>
              </a:spcBef>
              <a:buNone/>
            </a:pPr>
            <a:endParaRPr lang="es-ES" sz="2000" dirty="0"/>
          </a:p>
          <a:p>
            <a:pPr>
              <a:spcBef>
                <a:spcPts val="0"/>
              </a:spcBef>
              <a:buNone/>
            </a:pPr>
            <a:endParaRPr lang="es-E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300" dirty="0"/>
              <a:t>El peregrinaje de Zaratustra - II</a:t>
            </a:r>
            <a:endParaRPr lang="es-PE" sz="43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s-ES" dirty="0"/>
              <a:t>La segunda parte tiene como tema central </a:t>
            </a:r>
            <a:r>
              <a:rPr lang="es-ES" b="1" i="1" dirty="0">
                <a:solidFill>
                  <a:srgbClr val="336699"/>
                </a:solidFill>
              </a:rPr>
              <a:t>la voluntad de poder</a:t>
            </a:r>
            <a:r>
              <a:rPr lang="es-ES" dirty="0"/>
              <a:t>: Zaratustra se siente abrumado por una sobreabundancia de sabiduría, lo cual le hace volver a su prédica, comenzando con feroces críticas a quienes se oponen a la voluntad de poder.</a:t>
            </a:r>
          </a:p>
          <a:p>
            <a:r>
              <a:rPr lang="es-ES" dirty="0"/>
              <a:t>Una idea central de estas críticas está en su observación sobre el espíritu de venganza subyacente a la negación de la voluntad de poder. </a:t>
            </a:r>
          </a:p>
          <a:p>
            <a:r>
              <a:rPr lang="es-ES" dirty="0"/>
              <a:t>El libro termina con una alusión moderadamente velada a la cuestión del eterno retorno. </a:t>
            </a:r>
          </a:p>
        </p:txBody>
      </p:sp>
    </p:spTree>
    <p:extLst>
      <p:ext uri="{BB962C8B-B14F-4D97-AF65-F5344CB8AC3E}">
        <p14:creationId xmlns:p14="http://schemas.microsoft.com/office/powerpoint/2010/main" val="138866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300" dirty="0"/>
              <a:t>El niño del espejo</a:t>
            </a:r>
            <a:endParaRPr lang="es-PE" sz="43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s-ES" sz="2200" i="1" dirty="0">
                <a:solidFill>
                  <a:srgbClr val="336600"/>
                </a:solidFill>
              </a:rPr>
              <a:t>“Me he convertido todo yo en una boca, y en un estruendo de arroyo que cae de elevados peñascos: quiero despeñar mis palabras a los valles. ¡Y lo haré aunque el río de mi amor se precipite en lo infranqueable! ¡Cómo no va a acabar encontrando tal río el camino hacia el mar!”</a:t>
            </a:r>
          </a:p>
          <a:p>
            <a:pPr algn="ctr">
              <a:buNone/>
            </a:pPr>
            <a:endParaRPr lang="es-ES" sz="2200" i="1" dirty="0">
              <a:solidFill>
                <a:srgbClr val="336600"/>
              </a:solidFill>
            </a:endParaRPr>
          </a:p>
          <a:p>
            <a:pPr algn="ctr">
              <a:buNone/>
            </a:pPr>
            <a:r>
              <a:rPr lang="es-ES" sz="2200" i="1" dirty="0">
                <a:solidFill>
                  <a:srgbClr val="336600"/>
                </a:solidFill>
              </a:rPr>
              <a:t>“Como un grito y una exclamación jubilosa quiero correr sobre anchos mares, hasta encontrar las islas afortunadas donde moran mis amigos: –  ¡Y mis enemigos entre ellos! ¡Cómo amo ahora a todo aquel a quien me sea lícito hablarle! También mis enemigos forman parte de mi bienaventuranza.” </a:t>
            </a:r>
          </a:p>
          <a:p>
            <a:pPr algn="ctr">
              <a:buNone/>
            </a:pPr>
            <a:endParaRPr lang="es-ES" sz="2200" i="1" dirty="0">
              <a:solidFill>
                <a:srgbClr val="336600"/>
              </a:solidFill>
            </a:endParaRPr>
          </a:p>
          <a:p>
            <a:pPr algn="ctr">
              <a:buNone/>
            </a:pPr>
            <a:r>
              <a:rPr lang="es-ES" sz="2200" i="1" dirty="0">
                <a:solidFill>
                  <a:srgbClr val="336600"/>
                </a:solidFill>
              </a:rPr>
              <a:t>“¡En verdad, semejantes a una tempestad llegan mi felicidad y mi libertad! Pero mis enemigos deben creer que es </a:t>
            </a:r>
            <a:r>
              <a:rPr lang="es-ES" sz="2200" dirty="0">
                <a:solidFill>
                  <a:srgbClr val="336600"/>
                </a:solidFill>
              </a:rPr>
              <a:t>El Maligno </a:t>
            </a:r>
            <a:r>
              <a:rPr lang="es-ES" sz="2200" i="1" dirty="0">
                <a:solidFill>
                  <a:srgbClr val="336600"/>
                </a:solidFill>
              </a:rPr>
              <a:t>el que rabia sobre sus cabezas.”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425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300" dirty="0"/>
              <a:t>En las islas afortunadas</a:t>
            </a:r>
            <a:endParaRPr lang="es-PE" sz="43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ctr">
              <a:spcBef>
                <a:spcPts val="0"/>
              </a:spcBef>
              <a:buNone/>
            </a:pPr>
            <a:r>
              <a:rPr lang="es-ES" sz="2400" i="1" dirty="0">
                <a:solidFill>
                  <a:srgbClr val="336600"/>
                </a:solidFill>
              </a:rPr>
              <a:t>“</a:t>
            </a:r>
            <a:r>
              <a:rPr lang="es-PE" sz="2400" i="1" dirty="0">
                <a:solidFill>
                  <a:srgbClr val="336600"/>
                </a:solidFill>
              </a:rPr>
              <a:t>El querer hace libres: ésta es la verdadera doctrina acerca de la voluntad y la libertad - así os lo enseña Zaratustra.</a:t>
            </a:r>
          </a:p>
          <a:p>
            <a:pPr algn="ctr">
              <a:spcBef>
                <a:spcPts val="0"/>
              </a:spcBef>
              <a:buNone/>
            </a:pPr>
            <a:r>
              <a:rPr lang="es-PE" sz="2400" i="1" dirty="0">
                <a:solidFill>
                  <a:srgbClr val="336600"/>
                </a:solidFill>
              </a:rPr>
              <a:t>¡No-querer-ya y no-estimar-ya y no-crear-ya! ¡Ay, que ese gran cansancio permanezca siempre alejado de mí!</a:t>
            </a:r>
          </a:p>
          <a:p>
            <a:pPr algn="ctr">
              <a:spcBef>
                <a:spcPts val="0"/>
              </a:spcBef>
              <a:buNone/>
            </a:pPr>
            <a:r>
              <a:rPr lang="es-PE" sz="2400" i="1" dirty="0">
                <a:solidFill>
                  <a:srgbClr val="336600"/>
                </a:solidFill>
              </a:rPr>
              <a:t>También en el conocer yo siento únicamente el placer de mi voluntad de engendrar y</a:t>
            </a:r>
          </a:p>
          <a:p>
            <a:pPr algn="ctr">
              <a:spcBef>
                <a:spcPts val="0"/>
              </a:spcBef>
              <a:buNone/>
            </a:pPr>
            <a:r>
              <a:rPr lang="es-PE" sz="2400" i="1" dirty="0">
                <a:solidFill>
                  <a:srgbClr val="336600"/>
                </a:solidFill>
              </a:rPr>
              <a:t>devenir; y si hay inocencia en mi conocimiento, esto ocurre porque en él hay voluntad de engendrar.</a:t>
            </a:r>
          </a:p>
          <a:p>
            <a:pPr algn="ctr">
              <a:spcBef>
                <a:spcPts val="0"/>
              </a:spcBef>
              <a:buNone/>
            </a:pPr>
            <a:r>
              <a:rPr lang="es-PE" sz="2400" i="1" dirty="0">
                <a:solidFill>
                  <a:srgbClr val="336600"/>
                </a:solidFill>
              </a:rPr>
              <a:t>Lejos de Dios y de los dioses me ha atraído esa voluntad; ¡qué habría que crear si los</a:t>
            </a:r>
          </a:p>
          <a:p>
            <a:pPr algn="ctr">
              <a:spcBef>
                <a:spcPts val="0"/>
              </a:spcBef>
              <a:buNone/>
            </a:pPr>
            <a:r>
              <a:rPr lang="es-PE" sz="2400" i="1" dirty="0">
                <a:solidFill>
                  <a:srgbClr val="336600"/>
                </a:solidFill>
              </a:rPr>
              <a:t>dioses - existiesen!</a:t>
            </a:r>
            <a:r>
              <a:rPr lang="es-ES" sz="2400" i="1" dirty="0">
                <a:solidFill>
                  <a:srgbClr val="336600"/>
                </a:solidFill>
              </a:rPr>
              <a:t>Me he convertido todo yo en una boca, y en un estruendo de arroyo que cae de elevados peñascos: quiero despeñar mis palabras a los valles. ¡Y lo haré aunque el río de mi amor se precipite en lo infranqueable! ¡Cómo no va a acabar encontrando tal río el camino hacia el mar!”</a:t>
            </a:r>
          </a:p>
          <a:p>
            <a:pPr algn="ctr">
              <a:buNone/>
            </a:pPr>
            <a:endParaRPr lang="es-ES" sz="2200" i="1" dirty="0">
              <a:solidFill>
                <a:srgbClr val="33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85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300" dirty="0"/>
              <a:t>En las islas afortunadas</a:t>
            </a:r>
            <a:endParaRPr lang="es-PE" sz="43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-ES" sz="1500" b="1" i="1" dirty="0">
                <a:solidFill>
                  <a:srgbClr val="006600"/>
                </a:solidFill>
              </a:rPr>
              <a:t>“</a:t>
            </a:r>
            <a:r>
              <a:rPr lang="es-PE" sz="1500" b="1" i="1" dirty="0">
                <a:solidFill>
                  <a:srgbClr val="006600"/>
                </a:solidFill>
              </a:rPr>
              <a:t>Pero hacia el hombre vuelve siempre a empujarme mi ardiente voluntad de crear; así se siente impulsado el martillo hacia la piedra.</a:t>
            </a:r>
          </a:p>
          <a:p>
            <a:pPr algn="ctr">
              <a:spcBef>
                <a:spcPts val="0"/>
              </a:spcBef>
              <a:buNone/>
            </a:pPr>
            <a:r>
              <a:rPr lang="es-PE" sz="1500" b="1" i="1" dirty="0">
                <a:solidFill>
                  <a:srgbClr val="006600"/>
                </a:solidFill>
              </a:rPr>
              <a:t>¡Ay, hombres, en la piedra dormita para mí una imagen, la imagen de mis imágenes!</a:t>
            </a:r>
          </a:p>
          <a:p>
            <a:pPr algn="ctr">
              <a:spcBef>
                <a:spcPts val="0"/>
              </a:spcBef>
              <a:buNone/>
            </a:pPr>
            <a:r>
              <a:rPr lang="es-PE" sz="1500" b="1" i="1" dirty="0">
                <a:solidFill>
                  <a:srgbClr val="006600"/>
                </a:solidFill>
              </a:rPr>
              <a:t>¡Ay, que ella tenga que dormir en la piedra más dura, más fea!</a:t>
            </a:r>
          </a:p>
          <a:p>
            <a:pPr algn="ctr">
              <a:spcBef>
                <a:spcPts val="0"/>
              </a:spcBef>
              <a:buNone/>
            </a:pPr>
            <a:r>
              <a:rPr lang="es-PE" sz="1500" b="1" i="1" dirty="0">
                <a:solidFill>
                  <a:srgbClr val="006600"/>
                </a:solidFill>
              </a:rPr>
              <a:t>Ahora mi martillo se enfurece cruelmente contra su prisión. De la piedra saltan pedazos: ¿qué me importa?</a:t>
            </a:r>
          </a:p>
          <a:p>
            <a:pPr algn="ctr">
              <a:spcBef>
                <a:spcPts val="0"/>
              </a:spcBef>
              <a:buNone/>
            </a:pPr>
            <a:r>
              <a:rPr lang="es-PE" sz="1500" b="1" i="1" dirty="0">
                <a:solidFill>
                  <a:srgbClr val="006600"/>
                </a:solidFill>
              </a:rPr>
              <a:t>Quiero acabarlo: pues una sombra ha llegado hasta mí -¡la más silenciosa y más ligera de todas las cosas vino una vez a mí!</a:t>
            </a:r>
            <a:r>
              <a:rPr lang="es-ES" sz="1500" b="1" i="1" dirty="0">
                <a:solidFill>
                  <a:srgbClr val="006600"/>
                </a:solidFill>
              </a:rPr>
              <a:t>”</a:t>
            </a:r>
          </a:p>
          <a:p>
            <a:pPr algn="ctr">
              <a:buNone/>
            </a:pPr>
            <a:endParaRPr lang="es-ES" sz="2200" i="1" dirty="0">
              <a:solidFill>
                <a:srgbClr val="336600"/>
              </a:solidFill>
            </a:endParaRPr>
          </a:p>
        </p:txBody>
      </p:sp>
      <p:pic>
        <p:nvPicPr>
          <p:cNvPr id="5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441151"/>
            <a:ext cx="2400935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0566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300" dirty="0"/>
              <a:t>De los virtuosos</a:t>
            </a:r>
            <a:endParaRPr lang="es-PE" sz="43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s-ES" sz="2200" b="1" i="1" dirty="0">
                <a:solidFill>
                  <a:srgbClr val="336600"/>
                </a:solidFill>
              </a:rPr>
              <a:t>“¡Ay, qué desagradablemente les sale de la boca la palabra </a:t>
            </a:r>
            <a:r>
              <a:rPr lang="es-ES" sz="2200" b="1" i="1" dirty="0">
                <a:solidFill>
                  <a:srgbClr val="336600"/>
                </a:solidFill>
                <a:latin typeface="Perpetua"/>
              </a:rPr>
              <a:t>«</a:t>
            </a:r>
            <a:r>
              <a:rPr lang="es-ES" sz="2200" b="1" i="1" dirty="0">
                <a:solidFill>
                  <a:srgbClr val="336600"/>
                </a:solidFill>
              </a:rPr>
              <a:t>virtud</a:t>
            </a:r>
            <a:r>
              <a:rPr lang="es-ES" sz="2200" b="1" i="1" dirty="0">
                <a:solidFill>
                  <a:srgbClr val="336600"/>
                </a:solidFill>
                <a:latin typeface="Perpetua"/>
              </a:rPr>
              <a:t>»</a:t>
            </a:r>
            <a:r>
              <a:rPr lang="es-ES" sz="2200" b="1" i="1" dirty="0">
                <a:solidFill>
                  <a:srgbClr val="336600"/>
                </a:solidFill>
              </a:rPr>
              <a:t>! Y cuando dicen: </a:t>
            </a:r>
            <a:r>
              <a:rPr lang="es-ES" sz="2200" b="1" i="1" dirty="0">
                <a:solidFill>
                  <a:srgbClr val="336600"/>
                </a:solidFill>
                <a:latin typeface="Perpetua"/>
              </a:rPr>
              <a:t>«Yo soy justo», esto suena siempre igual que</a:t>
            </a:r>
            <a:r>
              <a:rPr lang="es-ES" sz="2200" b="1" i="1" dirty="0">
                <a:solidFill>
                  <a:srgbClr val="336600"/>
                </a:solidFill>
              </a:rPr>
              <a:t>: «¡Yo estoy vengado!». Con su virtud quieren sacar los ojos a sus enemigos; y se elevan tan solo para humillar a otros.”</a:t>
            </a:r>
          </a:p>
          <a:p>
            <a:pPr algn="ctr">
              <a:buNone/>
            </a:pPr>
            <a:endParaRPr lang="es-ES" sz="2200" b="1" i="1" dirty="0">
              <a:solidFill>
                <a:srgbClr val="336600"/>
              </a:solidFill>
            </a:endParaRPr>
          </a:p>
          <a:p>
            <a:pPr algn="ctr">
              <a:buNone/>
            </a:pPr>
            <a:r>
              <a:rPr lang="es-ES" sz="2200" b="1" i="1" dirty="0">
                <a:solidFill>
                  <a:srgbClr val="336600"/>
                </a:solidFill>
              </a:rPr>
              <a:t>“¡Ay, amigos míos! Que </a:t>
            </a:r>
            <a:r>
              <a:rPr lang="es-ES" sz="2200" b="1" dirty="0">
                <a:solidFill>
                  <a:srgbClr val="336600"/>
                </a:solidFill>
              </a:rPr>
              <a:t>vuestro</a:t>
            </a:r>
            <a:r>
              <a:rPr lang="es-ES" sz="2200" b="1" i="1" dirty="0">
                <a:solidFill>
                  <a:srgbClr val="336600"/>
                </a:solidFill>
              </a:rPr>
              <a:t> sí-mismo esté en la acción como la madre está en el hijo: ¡sea ésa </a:t>
            </a:r>
            <a:r>
              <a:rPr lang="es-ES" sz="2200" b="1" dirty="0">
                <a:solidFill>
                  <a:srgbClr val="336600"/>
                </a:solidFill>
              </a:rPr>
              <a:t>vuestra</a:t>
            </a:r>
            <a:r>
              <a:rPr lang="es-ES" sz="2200" b="1" i="1" dirty="0">
                <a:solidFill>
                  <a:srgbClr val="336600"/>
                </a:solidFill>
              </a:rPr>
              <a:t> palabra acerca de la virtud!”</a:t>
            </a:r>
          </a:p>
          <a:p>
            <a:pPr algn="ctr">
              <a:buNone/>
            </a:pPr>
            <a:endParaRPr lang="es-ES" sz="2200" b="1" i="1" dirty="0">
              <a:solidFill>
                <a:srgbClr val="336600"/>
              </a:solidFill>
            </a:endParaRPr>
          </a:p>
          <a:p>
            <a:pPr algn="ctr">
              <a:buNone/>
            </a:pPr>
            <a:r>
              <a:rPr lang="es-ES" sz="2200" b="1" i="1" dirty="0">
                <a:solidFill>
                  <a:srgbClr val="336600"/>
                </a:solidFill>
              </a:rPr>
              <a:t>“Estaban ellos jugando junto al mar, – entonces vino la ola y arrastró su juguete al fondo: ahora lloran. ¡Pero la misma ola debe traerles nuevos juguetes y arrojar ante ellos nuevas conchas multicolores!”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5625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300" dirty="0"/>
              <a:t>La canción de los sepulcros</a:t>
            </a:r>
            <a:endParaRPr lang="es-PE" sz="43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s-ES" sz="2200" b="1" i="1" dirty="0">
                <a:solidFill>
                  <a:srgbClr val="336600"/>
                </a:solidFill>
              </a:rPr>
              <a:t>“Solo en el baile sé yo decir el símbolo de las cosas supremas: – ¡y ahora mi símbolo supremo se me ha quedado inexpreso en mis miembros! ¡Inexpresa y no liberada quedó en mí la suprema esperanza! </a:t>
            </a:r>
          </a:p>
          <a:p>
            <a:pPr algn="ctr">
              <a:buNone/>
            </a:pPr>
            <a:r>
              <a:rPr lang="es-ES" sz="2200" b="1" i="1" dirty="0">
                <a:solidFill>
                  <a:srgbClr val="336600"/>
                </a:solidFill>
              </a:rPr>
              <a:t>¡Y se me murieron todas las visiones y consuelos de mi juventud! ¿Cómo logré soportarlo? ¿Cómo vencí y superé tales heridas? ¿Cómo volvió mi alma a resurgir de esos sepulcros?”</a:t>
            </a:r>
          </a:p>
          <a:p>
            <a:pPr algn="ctr">
              <a:buNone/>
            </a:pPr>
            <a:endParaRPr lang="es-ES" sz="2200" b="1" i="1" dirty="0">
              <a:solidFill>
                <a:srgbClr val="336600"/>
              </a:solidFill>
            </a:endParaRPr>
          </a:p>
          <a:p>
            <a:pPr algn="ctr">
              <a:buNone/>
            </a:pPr>
            <a:r>
              <a:rPr lang="es-ES" sz="2200" b="1" i="1" dirty="0">
                <a:solidFill>
                  <a:srgbClr val="336600"/>
                </a:solidFill>
              </a:rPr>
              <a:t>“Sí, algo invulnerable, insepultable hay en mí, algo que hace saltar las rocas: se llama </a:t>
            </a:r>
            <a:r>
              <a:rPr lang="es-ES" sz="2200" b="1" dirty="0">
                <a:solidFill>
                  <a:srgbClr val="336600"/>
                </a:solidFill>
              </a:rPr>
              <a:t>mi voluntad</a:t>
            </a:r>
            <a:r>
              <a:rPr lang="es-ES" sz="2200" b="1" i="1" dirty="0">
                <a:solidFill>
                  <a:srgbClr val="336600"/>
                </a:solidFill>
              </a:rPr>
              <a:t>. Silenciosa e incambiada avanza a través de los años.”</a:t>
            </a:r>
          </a:p>
          <a:p>
            <a:pPr algn="ctr">
              <a:buNone/>
            </a:pPr>
            <a:endParaRPr lang="es-ES" sz="2200" i="1" dirty="0">
              <a:solidFill>
                <a:srgbClr val="33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595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300" dirty="0"/>
              <a:t>De la superación de sí mismo</a:t>
            </a:r>
            <a:endParaRPr lang="es-PE" sz="43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s-ES" sz="2200" i="1" dirty="0">
                <a:solidFill>
                  <a:srgbClr val="336600"/>
                </a:solidFill>
              </a:rPr>
              <a:t>“</a:t>
            </a:r>
            <a:r>
              <a:rPr lang="es-ES" sz="2200" i="1" dirty="0">
                <a:solidFill>
                  <a:srgbClr val="336600"/>
                </a:solidFill>
                <a:latin typeface="Perpetua"/>
              </a:rPr>
              <a:t>«</a:t>
            </a:r>
            <a:r>
              <a:rPr lang="es-ES" sz="2200" i="1" dirty="0">
                <a:solidFill>
                  <a:srgbClr val="336600"/>
                </a:solidFill>
              </a:rPr>
              <a:t>Solo donde hay vida hay también voluntad: pero no voluntad de vida, sino – así te lo enseño yo – ¡voluntad de poder! Muchas cosas tiene el viviente en más alto aprecio que la vida misma; pero en el apreciar mismo habla – ¡la voluntad de poder!</a:t>
            </a:r>
            <a:r>
              <a:rPr lang="es-ES" sz="2200" i="1" dirty="0">
                <a:solidFill>
                  <a:srgbClr val="336600"/>
                </a:solidFill>
                <a:latin typeface="Perpetua"/>
              </a:rPr>
              <a:t>»</a:t>
            </a:r>
            <a:r>
              <a:rPr lang="es-ES" sz="2200" i="1" dirty="0">
                <a:solidFill>
                  <a:srgbClr val="336600"/>
                </a:solidFill>
              </a:rPr>
              <a:t>”</a:t>
            </a:r>
          </a:p>
          <a:p>
            <a:pPr algn="ctr">
              <a:buNone/>
            </a:pPr>
            <a:endParaRPr lang="es-ES" sz="2200" i="1" dirty="0">
              <a:solidFill>
                <a:srgbClr val="336600"/>
              </a:solidFill>
            </a:endParaRPr>
          </a:p>
          <a:p>
            <a:pPr algn="ctr">
              <a:buNone/>
            </a:pPr>
            <a:r>
              <a:rPr lang="es-ES" sz="2200" i="1" dirty="0">
                <a:solidFill>
                  <a:srgbClr val="336600"/>
                </a:solidFill>
              </a:rPr>
              <a:t>“En verdad, yo os digo: ¡Un bien y un mal que fuesen imperecederos – no existen! Por sí mismos deben una y otra vez superarse a sí mismos.”</a:t>
            </a:r>
          </a:p>
          <a:p>
            <a:pPr algn="ctr">
              <a:buNone/>
            </a:pPr>
            <a:endParaRPr lang="es-ES" sz="2200" i="1" dirty="0">
              <a:solidFill>
                <a:srgbClr val="336600"/>
              </a:solidFill>
            </a:endParaRPr>
          </a:p>
          <a:p>
            <a:pPr algn="ctr">
              <a:buNone/>
            </a:pPr>
            <a:r>
              <a:rPr lang="es-ES" sz="2200" i="1" dirty="0">
                <a:solidFill>
                  <a:srgbClr val="336600"/>
                </a:solidFill>
              </a:rPr>
              <a:t>“Con vuestros valores y vuestras palabras del bien y del mal ejercéis violencia, valoradores. Pero una violencia más fuerte surge de vuestros valores, y una nueva superación. Y quien tiene que ser un creador en el bien y en el mal, en verdad, ése tiene que ser antes un aniquilador y quebrantar valores.”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7657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2276</TotalTime>
  <Words>2333</Words>
  <Application>Microsoft Office PowerPoint</Application>
  <PresentationFormat>Presentación en pantalla (4:3)</PresentationFormat>
  <Paragraphs>133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Franklin Gothic Book</vt:lpstr>
      <vt:lpstr>Perpetua</vt:lpstr>
      <vt:lpstr>Wingdings</vt:lpstr>
      <vt:lpstr>Wingdings 2</vt:lpstr>
      <vt:lpstr>Equidad</vt:lpstr>
      <vt:lpstr>Nietzsche</vt:lpstr>
      <vt:lpstr>Así habló Zaratustra</vt:lpstr>
      <vt:lpstr>El peregrinaje de Zaratustra - II</vt:lpstr>
      <vt:lpstr>El niño del espejo</vt:lpstr>
      <vt:lpstr>En las islas afortunadas</vt:lpstr>
      <vt:lpstr>En las islas afortunadas</vt:lpstr>
      <vt:lpstr>De los virtuosos</vt:lpstr>
      <vt:lpstr>La canción de los sepulcros</vt:lpstr>
      <vt:lpstr>De la superación de sí mismo</vt:lpstr>
      <vt:lpstr>De la redención</vt:lpstr>
      <vt:lpstr>El peregrinaje de Zaratustra - III</vt:lpstr>
      <vt:lpstr>El caminante</vt:lpstr>
      <vt:lpstr>El caminante</vt:lpstr>
      <vt:lpstr>De la visión y enigma</vt:lpstr>
      <vt:lpstr>De la visión y enigma</vt:lpstr>
      <vt:lpstr>De la visión y enigma</vt:lpstr>
      <vt:lpstr>De la visión y enigma</vt:lpstr>
      <vt:lpstr>Del espíritu de la pesadez</vt:lpstr>
      <vt:lpstr>El convaleciente</vt:lpstr>
      <vt:lpstr>El convaleciente</vt:lpstr>
      <vt:lpstr>Bibliografía </vt:lpstr>
      <vt:lpstr>Bibliografía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Nietzsche</dc:title>
  <dc:creator>Cesar</dc:creator>
  <cp:lastModifiedBy>Cesar Inca Mendoza Loyola</cp:lastModifiedBy>
  <cp:revision>167</cp:revision>
  <dcterms:created xsi:type="dcterms:W3CDTF">2013-08-18T22:48:46Z</dcterms:created>
  <dcterms:modified xsi:type="dcterms:W3CDTF">2023-04-14T23:03:09Z</dcterms:modified>
</cp:coreProperties>
</file>