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348" r:id="rId4"/>
    <p:sldId id="349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274" r:id="rId15"/>
    <p:sldId id="290" r:id="rId16"/>
    <p:sldId id="338" r:id="rId17"/>
    <p:sldId id="337" r:id="rId18"/>
    <p:sldId id="292" r:id="rId19"/>
    <p:sldId id="297" r:id="rId20"/>
    <p:sldId id="267" r:id="rId21"/>
    <p:sldId id="298" r:id="rId22"/>
    <p:sldId id="263" r:id="rId23"/>
    <p:sldId id="301" r:id="rId24"/>
    <p:sldId id="269" r:id="rId25"/>
    <p:sldId id="299" r:id="rId26"/>
    <p:sldId id="309" r:id="rId27"/>
    <p:sldId id="268" r:id="rId28"/>
    <p:sldId id="300" r:id="rId29"/>
    <p:sldId id="302" r:id="rId30"/>
    <p:sldId id="259" r:id="rId31"/>
    <p:sldId id="310" r:id="rId3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6600"/>
    <a:srgbClr val="008000"/>
    <a:srgbClr val="0000CC"/>
    <a:srgbClr val="333399"/>
    <a:srgbClr val="006699"/>
    <a:srgbClr val="3333FF"/>
    <a:srgbClr val="003300"/>
    <a:srgbClr val="0066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22/04/2022</a:t>
            </a:fld>
            <a:endParaRPr lang="es-PE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22/04/2022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22/04/2022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22/04/2022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22/04/2022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22/04/2022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22/04/2022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22/04/2022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22/04/2022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22/04/2022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825-7CE3-40FD-8D64-41EC94BFCBA1}" type="datetimeFigureOut">
              <a:rPr lang="es-PE" smtClean="0"/>
              <a:pPr/>
              <a:t>22/04/2022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7E8825-7CE3-40FD-8D64-41EC94BFCBA1}" type="datetimeFigureOut">
              <a:rPr lang="es-PE" smtClean="0"/>
              <a:pPr/>
              <a:t>22/04/2022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645514F-1712-4CB6-867E-2CAA13AC59C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sz="3200" dirty="0"/>
              <a:t>Zaratustra como nuevo paradigma vital III</a:t>
            </a:r>
            <a:endParaRPr lang="es-PE" sz="32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800" b="1" dirty="0"/>
              <a:t>Nietzsche</a:t>
            </a:r>
            <a:endParaRPr lang="es-PE" sz="4800" b="1" dirty="0"/>
          </a:p>
        </p:txBody>
      </p:sp>
      <p:pic>
        <p:nvPicPr>
          <p:cNvPr id="14338" name="Picture 2" descr="http://img.destinoytarot.com/wp-content/uploads/2011/08/Ahura-Maz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857628"/>
            <a:ext cx="4695445" cy="2736000"/>
          </a:xfrm>
          <a:prstGeom prst="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7B0AC93-E06A-4E92-96FA-CEFA98043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512" y="5517232"/>
            <a:ext cx="931480" cy="93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Los siete sellos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“Si yo mismo soy un grano de aquella sal redentora que hace que todas las cosas se mezclen bien en aquel jarro – pues hay una sal que liga lo bueno con lo malvado; y hasta lo más malvado es digno de servir de condimento y de última efusión.”</a:t>
            </a: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“5. Si yo soy amigo del mar y de todo cuanto es de especie marina, y cuando más amigo suyo soy es cuando, colérico, él me contradice.</a:t>
            </a: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Si alguna vez mi júbilo gritó: «La costa ha desaparecido – ahora ha caído mi última cadena – lo ilimitado ruge en torno a mí, allá lejos brillan para mí el espacio y el tiempo, ¡bien!, ¡adelante! ¡ viejo corazón!»”</a:t>
            </a: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Los siete sellos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“6. Si mi virtud es la virtud de un bailarín, y a menudo he saltado con ambos pies hacia un éxtasis de oro y esmeralda.</a:t>
            </a: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Si mi maldad es una maldad riente que habita entre colinas de rosas y setos de lirios: – dentro de la risa, en efecto, se congrega todo lo malvado, pero santificado y absuelto por su propia bienaventuranza. – </a:t>
            </a: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Y si mi alfa y mi omega es que todo lo pesado se vuelva ligero, todo cuerpo, bailarín, todo espíritu, pájaro.: ¡y en verdad esto es mi alfa y mi omega!”</a:t>
            </a:r>
          </a:p>
        </p:txBody>
      </p:sp>
    </p:spTree>
    <p:extLst>
      <p:ext uri="{BB962C8B-B14F-4D97-AF65-F5344CB8AC3E}">
        <p14:creationId xmlns:p14="http://schemas.microsoft.com/office/powerpoint/2010/main" val="152251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Los siete sellos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“7. Si yo nadé jugando en profundas lejanías de luz, y mi libertad alcanzó una sabiduría de pájaro: </a:t>
            </a: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– y así es como habla la sabiduría de pájaro:  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«¡Mira, no hay ni arriba ni abajo! ¡Lánzate de acá para allá, hacia adelante, hacia atrás, tú ligero! ¡Canta!, ¡no sigas hablando! </a:t>
            </a: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¿Acaso todas las palabras no están hechas para los pesados? ¿No mienten, para quien es ligero, todas las palabras?</a:t>
            </a:r>
            <a:r>
              <a:rPr lang="es-ES" sz="2200" b="1" i="1" dirty="0">
                <a:solidFill>
                  <a:srgbClr val="336600"/>
                </a:solidFill>
              </a:rPr>
              <a:t> Canta, ¡no sigas hablando!».</a:t>
            </a: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Oh, ¿cómo no iba yo a anhelar la eternidad y el nupcial anillo de los anillos, – el anillo del retorno?</a:t>
            </a: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Nunca encontré todavía la mujer de quien quisiera tener hijos, a no ser esta mujer a quien yo amo: ¡pues yo te amo, oh eternidad!”</a:t>
            </a: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289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Los siete sellos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2200" b="1" dirty="0">
                <a:solidFill>
                  <a:srgbClr val="336600"/>
                </a:solidFill>
              </a:rPr>
              <a:t>“¡Pues yo te amo, oh eternidad!” </a:t>
            </a:r>
          </a:p>
        </p:txBody>
      </p:sp>
      <p:pic>
        <p:nvPicPr>
          <p:cNvPr id="5" name="Picture 2" descr="http://upload.wikimedia.org/wikipedia/commons/0/00/D%C3%BCrer_Apocalypse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2071678"/>
            <a:ext cx="3004291" cy="42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666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El peregrinaje de Zaratustra - IV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cuarta parte muestra un escenario muy posterior en el tiempo: el tema central es el </a:t>
            </a:r>
            <a:r>
              <a:rPr lang="es-ES" b="1" i="1" dirty="0">
                <a:solidFill>
                  <a:srgbClr val="336699"/>
                </a:solidFill>
              </a:rPr>
              <a:t>Superhombre</a:t>
            </a:r>
            <a:r>
              <a:rPr lang="es-ES" dirty="0"/>
              <a:t>, reflejado en la decisión que Zaratustra toma de pescar hombres (los </a:t>
            </a:r>
            <a:r>
              <a:rPr lang="es-ES" dirty="0">
                <a:latin typeface="Perpetua"/>
              </a:rPr>
              <a:t>«</a:t>
            </a:r>
            <a:r>
              <a:rPr lang="es-ES" dirty="0"/>
              <a:t>hombres superiores</a:t>
            </a:r>
            <a:r>
              <a:rPr lang="es-ES" dirty="0">
                <a:latin typeface="Perpetua"/>
              </a:rPr>
              <a:t>»</a:t>
            </a:r>
            <a:r>
              <a:rPr lang="es-ES" dirty="0"/>
              <a:t>) en las altas montañas. </a:t>
            </a:r>
          </a:p>
          <a:p>
            <a:r>
              <a:rPr lang="es-ES" dirty="0"/>
              <a:t>Zaratustra es puesto a prueba con una última tentación: la de sentir compasión por estos «hombres superiores». Al mostrarles el león riente y una bandada de palomas (</a:t>
            </a:r>
            <a:r>
              <a:rPr lang="es-E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 signo</a:t>
            </a:r>
            <a:r>
              <a:rPr lang="es-ES" dirty="0"/>
              <a:t>), ellos huyen asustados y Zaratustra logra vencer la tentación.  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La ofrenda de la miel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s-ES" sz="1800" b="1" i="1" dirty="0">
              <a:solidFill>
                <a:srgbClr val="336600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s-ES" sz="1800" b="1" i="1" dirty="0">
                <a:solidFill>
                  <a:srgbClr val="336600"/>
                </a:solidFill>
              </a:rPr>
              <a:t>“</a:t>
            </a:r>
            <a:r>
              <a:rPr lang="es-PE" sz="1800" b="1" i="1" dirty="0">
                <a:solidFill>
                  <a:srgbClr val="336600"/>
                </a:solidFill>
              </a:rPr>
              <a:t>¡Por qué hacer una ofrenda! Yo derrocho lo que se me regala, yo derrochador de las mil manos: ¡cómo me sería lícito llamar a esto todavía - hacer una ofrenda!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1800" b="1" i="1" dirty="0">
                <a:solidFill>
                  <a:srgbClr val="336600"/>
                </a:solidFill>
              </a:rPr>
              <a:t>Y cuando yo pedía miel, lo que pedía era tan sólo un cebo y un dulce y viscoso almíbar, al que son aficionados incluso los osos gruñones y los pájaros extraños, refunfuñadores, malvados: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1800" b="1" i="1" dirty="0">
                <a:solidFill>
                  <a:srgbClr val="336600"/>
                </a:solidFill>
              </a:rPr>
              <a:t>- el mejor cebo, cual lo precisan cazadores y pescadores. Pues si el mundo es cual un oscuro bosque lleno de animales, y jardín de delicias de todos los cazadores furtivos, a mí me parece más bien, y aun mejor, un mar rico y lleno de abismos, - un mar lleno de peces y cangrejos de todos los colores, que hasta los dioses sentirían deseos de hacerse pescadores en su orilla y echadores de redes: ¡tan abundante es el mundo en rarezas grandes y pequeñas!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1800" b="1" i="1" dirty="0">
                <a:solidFill>
                  <a:srgbClr val="336600"/>
                </a:solidFill>
              </a:rPr>
              <a:t>Especialmente el mundo de los hombres, el mar de los hombres: - a él lanzo yo ahora mi caña de oro y digo: ¡ábrete, abismo del hombre!</a:t>
            </a:r>
            <a:r>
              <a:rPr lang="es-ES" sz="1800" b="1" i="1" dirty="0">
                <a:solidFill>
                  <a:srgbClr val="336600"/>
                </a:solidFill>
              </a:rPr>
              <a:t>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La ofrenda de la miel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s-ES" sz="1800" b="1" i="1" dirty="0">
              <a:solidFill>
                <a:srgbClr val="336600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s-ES" sz="1900" b="1" i="1" dirty="0">
                <a:solidFill>
                  <a:srgbClr val="336600"/>
                </a:solidFill>
              </a:rPr>
              <a:t>“</a:t>
            </a:r>
            <a:r>
              <a:rPr lang="es-PE" sz="1900" b="1" i="1" dirty="0">
                <a:solidFill>
                  <a:srgbClr val="336600"/>
                </a:solidFill>
              </a:rPr>
              <a:t>Hasta que, mordiendo mis afilados anzuelos escondidos, tengan que subir a mi altura los más multicolores gobios de los abismos, subir hacia el más maligno de todos los pescadores de hombres.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1900" b="1" i="1" dirty="0">
                <a:solidFill>
                  <a:srgbClr val="336600"/>
                </a:solidFill>
              </a:rPr>
              <a:t>Pues </a:t>
            </a:r>
            <a:r>
              <a:rPr lang="es-PE" sz="1900" b="1" dirty="0">
                <a:solidFill>
                  <a:srgbClr val="336600"/>
                </a:solidFill>
              </a:rPr>
              <a:t>eso soy </a:t>
            </a:r>
            <a:r>
              <a:rPr lang="es-PE" sz="1900" b="1" i="1" dirty="0">
                <a:solidFill>
                  <a:srgbClr val="336600"/>
                </a:solidFill>
              </a:rPr>
              <a:t>yo a fondo y desde el comienzo, tirando, atrayendo, levantando, elevando, alguien que tira, que cría y corrige, que no en vano se dijo a sí mismo en otro tiempo: «¡Llega a ser el que eres!»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1900" b="1" i="1" dirty="0">
                <a:solidFill>
                  <a:srgbClr val="336600"/>
                </a:solidFill>
              </a:rPr>
              <a:t>Así, pues, que los hombres </a:t>
            </a:r>
            <a:r>
              <a:rPr lang="es-PE" sz="1900" b="1" dirty="0">
                <a:solidFill>
                  <a:srgbClr val="336600"/>
                </a:solidFill>
              </a:rPr>
              <a:t>suban</a:t>
            </a:r>
            <a:r>
              <a:rPr lang="es-PE" sz="1900" b="1" i="1" dirty="0">
                <a:solidFill>
                  <a:srgbClr val="336600"/>
                </a:solidFill>
              </a:rPr>
              <a:t> ahora hasta mí: pues todavía aguardo los signos de que ha llegado el tiempo de mi descenso, todavía no me hundo yo mismo en mi ocaso como tengo que hacerlo, entre los hombres.</a:t>
            </a:r>
          </a:p>
          <a:p>
            <a:pPr algn="ctr">
              <a:spcBef>
                <a:spcPts val="0"/>
              </a:spcBef>
              <a:buNone/>
            </a:pPr>
            <a:r>
              <a:rPr lang="es-PE" sz="1900" b="1" i="1" dirty="0">
                <a:solidFill>
                  <a:srgbClr val="336600"/>
                </a:solidFill>
              </a:rPr>
              <a:t>A esto aguardo aquí, astuto y burlón, en las altas montañas, ni impaciente ni paciente, sino más bien como quien ha olvidado hasta la paciencia, - porque ya no «padece».</a:t>
            </a:r>
            <a:r>
              <a:rPr lang="es-ES" sz="1900" b="1" i="1" dirty="0">
                <a:solidFill>
                  <a:srgbClr val="336600"/>
                </a:solidFill>
              </a:rPr>
              <a:t>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Del hombre superior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«¿Cómo se </a:t>
            </a:r>
            <a:r>
              <a:rPr lang="es-ES" sz="2200" b="1" dirty="0">
                <a:solidFill>
                  <a:srgbClr val="336600"/>
                </a:solidFill>
                <a:latin typeface="Perpetua"/>
              </a:rPr>
              <a:t>supera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 al hombre?» El superhombre es lo que yo amo, él es para mí lo primero y lo único – y no el hombre: no el prójimo, no el más pobre, no el que más sufre, no el mejor. – Oh, hermanos míos, lo que yo puedo amar en el hombre es que es un tránsito y un ocaso.</a:t>
            </a:r>
            <a:r>
              <a:rPr lang="es-ES" sz="2200" b="1" i="1" dirty="0">
                <a:solidFill>
                  <a:srgbClr val="336600"/>
                </a:solidFill>
              </a:rPr>
              <a:t>”</a:t>
            </a: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“Vosotros hombres superiores, ¿creéis que quiero prepararos para lo sucesivo un lecho más cómodo a vosotros los que sufrís? ¡No! ¡No! ¡Tres veces no! Deben perecer cada vez más, cada vez mejores de vuestra especie – pues vosotros debéis tener una vida siempre peor y más dura. Solo así – solo así el hombre crece hasta aquella altura en que el rayo cae sobre él y lo hace pedazos: ¡suficientemente alto para el rayo!”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Del hombre superior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“¡Si queréis subir a lo alto emplead vuestras propias piernas! ¡No dejéis que os </a:t>
            </a:r>
            <a:r>
              <a:rPr lang="es-ES" sz="2200" b="1" dirty="0">
                <a:solidFill>
                  <a:srgbClr val="336600"/>
                </a:solidFill>
              </a:rPr>
              <a:t>lleven</a:t>
            </a:r>
            <a:r>
              <a:rPr lang="es-ES" sz="2200" b="1" i="1" dirty="0">
                <a:solidFill>
                  <a:srgbClr val="336600"/>
                </a:solidFill>
              </a:rPr>
              <a:t> hacia arriba, no os sentéis sobre espaldas y cabezas de otros!”</a:t>
            </a: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“Haced como el viento cuando se precipita desde sus cavernas de la montaña: quiere bailar al son de su propio silbar, los mares tiemblan y dan saltos bajo sus pasos. ¡Bendito sea ese buen espíritu indómito, que viene cual viento impetuoso para todo hoy y toda plebe, – que es enemigo de las cabezas espinosas y cavilosas, y de todas las mustias hojas y yerbajos: alabado sea ese salvaje, bueno, libre espíritu de tempestad, que baila sobre las ciénagas y las tribulaciones como si fueran prados!”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El signo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“¿A mi último pecado?, exclamó Zaratustra y furioso se rió de sus últimas palabras: ¿</a:t>
            </a:r>
            <a:r>
              <a:rPr lang="es-ES" sz="2200" b="1" dirty="0">
                <a:solidFill>
                  <a:srgbClr val="336600"/>
                </a:solidFill>
              </a:rPr>
              <a:t>qué</a:t>
            </a:r>
            <a:r>
              <a:rPr lang="es-ES" sz="2200" b="1" i="1" dirty="0">
                <a:solidFill>
                  <a:srgbClr val="336600"/>
                </a:solidFill>
              </a:rPr>
              <a:t> se me había reservado como mi último pecado?”</a:t>
            </a: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</a:t>
            </a:r>
            <a:r>
              <a:rPr lang="es-ES" sz="2200" b="1" dirty="0">
                <a:solidFill>
                  <a:srgbClr val="336600"/>
                </a:solidFill>
              </a:rPr>
              <a:t>¡Compasión! ¡La compasión por el hombre superior!</a:t>
            </a:r>
            <a:r>
              <a:rPr lang="es-ES" sz="2200" b="1" i="1" dirty="0">
                <a:solidFill>
                  <a:srgbClr val="336600"/>
                </a:solidFill>
              </a:rPr>
              <a:t>, gritó, y su rostro se endureció como el bronce. ¡Bien! ¡</a:t>
            </a:r>
            <a:r>
              <a:rPr lang="es-ES" sz="2200" b="1" dirty="0">
                <a:solidFill>
                  <a:srgbClr val="336600"/>
                </a:solidFill>
              </a:rPr>
              <a:t>Eso</a:t>
            </a:r>
            <a:r>
              <a:rPr lang="es-ES" sz="2200" b="1" i="1" dirty="0">
                <a:solidFill>
                  <a:srgbClr val="336600"/>
                </a:solidFill>
              </a:rPr>
              <a:t> – tuvo su tiempo! Mi sufrimiento y mi compasión – ¡qué importan! ¿Aspiro yo acaso a la </a:t>
            </a:r>
            <a:r>
              <a:rPr lang="es-ES" sz="2200" b="1" dirty="0">
                <a:solidFill>
                  <a:srgbClr val="336600"/>
                </a:solidFill>
              </a:rPr>
              <a:t>felicidad</a:t>
            </a:r>
            <a:r>
              <a:rPr lang="es-ES" sz="2200" b="1" i="1" dirty="0">
                <a:solidFill>
                  <a:srgbClr val="336600"/>
                </a:solidFill>
              </a:rPr>
              <a:t>? ¡Yo aspiro a mi </a:t>
            </a:r>
            <a:r>
              <a:rPr lang="es-ES" sz="2200" b="1" dirty="0">
                <a:solidFill>
                  <a:srgbClr val="336600"/>
                </a:solidFill>
              </a:rPr>
              <a:t>obra</a:t>
            </a:r>
            <a:r>
              <a:rPr lang="es-ES" sz="2200" b="1" i="1" dirty="0">
                <a:solidFill>
                  <a:srgbClr val="336600"/>
                </a:solidFill>
              </a:rPr>
              <a:t>!”  </a:t>
            </a: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«</a:t>
            </a:r>
            <a:r>
              <a:rPr lang="es-ES" sz="2200" b="1" i="1" dirty="0">
                <a:solidFill>
                  <a:srgbClr val="336600"/>
                </a:solidFill>
              </a:rPr>
              <a:t>Ésta es mi mañana, mi día comienza: ¡asciende, pues, asciende tú, gran mediodía!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»</a:t>
            </a:r>
            <a:r>
              <a:rPr lang="es-ES" sz="2200" b="1" i="1" dirty="0">
                <a:solidFill>
                  <a:srgbClr val="336600"/>
                </a:solidFill>
              </a:rPr>
              <a:t>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sz="3300" dirty="0"/>
              <a:t> </a:t>
            </a:r>
            <a:endParaRPr lang="es-PE" sz="33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b="1" dirty="0"/>
              <a:t>Así habló Zaratustra</a:t>
            </a:r>
            <a:endParaRPr lang="es-PE" sz="4400" b="1" dirty="0"/>
          </a:p>
        </p:txBody>
      </p:sp>
      <p:pic>
        <p:nvPicPr>
          <p:cNvPr id="1026" name="Picture 2" descr="http://upload.wikimedia.org/wikipedia/commons/thumb/9/90/Also_sprach_Zarathustra.GIF/220px-Also_sprach_Zarathustr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3143248"/>
            <a:ext cx="2325135" cy="3456000"/>
          </a:xfrm>
          <a:prstGeom prst="rect">
            <a:avLst/>
          </a:prstGeom>
          <a:noFill/>
        </p:spPr>
      </p:pic>
      <p:pic>
        <p:nvPicPr>
          <p:cNvPr id="5" name="Picture 2" descr="http://budiwibawa.files.wordpress.com/2010/06/nietzsche-78580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3" y="3214686"/>
            <a:ext cx="2293425" cy="324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El Superhombre (</a:t>
            </a:r>
            <a:r>
              <a:rPr lang="es-ES" sz="4300" i="1" dirty="0"/>
              <a:t>Übermensch</a:t>
            </a:r>
            <a:r>
              <a:rPr lang="es-ES" sz="4300" dirty="0"/>
              <a:t>)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sz="2800" dirty="0"/>
              <a:t>Es el hombre que conquista su libertad afirmando su propio sistema de valores en oposición a los que habitualmente imperan en la estructura de la sociedad.</a:t>
            </a:r>
          </a:p>
          <a:p>
            <a:pPr>
              <a:spcBef>
                <a:spcPts val="0"/>
              </a:spcBef>
            </a:pPr>
            <a:r>
              <a:rPr lang="es-ES" sz="2800" dirty="0"/>
              <a:t>Es aquel hombre que se propone completar su esencia aún inacabada: </a:t>
            </a:r>
            <a:r>
              <a:rPr lang="es-ES" sz="2800" b="1" i="1" dirty="0">
                <a:solidFill>
                  <a:schemeClr val="bg2">
                    <a:lumMod val="50000"/>
                  </a:schemeClr>
                </a:solidFill>
              </a:rPr>
              <a:t>entrar en el dominio de la tierra como totalidad</a:t>
            </a:r>
            <a:r>
              <a:rPr lang="es-ES" sz="2800" dirty="0"/>
              <a:t>. </a:t>
            </a:r>
          </a:p>
          <a:p>
            <a:pPr algn="ctr">
              <a:spcBef>
                <a:spcPts val="0"/>
              </a:spcBef>
              <a:buNone/>
            </a:pPr>
            <a:r>
              <a:rPr lang="es-ES" sz="2800" dirty="0"/>
              <a:t> </a:t>
            </a:r>
          </a:p>
          <a:p>
            <a:pPr algn="ctr">
              <a:spcBef>
                <a:spcPts val="0"/>
              </a:spcBef>
              <a:buNone/>
            </a:pPr>
            <a:endParaRPr lang="es-PE" sz="23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2" descr="http://upload.wikimedia.org/wikipedia/commons/2/29/Olivares_en_Ja%C3%A9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3786190"/>
            <a:ext cx="3648000" cy="273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El Superhombre (</a:t>
            </a:r>
            <a:r>
              <a:rPr lang="es-ES" sz="4300" i="1" dirty="0"/>
              <a:t>Übermensch</a:t>
            </a:r>
            <a:r>
              <a:rPr lang="es-ES" sz="4300" dirty="0"/>
              <a:t>)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0"/>
              </a:spcBef>
              <a:buNone/>
            </a:pPr>
            <a:endParaRPr lang="es-ES" sz="1800" b="1" i="1" dirty="0">
              <a:solidFill>
                <a:srgbClr val="006600"/>
              </a:solidFill>
            </a:endParaRPr>
          </a:p>
          <a:p>
            <a:pPr algn="ctr">
              <a:spcBef>
                <a:spcPts val="0"/>
              </a:spcBef>
              <a:buNone/>
            </a:pPr>
            <a:endParaRPr lang="es-ES" sz="1800" b="1" i="1" dirty="0">
              <a:solidFill>
                <a:srgbClr val="006600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s-ES" sz="2400" b="1" i="1" dirty="0">
                <a:solidFill>
                  <a:srgbClr val="006600"/>
                </a:solidFill>
              </a:rPr>
              <a:t>“</a:t>
            </a:r>
            <a:r>
              <a:rPr lang="es-PE" sz="2400" b="1" i="1" dirty="0">
                <a:solidFill>
                  <a:srgbClr val="006600"/>
                </a:solidFill>
              </a:rPr>
              <a:t>El superhombre es el sentido de la tierra. Diga vuestra voluntad: ¡sea el superhombre el sentido de la tierra! ¡Yo os conjuro, hermanos míos, </a:t>
            </a:r>
            <a:r>
              <a:rPr lang="es-PE" sz="2400" b="1" dirty="0">
                <a:solidFill>
                  <a:srgbClr val="006600"/>
                </a:solidFill>
              </a:rPr>
              <a:t>permaneced fieles a la tierra</a:t>
            </a:r>
            <a:r>
              <a:rPr lang="es-PE" sz="2400" b="1" i="1" dirty="0">
                <a:solidFill>
                  <a:srgbClr val="006600"/>
                </a:solidFill>
              </a:rPr>
              <a:t> y no creáis a quienes os hablan de esperanzas sobreterrenales! Son envenenadores, lo sepan o no. Son despreciadores de la vida, son moribundos y están, ellos también, envenenados, la tierra está cansada de ellos: ¡ojalá desaparezcan!”  </a:t>
            </a:r>
            <a:r>
              <a:rPr lang="es-PE" sz="2400" b="1" dirty="0">
                <a:solidFill>
                  <a:srgbClr val="006600"/>
                </a:solidFill>
              </a:rPr>
              <a:t>(Prólogo 3)</a:t>
            </a:r>
          </a:p>
          <a:p>
            <a:pPr algn="ctr">
              <a:spcBef>
                <a:spcPts val="0"/>
              </a:spcBef>
              <a:buNone/>
            </a:pPr>
            <a:endParaRPr lang="es-PE" sz="18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La muerte de Dios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La negación definitiva de las verdades absolutas desnuda la nada que realmente “está” allí donde la humanidad gustaba de localizar lo suprasensible. </a:t>
            </a:r>
          </a:p>
          <a:p>
            <a:r>
              <a:rPr lang="es-ES" sz="2800" dirty="0"/>
              <a:t>No se trata de matar a una deidad ni de visitar su lápida: se trata de reconocer que </a:t>
            </a:r>
            <a:r>
              <a:rPr lang="es-ES" sz="2800" b="1" i="1" dirty="0">
                <a:solidFill>
                  <a:srgbClr val="336699"/>
                </a:solidFill>
              </a:rPr>
              <a:t>nunca existió</a:t>
            </a:r>
            <a:r>
              <a:rPr lang="es-ES" sz="2800" dirty="0"/>
              <a:t>.</a:t>
            </a:r>
          </a:p>
          <a:p>
            <a:pPr algn="ctr">
              <a:buNone/>
            </a:pPr>
            <a:endParaRPr lang="es-ES" sz="2800" dirty="0"/>
          </a:p>
          <a:p>
            <a:pPr algn="ctr">
              <a:buNone/>
            </a:pPr>
            <a:endParaRPr lang="es-PE" sz="2800" dirty="0"/>
          </a:p>
        </p:txBody>
      </p:sp>
      <p:pic>
        <p:nvPicPr>
          <p:cNvPr id="6146" name="Picture 2" descr="http://1.bp.blogspot.com/_s9ho3XemP-E/S6Vlr8DCZoI/AAAAAAAAAEc/Zavc6hsrH58/s1600/vac%C3%ADo%2Binmens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3929066"/>
            <a:ext cx="2663999" cy="266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La muerte de Dios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La muerte de Dios, de toda idealidad, puede conducir al desgano y apatía de un ateísmo superficial, propio de los últimos hombres, o a una nueva conciencia que se asume como creadora de valores de la vida que, como novedad, la ensalzan desde y por ella misma: ésta es la vía del superhombre. </a:t>
            </a:r>
          </a:p>
          <a:p>
            <a:r>
              <a:rPr lang="es-PE" sz="2800" dirty="0"/>
              <a:t>Los dioses eternos deben morir para que el hombre perecedero, asumido como superhombre, conozca su caducidad como lo precisamente eterno, la repetición eterna.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La voluntad de poder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Se revela como la naturaleza fundamental del hombre </a:t>
            </a:r>
            <a:r>
              <a:rPr lang="es-ES" sz="2800" b="1" i="1" dirty="0">
                <a:solidFill>
                  <a:schemeClr val="accent2">
                    <a:lumMod val="50000"/>
                  </a:schemeClr>
                </a:solidFill>
              </a:rPr>
              <a:t>en tanto expresión genuina del hombre libre</a:t>
            </a:r>
            <a:r>
              <a:rPr lang="es-ES" sz="2800" dirty="0"/>
              <a:t>.</a:t>
            </a:r>
          </a:p>
          <a:p>
            <a:r>
              <a:rPr lang="es-ES" sz="2800" dirty="0"/>
              <a:t>Nietzsche ha identificado la voluntad de ser, de existir, como algo propio de aquello que llamamos realidad, y dicha voluntad nunca ha estado ajena a formas de pensar anteriores.</a:t>
            </a:r>
          </a:p>
          <a:p>
            <a:r>
              <a:rPr lang="es-ES" sz="2800" dirty="0"/>
              <a:t>Pero ellas han estado marcadas por la venganza, emanada a su vez de una </a:t>
            </a:r>
            <a:r>
              <a:rPr lang="es-E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“contravoluntad”</a:t>
            </a:r>
            <a:r>
              <a:rPr lang="es-ES" sz="2800" dirty="0"/>
              <a:t>: ahora hay que pensar la voluntad tal como es.</a:t>
            </a:r>
          </a:p>
          <a:p>
            <a:endParaRPr lang="es-PE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La voluntad de poder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Esta </a:t>
            </a:r>
            <a:r>
              <a:rPr lang="es-E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“contravoluntad”</a:t>
            </a:r>
            <a:r>
              <a:rPr lang="es-ES" sz="2800" dirty="0"/>
              <a:t> opera en dos frentes:</a:t>
            </a:r>
          </a:p>
          <a:p>
            <a:pPr lvl="2">
              <a:buClr>
                <a:srgbClr val="0066FF"/>
              </a:buClr>
              <a:buFont typeface="Wingdings" pitchFamily="2" charset="2"/>
              <a:buChar char="v"/>
            </a:pPr>
            <a:r>
              <a:rPr lang="es-ES" sz="2200" b="1" i="1" dirty="0">
                <a:solidFill>
                  <a:srgbClr val="0066CC"/>
                </a:solidFill>
              </a:rPr>
              <a:t>rebajando lo terrenal como no-existente;</a:t>
            </a:r>
          </a:p>
          <a:p>
            <a:pPr lvl="2">
              <a:buClr>
                <a:srgbClr val="0066FF"/>
              </a:buClr>
              <a:buFont typeface="Wingdings" pitchFamily="2" charset="2"/>
              <a:buChar char="v"/>
            </a:pPr>
            <a:r>
              <a:rPr lang="es-ES" sz="2200" b="1" i="1" dirty="0">
                <a:solidFill>
                  <a:srgbClr val="0066CC"/>
                </a:solidFill>
              </a:rPr>
              <a:t>imponiendo valores ultraterrenales como absolutos y definitorios del sentido de la vida.</a:t>
            </a:r>
          </a:p>
          <a:p>
            <a:r>
              <a:rPr lang="es-ES" sz="2800" dirty="0"/>
              <a:t>Así, la voluntad de poder propone la afirmación rotunda del pasar del tiempo y de la inestabilidad de lo terrenal:</a:t>
            </a:r>
          </a:p>
          <a:p>
            <a:pPr lvl="2">
              <a:buClr>
                <a:srgbClr val="333399"/>
              </a:buClr>
              <a:buFont typeface="Wingdings" pitchFamily="2" charset="2"/>
              <a:buChar char="Ø"/>
            </a:pPr>
            <a:r>
              <a:rPr lang="es-ES" sz="2200" b="1" i="1" dirty="0">
                <a:solidFill>
                  <a:srgbClr val="0000CC"/>
                </a:solidFill>
              </a:rPr>
              <a:t>quebrando las pretensiones de absoluto de los valores ultraterrenales;</a:t>
            </a:r>
          </a:p>
          <a:p>
            <a:pPr lvl="2">
              <a:buClr>
                <a:srgbClr val="333399"/>
              </a:buClr>
              <a:buFont typeface="Wingdings" pitchFamily="2" charset="2"/>
              <a:buChar char="Ø"/>
            </a:pPr>
            <a:r>
              <a:rPr lang="es-ES" sz="2200" b="1" i="1" dirty="0">
                <a:solidFill>
                  <a:srgbClr val="0000CC"/>
                </a:solidFill>
              </a:rPr>
              <a:t>llevando a la voluntad a su más completa expresión.  </a:t>
            </a:r>
          </a:p>
          <a:p>
            <a:endParaRPr lang="es-PE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Una voluntad inmoralista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Dos son las contradicciones que Nietzsche postula para la voluntad de poder en tanto voluntad inmoralista:</a:t>
            </a:r>
          </a:p>
          <a:p>
            <a:pPr lvl="2">
              <a:buFont typeface="Wingdings" pitchFamily="2" charset="2"/>
              <a:buChar char="v"/>
            </a:pPr>
            <a:r>
              <a:rPr lang="es-ES" sz="2200" b="1" i="1" dirty="0">
                <a:solidFill>
                  <a:srgbClr val="3333FF"/>
                </a:solidFill>
              </a:rPr>
              <a:t>contra el tipo de hombre considerado como el tipo supremo, </a:t>
            </a:r>
            <a:r>
              <a:rPr lang="es-ES" sz="2200" b="1" dirty="0">
                <a:solidFill>
                  <a:srgbClr val="3333FF"/>
                </a:solidFill>
              </a:rPr>
              <a:t>bueno</a:t>
            </a:r>
            <a:r>
              <a:rPr lang="es-ES" sz="2200" b="1" i="1" dirty="0">
                <a:solidFill>
                  <a:srgbClr val="3333FF"/>
                </a:solidFill>
              </a:rPr>
              <a:t>, </a:t>
            </a:r>
            <a:r>
              <a:rPr lang="es-ES" sz="2200" b="1" dirty="0">
                <a:solidFill>
                  <a:srgbClr val="3333FF"/>
                </a:solidFill>
              </a:rPr>
              <a:t>benévolo</a:t>
            </a:r>
            <a:r>
              <a:rPr lang="es-ES" sz="2200" b="1" i="1" dirty="0">
                <a:solidFill>
                  <a:srgbClr val="3333FF"/>
                </a:solidFill>
              </a:rPr>
              <a:t>, </a:t>
            </a:r>
            <a:r>
              <a:rPr lang="es-ES" sz="2200" b="1" dirty="0">
                <a:solidFill>
                  <a:srgbClr val="3333FF"/>
                </a:solidFill>
              </a:rPr>
              <a:t>benéfico</a:t>
            </a:r>
            <a:r>
              <a:rPr lang="es-ES" sz="2200" b="1" i="1" dirty="0">
                <a:solidFill>
                  <a:srgbClr val="3333FF"/>
                </a:solidFill>
              </a:rPr>
              <a:t>; </a:t>
            </a:r>
          </a:p>
          <a:p>
            <a:pPr lvl="2">
              <a:buFont typeface="Wingdings" pitchFamily="2" charset="2"/>
              <a:buChar char="v"/>
            </a:pPr>
            <a:r>
              <a:rPr lang="es-ES" sz="2200" b="1" i="1" dirty="0">
                <a:solidFill>
                  <a:srgbClr val="3333FF"/>
                </a:solidFill>
              </a:rPr>
              <a:t>contra una especie de moral vigente y dominante – la moral de la </a:t>
            </a:r>
            <a:r>
              <a:rPr lang="es-ES" sz="2200" b="1" dirty="0">
                <a:solidFill>
                  <a:srgbClr val="3333FF"/>
                </a:solidFill>
              </a:rPr>
              <a:t>décadence</a:t>
            </a:r>
            <a:r>
              <a:rPr lang="es-ES" sz="2200" b="1" i="1" dirty="0">
                <a:solidFill>
                  <a:srgbClr val="3333FF"/>
                </a:solidFill>
              </a:rPr>
              <a:t>, la </a:t>
            </a:r>
            <a:r>
              <a:rPr lang="es-ES" sz="2200" b="1" dirty="0">
                <a:solidFill>
                  <a:srgbClr val="3333FF"/>
                </a:solidFill>
              </a:rPr>
              <a:t>moral cristiana</a:t>
            </a:r>
            <a:r>
              <a:rPr lang="es-ES" sz="2200" b="1" i="1" dirty="0">
                <a:solidFill>
                  <a:srgbClr val="3333FF"/>
                </a:solidFill>
              </a:rPr>
              <a:t>.</a:t>
            </a:r>
          </a:p>
          <a:p>
            <a:pPr algn="ctr">
              <a:buNone/>
            </a:pPr>
            <a:endParaRPr lang="es-ES" sz="2200" dirty="0"/>
          </a:p>
          <a:p>
            <a:pPr algn="ctr">
              <a:spcBef>
                <a:spcPts val="0"/>
              </a:spcBef>
              <a:buNone/>
            </a:pPr>
            <a:r>
              <a:rPr lang="es-ES" sz="1800" b="1" i="1" dirty="0"/>
              <a:t>“Sería lícito considerar que la segunda contradicción es la decisiva, pues la sobreestimación de la bondad y de la benevolencia es ya una consecuencia de la </a:t>
            </a:r>
            <a:r>
              <a:rPr lang="es-ES" sz="1800" b="1" dirty="0"/>
              <a:t>décadence</a:t>
            </a:r>
            <a:r>
              <a:rPr lang="es-ES" sz="1800" b="1" i="1" dirty="0"/>
              <a:t>, un síntoma de debilidad, algo incompatible con una vida ascendente y que dice sí: negar y aniquilar son dos condiciones del decir sí.” </a:t>
            </a:r>
          </a:p>
          <a:p>
            <a:pPr algn="ctr">
              <a:spcBef>
                <a:spcPts val="0"/>
              </a:spcBef>
              <a:buNone/>
            </a:pPr>
            <a:r>
              <a:rPr lang="es-ES" sz="1800" b="1" dirty="0"/>
              <a:t>Ecce homo, Por qué soy un destino, 4 </a:t>
            </a:r>
            <a:r>
              <a:rPr lang="es-ES" sz="1800" b="1" i="1" dirty="0"/>
              <a:t> </a:t>
            </a:r>
            <a:endParaRPr lang="es-PE" sz="1800" b="1" i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El eterno retorno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La continua recurrencia de lo mismo borra las diferencias sustanciales entre el pasado y el futuro, y por tanto, quita piso al espíritu de venganza de toda moral pasada.</a:t>
            </a:r>
          </a:p>
          <a:p>
            <a:r>
              <a:rPr lang="es-ES" sz="2800" dirty="0"/>
              <a:t>El superhombre puede asimilar esto como una liberación de la idea del fin de la vida para dedicarse al dominio de sí, lo que implica </a:t>
            </a:r>
          </a:p>
          <a:p>
            <a:pPr lvl="2">
              <a:buBlip>
                <a:blip r:embed="rId2"/>
              </a:buBlip>
            </a:pPr>
            <a:r>
              <a:rPr lang="es-ES" sz="2250" b="1" i="1" dirty="0">
                <a:solidFill>
                  <a:srgbClr val="333399"/>
                </a:solidFill>
              </a:rPr>
              <a:t>querer su propio ser a cada momento; </a:t>
            </a:r>
          </a:p>
          <a:p>
            <a:pPr lvl="2">
              <a:buBlip>
                <a:blip r:embed="rId2"/>
              </a:buBlip>
            </a:pPr>
            <a:r>
              <a:rPr lang="es-ES" sz="2250" b="1" i="1" dirty="0">
                <a:solidFill>
                  <a:srgbClr val="333399"/>
                </a:solidFill>
              </a:rPr>
              <a:t>contemplar el ser del mundo en su puro devenir continuo. </a:t>
            </a:r>
          </a:p>
          <a:p>
            <a:pPr>
              <a:buNone/>
            </a:pPr>
            <a:endParaRPr lang="es-PE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El eterno retorno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La suprema voluntad de poder, que es lo más vivo de toda la vida, es representar el devenir como eterno retorno de lo mismo.</a:t>
            </a:r>
          </a:p>
          <a:p>
            <a:r>
              <a:rPr lang="es-PE" sz="2800" dirty="0"/>
              <a:t>La vida siempre tiende a ascender, recrea su poder continuamente; es, en esencia, inquietud, movimiento, mas no un movimiento lineal que no se trasciende nunca a sí mismo, sino que se vuelve sobre ella misma para sustentar todas las oposiciones internas.</a:t>
            </a:r>
            <a:endParaRPr lang="es-ES" sz="2800" dirty="0"/>
          </a:p>
          <a:p>
            <a:pPr>
              <a:buNone/>
            </a:pPr>
            <a:endParaRPr lang="es-PE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El eterno retorno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PE" sz="2800" dirty="0"/>
              <a:t>Todo tiene que haber transcurrido ya siempre y volver a transcurrir una vez más en el futuro, si es que el tiempo es, como pasado y como futuro, </a:t>
            </a:r>
            <a:r>
              <a:rPr lang="es-PE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tiempo total.</a:t>
            </a:r>
            <a:endParaRPr lang="es-ES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s-PE" sz="2800" dirty="0"/>
          </a:p>
        </p:txBody>
      </p:sp>
      <p:pic>
        <p:nvPicPr>
          <p:cNvPr id="3074" name="Picture 2" descr="http://www.letraslibres.com/sites/default/files/imagecache/revista_articulo_588_480/eternoretornotac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3071810"/>
            <a:ext cx="3766919" cy="295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De los apóstatas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“Los viejos dioses hace ya mucho que se acabaron – ¡y en verdad, tuvieron un buen y alegre final de dioses! No encontraron la muerte en un 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«crepúsculo»,– ¡ésa es la mentira que se dice! Antes bien, encontraron su propia muerte – </a:t>
            </a:r>
            <a:r>
              <a:rPr lang="es-ES" sz="2200" b="1" dirty="0">
                <a:solidFill>
                  <a:srgbClr val="336600"/>
                </a:solidFill>
                <a:latin typeface="Perpetua"/>
              </a:rPr>
              <a:t>¡riéndose!</a:t>
            </a:r>
            <a:r>
              <a:rPr lang="es-ES" sz="2200" b="1" i="1" dirty="0">
                <a:solidFill>
                  <a:srgbClr val="336600"/>
                </a:solidFill>
              </a:rPr>
              <a:t>”</a:t>
            </a: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“Esto ocurrió cuando la palabra más atea de todas fue pronunciada por un dios mismo – la palabra 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«¡Existe un </a:t>
            </a:r>
            <a:r>
              <a:rPr lang="es-ES" sz="2200" b="1" dirty="0">
                <a:solidFill>
                  <a:srgbClr val="336600"/>
                </a:solidFill>
                <a:latin typeface="Perpetua"/>
              </a:rPr>
              <a:t>único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 Dios! ¡No tendrás otros dioses junto a mí!» </a:t>
            </a:r>
            <a:r>
              <a:rPr lang="es-ES" sz="2200" b="1" i="1" dirty="0">
                <a:solidFill>
                  <a:srgbClr val="336600"/>
                </a:solidFill>
              </a:rPr>
              <a:t>– Un viejo dios huraño, un dios celoso se sobrepasó de ese modo.”</a:t>
            </a: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57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Bibliografía 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endParaRPr lang="es-ES" sz="2000" b="1" dirty="0"/>
          </a:p>
          <a:p>
            <a:pPr>
              <a:spcBef>
                <a:spcPts val="0"/>
              </a:spcBef>
              <a:buNone/>
            </a:pPr>
            <a:r>
              <a:rPr lang="es-ES" sz="2100" b="1" dirty="0"/>
              <a:t>Principal.-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/>
              <a:t>NIETZSCHE,  Friedrich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/>
              <a:t>2013   </a:t>
            </a:r>
            <a:r>
              <a:rPr lang="es-ES" sz="2100" i="1" dirty="0" err="1"/>
              <a:t>Ecce</a:t>
            </a:r>
            <a:r>
              <a:rPr lang="es-ES" sz="2100" i="1" dirty="0"/>
              <a:t> homo</a:t>
            </a:r>
            <a:r>
              <a:rPr lang="es-ES" sz="2100" dirty="0"/>
              <a:t>. Madrid: Alianza Editorial.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/>
              <a:t>2011   </a:t>
            </a:r>
            <a:r>
              <a:rPr lang="es-ES" sz="2100" i="1" dirty="0"/>
              <a:t>Así habló Zaratustra</a:t>
            </a:r>
            <a:r>
              <a:rPr lang="es-ES" sz="2100" dirty="0"/>
              <a:t>. Madrid: Alianza Editorial.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/>
              <a:t>  </a:t>
            </a:r>
          </a:p>
          <a:p>
            <a:pPr>
              <a:spcBef>
                <a:spcPts val="0"/>
              </a:spcBef>
              <a:buNone/>
            </a:pPr>
            <a:endParaRPr lang="es-ES" sz="2100" dirty="0"/>
          </a:p>
          <a:p>
            <a:pPr>
              <a:spcBef>
                <a:spcPts val="0"/>
              </a:spcBef>
              <a:buNone/>
            </a:pPr>
            <a:r>
              <a:rPr lang="es-ES" sz="2100" b="1" dirty="0"/>
              <a:t>Secundaria.- 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/>
              <a:t>FINK, Eugen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/>
              <a:t>1989   </a:t>
            </a:r>
            <a:r>
              <a:rPr lang="es-ES" sz="2100" i="1" dirty="0"/>
              <a:t>La filosofía de Nietzsche</a:t>
            </a:r>
            <a:r>
              <a:rPr lang="es-ES" sz="2100" dirty="0"/>
              <a:t>. Madrid: Alianza Editorial.</a:t>
            </a:r>
          </a:p>
          <a:p>
            <a:pPr>
              <a:spcBef>
                <a:spcPts val="0"/>
              </a:spcBef>
              <a:buNone/>
            </a:pPr>
            <a:endParaRPr lang="es-ES" sz="2100" dirty="0"/>
          </a:p>
          <a:p>
            <a:pPr>
              <a:spcBef>
                <a:spcPts val="0"/>
              </a:spcBef>
              <a:buNone/>
            </a:pPr>
            <a:r>
              <a:rPr lang="es-ES" sz="2100" dirty="0"/>
              <a:t>LAISECA, Laura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/>
              <a:t>2001   </a:t>
            </a:r>
            <a:r>
              <a:rPr lang="es-ES" sz="2100" i="1" dirty="0"/>
              <a:t>El nihilismo europeo. El nihilismo de la moral y la tragedia anticristiana en</a:t>
            </a:r>
          </a:p>
          <a:p>
            <a:pPr>
              <a:spcBef>
                <a:spcPts val="0"/>
              </a:spcBef>
              <a:buNone/>
            </a:pPr>
            <a:r>
              <a:rPr lang="es-ES" sz="2100" i="1" dirty="0"/>
              <a:t>           Nietzsche</a:t>
            </a:r>
            <a:r>
              <a:rPr lang="es-ES" sz="2100" dirty="0"/>
              <a:t>. Buenos Aires: Editorial </a:t>
            </a:r>
            <a:r>
              <a:rPr lang="es-ES" sz="2100" dirty="0" err="1"/>
              <a:t>Biblos</a:t>
            </a:r>
            <a:r>
              <a:rPr lang="es-ES" sz="2100" dirty="0"/>
              <a:t>.</a:t>
            </a:r>
          </a:p>
          <a:p>
            <a:pPr>
              <a:spcBef>
                <a:spcPts val="0"/>
              </a:spcBef>
              <a:buNone/>
            </a:pPr>
            <a:endParaRPr lang="es-ES" sz="2000" dirty="0"/>
          </a:p>
          <a:p>
            <a:pPr>
              <a:spcBef>
                <a:spcPts val="0"/>
              </a:spcBef>
              <a:buNone/>
            </a:pPr>
            <a:endParaRPr lang="es-PE" sz="2000" dirty="0"/>
          </a:p>
          <a:p>
            <a:pPr>
              <a:spcBef>
                <a:spcPts val="0"/>
              </a:spcBef>
              <a:buNone/>
            </a:pPr>
            <a:endParaRPr lang="es-E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Bibliografía 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endParaRPr lang="es-ES" sz="2300" dirty="0"/>
          </a:p>
          <a:p>
            <a:pPr>
              <a:spcBef>
                <a:spcPts val="0"/>
              </a:spcBef>
              <a:buNone/>
            </a:pPr>
            <a:r>
              <a:rPr lang="es-ES" sz="2100" b="1" dirty="0"/>
              <a:t>Secundaria.- </a:t>
            </a:r>
          </a:p>
          <a:p>
            <a:pPr>
              <a:spcBef>
                <a:spcPts val="0"/>
              </a:spcBef>
              <a:buNone/>
            </a:pPr>
            <a:r>
              <a:rPr lang="es-PE" sz="2100" dirty="0"/>
              <a:t>MALDONADO, Rebeca</a:t>
            </a:r>
          </a:p>
          <a:p>
            <a:pPr>
              <a:spcBef>
                <a:spcPts val="0"/>
              </a:spcBef>
              <a:buNone/>
            </a:pPr>
            <a:r>
              <a:rPr lang="es-PE" sz="2100" dirty="0"/>
              <a:t>2000   “Así habló Zaratustra, una subervisión de la temporalidad.” En </a:t>
            </a:r>
            <a:r>
              <a:rPr lang="es-PE" sz="2100" i="1" dirty="0"/>
              <a:t>Signos</a:t>
            </a:r>
          </a:p>
          <a:p>
            <a:pPr>
              <a:spcBef>
                <a:spcPts val="0"/>
              </a:spcBef>
              <a:buNone/>
            </a:pPr>
            <a:r>
              <a:rPr lang="es-PE" sz="2100" i="1" dirty="0"/>
              <a:t>          Filosóficos</a:t>
            </a:r>
            <a:r>
              <a:rPr lang="es-PE" sz="2100" dirty="0"/>
              <a:t>, No. 4, julio-diciembre, 2000, pp. 135-143.</a:t>
            </a:r>
          </a:p>
          <a:p>
            <a:pPr>
              <a:spcBef>
                <a:spcPts val="0"/>
              </a:spcBef>
              <a:buNone/>
            </a:pPr>
            <a:endParaRPr lang="es-PE" sz="2100" dirty="0"/>
          </a:p>
          <a:p>
            <a:pPr>
              <a:spcBef>
                <a:spcPts val="0"/>
              </a:spcBef>
              <a:buNone/>
            </a:pPr>
            <a:r>
              <a:rPr lang="es-PE" sz="2100" dirty="0"/>
              <a:t>MUÑOZ BARQUERO, Elizabeth</a:t>
            </a:r>
          </a:p>
          <a:p>
            <a:pPr>
              <a:spcBef>
                <a:spcPts val="0"/>
              </a:spcBef>
              <a:buNone/>
            </a:pPr>
            <a:r>
              <a:rPr lang="es-PE" sz="2100" dirty="0"/>
              <a:t>1995   “Eterno retorno e historia: el caso Nietzsche.” En </a:t>
            </a:r>
            <a:r>
              <a:rPr lang="es-PE" sz="2100" i="1" dirty="0"/>
              <a:t>Revista de Filosofía de la</a:t>
            </a:r>
          </a:p>
          <a:p>
            <a:pPr>
              <a:spcBef>
                <a:spcPts val="0"/>
              </a:spcBef>
              <a:buNone/>
            </a:pPr>
            <a:r>
              <a:rPr lang="es-PE" sz="2100" i="1" dirty="0"/>
              <a:t>           Universidad de Costa Rica</a:t>
            </a:r>
            <a:r>
              <a:rPr lang="es-PE" sz="2100" dirty="0"/>
              <a:t>, XXXIII (80), pp. 31-39, 1995.</a:t>
            </a:r>
          </a:p>
          <a:p>
            <a:pPr>
              <a:spcBef>
                <a:spcPts val="0"/>
              </a:spcBef>
              <a:buNone/>
            </a:pPr>
            <a:endParaRPr lang="es-E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De los apóstatas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“Y todo los dioses rieron entonces, se bambolearon en sus asientos y gritaron 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«</a:t>
            </a:r>
            <a:r>
              <a:rPr lang="es-ES" sz="2200" b="1" i="1" dirty="0">
                <a:solidFill>
                  <a:srgbClr val="336600"/>
                </a:solidFill>
              </a:rPr>
              <a:t>¿No consiste la divinidad precisamente en que existan dioses, pero no dios?</a:t>
            </a:r>
            <a:r>
              <a:rPr lang="es-ES" sz="2200" b="1" i="1" dirty="0">
                <a:solidFill>
                  <a:srgbClr val="336600"/>
                </a:solidFill>
                <a:latin typeface="Perpetua"/>
              </a:rPr>
              <a:t>»</a:t>
            </a:r>
            <a:r>
              <a:rPr lang="es-ES" sz="2200" b="1" i="1" dirty="0">
                <a:solidFill>
                  <a:srgbClr val="336600"/>
                </a:solidFill>
              </a:rPr>
              <a:t> El que tenga oídos, oiga.”</a:t>
            </a:r>
          </a:p>
        </p:txBody>
      </p:sp>
      <p:pic>
        <p:nvPicPr>
          <p:cNvPr id="4" name="3 Imagen" descr="Resultado de imagen para god creation painti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08920"/>
            <a:ext cx="4320000" cy="352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050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De tablas viejas y nuevas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ES" sz="2000" b="1" i="1" dirty="0">
                <a:solidFill>
                  <a:srgbClr val="336600"/>
                </a:solidFill>
              </a:rPr>
              <a:t>“Ésta es mi compasión por todo lo pasado, el ver: que ha sido abandonado, - ¡abandonado a la gracia, al espíritu, a la demencia de cada generación que llega y reinterpreta como puente hacia ella todo lo que fue!”</a:t>
            </a:r>
          </a:p>
          <a:p>
            <a:pPr algn="ctr">
              <a:spcBef>
                <a:spcPts val="0"/>
              </a:spcBef>
              <a:buNone/>
            </a:pPr>
            <a:endParaRPr lang="es-ES" sz="2000" b="1" i="1" dirty="0">
              <a:solidFill>
                <a:srgbClr val="336600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s-ES" sz="2000" b="1" i="1" dirty="0">
                <a:solidFill>
                  <a:srgbClr val="336600"/>
                </a:solidFill>
              </a:rPr>
              <a:t>“Así está abandonado todo lo pasado: pues alguna vez podría ocurrir que la plebe se convirtiese en el señor y ahogase todo tiempo en aguas sin profundidad. </a:t>
            </a:r>
          </a:p>
          <a:p>
            <a:pPr algn="ctr">
              <a:spcBef>
                <a:spcPts val="0"/>
              </a:spcBef>
              <a:buNone/>
            </a:pPr>
            <a:r>
              <a:rPr lang="es-ES" sz="2000" b="1" i="1" dirty="0">
                <a:solidFill>
                  <a:srgbClr val="336600"/>
                </a:solidFill>
              </a:rPr>
              <a:t>Por eso, oh hermanos míos, necesítase una </a:t>
            </a:r>
            <a:r>
              <a:rPr lang="es-ES" sz="2000" b="1" dirty="0">
                <a:solidFill>
                  <a:srgbClr val="336600"/>
                </a:solidFill>
              </a:rPr>
              <a:t>nueva nobleza </a:t>
            </a:r>
            <a:r>
              <a:rPr lang="es-ES" sz="2000" b="1" i="1" dirty="0">
                <a:solidFill>
                  <a:srgbClr val="336600"/>
                </a:solidFill>
              </a:rPr>
              <a:t>que sea el antagonista de toda plebe y de todo despotismo y escriba de nuevo en tablas nuevas la palabra «noble». </a:t>
            </a:r>
          </a:p>
          <a:p>
            <a:pPr algn="ctr">
              <a:spcBef>
                <a:spcPts val="0"/>
              </a:spcBef>
              <a:buNone/>
            </a:pPr>
            <a:r>
              <a:rPr lang="es-ES" sz="2000" b="1" i="1" dirty="0">
                <a:solidFill>
                  <a:srgbClr val="336600"/>
                </a:solidFill>
              </a:rPr>
              <a:t>¡Pues se necesitan, en efecto, muchos nobles y muchas clases de nobles </a:t>
            </a:r>
            <a:r>
              <a:rPr lang="es-ES" sz="2000" b="1" dirty="0">
                <a:solidFill>
                  <a:srgbClr val="336600"/>
                </a:solidFill>
              </a:rPr>
              <a:t>para que exista la nobleza</a:t>
            </a:r>
            <a:r>
              <a:rPr lang="es-ES" sz="2000" b="1" i="1" dirty="0">
                <a:solidFill>
                  <a:srgbClr val="336600"/>
                </a:solidFill>
              </a:rPr>
              <a:t>! O como dije yo en otro tiempo, en parábola: «¡Ésta es precisamente la divinidad, que existan dioses, pero no Dios!»”</a:t>
            </a:r>
          </a:p>
        </p:txBody>
      </p:sp>
    </p:spTree>
    <p:extLst>
      <p:ext uri="{BB962C8B-B14F-4D97-AF65-F5344CB8AC3E}">
        <p14:creationId xmlns:p14="http://schemas.microsoft.com/office/powerpoint/2010/main" val="419596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Algo se anunciará… 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2000" b="1" dirty="0">
                <a:solidFill>
                  <a:srgbClr val="336600"/>
                </a:solidFill>
              </a:rPr>
              <a:t>… Tras las campanadas de la medianoche [Segunda canción del baile]: </a:t>
            </a:r>
          </a:p>
          <a:p>
            <a:pPr algn="ctr">
              <a:spcBef>
                <a:spcPts val="0"/>
              </a:spcBef>
              <a:buNone/>
            </a:pPr>
            <a:endParaRPr lang="es-ES" sz="1800" b="1" i="1" dirty="0">
              <a:solidFill>
                <a:srgbClr val="336600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s-ES" sz="1900" b="1" i="1" dirty="0">
                <a:solidFill>
                  <a:srgbClr val="336600"/>
                </a:solidFill>
              </a:rPr>
              <a:t>“¡Una! – ¡Oh, hombre! ¡Presta atención!</a:t>
            </a:r>
          </a:p>
          <a:p>
            <a:pPr algn="ctr">
              <a:spcBef>
                <a:spcPts val="0"/>
              </a:spcBef>
              <a:buNone/>
            </a:pPr>
            <a:r>
              <a:rPr lang="es-ES" sz="1900" b="1" i="1" dirty="0">
                <a:solidFill>
                  <a:srgbClr val="336600"/>
                </a:solidFill>
              </a:rPr>
              <a:t>¡Dos! – ¿Qué dice la profunda medianoche?</a:t>
            </a:r>
          </a:p>
          <a:p>
            <a:pPr algn="ctr">
              <a:spcBef>
                <a:spcPts val="0"/>
              </a:spcBef>
              <a:buNone/>
            </a:pPr>
            <a:r>
              <a:rPr lang="es-ES" sz="1900" b="1" i="1" dirty="0">
                <a:solidFill>
                  <a:srgbClr val="336600"/>
                </a:solidFill>
              </a:rPr>
              <a:t>¡Tres! – Yo dormía, yo dormía,…</a:t>
            </a:r>
          </a:p>
          <a:p>
            <a:pPr algn="ctr">
              <a:spcBef>
                <a:spcPts val="0"/>
              </a:spcBef>
              <a:buNone/>
            </a:pPr>
            <a:r>
              <a:rPr lang="es-ES" sz="1900" b="1" i="1" dirty="0">
                <a:solidFill>
                  <a:srgbClr val="336600"/>
                </a:solidFill>
              </a:rPr>
              <a:t>¡Cuatro! – De un profundo soñar me he despertado:…</a:t>
            </a:r>
          </a:p>
          <a:p>
            <a:pPr algn="ctr">
              <a:spcBef>
                <a:spcPts val="0"/>
              </a:spcBef>
              <a:buNone/>
            </a:pPr>
            <a:r>
              <a:rPr lang="es-ES" sz="1900" b="1" i="1" dirty="0">
                <a:solidFill>
                  <a:srgbClr val="336600"/>
                </a:solidFill>
              </a:rPr>
              <a:t>¡Cinco! – El mundo es profundo.</a:t>
            </a:r>
          </a:p>
          <a:p>
            <a:pPr algn="ctr">
              <a:spcBef>
                <a:spcPts val="0"/>
              </a:spcBef>
              <a:buNone/>
            </a:pPr>
            <a:r>
              <a:rPr lang="es-ES" sz="1900" b="1" i="1" dirty="0">
                <a:solidFill>
                  <a:srgbClr val="336600"/>
                </a:solidFill>
              </a:rPr>
              <a:t>¡Seis! – Y más profundo de lo que el día ha pensado.</a:t>
            </a:r>
          </a:p>
          <a:p>
            <a:pPr algn="ctr">
              <a:spcBef>
                <a:spcPts val="0"/>
              </a:spcBef>
              <a:buNone/>
            </a:pPr>
            <a:r>
              <a:rPr lang="es-ES" sz="1900" b="1" i="1" dirty="0">
                <a:solidFill>
                  <a:srgbClr val="336600"/>
                </a:solidFill>
              </a:rPr>
              <a:t>¡Siete! – Profundo es su dolor,…</a:t>
            </a:r>
          </a:p>
          <a:p>
            <a:pPr algn="ctr">
              <a:spcBef>
                <a:spcPts val="0"/>
              </a:spcBef>
              <a:buNone/>
            </a:pPr>
            <a:r>
              <a:rPr lang="es-ES" sz="1900" b="1" i="1" dirty="0">
                <a:solidFill>
                  <a:srgbClr val="336600"/>
                </a:solidFill>
              </a:rPr>
              <a:t>¡Ocho! – El placer… es más profundo aún que el sufrimiento:…</a:t>
            </a:r>
          </a:p>
          <a:p>
            <a:pPr algn="ctr">
              <a:spcBef>
                <a:spcPts val="0"/>
              </a:spcBef>
              <a:buNone/>
            </a:pPr>
            <a:r>
              <a:rPr lang="es-ES" sz="1900" b="1" i="1" dirty="0">
                <a:solidFill>
                  <a:srgbClr val="336600"/>
                </a:solidFill>
              </a:rPr>
              <a:t>¡Nueve! – El dolor dice: «¡Pasa!</a:t>
            </a:r>
          </a:p>
          <a:p>
            <a:pPr algn="ctr">
              <a:spcBef>
                <a:spcPts val="0"/>
              </a:spcBef>
              <a:buNone/>
            </a:pPr>
            <a:r>
              <a:rPr lang="es-ES" sz="1900" b="1" i="1" dirty="0">
                <a:solidFill>
                  <a:srgbClr val="336600"/>
                </a:solidFill>
              </a:rPr>
              <a:t>¡Diez! – Mas todo placer quiere eternidad,…</a:t>
            </a:r>
          </a:p>
          <a:p>
            <a:pPr algn="ctr">
              <a:spcBef>
                <a:spcPts val="0"/>
              </a:spcBef>
              <a:buNone/>
            </a:pPr>
            <a:r>
              <a:rPr lang="es-ES" sz="1900" b="1" i="1" dirty="0">
                <a:solidFill>
                  <a:srgbClr val="336600"/>
                </a:solidFill>
              </a:rPr>
              <a:t>¡Once! – ¡Quiere profunda, profunda eternidad!»</a:t>
            </a:r>
          </a:p>
          <a:p>
            <a:pPr algn="ctr">
              <a:spcBef>
                <a:spcPts val="0"/>
              </a:spcBef>
              <a:buNone/>
            </a:pPr>
            <a:r>
              <a:rPr lang="es-ES" sz="1900" b="1" i="1" dirty="0">
                <a:solidFill>
                  <a:srgbClr val="336600"/>
                </a:solidFill>
              </a:rPr>
              <a:t>¡Doce!”</a:t>
            </a:r>
          </a:p>
        </p:txBody>
      </p:sp>
    </p:spTree>
    <p:extLst>
      <p:ext uri="{BB962C8B-B14F-4D97-AF65-F5344CB8AC3E}">
        <p14:creationId xmlns:p14="http://schemas.microsoft.com/office/powerpoint/2010/main" val="285159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Los siete sellos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“1. Si yo soy un adivino y estoy lleno de aquel espíritu vaticinador que camina sobre una elevada cresta entre dos mares, – que camina como una pesada nube entre lo pasado y lo futuro – hostil a las hondonadas sofocantes y a todo lo que está cansado y no es capaz de vivir ni de morir.</a:t>
            </a: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Oh, cómo no iba yo a anhelar la eternidad y el nupcial anillo de los anillos, – ¡el anillo del retorno! </a:t>
            </a: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Nunca encontré todavía la mujer de quien quisiera tener hijos, a no ser esta mujer que yo amo: ¡pues yo te amo, oh eternidad!</a:t>
            </a:r>
          </a:p>
          <a:p>
            <a:pPr algn="ctr">
              <a:buNone/>
            </a:pPr>
            <a:r>
              <a:rPr lang="es-ES" sz="2200" b="1" dirty="0">
                <a:solidFill>
                  <a:srgbClr val="336600"/>
                </a:solidFill>
              </a:rPr>
              <a:t>¡Pues yo te amo, oh eternidad!</a:t>
            </a:r>
            <a:r>
              <a:rPr lang="es-ES" sz="2200" b="1" i="1" dirty="0">
                <a:solidFill>
                  <a:srgbClr val="336600"/>
                </a:solidFill>
              </a:rPr>
              <a:t>”</a:t>
            </a: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1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Los siete sellos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“2. Si alguna vez mi cólera destrozó sepulcros, desplazó mojones e hizo rodar viejas tablas, ya rotas, a profundidades cortadas a pico.</a:t>
            </a: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Si alguna vez mi escarnio aventó palabras enmohecidas y yo vine como una escoba para arañas cruceras y como viento que limpia viejas y sofocantes criptas funerarias.  </a:t>
            </a: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Si alguna vez me senté jubiloso allí donde yacen enterrados viejos dioses, bendiciendo al mundo, amando al mundo, junto a los monumentos de los viejos calumniadores del mundo: – pues yo amo incluso esas iglesias y los sepulcros de los dioses, a condición de que el cielo mire con su ojo puro a través de sus derruidos techos.”</a:t>
            </a:r>
          </a:p>
        </p:txBody>
      </p:sp>
    </p:spTree>
    <p:extLst>
      <p:ext uri="{BB962C8B-B14F-4D97-AF65-F5344CB8AC3E}">
        <p14:creationId xmlns:p14="http://schemas.microsoft.com/office/powerpoint/2010/main" val="10798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300" dirty="0"/>
              <a:t>Los siete sellos</a:t>
            </a:r>
            <a:endParaRPr lang="es-PE" sz="43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“3. Si alguna vez reí con la risa del rayo creador, al que gruñendo, pero obediente, sigue el prolongado trueno de la acción.</a:t>
            </a: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Si alguna vez jugué a los dados con los dioses sobre la divina mesa de la tierra, de tal manera que la tierra tembló y se resquebrajó y arrojó resoplando ríos de fuego: – pues una mesa de dioses es la tierra que tiembla con nuevas palabras creadoras y divinas tiradas de dados.”</a:t>
            </a:r>
          </a:p>
          <a:p>
            <a:pPr algn="ctr">
              <a:buNone/>
            </a:pPr>
            <a:endParaRPr lang="es-ES" sz="2200" b="1" i="1" dirty="0">
              <a:solidFill>
                <a:srgbClr val="336600"/>
              </a:solidFill>
            </a:endParaRPr>
          </a:p>
          <a:p>
            <a:pPr algn="ctr">
              <a:buNone/>
            </a:pPr>
            <a:r>
              <a:rPr lang="es-ES" sz="2200" b="1" i="1" dirty="0">
                <a:solidFill>
                  <a:srgbClr val="336600"/>
                </a:solidFill>
              </a:rPr>
              <a:t>“4. Si alguna vez bebí a grandes tragos de aquel espumeante y aderezado jarro lleno de mosto en el que se hallan bien mezcladas todas las cosas. ”</a:t>
            </a:r>
          </a:p>
        </p:txBody>
      </p:sp>
    </p:spTree>
    <p:extLst>
      <p:ext uri="{BB962C8B-B14F-4D97-AF65-F5344CB8AC3E}">
        <p14:creationId xmlns:p14="http://schemas.microsoft.com/office/powerpoint/2010/main" val="3339424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2279</TotalTime>
  <Words>3038</Words>
  <Application>Microsoft Office PowerPoint</Application>
  <PresentationFormat>Presentación en pantalla (4:3)</PresentationFormat>
  <Paragraphs>160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Franklin Gothic Book</vt:lpstr>
      <vt:lpstr>Perpetua</vt:lpstr>
      <vt:lpstr>Wingdings</vt:lpstr>
      <vt:lpstr>Wingdings 2</vt:lpstr>
      <vt:lpstr>Equidad</vt:lpstr>
      <vt:lpstr>Nietzsche</vt:lpstr>
      <vt:lpstr>Así habló Zaratustra</vt:lpstr>
      <vt:lpstr>De los apóstatas</vt:lpstr>
      <vt:lpstr>De los apóstatas</vt:lpstr>
      <vt:lpstr>De tablas viejas y nuevas</vt:lpstr>
      <vt:lpstr>Algo se anunciará… </vt:lpstr>
      <vt:lpstr>Los siete sellos</vt:lpstr>
      <vt:lpstr>Los siete sellos</vt:lpstr>
      <vt:lpstr>Los siete sellos</vt:lpstr>
      <vt:lpstr>Los siete sellos</vt:lpstr>
      <vt:lpstr>Los siete sellos</vt:lpstr>
      <vt:lpstr>Los siete sellos</vt:lpstr>
      <vt:lpstr>Los siete sellos</vt:lpstr>
      <vt:lpstr>El peregrinaje de Zaratustra - IV</vt:lpstr>
      <vt:lpstr>La ofrenda de la miel</vt:lpstr>
      <vt:lpstr>La ofrenda de la miel</vt:lpstr>
      <vt:lpstr>Del hombre superior</vt:lpstr>
      <vt:lpstr>Del hombre superior</vt:lpstr>
      <vt:lpstr>El signo</vt:lpstr>
      <vt:lpstr>El Superhombre (Übermensch)</vt:lpstr>
      <vt:lpstr>El Superhombre (Übermensch)</vt:lpstr>
      <vt:lpstr>La muerte de Dios</vt:lpstr>
      <vt:lpstr>La muerte de Dios</vt:lpstr>
      <vt:lpstr>La voluntad de poder</vt:lpstr>
      <vt:lpstr>La voluntad de poder</vt:lpstr>
      <vt:lpstr>Una voluntad inmoralista</vt:lpstr>
      <vt:lpstr>El eterno retorno</vt:lpstr>
      <vt:lpstr>El eterno retorno</vt:lpstr>
      <vt:lpstr>El eterno retorno</vt:lpstr>
      <vt:lpstr>Bibliografía </vt:lpstr>
      <vt:lpstr>Bibliografía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Nietzsche</dc:title>
  <dc:creator>Cesar</dc:creator>
  <cp:lastModifiedBy>Cesar Inca Mendoza Loyola</cp:lastModifiedBy>
  <cp:revision>164</cp:revision>
  <dcterms:created xsi:type="dcterms:W3CDTF">2013-08-18T22:48:46Z</dcterms:created>
  <dcterms:modified xsi:type="dcterms:W3CDTF">2022-04-23T02:56:36Z</dcterms:modified>
</cp:coreProperties>
</file>