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91" r:id="rId5"/>
    <p:sldId id="308" r:id="rId6"/>
    <p:sldId id="280" r:id="rId7"/>
    <p:sldId id="281" r:id="rId8"/>
    <p:sldId id="282" r:id="rId9"/>
    <p:sldId id="261" r:id="rId10"/>
    <p:sldId id="288" r:id="rId11"/>
    <p:sldId id="336" r:id="rId12"/>
    <p:sldId id="265" r:id="rId13"/>
    <p:sldId id="278" r:id="rId14"/>
    <p:sldId id="290" r:id="rId15"/>
    <p:sldId id="267" r:id="rId16"/>
    <p:sldId id="306" r:id="rId17"/>
    <p:sldId id="268" r:id="rId18"/>
    <p:sldId id="301" r:id="rId19"/>
    <p:sldId id="302" r:id="rId20"/>
    <p:sldId id="327" r:id="rId21"/>
    <p:sldId id="328" r:id="rId22"/>
    <p:sldId id="329" r:id="rId23"/>
    <p:sldId id="330" r:id="rId24"/>
    <p:sldId id="333" r:id="rId25"/>
    <p:sldId id="334" r:id="rId26"/>
    <p:sldId id="335" r:id="rId27"/>
    <p:sldId id="259" r:id="rId28"/>
    <p:sldId id="310" r:id="rId2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6600"/>
    <a:srgbClr val="008000"/>
    <a:srgbClr val="0000CC"/>
    <a:srgbClr val="333399"/>
    <a:srgbClr val="336600"/>
    <a:srgbClr val="3333FF"/>
    <a:srgbClr val="003300"/>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17" name="16 Marcador de pie de página"/>
          <p:cNvSpPr>
            <a:spLocks noGrp="1"/>
          </p:cNvSpPr>
          <p:nvPr>
            <p:ph type="ftr" sz="quarter" idx="11"/>
          </p:nvPr>
        </p:nvSpPr>
        <p:spPr/>
        <p:txBody>
          <a:bodyPr/>
          <a:lstStyle/>
          <a:p>
            <a:endParaRPr lang="es-PE" dirty="0"/>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E645514F-1712-4CB6-867E-2CAA13AC59C1}" type="slidenum">
              <a:rPr lang="es-PE" smtClean="0"/>
              <a:pPr/>
              <a:t>‹Nº›</a:t>
            </a:fld>
            <a:endParaRPr lang="es-PE" dirty="0"/>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5" name="4 Marcador de pie de página"/>
          <p:cNvSpPr>
            <a:spLocks noGrp="1"/>
          </p:cNvSpPr>
          <p:nvPr>
            <p:ph type="ftr" sz="quarter" idx="11"/>
          </p:nvPr>
        </p:nvSpPr>
        <p:spPr>
          <a:xfrm>
            <a:off x="800100" y="6172200"/>
            <a:ext cx="4000500" cy="457200"/>
          </a:xfrm>
        </p:spPr>
        <p:txBody>
          <a:bodyPr/>
          <a:lstStyle/>
          <a:p>
            <a:endParaRPr lang="es-PE"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5 Marcador de número de diapositiva"/>
          <p:cNvSpPr>
            <a:spLocks noGrp="1"/>
          </p:cNvSpPr>
          <p:nvPr>
            <p:ph type="sldNum" sz="quarter" idx="12"/>
          </p:nvPr>
        </p:nvSpPr>
        <p:spPr>
          <a:xfrm>
            <a:off x="146304" y="6208776"/>
            <a:ext cx="457200" cy="457200"/>
          </a:xfrm>
        </p:spPr>
        <p:txBody>
          <a:bodyPr/>
          <a:lstStyle/>
          <a:p>
            <a:fld id="{E645514F-1712-4CB6-867E-2CAA13AC59C1}" type="slidenum">
              <a:rPr lang="es-PE" smtClean="0"/>
              <a:pPr/>
              <a:t>‹Nº›</a:t>
            </a:fld>
            <a:endParaRPr lang="es-PE"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6" name="5 Marcador de pie de página"/>
          <p:cNvSpPr>
            <a:spLocks noGrp="1"/>
          </p:cNvSpPr>
          <p:nvPr>
            <p:ph type="ftr" sz="quarter" idx="11"/>
          </p:nvPr>
        </p:nvSpPr>
        <p:spPr>
          <a:xfrm>
            <a:off x="914400" y="6172200"/>
            <a:ext cx="3886200" cy="457200"/>
          </a:xfrm>
        </p:spPr>
        <p:txBody>
          <a:bodyPr/>
          <a:lstStyle/>
          <a:p>
            <a:endParaRPr lang="es-PE" dirty="0"/>
          </a:p>
        </p:txBody>
      </p:sp>
      <p:sp>
        <p:nvSpPr>
          <p:cNvPr id="7" name="6 Marcador de número de diapositiva"/>
          <p:cNvSpPr>
            <a:spLocks noGrp="1"/>
          </p:cNvSpPr>
          <p:nvPr>
            <p:ph type="sldNum" sz="quarter" idx="12"/>
          </p:nvPr>
        </p:nvSpPr>
        <p:spPr>
          <a:xfrm>
            <a:off x="146304" y="6208776"/>
            <a:ext cx="457200" cy="457200"/>
          </a:xfrm>
        </p:spPr>
        <p:txBody>
          <a:bodyPr/>
          <a:lstStyle/>
          <a:p>
            <a:fld id="{E645514F-1712-4CB6-867E-2CAA13AC59C1}" type="slidenum">
              <a:rPr lang="es-PE" smtClean="0"/>
              <a:pPr/>
              <a:t>‹Nº›</a:t>
            </a:fld>
            <a:endParaRPr lang="es-PE" dirty="0"/>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dirty="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7E8825-7CE3-40FD-8D64-41EC94BFCBA1}" type="datetimeFigureOut">
              <a:rPr lang="es-PE" smtClean="0"/>
              <a:pPr/>
              <a:t>4/05/2024</a:t>
            </a:fld>
            <a:endParaRPr lang="es-PE" dirty="0"/>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PE" dirty="0"/>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645514F-1712-4CB6-867E-2CAA13AC59C1}" type="slidenum">
              <a:rPr lang="es-PE" smtClean="0"/>
              <a:pPr/>
              <a:t>‹Nº›</a:t>
            </a:fld>
            <a:endParaRPr lang="es-PE"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a:bodyPr>
          <a:lstStyle/>
          <a:p>
            <a:pPr>
              <a:spcBef>
                <a:spcPts val="0"/>
              </a:spcBef>
            </a:pPr>
            <a:r>
              <a:rPr lang="es-ES" sz="3200" dirty="0"/>
              <a:t>Zaratustra y el loco en la plaza</a:t>
            </a:r>
            <a:endParaRPr lang="es-PE" sz="3200" dirty="0"/>
          </a:p>
        </p:txBody>
      </p:sp>
      <p:sp>
        <p:nvSpPr>
          <p:cNvPr id="2" name="1 Título"/>
          <p:cNvSpPr>
            <a:spLocks noGrp="1"/>
          </p:cNvSpPr>
          <p:nvPr>
            <p:ph type="ctrTitle"/>
          </p:nvPr>
        </p:nvSpPr>
        <p:spPr/>
        <p:txBody>
          <a:bodyPr>
            <a:normAutofit/>
          </a:bodyPr>
          <a:lstStyle/>
          <a:p>
            <a:r>
              <a:rPr lang="es-ES" sz="4800" b="1"/>
              <a:t>Nietzsche</a:t>
            </a:r>
            <a:endParaRPr lang="es-PE" sz="4800" b="1" dirty="0"/>
          </a:p>
        </p:txBody>
      </p:sp>
      <p:pic>
        <p:nvPicPr>
          <p:cNvPr id="14338" name="Picture 2" descr="http://img.destinoytarot.com/wp-content/uploads/2011/08/Ahura-Mazda.jpg"/>
          <p:cNvPicPr>
            <a:picLocks noChangeAspect="1" noChangeArrowheads="1"/>
          </p:cNvPicPr>
          <p:nvPr/>
        </p:nvPicPr>
        <p:blipFill>
          <a:blip r:embed="rId2" cstate="print"/>
          <a:srcRect/>
          <a:stretch>
            <a:fillRect/>
          </a:stretch>
        </p:blipFill>
        <p:spPr bwMode="auto">
          <a:xfrm>
            <a:off x="2285984" y="3857628"/>
            <a:ext cx="4695445" cy="2736000"/>
          </a:xfrm>
          <a:prstGeom prst="rect">
            <a:avLst/>
          </a:prstGeom>
          <a:noFill/>
        </p:spPr>
      </p:pic>
      <p:pic>
        <p:nvPicPr>
          <p:cNvPr id="5" name="Imagen 4">
            <a:extLst>
              <a:ext uri="{FF2B5EF4-FFF2-40B4-BE49-F238E27FC236}">
                <a16:creationId xmlns:a16="http://schemas.microsoft.com/office/drawing/2014/main" id="{FB85B4C8-0BE4-4823-816B-21879B5A9599}"/>
              </a:ext>
            </a:extLst>
          </p:cNvPr>
          <p:cNvPicPr>
            <a:picLocks noChangeAspect="1"/>
          </p:cNvPicPr>
          <p:nvPr/>
        </p:nvPicPr>
        <p:blipFill>
          <a:blip r:embed="rId3"/>
          <a:stretch>
            <a:fillRect/>
          </a:stretch>
        </p:blipFill>
        <p:spPr>
          <a:xfrm>
            <a:off x="7755320" y="5352741"/>
            <a:ext cx="931480" cy="936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El legado de La gaya ciencia</a:t>
            </a:r>
            <a:endParaRPr lang="es-PE" sz="3600" i="1" dirty="0"/>
          </a:p>
        </p:txBody>
      </p:sp>
      <p:sp>
        <p:nvSpPr>
          <p:cNvPr id="3" name="2 Marcador de contenido"/>
          <p:cNvSpPr>
            <a:spLocks noGrp="1"/>
          </p:cNvSpPr>
          <p:nvPr>
            <p:ph sz="quarter" idx="1"/>
          </p:nvPr>
        </p:nvSpPr>
        <p:spPr/>
        <p:txBody>
          <a:bodyPr>
            <a:normAutofit/>
          </a:bodyPr>
          <a:lstStyle/>
          <a:p>
            <a:r>
              <a:rPr lang="es-ES" sz="3000" dirty="0"/>
              <a:t>De este modo, Nietzsche aborda la necesidad de invertir los viejos hábitos “idealistas” de pensamiento con la doble finalidad de:</a:t>
            </a:r>
          </a:p>
          <a:p>
            <a:pPr lvl="2">
              <a:buClr>
                <a:srgbClr val="663300"/>
              </a:buClr>
              <a:buFont typeface="Wingdings" pitchFamily="2" charset="2"/>
              <a:buChar char="Ø"/>
            </a:pPr>
            <a:r>
              <a:rPr lang="es-ES" sz="2200" b="1" dirty="0">
                <a:solidFill>
                  <a:srgbClr val="663300"/>
                </a:solidFill>
              </a:rPr>
              <a:t>negar absolutamente toda posibilidad de justificar cualquier tipo de pensamiento trascendente; </a:t>
            </a:r>
          </a:p>
          <a:p>
            <a:pPr lvl="2">
              <a:buClr>
                <a:srgbClr val="663300"/>
              </a:buClr>
              <a:buFont typeface="Wingdings" pitchFamily="2" charset="2"/>
              <a:buChar char="Ø"/>
            </a:pPr>
            <a:r>
              <a:rPr lang="es-ES" sz="2200" b="1" dirty="0">
                <a:solidFill>
                  <a:srgbClr val="663300"/>
                </a:solidFill>
              </a:rPr>
              <a:t>buscar un nuevo potencial de grandeza en el hombre en tanto capaz de trascender a las ataduras de cualquier tipo.</a:t>
            </a:r>
          </a:p>
          <a:p>
            <a:endParaRPr lang="es-ES"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El legado de La gaya ciencia</a:t>
            </a:r>
            <a:endParaRPr lang="es-PE" sz="3600" i="1" dirty="0"/>
          </a:p>
        </p:txBody>
      </p:sp>
      <p:sp>
        <p:nvSpPr>
          <p:cNvPr id="3" name="2 Marcador de contenido"/>
          <p:cNvSpPr>
            <a:spLocks noGrp="1"/>
          </p:cNvSpPr>
          <p:nvPr>
            <p:ph sz="quarter" idx="1"/>
          </p:nvPr>
        </p:nvSpPr>
        <p:spPr/>
        <p:txBody>
          <a:bodyPr>
            <a:noAutofit/>
          </a:bodyPr>
          <a:lstStyle/>
          <a:p>
            <a:r>
              <a:rPr lang="es-PE" sz="2200" dirty="0"/>
              <a:t>“</a:t>
            </a:r>
            <a:r>
              <a:rPr lang="es-PE" sz="2200" b="1" i="1" dirty="0">
                <a:solidFill>
                  <a:schemeClr val="bg2">
                    <a:lumMod val="50000"/>
                  </a:schemeClr>
                </a:solidFill>
              </a:rPr>
              <a:t>El peso más pesado.-</a:t>
            </a:r>
            <a:r>
              <a:rPr lang="es-PE" sz="2200" dirty="0"/>
              <a:t> Suponiendo que un día, o una noche, un demonio te siguiera en la más solitaria de tus soledades y te dijera: </a:t>
            </a:r>
            <a:r>
              <a:rPr lang="es-PE" sz="2200" dirty="0">
                <a:latin typeface="Century Schoolbook"/>
              </a:rPr>
              <a:t>«</a:t>
            </a:r>
            <a:r>
              <a:rPr lang="es-PE" sz="2200" dirty="0"/>
              <a:t>Esta vida, así como la has vivido y estás viviendo, la tendrás que vivir otra vez, otras infinitas veces; y no habrá en ella nada nuevo, sino que cada dolor y cada placer y cada pensamiento y suspiro y todo lo indeciblemente pequeño y grande de tu vida te llegará de nuevo, y todo en el mismo orden de sucesión </a:t>
            </a:r>
            <a:r>
              <a:rPr lang="es-PE" sz="2200" dirty="0">
                <a:latin typeface="Century Schoolbook"/>
              </a:rPr>
              <a:t>[…] </a:t>
            </a:r>
            <a:r>
              <a:rPr lang="es-PE" sz="2200" dirty="0"/>
              <a:t>El eterno reloj de arena de la existencia es dado vuelta una y otra vez – ¡y a la par suya tú, polvillo del polvo!</a:t>
            </a:r>
            <a:r>
              <a:rPr lang="es-PE" sz="2200" dirty="0">
                <a:latin typeface="Century Schoolbook"/>
              </a:rPr>
              <a:t>»</a:t>
            </a:r>
            <a:r>
              <a:rPr lang="es-PE" sz="2200" dirty="0"/>
              <a:t>”</a:t>
            </a:r>
            <a:endParaRPr lang="es-E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El legado de La gaya ciencia</a:t>
            </a:r>
            <a:endParaRPr lang="es-PE" sz="3600" i="1" dirty="0"/>
          </a:p>
        </p:txBody>
      </p:sp>
      <p:sp>
        <p:nvSpPr>
          <p:cNvPr id="3" name="2 Marcador de contenido"/>
          <p:cNvSpPr>
            <a:spLocks noGrp="1"/>
          </p:cNvSpPr>
          <p:nvPr>
            <p:ph sz="quarter" idx="1"/>
          </p:nvPr>
        </p:nvSpPr>
        <p:spPr/>
        <p:txBody>
          <a:bodyPr>
            <a:noAutofit/>
          </a:bodyPr>
          <a:lstStyle/>
          <a:p>
            <a:r>
              <a:rPr lang="es-PE" sz="2200" dirty="0"/>
              <a:t>“¿No te arrojarías al suelo rechinando los dientes y maldiciendo al demonio que así te habló? ¿O has experimentado alguna vez un instante tremendo en que le contestarías: </a:t>
            </a:r>
            <a:r>
              <a:rPr lang="es-PE" sz="2200" dirty="0">
                <a:latin typeface="Century Schoolbook"/>
              </a:rPr>
              <a:t>«</a:t>
            </a:r>
            <a:r>
              <a:rPr lang="es-PE" sz="2200" dirty="0"/>
              <a:t>¡Eres un Dios y jamás he oído decir nada tan divino!</a:t>
            </a:r>
            <a:r>
              <a:rPr lang="es-PE" sz="2200" dirty="0">
                <a:latin typeface="Century Schoolbook"/>
              </a:rPr>
              <a:t>»</a:t>
            </a:r>
            <a:r>
              <a:rPr lang="es-PE" sz="2200" dirty="0"/>
              <a:t>? Si esa noción llegara a dominarte, te transformaría y tal vez te aplastaría tal y como eres. ¡La pregunta ante todas las cosas: «¿quieres esto otra vez y aún infinitas veces?» pesaría como peso más pesado sobre todos tus actos! O, ¿cómo necesitarías amarte a ti mismo y a la vida, para </a:t>
            </a:r>
            <a:r>
              <a:rPr lang="es-PE" sz="2200" i="1" dirty="0"/>
              <a:t>no desear nada más </a:t>
            </a:r>
            <a:r>
              <a:rPr lang="es-PE" sz="2200" dirty="0"/>
              <a:t>que esta última y eterna confirmación y ratificación?” </a:t>
            </a:r>
            <a:r>
              <a:rPr lang="es-PE" sz="2000" dirty="0">
                <a:solidFill>
                  <a:schemeClr val="accent6">
                    <a:lumMod val="50000"/>
                  </a:schemeClr>
                </a:solidFill>
              </a:rPr>
              <a:t>§ 341</a:t>
            </a:r>
            <a:endParaRPr lang="es-ES" sz="2200" dirty="0">
              <a:solidFill>
                <a:schemeClr val="accent6">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El legado de La gaya ciencia</a:t>
            </a:r>
            <a:endParaRPr lang="es-PE" sz="3600" i="1" dirty="0"/>
          </a:p>
        </p:txBody>
      </p:sp>
      <p:sp>
        <p:nvSpPr>
          <p:cNvPr id="3" name="2 Marcador de contenido"/>
          <p:cNvSpPr>
            <a:spLocks noGrp="1"/>
          </p:cNvSpPr>
          <p:nvPr>
            <p:ph sz="quarter" idx="1"/>
          </p:nvPr>
        </p:nvSpPr>
        <p:spPr/>
        <p:txBody>
          <a:bodyPr>
            <a:noAutofit/>
          </a:bodyPr>
          <a:lstStyle/>
          <a:p>
            <a:r>
              <a:rPr lang="es-PE" sz="2200" dirty="0"/>
              <a:t>“</a:t>
            </a:r>
            <a:r>
              <a:rPr lang="es-PE" sz="2200" b="1" i="1" dirty="0">
                <a:solidFill>
                  <a:schemeClr val="bg2">
                    <a:lumMod val="50000"/>
                  </a:schemeClr>
                </a:solidFill>
              </a:rPr>
              <a:t>Los cuatro errores.-</a:t>
            </a:r>
            <a:r>
              <a:rPr lang="es-PE" sz="2200" dirty="0"/>
              <a:t> El hombre ha sido educado por sus errores: primero, se veía a sí mismo tan solo de forma incompleta; segundo, se atribuía a sí mismo propiedades ficticias; tercero, se sentía estar en una falsa jerarquía con relación a los animales y la Naturaleza; cuarto, inventaba cada vez nuevas tablas de valores y por un tiempo las consideraba eternas y absolutas, de modo que ora éste, ora aquel impulso y estado humano ocupaba el primer lugar y era ennoblecido a consecuencia de esta valoración.” </a:t>
            </a:r>
            <a:r>
              <a:rPr lang="es-PE" sz="2000" dirty="0">
                <a:solidFill>
                  <a:schemeClr val="accent6">
                    <a:lumMod val="50000"/>
                  </a:schemeClr>
                </a:solidFill>
              </a:rPr>
              <a:t>§ 115</a:t>
            </a:r>
            <a:endParaRPr lang="es-ES" sz="2200" dirty="0">
              <a:solidFill>
                <a:schemeClr val="accent6">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El legado de La gaya ciencia</a:t>
            </a:r>
            <a:endParaRPr lang="es-PE" sz="3600" i="1" dirty="0"/>
          </a:p>
        </p:txBody>
      </p:sp>
      <p:sp>
        <p:nvSpPr>
          <p:cNvPr id="3" name="2 Marcador de contenido"/>
          <p:cNvSpPr>
            <a:spLocks noGrp="1"/>
          </p:cNvSpPr>
          <p:nvPr>
            <p:ph sz="quarter" idx="1"/>
          </p:nvPr>
        </p:nvSpPr>
        <p:spPr/>
        <p:txBody>
          <a:bodyPr>
            <a:noAutofit/>
          </a:bodyPr>
          <a:lstStyle/>
          <a:p>
            <a:r>
              <a:rPr lang="es-PE" sz="2100" dirty="0"/>
              <a:t>“</a:t>
            </a:r>
            <a:r>
              <a:rPr lang="es-PE" sz="2100" b="1" i="1" dirty="0">
                <a:solidFill>
                  <a:schemeClr val="bg2">
                    <a:lumMod val="50000"/>
                  </a:schemeClr>
                </a:solidFill>
              </a:rPr>
              <a:t>Instinto de rebaño.-</a:t>
            </a:r>
            <a:r>
              <a:rPr lang="es-PE" sz="2100" dirty="0"/>
              <a:t> Allí donde encontramos una moral encontramos una valoración y un orden jerárquico de los impulsos y actos humanos. Estas valoraciones y órdenes jerárquicas son la expresión de las necesidades de una comunidad, o de un rebaño.” </a:t>
            </a:r>
            <a:r>
              <a:rPr lang="es-PE" sz="2100" dirty="0">
                <a:solidFill>
                  <a:schemeClr val="accent6">
                    <a:lumMod val="50000"/>
                  </a:schemeClr>
                </a:solidFill>
              </a:rPr>
              <a:t>§ 116</a:t>
            </a:r>
          </a:p>
          <a:p>
            <a:pPr>
              <a:buNone/>
            </a:pPr>
            <a:endParaRPr lang="es-PE" sz="2100" dirty="0">
              <a:solidFill>
                <a:schemeClr val="accent6">
                  <a:lumMod val="50000"/>
                </a:schemeClr>
              </a:solidFill>
            </a:endParaRPr>
          </a:p>
          <a:p>
            <a:r>
              <a:rPr lang="es-ES" sz="2100" dirty="0"/>
              <a:t>“</a:t>
            </a:r>
            <a:r>
              <a:rPr lang="es-PE" sz="2100" b="1" i="1" dirty="0">
                <a:solidFill>
                  <a:schemeClr val="bg2">
                    <a:lumMod val="50000"/>
                  </a:schemeClr>
                </a:solidFill>
              </a:rPr>
              <a:t>Remordimiento de rebaño.-</a:t>
            </a:r>
            <a:r>
              <a:rPr lang="es-PE" sz="2100" dirty="0"/>
              <a:t> Durante el período más largo de la humanidad no hubo nada tan terrible como sentirse universal. Estar solo, sentir individualmente, ni obedecer ni mandar, ser un individuo – en aquellos tiempos eso no era un placer, sino un castigo; se era condenado </a:t>
            </a:r>
            <a:r>
              <a:rPr lang="es-PE" sz="2100" dirty="0">
                <a:latin typeface="Georgia"/>
              </a:rPr>
              <a:t>«a individuo». Por entonces, el «libre albedrío» estaba a un paso de la mala conciencia.</a:t>
            </a:r>
            <a:r>
              <a:rPr lang="es-ES" sz="2100" dirty="0"/>
              <a:t>”</a:t>
            </a:r>
            <a:r>
              <a:rPr lang="es-PE" sz="2100" dirty="0">
                <a:solidFill>
                  <a:schemeClr val="accent6">
                    <a:lumMod val="50000"/>
                  </a:schemeClr>
                </a:solidFill>
              </a:rPr>
              <a:t> § 117</a:t>
            </a:r>
            <a:endParaRPr lang="es-ES" sz="2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El loco en la plaza</a:t>
            </a:r>
            <a:endParaRPr lang="es-PE" sz="3600" i="1" dirty="0"/>
          </a:p>
        </p:txBody>
      </p:sp>
      <p:sp>
        <p:nvSpPr>
          <p:cNvPr id="3" name="2 Marcador de contenido"/>
          <p:cNvSpPr>
            <a:spLocks noGrp="1"/>
          </p:cNvSpPr>
          <p:nvPr>
            <p:ph sz="quarter" idx="1"/>
          </p:nvPr>
        </p:nvSpPr>
        <p:spPr/>
        <p:txBody>
          <a:bodyPr>
            <a:noAutofit/>
          </a:bodyPr>
          <a:lstStyle/>
          <a:p>
            <a:r>
              <a:rPr lang="es-PE" sz="2400" dirty="0"/>
              <a:t>“</a:t>
            </a:r>
            <a:r>
              <a:rPr lang="es-PE" sz="2400" b="1" i="1" dirty="0">
                <a:solidFill>
                  <a:schemeClr val="bg2">
                    <a:lumMod val="50000"/>
                  </a:schemeClr>
                </a:solidFill>
              </a:rPr>
              <a:t>El hombre loco.-</a:t>
            </a:r>
            <a:r>
              <a:rPr lang="es-PE" sz="2400" dirty="0"/>
              <a:t> ¿No habéis oído hablar de aquel hombre loco que, en pleno día encendió una linterna, fue corriendo a la plaza y gritó sin cesar: «¡Busco a Dios! ¡Busco a Dios!» – Como en aquellos momentos estaban allí reunidos muchos de los que no creían en Dios, provocó gran regocijo. ¿Es que se ha perdido?, dijo uno. ¿Es que se ha extraviado como un niño? Dijo otro. ¿O se está escondiendo? ¿Es que nos tiene miedo? ¿Se ha embarcado? ¿Emigrado? – así gritaron y rieron en coro.”  </a:t>
            </a:r>
            <a:endParaRPr lang="es-ES" sz="2400" dirty="0">
              <a:solidFill>
                <a:schemeClr val="accent1">
                  <a:lumMod val="50000"/>
                </a:schemeClr>
              </a:solidFill>
            </a:endParaRPr>
          </a:p>
          <a:p>
            <a:endParaRPr lang="es-ES" sz="2200" dirty="0">
              <a:solidFill>
                <a:schemeClr val="accent1">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El loco en la plaza</a:t>
            </a:r>
            <a:endParaRPr lang="es-PE" sz="3600" i="1" dirty="0"/>
          </a:p>
        </p:txBody>
      </p:sp>
      <p:sp>
        <p:nvSpPr>
          <p:cNvPr id="3" name="2 Marcador de contenido"/>
          <p:cNvSpPr>
            <a:spLocks noGrp="1"/>
          </p:cNvSpPr>
          <p:nvPr>
            <p:ph sz="quarter" idx="1"/>
          </p:nvPr>
        </p:nvSpPr>
        <p:spPr/>
        <p:txBody>
          <a:bodyPr>
            <a:noAutofit/>
          </a:bodyPr>
          <a:lstStyle/>
          <a:p>
            <a:pPr>
              <a:buNone/>
            </a:pPr>
            <a:r>
              <a:rPr lang="es-PE" sz="2400" dirty="0"/>
              <a:t>“El hombre loco saltó hacia ellos y los fulminó con la mirada. «¿Dónde se ha ido Dios?» gritó, «¡Os lo voy a decir! ¡</a:t>
            </a:r>
            <a:r>
              <a:rPr lang="es-PE" sz="2400" i="1" dirty="0"/>
              <a:t>Lo hemos matado </a:t>
            </a:r>
            <a:r>
              <a:rPr lang="es-PE" sz="2400" dirty="0"/>
              <a:t>vosotros y yo! ¡Todos nosotros somos sus asesinos!»” </a:t>
            </a:r>
            <a:endParaRPr lang="es-ES" sz="2400" dirty="0">
              <a:solidFill>
                <a:schemeClr val="accent1">
                  <a:lumMod val="50000"/>
                </a:schemeClr>
              </a:solidFill>
            </a:endParaRPr>
          </a:p>
        </p:txBody>
      </p:sp>
      <p:pic>
        <p:nvPicPr>
          <p:cNvPr id="63490" name="Picture 2" descr="http://upload.wikimedia.org/wikipedia/commons/b/b6/Diogenes_looking_for_a_man_-_attributed_to_JHW_Tischbein.jpg"/>
          <p:cNvPicPr>
            <a:picLocks noChangeAspect="1" noChangeArrowheads="1"/>
          </p:cNvPicPr>
          <p:nvPr/>
        </p:nvPicPr>
        <p:blipFill>
          <a:blip r:embed="rId2" cstate="print"/>
          <a:srcRect/>
          <a:stretch>
            <a:fillRect/>
          </a:stretch>
        </p:blipFill>
        <p:spPr bwMode="auto">
          <a:xfrm>
            <a:off x="2143108" y="3214686"/>
            <a:ext cx="4360800" cy="3312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El loco en la plaza</a:t>
            </a:r>
            <a:endParaRPr lang="es-PE" sz="3600" i="1" dirty="0"/>
          </a:p>
        </p:txBody>
      </p:sp>
      <p:sp>
        <p:nvSpPr>
          <p:cNvPr id="3" name="2 Marcador de contenido"/>
          <p:cNvSpPr>
            <a:spLocks noGrp="1"/>
          </p:cNvSpPr>
          <p:nvPr>
            <p:ph sz="quarter" idx="1"/>
          </p:nvPr>
        </p:nvSpPr>
        <p:spPr/>
        <p:txBody>
          <a:bodyPr>
            <a:noAutofit/>
          </a:bodyPr>
          <a:lstStyle/>
          <a:p>
            <a:r>
              <a:rPr lang="es-PE" sz="2400" dirty="0"/>
              <a:t>“«Lo más santo y poderoso que ha habido en el mundo se ha desangrado bajo nuestros cuchillos – ¿quién nos limpia de esta sangre?, ¿con qué agua podremos limpiarnos? ¿Qué fiestas expiatorias, qué juegos sagrados tendremos que inventar? La grandeza de este acto, ¿no es demasiado grande para nosotros? ¿No hemos de convertirnos nosotros mismos en dioses, para aparecer al menos dignos de él? ¡Jamás ha habido acto más grande y todos los que nazcan después de nosotros pertenecerán por obra de este acto a una historia más grande que toda historia hasta ahora habitada!»” </a:t>
            </a:r>
            <a:r>
              <a:rPr lang="es-PE" sz="2400" dirty="0">
                <a:solidFill>
                  <a:schemeClr val="accent6">
                    <a:lumMod val="50000"/>
                  </a:schemeClr>
                </a:solidFill>
              </a:rPr>
              <a:t>§ 125</a:t>
            </a:r>
            <a:endParaRPr lang="es-ES" sz="2400" dirty="0">
              <a:solidFill>
                <a:schemeClr val="accent6">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La gaya ciencia: Dios ha muerto</a:t>
            </a:r>
            <a:endParaRPr lang="es-PE" sz="3600" i="1" dirty="0"/>
          </a:p>
        </p:txBody>
      </p:sp>
      <p:sp>
        <p:nvSpPr>
          <p:cNvPr id="3" name="2 Marcador de contenido"/>
          <p:cNvSpPr>
            <a:spLocks noGrp="1"/>
          </p:cNvSpPr>
          <p:nvPr>
            <p:ph sz="quarter" idx="1"/>
          </p:nvPr>
        </p:nvSpPr>
        <p:spPr/>
        <p:txBody>
          <a:bodyPr>
            <a:noAutofit/>
          </a:bodyPr>
          <a:lstStyle/>
          <a:p>
            <a:r>
              <a:rPr lang="es-PE" sz="2400" dirty="0"/>
              <a:t>“El más grande de los acontecimientos recientes – que «Dios ha muerto», que la creencia en el Dios cristiano se ha desacreditado – empieza ya a proyectar sus primeras sombras sobre Europa. A los pocos, por lo menos, cuya mirada, </a:t>
            </a:r>
            <a:r>
              <a:rPr lang="es-PE" sz="2400" i="1" dirty="0"/>
              <a:t>cuya suspicacia en </a:t>
            </a:r>
            <a:r>
              <a:rPr lang="es-PE" sz="2400" dirty="0"/>
              <a:t>la mirada, es lo suficientemente aguda y sutil para este espectáculo, les parece que se hubiera puesto algún sol, que alguna inveterada y profunda confianza se hubiera trocado en duda: nuestro viejo mundo se les aparecerá forzosamente cada día más vespertino, más receloso, más extraño, «más viejo».” </a:t>
            </a:r>
            <a:r>
              <a:rPr lang="es-PE" sz="2400" dirty="0">
                <a:solidFill>
                  <a:schemeClr val="accent6">
                    <a:lumMod val="50000"/>
                  </a:schemeClr>
                </a:solidFill>
              </a:rPr>
              <a:t>§ 343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La gaya ciencia: </a:t>
            </a:r>
            <a:r>
              <a:rPr lang="es-ES" sz="3600" i="1"/>
              <a:t>Dios ha muerto</a:t>
            </a:r>
            <a:endParaRPr lang="es-PE" sz="3600" i="1" dirty="0"/>
          </a:p>
        </p:txBody>
      </p:sp>
      <p:sp>
        <p:nvSpPr>
          <p:cNvPr id="3" name="2 Marcador de contenido"/>
          <p:cNvSpPr>
            <a:spLocks noGrp="1"/>
          </p:cNvSpPr>
          <p:nvPr>
            <p:ph sz="quarter" idx="1"/>
          </p:nvPr>
        </p:nvSpPr>
        <p:spPr/>
        <p:txBody>
          <a:bodyPr>
            <a:noAutofit/>
          </a:bodyPr>
          <a:lstStyle/>
          <a:p>
            <a:pPr algn="ctr">
              <a:buNone/>
            </a:pPr>
            <a:r>
              <a:rPr lang="es-ES" sz="2000" b="1" i="1" dirty="0">
                <a:solidFill>
                  <a:schemeClr val="accent6">
                    <a:lumMod val="50000"/>
                  </a:schemeClr>
                </a:solidFill>
              </a:rPr>
              <a:t>La muerte de Dios se plantea frontalmente como un reto crucial para el filósofo, un reto ante la ciencia, la moral, cualquier discurso que pretenda plantear algún tipo de verdad.</a:t>
            </a:r>
          </a:p>
          <a:p>
            <a:pPr algn="ctr">
              <a:buNone/>
            </a:pPr>
            <a:endParaRPr lang="es-ES" dirty="0">
              <a:solidFill>
                <a:schemeClr val="accent6">
                  <a:lumMod val="50000"/>
                </a:schemeClr>
              </a:solidFill>
            </a:endParaRPr>
          </a:p>
          <a:p>
            <a:pPr algn="ctr">
              <a:buNone/>
            </a:pPr>
            <a:endParaRPr lang="es-ES" dirty="0">
              <a:solidFill>
                <a:schemeClr val="accent6">
                  <a:lumMod val="50000"/>
                </a:schemeClr>
              </a:solidFill>
            </a:endParaRPr>
          </a:p>
        </p:txBody>
      </p:sp>
      <p:pic>
        <p:nvPicPr>
          <p:cNvPr id="1026" name="Picture 2" descr="http://principiodeuncomienzo.files.wordpress.com/2011/12/mirando-al-horizonte-733644.jpg"/>
          <p:cNvPicPr>
            <a:picLocks noChangeAspect="1" noChangeArrowheads="1"/>
          </p:cNvPicPr>
          <p:nvPr/>
        </p:nvPicPr>
        <p:blipFill>
          <a:blip r:embed="rId2" cstate="print"/>
          <a:srcRect/>
          <a:stretch>
            <a:fillRect/>
          </a:stretch>
        </p:blipFill>
        <p:spPr bwMode="auto">
          <a:xfrm>
            <a:off x="1714480" y="3143248"/>
            <a:ext cx="5184000" cy="3240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a:bodyPr>
          <a:lstStyle/>
          <a:p>
            <a:pPr>
              <a:spcBef>
                <a:spcPts val="0"/>
              </a:spcBef>
            </a:pPr>
            <a:r>
              <a:rPr lang="es-ES" sz="3300" dirty="0"/>
              <a:t> </a:t>
            </a:r>
            <a:endParaRPr lang="es-PE" sz="3300" dirty="0"/>
          </a:p>
        </p:txBody>
      </p:sp>
      <p:sp>
        <p:nvSpPr>
          <p:cNvPr id="2" name="1 Título"/>
          <p:cNvSpPr>
            <a:spLocks noGrp="1"/>
          </p:cNvSpPr>
          <p:nvPr>
            <p:ph type="ctrTitle"/>
          </p:nvPr>
        </p:nvSpPr>
        <p:spPr/>
        <p:txBody>
          <a:bodyPr>
            <a:normAutofit/>
          </a:bodyPr>
          <a:lstStyle/>
          <a:p>
            <a:r>
              <a:rPr lang="es-ES" sz="4400" b="1" dirty="0"/>
              <a:t>Así habló Zaratustra</a:t>
            </a:r>
            <a:endParaRPr lang="es-PE" sz="4400" b="1" dirty="0"/>
          </a:p>
        </p:txBody>
      </p:sp>
      <p:pic>
        <p:nvPicPr>
          <p:cNvPr id="1026" name="Picture 2" descr="http://upload.wikimedia.org/wikipedia/commons/thumb/9/90/Also_sprach_Zarathustra.GIF/220px-Also_sprach_Zarathustra.GIF"/>
          <p:cNvPicPr>
            <a:picLocks noChangeAspect="1" noChangeArrowheads="1"/>
          </p:cNvPicPr>
          <p:nvPr/>
        </p:nvPicPr>
        <p:blipFill>
          <a:blip r:embed="rId2" cstate="print"/>
          <a:srcRect/>
          <a:stretch>
            <a:fillRect/>
          </a:stretch>
        </p:blipFill>
        <p:spPr bwMode="auto">
          <a:xfrm>
            <a:off x="2357422" y="3143248"/>
            <a:ext cx="2325135" cy="3456000"/>
          </a:xfrm>
          <a:prstGeom prst="rect">
            <a:avLst/>
          </a:prstGeom>
          <a:noFill/>
        </p:spPr>
      </p:pic>
      <p:pic>
        <p:nvPicPr>
          <p:cNvPr id="5" name="Picture 2" descr="http://budiwibawa.files.wordpress.com/2010/06/nietzsche-7858023.jpg"/>
          <p:cNvPicPr>
            <a:picLocks noChangeAspect="1" noChangeArrowheads="1"/>
          </p:cNvPicPr>
          <p:nvPr/>
        </p:nvPicPr>
        <p:blipFill>
          <a:blip r:embed="rId3" cstate="print"/>
          <a:srcRect/>
          <a:stretch>
            <a:fillRect/>
          </a:stretch>
        </p:blipFill>
        <p:spPr bwMode="auto">
          <a:xfrm>
            <a:off x="5572133" y="3214686"/>
            <a:ext cx="2293425" cy="3240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500" dirty="0"/>
              <a:t>El loco en la plaza, otra vez (Prólogo </a:t>
            </a:r>
            <a:r>
              <a:rPr lang="es-ES" sz="3500" dirty="0">
                <a:latin typeface="Times New Roman"/>
                <a:cs typeface="Times New Roman"/>
              </a:rPr>
              <a:t>§3)</a:t>
            </a:r>
            <a:endParaRPr lang="es-PE" sz="3500" dirty="0"/>
          </a:p>
        </p:txBody>
      </p:sp>
      <p:sp>
        <p:nvSpPr>
          <p:cNvPr id="3" name="2 Marcador de contenido"/>
          <p:cNvSpPr>
            <a:spLocks noGrp="1"/>
          </p:cNvSpPr>
          <p:nvPr>
            <p:ph sz="quarter" idx="1"/>
          </p:nvPr>
        </p:nvSpPr>
        <p:spPr/>
        <p:txBody>
          <a:bodyPr>
            <a:noAutofit/>
          </a:bodyPr>
          <a:lstStyle/>
          <a:p>
            <a:pPr algn="ctr">
              <a:spcBef>
                <a:spcPts val="0"/>
              </a:spcBef>
              <a:buNone/>
            </a:pPr>
            <a:r>
              <a:rPr lang="es-ES" sz="2000" b="1" i="1" dirty="0">
                <a:solidFill>
                  <a:srgbClr val="006699"/>
                </a:solidFill>
              </a:rPr>
              <a:t>“</a:t>
            </a:r>
            <a:r>
              <a:rPr lang="es-PE" sz="2000" b="1" i="1" dirty="0">
                <a:solidFill>
                  <a:srgbClr val="006699"/>
                </a:solidFill>
              </a:rPr>
              <a:t>Cuando Zaratustra llegó a la primera ciudad, situada al borde de los bosques, encontró reunida en el mercado una gran muchedumbre; pues estaba prometida la exhibición de un volatinero. Y Zaratustra habló así al pueblo:</a:t>
            </a:r>
          </a:p>
          <a:p>
            <a:pPr algn="ctr">
              <a:spcBef>
                <a:spcPts val="0"/>
              </a:spcBef>
              <a:buNone/>
            </a:pPr>
            <a:r>
              <a:rPr lang="es-PE" sz="2000" b="1" dirty="0">
                <a:solidFill>
                  <a:srgbClr val="006699"/>
                </a:solidFill>
              </a:rPr>
              <a:t>Yo os enseño el superhombre</a:t>
            </a:r>
            <a:r>
              <a:rPr lang="es-PE" sz="2000" b="1" i="1" dirty="0">
                <a:solidFill>
                  <a:srgbClr val="006699"/>
                </a:solidFill>
              </a:rPr>
              <a:t>. El hombre es algo que debe ser superado. ¿Qué habéis hecho para superarlo?</a:t>
            </a:r>
            <a:r>
              <a:rPr lang="es-ES" sz="2000" b="1" i="1" dirty="0">
                <a:solidFill>
                  <a:srgbClr val="006699"/>
                </a:solidFill>
              </a:rPr>
              <a:t>” </a:t>
            </a:r>
          </a:p>
          <a:p>
            <a:pPr algn="ctr">
              <a:buNone/>
            </a:pPr>
            <a:endParaRPr lang="es-ES" sz="2300" b="1" i="1" dirty="0">
              <a:solidFill>
                <a:srgbClr val="006699"/>
              </a:solidFill>
            </a:endParaRPr>
          </a:p>
          <a:p>
            <a:pPr algn="ctr">
              <a:buNone/>
            </a:pPr>
            <a:endParaRPr lang="es-ES" sz="2500" b="1" i="1" dirty="0">
              <a:solidFill>
                <a:srgbClr val="006699"/>
              </a:solidFill>
            </a:endParaRPr>
          </a:p>
        </p:txBody>
      </p:sp>
      <p:pic>
        <p:nvPicPr>
          <p:cNvPr id="1026" name="Picture 2" descr="http://www.beyond-the-pale.co.uk/Corinth-Diogenes.jpg"/>
          <p:cNvPicPr>
            <a:picLocks noChangeAspect="1" noChangeArrowheads="1"/>
          </p:cNvPicPr>
          <p:nvPr/>
        </p:nvPicPr>
        <p:blipFill>
          <a:blip r:embed="rId2" cstate="print"/>
          <a:srcRect/>
          <a:stretch>
            <a:fillRect/>
          </a:stretch>
        </p:blipFill>
        <p:spPr bwMode="auto">
          <a:xfrm>
            <a:off x="3286116" y="3500438"/>
            <a:ext cx="3116925" cy="3096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500" dirty="0"/>
              <a:t>El loco en la plaza, otra vez (Prólogo </a:t>
            </a:r>
            <a:r>
              <a:rPr lang="es-ES" sz="3500" dirty="0">
                <a:latin typeface="Times New Roman"/>
                <a:cs typeface="Times New Roman"/>
              </a:rPr>
              <a:t>§3)</a:t>
            </a:r>
            <a:endParaRPr lang="es-PE" sz="3500" dirty="0"/>
          </a:p>
        </p:txBody>
      </p:sp>
      <p:sp>
        <p:nvSpPr>
          <p:cNvPr id="3" name="2 Marcador de contenido"/>
          <p:cNvSpPr>
            <a:spLocks noGrp="1"/>
          </p:cNvSpPr>
          <p:nvPr>
            <p:ph sz="quarter" idx="1"/>
          </p:nvPr>
        </p:nvSpPr>
        <p:spPr/>
        <p:txBody>
          <a:bodyPr>
            <a:noAutofit/>
          </a:bodyPr>
          <a:lstStyle/>
          <a:p>
            <a:pPr algn="ctr">
              <a:spcBef>
                <a:spcPts val="0"/>
              </a:spcBef>
              <a:buNone/>
            </a:pPr>
            <a:r>
              <a:rPr lang="es-ES" sz="2100" b="1" i="1" dirty="0">
                <a:solidFill>
                  <a:srgbClr val="006699"/>
                </a:solidFill>
              </a:rPr>
              <a:t>“</a:t>
            </a:r>
            <a:r>
              <a:rPr lang="es-PE" sz="2100" b="1" i="1" dirty="0">
                <a:solidFill>
                  <a:srgbClr val="006699"/>
                </a:solidFill>
              </a:rPr>
              <a:t>Todos los seres han creado hasta ahora algo por encima de sí mismos: ¿y queréis ser vosotros el reflujo de ese gran flujo y retroceder al animal más bien que superar al hombre?</a:t>
            </a:r>
          </a:p>
          <a:p>
            <a:pPr algn="ctr">
              <a:spcBef>
                <a:spcPts val="0"/>
              </a:spcBef>
              <a:buNone/>
            </a:pPr>
            <a:r>
              <a:rPr lang="es-PE" sz="2100" b="1" i="1" dirty="0">
                <a:solidFill>
                  <a:srgbClr val="006699"/>
                </a:solidFill>
              </a:rPr>
              <a:t>¿Qué es el mono para el hombre? Una irrisión o una vergüenza dolorosa. Y justo eso es lo que el hombre debe ser para el superhombre: una irrisión o una vergüenza dolorosa.</a:t>
            </a:r>
          </a:p>
          <a:p>
            <a:pPr algn="ctr">
              <a:spcBef>
                <a:spcPts val="0"/>
              </a:spcBef>
              <a:buNone/>
            </a:pPr>
            <a:r>
              <a:rPr lang="es-PE" sz="2100" b="1" i="1" dirty="0">
                <a:solidFill>
                  <a:srgbClr val="006699"/>
                </a:solidFill>
              </a:rPr>
              <a:t>Habéis recorrido el camino que lleva desde el gusano hasta el hombre, y muchas cosas en vosotros continúan siendo gusano. En otro tiempo fuisteis monos, y también ahora es el hombre más mono que cualquier mono.</a:t>
            </a:r>
          </a:p>
          <a:p>
            <a:pPr algn="ctr">
              <a:spcBef>
                <a:spcPts val="0"/>
              </a:spcBef>
              <a:buNone/>
            </a:pPr>
            <a:r>
              <a:rPr lang="es-PE" sz="2100" b="1" i="1" dirty="0">
                <a:solidFill>
                  <a:srgbClr val="006699"/>
                </a:solidFill>
              </a:rPr>
              <a:t>Y el más sabio de vosotros es tan sólo un ser escindido, híbrido de planta y fantasma. Pero ¿os mando yo que os convirtáis en fantasmas o en plantas?</a:t>
            </a:r>
            <a:r>
              <a:rPr lang="es-ES" sz="2100" b="1" i="1" dirty="0">
                <a:solidFill>
                  <a:srgbClr val="006699"/>
                </a:solidFill>
              </a:rPr>
              <a:t>” </a:t>
            </a:r>
          </a:p>
          <a:p>
            <a:pPr algn="ctr">
              <a:buNone/>
            </a:pPr>
            <a:endParaRPr lang="es-ES" sz="2300" b="1" i="1" dirty="0">
              <a:solidFill>
                <a:srgbClr val="006699"/>
              </a:solidFill>
            </a:endParaRPr>
          </a:p>
          <a:p>
            <a:pPr algn="ctr">
              <a:buNone/>
            </a:pPr>
            <a:endParaRPr lang="es-ES" sz="2500" b="1" i="1" dirty="0">
              <a:solidFill>
                <a:srgbClr val="0066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500" dirty="0"/>
              <a:t>El loco en la plaza, otra vez (Prólogo </a:t>
            </a:r>
            <a:r>
              <a:rPr lang="es-ES" sz="3500" dirty="0">
                <a:latin typeface="Times New Roman"/>
                <a:cs typeface="Times New Roman"/>
              </a:rPr>
              <a:t>§3)</a:t>
            </a:r>
            <a:endParaRPr lang="es-PE" sz="3500" dirty="0"/>
          </a:p>
        </p:txBody>
      </p:sp>
      <p:sp>
        <p:nvSpPr>
          <p:cNvPr id="3" name="2 Marcador de contenido"/>
          <p:cNvSpPr>
            <a:spLocks noGrp="1"/>
          </p:cNvSpPr>
          <p:nvPr>
            <p:ph sz="quarter" idx="1"/>
          </p:nvPr>
        </p:nvSpPr>
        <p:spPr/>
        <p:txBody>
          <a:bodyPr>
            <a:noAutofit/>
          </a:bodyPr>
          <a:lstStyle/>
          <a:p>
            <a:pPr algn="ctr">
              <a:spcBef>
                <a:spcPts val="0"/>
              </a:spcBef>
              <a:buNone/>
            </a:pPr>
            <a:endParaRPr lang="es-ES" sz="2200" b="1" i="1" dirty="0">
              <a:solidFill>
                <a:srgbClr val="006699"/>
              </a:solidFill>
            </a:endParaRPr>
          </a:p>
          <a:p>
            <a:pPr algn="ctr">
              <a:spcBef>
                <a:spcPts val="0"/>
              </a:spcBef>
              <a:buNone/>
            </a:pPr>
            <a:r>
              <a:rPr lang="es-ES" sz="2100" b="1" i="1" dirty="0">
                <a:solidFill>
                  <a:srgbClr val="006699"/>
                </a:solidFill>
              </a:rPr>
              <a:t>“</a:t>
            </a:r>
            <a:r>
              <a:rPr lang="es-PE" sz="2100" b="1" i="1" dirty="0">
                <a:solidFill>
                  <a:srgbClr val="006699"/>
                </a:solidFill>
              </a:rPr>
              <a:t>El superhombre es el sentido de la tierra. Diga vuestra voluntad: ¡</a:t>
            </a:r>
            <a:r>
              <a:rPr lang="es-PE" sz="2100" b="1" dirty="0">
                <a:solidFill>
                  <a:srgbClr val="006699"/>
                </a:solidFill>
              </a:rPr>
              <a:t>sea</a:t>
            </a:r>
            <a:r>
              <a:rPr lang="es-PE" sz="2100" b="1" i="1" dirty="0">
                <a:solidFill>
                  <a:srgbClr val="006699"/>
                </a:solidFill>
              </a:rPr>
              <a:t> el superhombre el sentido de la tierra!</a:t>
            </a:r>
          </a:p>
          <a:p>
            <a:pPr algn="ctr">
              <a:spcBef>
                <a:spcPts val="0"/>
              </a:spcBef>
              <a:buNone/>
            </a:pPr>
            <a:r>
              <a:rPr lang="es-PE" sz="2100" b="1" i="1" dirty="0">
                <a:solidFill>
                  <a:srgbClr val="006699"/>
                </a:solidFill>
              </a:rPr>
              <a:t>¡Yo os conjuro, hermanos míos, </a:t>
            </a:r>
            <a:r>
              <a:rPr lang="es-PE" sz="2100" b="1" dirty="0">
                <a:solidFill>
                  <a:srgbClr val="006699"/>
                </a:solidFill>
              </a:rPr>
              <a:t>permaneced fieles a la tierra </a:t>
            </a:r>
            <a:r>
              <a:rPr lang="es-PE" sz="2100" b="1" i="1" dirty="0">
                <a:solidFill>
                  <a:srgbClr val="006699"/>
                </a:solidFill>
              </a:rPr>
              <a:t>y no creáis a quienes os hablan de esperanzas sobreterrenales! Son envenenadores, lo sepan o no.</a:t>
            </a:r>
          </a:p>
          <a:p>
            <a:pPr algn="ctr">
              <a:spcBef>
                <a:spcPts val="0"/>
              </a:spcBef>
              <a:buNone/>
            </a:pPr>
            <a:r>
              <a:rPr lang="es-PE" sz="2100" b="1" i="1" dirty="0">
                <a:solidFill>
                  <a:srgbClr val="006699"/>
                </a:solidFill>
              </a:rPr>
              <a:t>Son despreciadores de la vida, son moribundos y están, ellos también, envenenados, la tierra está cansada de ellos: ¡ojalá desaparezcan!</a:t>
            </a:r>
          </a:p>
          <a:p>
            <a:pPr algn="ctr">
              <a:spcBef>
                <a:spcPts val="0"/>
              </a:spcBef>
              <a:buNone/>
            </a:pPr>
            <a:r>
              <a:rPr lang="es-PE" sz="2100" b="1" i="1" dirty="0">
                <a:solidFill>
                  <a:srgbClr val="006699"/>
                </a:solidFill>
              </a:rPr>
              <a:t>En otro tiempo el delito contra Dios era el máximo delito, pero Dios ha muerto y con Él han muerto también esos delincuentes. ¡Ahora lo más horrible es delinquir contra la tierra y apreciar las entrañas de lo inescrutable más que el sentido de la tierra!”</a:t>
            </a:r>
            <a:endParaRPr lang="es-ES" sz="2300" b="1" i="1" dirty="0">
              <a:solidFill>
                <a:srgbClr val="006699"/>
              </a:solidFill>
            </a:endParaRPr>
          </a:p>
          <a:p>
            <a:pPr algn="ctr">
              <a:buNone/>
            </a:pPr>
            <a:endParaRPr lang="es-ES" sz="2500" b="1" i="1" dirty="0">
              <a:solidFill>
                <a:srgbClr val="0066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750" dirty="0"/>
              <a:t>El mar del desprecio (Prólogo </a:t>
            </a:r>
            <a:r>
              <a:rPr lang="es-ES" sz="3750" dirty="0">
                <a:latin typeface="Times New Roman"/>
                <a:cs typeface="Times New Roman"/>
              </a:rPr>
              <a:t>§3)</a:t>
            </a:r>
            <a:endParaRPr lang="es-PE" sz="3750" dirty="0"/>
          </a:p>
        </p:txBody>
      </p:sp>
      <p:sp>
        <p:nvSpPr>
          <p:cNvPr id="3" name="2 Marcador de contenido"/>
          <p:cNvSpPr>
            <a:spLocks noGrp="1"/>
          </p:cNvSpPr>
          <p:nvPr>
            <p:ph sz="quarter" idx="1"/>
          </p:nvPr>
        </p:nvSpPr>
        <p:spPr/>
        <p:txBody>
          <a:bodyPr>
            <a:noAutofit/>
          </a:bodyPr>
          <a:lstStyle/>
          <a:p>
            <a:pPr algn="ctr">
              <a:spcBef>
                <a:spcPts val="0"/>
              </a:spcBef>
              <a:buNone/>
            </a:pPr>
            <a:r>
              <a:rPr lang="es-ES" sz="1800" b="1" i="1" dirty="0">
                <a:solidFill>
                  <a:srgbClr val="0000CC"/>
                </a:solidFill>
              </a:rPr>
              <a:t>“</a:t>
            </a:r>
            <a:r>
              <a:rPr lang="es-PE" sz="1800" b="1" i="1" dirty="0">
                <a:solidFill>
                  <a:srgbClr val="0000CC"/>
                </a:solidFill>
              </a:rPr>
              <a:t>En verdad, una sucia corriente es el hombre. Es necesario ser un mar para poder recibir una sucia corriente sin volverse impuro.</a:t>
            </a:r>
          </a:p>
          <a:p>
            <a:pPr algn="ctr">
              <a:spcBef>
                <a:spcPts val="0"/>
              </a:spcBef>
              <a:buNone/>
            </a:pPr>
            <a:r>
              <a:rPr lang="es-PE" sz="1800" b="1" i="1" dirty="0">
                <a:solidFill>
                  <a:srgbClr val="0000CC"/>
                </a:solidFill>
              </a:rPr>
              <a:t>Mirad, yo os enseño el superhombre: él es ese mar, en él puede sumergirse vuestro gran desprecio.</a:t>
            </a:r>
          </a:p>
          <a:p>
            <a:pPr algn="ctr">
              <a:spcBef>
                <a:spcPts val="0"/>
              </a:spcBef>
              <a:buNone/>
            </a:pPr>
            <a:r>
              <a:rPr lang="es-PE" sz="1800" b="1" i="1" dirty="0">
                <a:solidFill>
                  <a:srgbClr val="0000CC"/>
                </a:solidFill>
              </a:rPr>
              <a:t>¿Cuál es la máxima vivencia que vosotros podéis tener? La hora del gran desprecio. La hora en que incluso vuestra felicidad se os convierta en náusea y eso mismo ocurra con vuestra razón y con vuestra virtud.</a:t>
            </a:r>
            <a:r>
              <a:rPr lang="es-ES" sz="1800" b="1" i="1" dirty="0">
                <a:solidFill>
                  <a:srgbClr val="0000CC"/>
                </a:solidFill>
              </a:rPr>
              <a:t>” </a:t>
            </a:r>
          </a:p>
          <a:p>
            <a:pPr algn="ctr">
              <a:buNone/>
            </a:pPr>
            <a:endParaRPr lang="es-ES" sz="2300" b="1" i="1" dirty="0">
              <a:solidFill>
                <a:srgbClr val="006699"/>
              </a:solidFill>
            </a:endParaRPr>
          </a:p>
          <a:p>
            <a:pPr algn="ctr">
              <a:buNone/>
            </a:pPr>
            <a:endParaRPr lang="es-ES" sz="2500" b="1" i="1" dirty="0">
              <a:solidFill>
                <a:srgbClr val="006699"/>
              </a:solidFill>
            </a:endParaRPr>
          </a:p>
        </p:txBody>
      </p:sp>
      <p:pic>
        <p:nvPicPr>
          <p:cNvPr id="75778" name="Picture 2" descr="http://dcslm.files.wordpress.com/2014/02/sea_waves_painting_art_storm_rock_48173_1680x1050.jpg"/>
          <p:cNvPicPr>
            <a:picLocks noChangeAspect="1" noChangeArrowheads="1"/>
          </p:cNvPicPr>
          <p:nvPr/>
        </p:nvPicPr>
        <p:blipFill>
          <a:blip r:embed="rId2" cstate="print"/>
          <a:srcRect/>
          <a:stretch>
            <a:fillRect/>
          </a:stretch>
        </p:blipFill>
        <p:spPr bwMode="auto">
          <a:xfrm>
            <a:off x="2571736" y="3500438"/>
            <a:ext cx="4838400" cy="3024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750" dirty="0"/>
              <a:t>Compañeros de viaje (Prólogo </a:t>
            </a:r>
            <a:r>
              <a:rPr lang="es-ES" sz="3750" dirty="0">
                <a:latin typeface="Times New Roman"/>
                <a:cs typeface="Times New Roman"/>
              </a:rPr>
              <a:t>§9)</a:t>
            </a:r>
            <a:endParaRPr lang="es-PE" sz="3750" dirty="0"/>
          </a:p>
        </p:txBody>
      </p:sp>
      <p:sp>
        <p:nvSpPr>
          <p:cNvPr id="3" name="2 Marcador de contenido"/>
          <p:cNvSpPr>
            <a:spLocks noGrp="1"/>
          </p:cNvSpPr>
          <p:nvPr>
            <p:ph sz="quarter" idx="1"/>
          </p:nvPr>
        </p:nvSpPr>
        <p:spPr/>
        <p:txBody>
          <a:bodyPr>
            <a:noAutofit/>
          </a:bodyPr>
          <a:lstStyle/>
          <a:p>
            <a:pPr algn="ctr">
              <a:spcBef>
                <a:spcPts val="0"/>
              </a:spcBef>
              <a:buNone/>
            </a:pPr>
            <a:r>
              <a:rPr lang="es-ES" sz="1800" b="1" i="1" dirty="0">
                <a:solidFill>
                  <a:srgbClr val="0000CC"/>
                </a:solidFill>
              </a:rPr>
              <a:t>“</a:t>
            </a:r>
            <a:r>
              <a:rPr lang="es-PE" sz="1800" b="1" i="1" dirty="0">
                <a:solidFill>
                  <a:srgbClr val="0000CC"/>
                </a:solidFill>
              </a:rPr>
              <a:t>Una luz ha aparecido en mi horizonte: compañeros de viaje necesito, compañeros vivos, - no compañeros muertos ni cadáveres, a los cuales llevo conmigo adonde quiero. </a:t>
            </a:r>
          </a:p>
          <a:p>
            <a:pPr algn="ctr">
              <a:spcBef>
                <a:spcPts val="0"/>
              </a:spcBef>
              <a:buNone/>
            </a:pPr>
            <a:r>
              <a:rPr lang="es-PE" sz="1800" b="1" i="1" dirty="0">
                <a:solidFill>
                  <a:srgbClr val="0000CC"/>
                </a:solidFill>
              </a:rPr>
              <a:t>Compañeros de viaje vivos es lo que yo necesito, que me sigan porque quieren seguirse a sí mismos - e ir adonde yo quiero ir. Una luz ha aparecido en mi horizonte: ¡no hable al pueblo Zaratustra, sino a compañeros de viaje! ¡Zaratustra no debe convertirse en pastor y perro de un rebaño! </a:t>
            </a:r>
          </a:p>
          <a:p>
            <a:pPr algn="ctr">
              <a:spcBef>
                <a:spcPts val="0"/>
              </a:spcBef>
              <a:buNone/>
            </a:pPr>
            <a:r>
              <a:rPr lang="es-PE" sz="1800" b="1" i="1" dirty="0">
                <a:solidFill>
                  <a:srgbClr val="0000CC"/>
                </a:solidFill>
              </a:rPr>
              <a:t>Para incitar a muchos a apartarse del rebaño - para eso he venido. Pueblo y rebaño se irritarán contra mí: ladrón va a ser llamado por los pastores Zaratustra.</a:t>
            </a:r>
          </a:p>
          <a:p>
            <a:pPr algn="ctr">
              <a:spcBef>
                <a:spcPts val="0"/>
              </a:spcBef>
              <a:buNone/>
            </a:pPr>
            <a:r>
              <a:rPr lang="es-PE" sz="1800" b="1" i="1" dirty="0">
                <a:solidFill>
                  <a:srgbClr val="0000CC"/>
                </a:solidFill>
              </a:rPr>
              <a:t>Digo pastores, pero ellos se llaman a sí mismos los buenos y justos. Digo pastores: pero ellos se llaman a sí mismos los creyentes de la fe ortodoxa. </a:t>
            </a:r>
          </a:p>
          <a:p>
            <a:pPr algn="ctr">
              <a:spcBef>
                <a:spcPts val="0"/>
              </a:spcBef>
              <a:buNone/>
            </a:pPr>
            <a:r>
              <a:rPr lang="es-PE" sz="1800" b="1" i="1" dirty="0">
                <a:solidFill>
                  <a:srgbClr val="0000CC"/>
                </a:solidFill>
              </a:rPr>
              <a:t>¡Ved los buenos y justos! ¿A quién es al que más odian? Al que rompe sus tablas de valores, al quebrantador, al infractor: - pero ése es el creador.</a:t>
            </a:r>
            <a:r>
              <a:rPr lang="es-ES" sz="1800" b="1" i="1" dirty="0">
                <a:solidFill>
                  <a:srgbClr val="0000CC"/>
                </a:solidFill>
              </a:rPr>
              <a:t>”</a:t>
            </a:r>
          </a:p>
          <a:p>
            <a:pPr algn="ctr">
              <a:spcBef>
                <a:spcPts val="0"/>
              </a:spcBef>
              <a:buNone/>
            </a:pPr>
            <a:endParaRPr lang="es-ES" sz="1800" b="1" i="1" dirty="0">
              <a:solidFill>
                <a:srgbClr val="0000CC"/>
              </a:solidFill>
            </a:endParaRPr>
          </a:p>
          <a:p>
            <a:pPr algn="ctr">
              <a:buNone/>
            </a:pPr>
            <a:endParaRPr lang="es-ES" sz="2300" b="1" i="1" dirty="0">
              <a:solidFill>
                <a:srgbClr val="006699"/>
              </a:solidFill>
            </a:endParaRPr>
          </a:p>
          <a:p>
            <a:pPr algn="ctr">
              <a:buNone/>
            </a:pPr>
            <a:endParaRPr lang="es-ES" sz="2500" b="1" i="1" dirty="0">
              <a:solidFill>
                <a:srgbClr val="00669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750" dirty="0"/>
              <a:t>Compañeros de viaje (Prólogo </a:t>
            </a:r>
            <a:r>
              <a:rPr lang="es-ES" sz="3750" dirty="0">
                <a:latin typeface="Times New Roman"/>
                <a:cs typeface="Times New Roman"/>
              </a:rPr>
              <a:t>§9)</a:t>
            </a:r>
            <a:endParaRPr lang="es-PE" sz="3750" dirty="0"/>
          </a:p>
        </p:txBody>
      </p:sp>
      <p:sp>
        <p:nvSpPr>
          <p:cNvPr id="3" name="2 Marcador de contenido"/>
          <p:cNvSpPr>
            <a:spLocks noGrp="1"/>
          </p:cNvSpPr>
          <p:nvPr>
            <p:ph sz="quarter" idx="1"/>
          </p:nvPr>
        </p:nvSpPr>
        <p:spPr/>
        <p:txBody>
          <a:bodyPr>
            <a:noAutofit/>
          </a:bodyPr>
          <a:lstStyle/>
          <a:p>
            <a:pPr algn="ctr">
              <a:spcBef>
                <a:spcPts val="0"/>
              </a:spcBef>
              <a:buNone/>
            </a:pPr>
            <a:r>
              <a:rPr lang="es-ES" sz="1800" b="1" i="1" dirty="0">
                <a:solidFill>
                  <a:srgbClr val="0000CC"/>
                </a:solidFill>
              </a:rPr>
              <a:t>“</a:t>
            </a:r>
            <a:r>
              <a:rPr lang="es-PE" sz="1800" b="1" i="1" dirty="0">
                <a:solidFill>
                  <a:srgbClr val="0000CC"/>
                </a:solidFill>
              </a:rPr>
              <a:t>Compañeros para su camino busca el creador, y no cadáveres, ni tampoco rebaños y creyentes. Compañeros en la creación busca el creador, que escriban nuevos valores en tablas nuevas. </a:t>
            </a:r>
          </a:p>
          <a:p>
            <a:pPr algn="ctr">
              <a:spcBef>
                <a:spcPts val="0"/>
              </a:spcBef>
              <a:buNone/>
            </a:pPr>
            <a:r>
              <a:rPr lang="es-PE" sz="1800" b="1" i="1" dirty="0">
                <a:solidFill>
                  <a:srgbClr val="0000CC"/>
                </a:solidFill>
              </a:rPr>
              <a:t>Compañeros busca el creador, y colaboradores en la recolección: pues todo está en él maduro para la cosecha. Pero le faltan las cien hoces: por ello arranca las espigas y está enojado. </a:t>
            </a:r>
          </a:p>
          <a:p>
            <a:pPr algn="ctr">
              <a:spcBef>
                <a:spcPts val="0"/>
              </a:spcBef>
              <a:buNone/>
            </a:pPr>
            <a:r>
              <a:rPr lang="es-PE" sz="1800" b="1" i="1" dirty="0">
                <a:solidFill>
                  <a:srgbClr val="0000CC"/>
                </a:solidFill>
              </a:rPr>
              <a:t>Compañeros busca el creador, que sepan afilar sus hoces. Aniquiladores se los llamará, y despreciadores del bien y del mal. Pero son los cosechadores y los que celebran fiestas. […] </a:t>
            </a:r>
          </a:p>
          <a:p>
            <a:pPr algn="ctr">
              <a:spcBef>
                <a:spcPts val="0"/>
              </a:spcBef>
              <a:buNone/>
            </a:pPr>
            <a:r>
              <a:rPr lang="es-PE" sz="1800" b="1" i="1" dirty="0">
                <a:solidFill>
                  <a:srgbClr val="0000CC"/>
                </a:solidFill>
              </a:rPr>
              <a:t>No debo ser pastor ni sepulturero. Y ni siquiera voy a volver a hablar con el pueblo nunca; por última vez he hablado a un muerto. </a:t>
            </a:r>
          </a:p>
          <a:p>
            <a:pPr algn="ctr">
              <a:spcBef>
                <a:spcPts val="0"/>
              </a:spcBef>
              <a:buNone/>
            </a:pPr>
            <a:r>
              <a:rPr lang="es-PE" sz="1800" b="1" i="1" dirty="0">
                <a:solidFill>
                  <a:srgbClr val="0000CC"/>
                </a:solidFill>
              </a:rPr>
              <a:t>A los creadores, a los cosechadores, a los que celebran fiestas quiero unirme: voy a mostrarles el arco iris y todas las escaleras del superhombre.</a:t>
            </a:r>
            <a:r>
              <a:rPr lang="es-ES" sz="1800" b="1" i="1" dirty="0">
                <a:solidFill>
                  <a:srgbClr val="0000CC"/>
                </a:solidFill>
              </a:rPr>
              <a:t>” </a:t>
            </a:r>
          </a:p>
          <a:p>
            <a:pPr algn="ctr">
              <a:buNone/>
            </a:pPr>
            <a:endParaRPr lang="es-ES" sz="2300" b="1" i="1" dirty="0">
              <a:solidFill>
                <a:srgbClr val="006699"/>
              </a:solidFill>
            </a:endParaRPr>
          </a:p>
          <a:p>
            <a:pPr algn="ctr">
              <a:buNone/>
            </a:pPr>
            <a:endParaRPr lang="es-ES" sz="2500" b="1" i="1" dirty="0">
              <a:solidFill>
                <a:srgbClr val="0066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750" dirty="0"/>
              <a:t>El águila y la serpiente (Prólogo </a:t>
            </a:r>
            <a:r>
              <a:rPr lang="es-ES" sz="3750" dirty="0">
                <a:latin typeface="Times New Roman"/>
                <a:cs typeface="Times New Roman"/>
              </a:rPr>
              <a:t>§10)</a:t>
            </a:r>
            <a:endParaRPr lang="es-PE" sz="3750" dirty="0"/>
          </a:p>
        </p:txBody>
      </p:sp>
      <p:sp>
        <p:nvSpPr>
          <p:cNvPr id="3" name="2 Marcador de contenido"/>
          <p:cNvSpPr>
            <a:spLocks noGrp="1"/>
          </p:cNvSpPr>
          <p:nvPr>
            <p:ph sz="quarter" idx="1"/>
          </p:nvPr>
        </p:nvSpPr>
        <p:spPr/>
        <p:txBody>
          <a:bodyPr>
            <a:noAutofit/>
          </a:bodyPr>
          <a:lstStyle/>
          <a:p>
            <a:pPr algn="ctr">
              <a:spcBef>
                <a:spcPts val="0"/>
              </a:spcBef>
              <a:buNone/>
            </a:pPr>
            <a:r>
              <a:rPr lang="es-ES" sz="1500" b="1" i="1" dirty="0">
                <a:solidFill>
                  <a:srgbClr val="0000CC"/>
                </a:solidFill>
              </a:rPr>
              <a:t>“</a:t>
            </a:r>
            <a:r>
              <a:rPr lang="es-PE" sz="1500" b="1" i="1" dirty="0">
                <a:solidFill>
                  <a:srgbClr val="0000CC"/>
                </a:solidFill>
              </a:rPr>
              <a:t>Esto es lo que Zaratustra dijo a su corazón cuando el sol estaba en pleno mediodía: entonces se puso a mirar inquisitivamente hacia la altura - pues había oído por encima de sí el agudo grito de un pájaro. Y he aquí que un águila cruzaba el aire trazando amplios círculos y de él colgaba una serpiente, no como si fuera una presa, sino una amiga: pues se mantenía enroscada a su cuello. </a:t>
            </a:r>
          </a:p>
          <a:p>
            <a:pPr algn="ctr">
              <a:spcBef>
                <a:spcPts val="0"/>
              </a:spcBef>
              <a:buNone/>
            </a:pPr>
            <a:r>
              <a:rPr lang="es-PE" sz="1500" b="1" i="1" dirty="0">
                <a:solidFill>
                  <a:srgbClr val="0000CC"/>
                </a:solidFill>
              </a:rPr>
              <a:t>«¡Son mis animales!, dijo Zaratustra, y se alegró de corazón. El animal más orgulloso debajo del sol, y el animal más inteligente debajo del sol - han salido para explorar el terreno. Quieren averiguar si Zaratustra vive todavía. En verdad, ¿vivo yo todavía? </a:t>
            </a:r>
          </a:p>
          <a:p>
            <a:pPr algn="ctr">
              <a:spcBef>
                <a:spcPts val="0"/>
              </a:spcBef>
              <a:buNone/>
            </a:pPr>
            <a:r>
              <a:rPr lang="es-PE" sz="1500" b="1" i="1" dirty="0">
                <a:solidFill>
                  <a:srgbClr val="0000CC"/>
                </a:solidFill>
              </a:rPr>
              <a:t>He encontrado más peligros entre los hombres que entre los animales, peligrosos son los caminos que recorre Zaratustra. ¡Que mis animales me guíen!»</a:t>
            </a:r>
            <a:r>
              <a:rPr lang="es-ES" sz="1500" b="1" i="1" dirty="0">
                <a:solidFill>
                  <a:srgbClr val="0000CC"/>
                </a:solidFill>
              </a:rPr>
              <a:t>” </a:t>
            </a:r>
          </a:p>
          <a:p>
            <a:pPr algn="ctr">
              <a:buNone/>
            </a:pPr>
            <a:endParaRPr lang="es-ES" sz="2300" b="1" i="1" dirty="0">
              <a:solidFill>
                <a:srgbClr val="006699"/>
              </a:solidFill>
            </a:endParaRPr>
          </a:p>
          <a:p>
            <a:pPr algn="ctr">
              <a:buNone/>
            </a:pPr>
            <a:endParaRPr lang="es-ES" sz="2500" b="1" i="1" dirty="0">
              <a:solidFill>
                <a:srgbClr val="006699"/>
              </a:solidFill>
            </a:endParaRPr>
          </a:p>
        </p:txBody>
      </p:sp>
      <p:pic>
        <p:nvPicPr>
          <p:cNvPr id="1026" name="Picture 2" descr="http://1.bp.blogspot.com/-ufzPEHdVaXs/UCRGFfvSfOI/AAAAAAAAGgw/t3qZvAWKGDQ/s640/lena-hades-15.jpg"/>
          <p:cNvPicPr>
            <a:picLocks noChangeAspect="1" noChangeArrowheads="1"/>
          </p:cNvPicPr>
          <p:nvPr/>
        </p:nvPicPr>
        <p:blipFill>
          <a:blip r:embed="rId2" cstate="print"/>
          <a:srcRect/>
          <a:stretch>
            <a:fillRect/>
          </a:stretch>
        </p:blipFill>
        <p:spPr bwMode="auto">
          <a:xfrm>
            <a:off x="3779912" y="3645024"/>
            <a:ext cx="2274639" cy="2952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Bibliografía </a:t>
            </a:r>
            <a:endParaRPr lang="es-PE" sz="4300" dirty="0"/>
          </a:p>
        </p:txBody>
      </p:sp>
      <p:sp>
        <p:nvSpPr>
          <p:cNvPr id="3" name="2 Marcador de contenido"/>
          <p:cNvSpPr>
            <a:spLocks noGrp="1"/>
          </p:cNvSpPr>
          <p:nvPr>
            <p:ph sz="quarter" idx="1"/>
          </p:nvPr>
        </p:nvSpPr>
        <p:spPr/>
        <p:txBody>
          <a:bodyPr>
            <a:normAutofit/>
          </a:bodyPr>
          <a:lstStyle/>
          <a:p>
            <a:pPr>
              <a:spcBef>
                <a:spcPts val="0"/>
              </a:spcBef>
              <a:buNone/>
            </a:pPr>
            <a:endParaRPr lang="es-ES" sz="2000" b="1" dirty="0"/>
          </a:p>
          <a:p>
            <a:pPr>
              <a:spcBef>
                <a:spcPts val="0"/>
              </a:spcBef>
              <a:buNone/>
            </a:pPr>
            <a:r>
              <a:rPr lang="es-ES" sz="2000" b="1" dirty="0"/>
              <a:t>Principal.-</a:t>
            </a:r>
          </a:p>
          <a:p>
            <a:pPr>
              <a:spcBef>
                <a:spcPts val="0"/>
              </a:spcBef>
              <a:buNone/>
            </a:pPr>
            <a:r>
              <a:rPr lang="es-ES" sz="2000" dirty="0"/>
              <a:t>NIETZSCHE,  Friedrich</a:t>
            </a:r>
          </a:p>
          <a:p>
            <a:pPr>
              <a:spcBef>
                <a:spcPts val="0"/>
              </a:spcBef>
              <a:buNone/>
            </a:pPr>
            <a:r>
              <a:rPr lang="es-ES" sz="2000" dirty="0"/>
              <a:t>2013   </a:t>
            </a:r>
            <a:r>
              <a:rPr lang="es-ES" sz="2000" i="1" dirty="0" err="1"/>
              <a:t>Ecce</a:t>
            </a:r>
            <a:r>
              <a:rPr lang="es-ES" sz="2000" i="1" dirty="0"/>
              <a:t> homo</a:t>
            </a:r>
            <a:r>
              <a:rPr lang="es-ES" sz="2000" dirty="0"/>
              <a:t>. Madrid: Alianza Editorial.</a:t>
            </a:r>
          </a:p>
          <a:p>
            <a:pPr>
              <a:spcBef>
                <a:spcPts val="0"/>
              </a:spcBef>
              <a:buNone/>
            </a:pPr>
            <a:r>
              <a:rPr lang="es-ES" sz="2000" dirty="0"/>
              <a:t>2011   </a:t>
            </a:r>
            <a:r>
              <a:rPr lang="es-ES" sz="2000" i="1" dirty="0"/>
              <a:t>Así habló Zaratustra</a:t>
            </a:r>
            <a:r>
              <a:rPr lang="es-ES" sz="2000" dirty="0"/>
              <a:t>. Madrid: Alianza Editorial.</a:t>
            </a:r>
          </a:p>
          <a:p>
            <a:pPr>
              <a:spcBef>
                <a:spcPts val="0"/>
              </a:spcBef>
              <a:buNone/>
            </a:pPr>
            <a:r>
              <a:rPr lang="es-ES" sz="2000" dirty="0"/>
              <a:t>2009   </a:t>
            </a:r>
            <a:r>
              <a:rPr lang="es-ES" sz="2000" i="1" dirty="0"/>
              <a:t>La gaya ciencia</a:t>
            </a:r>
            <a:r>
              <a:rPr lang="es-ES" sz="2000" dirty="0"/>
              <a:t>. Madrid: Akal editores.</a:t>
            </a:r>
          </a:p>
          <a:p>
            <a:pPr>
              <a:spcBef>
                <a:spcPts val="0"/>
              </a:spcBef>
              <a:buNone/>
            </a:pPr>
            <a:endParaRPr lang="es-ES" sz="2000" dirty="0"/>
          </a:p>
          <a:p>
            <a:pPr>
              <a:spcBef>
                <a:spcPts val="0"/>
              </a:spcBef>
              <a:buNone/>
            </a:pPr>
            <a:r>
              <a:rPr lang="es-ES" sz="2000" b="1" dirty="0"/>
              <a:t>Secundaria.- </a:t>
            </a:r>
          </a:p>
          <a:p>
            <a:pPr>
              <a:spcBef>
                <a:spcPts val="0"/>
              </a:spcBef>
              <a:buNone/>
            </a:pPr>
            <a:r>
              <a:rPr lang="es-ES" sz="2000" dirty="0"/>
              <a:t>FINK, Eugen</a:t>
            </a:r>
          </a:p>
          <a:p>
            <a:pPr>
              <a:spcBef>
                <a:spcPts val="0"/>
              </a:spcBef>
              <a:buNone/>
            </a:pPr>
            <a:r>
              <a:rPr lang="es-ES" sz="2000" dirty="0"/>
              <a:t>1989   </a:t>
            </a:r>
            <a:r>
              <a:rPr lang="es-ES" sz="2000" i="1" dirty="0"/>
              <a:t>La filosofía de Nietzsche</a:t>
            </a:r>
            <a:r>
              <a:rPr lang="es-ES" sz="2000" dirty="0"/>
              <a:t>. Madrid: Alianza Editorial.</a:t>
            </a:r>
          </a:p>
          <a:p>
            <a:pPr>
              <a:spcBef>
                <a:spcPts val="0"/>
              </a:spcBef>
              <a:buNone/>
            </a:pPr>
            <a:endParaRPr lang="es-ES" sz="2000" dirty="0"/>
          </a:p>
          <a:p>
            <a:pPr>
              <a:spcBef>
                <a:spcPts val="0"/>
              </a:spcBef>
              <a:buNone/>
            </a:pPr>
            <a:r>
              <a:rPr lang="es-ES" sz="2000" dirty="0"/>
              <a:t>FREY, Herbert</a:t>
            </a:r>
          </a:p>
          <a:p>
            <a:pPr>
              <a:spcBef>
                <a:spcPts val="0"/>
              </a:spcBef>
              <a:buNone/>
            </a:pPr>
            <a:r>
              <a:rPr lang="es-ES" sz="2000" dirty="0"/>
              <a:t>2009   “¿Qué Dios ha muerto? Nietzsche, el nihilista antinihilista”.  En </a:t>
            </a:r>
            <a:r>
              <a:rPr lang="es-ES" sz="2000" i="1" dirty="0"/>
              <a:t>Revista</a:t>
            </a:r>
          </a:p>
          <a:p>
            <a:pPr>
              <a:spcBef>
                <a:spcPts val="0"/>
              </a:spcBef>
              <a:buNone/>
            </a:pPr>
            <a:r>
              <a:rPr lang="es-ES" sz="2000" i="1" dirty="0"/>
              <a:t>           Mexicana de Sociología</a:t>
            </a:r>
            <a:r>
              <a:rPr lang="es-ES" sz="2000" dirty="0"/>
              <a:t>, Vol. 71, No. 4, oct./dic. 2009, pp. 715-736. </a:t>
            </a:r>
          </a:p>
          <a:p>
            <a:pPr>
              <a:spcBef>
                <a:spcPts val="0"/>
              </a:spcBef>
              <a:buNone/>
            </a:pPr>
            <a:endParaRPr lang="es-ES" sz="2000" dirty="0"/>
          </a:p>
          <a:p>
            <a:pPr>
              <a:spcBef>
                <a:spcPts val="0"/>
              </a:spcBef>
              <a:buNone/>
            </a:pPr>
            <a:endParaRPr lang="es-ES" sz="2000" dirty="0"/>
          </a:p>
          <a:p>
            <a:pPr>
              <a:spcBef>
                <a:spcPts val="0"/>
              </a:spcBef>
              <a:buNone/>
            </a:pPr>
            <a:endParaRPr lang="es-PE" sz="2000" dirty="0"/>
          </a:p>
          <a:p>
            <a:pPr>
              <a:spcBef>
                <a:spcPts val="0"/>
              </a:spcBef>
              <a:buNone/>
            </a:pPr>
            <a:endParaRPr lang="es-E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Bibliografía </a:t>
            </a:r>
            <a:endParaRPr lang="es-PE" sz="4300" dirty="0"/>
          </a:p>
        </p:txBody>
      </p:sp>
      <p:sp>
        <p:nvSpPr>
          <p:cNvPr id="3" name="2 Marcador de contenido"/>
          <p:cNvSpPr>
            <a:spLocks noGrp="1"/>
          </p:cNvSpPr>
          <p:nvPr>
            <p:ph sz="quarter" idx="1"/>
          </p:nvPr>
        </p:nvSpPr>
        <p:spPr/>
        <p:txBody>
          <a:bodyPr>
            <a:normAutofit/>
          </a:bodyPr>
          <a:lstStyle/>
          <a:p>
            <a:pPr>
              <a:spcBef>
                <a:spcPts val="0"/>
              </a:spcBef>
              <a:buNone/>
            </a:pPr>
            <a:endParaRPr lang="es-ES" sz="2300" dirty="0"/>
          </a:p>
          <a:p>
            <a:pPr>
              <a:spcBef>
                <a:spcPts val="0"/>
              </a:spcBef>
              <a:buNone/>
            </a:pPr>
            <a:r>
              <a:rPr lang="es-ES" sz="2000" b="1" dirty="0"/>
              <a:t>Secundaria.- </a:t>
            </a:r>
          </a:p>
          <a:p>
            <a:pPr>
              <a:spcBef>
                <a:spcPts val="0"/>
              </a:spcBef>
              <a:buNone/>
            </a:pPr>
            <a:r>
              <a:rPr lang="es-ES" sz="2000" dirty="0"/>
              <a:t>HEIDEGGER, Martin</a:t>
            </a:r>
          </a:p>
          <a:p>
            <a:pPr>
              <a:spcBef>
                <a:spcPts val="0"/>
              </a:spcBef>
              <a:buNone/>
            </a:pPr>
            <a:r>
              <a:rPr lang="es-ES" sz="2000" dirty="0"/>
              <a:t>1994   “¿Quién es el Zaratustra de Nietzsche?” En: </a:t>
            </a:r>
            <a:r>
              <a:rPr lang="es-ES" sz="2000" i="1" dirty="0"/>
              <a:t>Conferencias y artículos.</a:t>
            </a:r>
          </a:p>
          <a:p>
            <a:pPr>
              <a:spcBef>
                <a:spcPts val="0"/>
              </a:spcBef>
              <a:buNone/>
            </a:pPr>
            <a:r>
              <a:rPr lang="es-ES" sz="2000" i="1" dirty="0"/>
              <a:t>           </a:t>
            </a:r>
            <a:r>
              <a:rPr lang="es-ES" sz="2000" dirty="0"/>
              <a:t>Barcelona: Serbal.</a:t>
            </a:r>
            <a:endParaRPr lang="es-PE" sz="2000" dirty="0"/>
          </a:p>
          <a:p>
            <a:pPr>
              <a:spcBef>
                <a:spcPts val="0"/>
              </a:spcBef>
              <a:buNone/>
            </a:pPr>
            <a:endParaRPr lang="es-ES" sz="2000" dirty="0"/>
          </a:p>
          <a:p>
            <a:pPr>
              <a:spcBef>
                <a:spcPts val="0"/>
              </a:spcBef>
              <a:buNone/>
            </a:pPr>
            <a:r>
              <a:rPr lang="es-ES" sz="2000" dirty="0"/>
              <a:t>LAISECA, Laura</a:t>
            </a:r>
          </a:p>
          <a:p>
            <a:pPr>
              <a:spcBef>
                <a:spcPts val="0"/>
              </a:spcBef>
              <a:buNone/>
            </a:pPr>
            <a:r>
              <a:rPr lang="es-ES" sz="2000" dirty="0"/>
              <a:t>2001   </a:t>
            </a:r>
            <a:r>
              <a:rPr lang="es-ES" sz="2000" i="1" dirty="0"/>
              <a:t>El nihilismo europeo. El nihilismo de la moral y la tragedia anticristiana en</a:t>
            </a:r>
          </a:p>
          <a:p>
            <a:pPr>
              <a:spcBef>
                <a:spcPts val="0"/>
              </a:spcBef>
              <a:buNone/>
            </a:pPr>
            <a:r>
              <a:rPr lang="es-ES" sz="2000" i="1" dirty="0"/>
              <a:t>           Nietzsche</a:t>
            </a:r>
            <a:r>
              <a:rPr lang="es-ES" sz="2000" dirty="0"/>
              <a:t>. Buenos Aires: Editorial Biblos.</a:t>
            </a:r>
          </a:p>
          <a:p>
            <a:pPr>
              <a:spcBef>
                <a:spcPts val="0"/>
              </a:spcBef>
              <a:buNone/>
            </a:pPr>
            <a:endParaRPr lang="es-ES" sz="2000" dirty="0"/>
          </a:p>
          <a:p>
            <a:pPr>
              <a:spcBef>
                <a:spcPts val="0"/>
              </a:spcBef>
              <a:buNone/>
            </a:pPr>
            <a:endParaRPr lang="es-E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Así habló Zaratustra</a:t>
            </a:r>
            <a:endParaRPr lang="es-PE" sz="4300" dirty="0"/>
          </a:p>
        </p:txBody>
      </p:sp>
      <p:sp>
        <p:nvSpPr>
          <p:cNvPr id="3" name="2 Marcador de contenido"/>
          <p:cNvSpPr>
            <a:spLocks noGrp="1"/>
          </p:cNvSpPr>
          <p:nvPr>
            <p:ph sz="quarter" idx="1"/>
          </p:nvPr>
        </p:nvSpPr>
        <p:spPr/>
        <p:txBody>
          <a:bodyPr>
            <a:normAutofit/>
          </a:bodyPr>
          <a:lstStyle/>
          <a:p>
            <a:r>
              <a:rPr lang="es-ES" sz="2800" dirty="0"/>
              <a:t>El gran referente de la filosofía nietzscheana, </a:t>
            </a:r>
            <a:r>
              <a:rPr lang="es-ES" sz="2800" i="1" dirty="0"/>
              <a:t>Así habló Zaratustra </a:t>
            </a:r>
            <a:r>
              <a:rPr lang="es-ES" sz="2800" dirty="0"/>
              <a:t>aborda temáticas diversas dentro de una visión filosófica que ya ha iniciado su fase madura.</a:t>
            </a:r>
          </a:p>
          <a:p>
            <a:r>
              <a:rPr lang="es-ES" sz="2800" dirty="0"/>
              <a:t>De hecho, Nietzsche concibió los primeros bosquejos mientras aún no terminaba de redactar la versión definitiva de </a:t>
            </a:r>
            <a:r>
              <a:rPr lang="es-ES" sz="2800" i="1" dirty="0"/>
              <a:t>La gaya ciencia</a:t>
            </a:r>
            <a:r>
              <a:rPr lang="es-ES" sz="2800" dirty="0"/>
              <a:t>.</a:t>
            </a:r>
          </a:p>
          <a:p>
            <a:r>
              <a:rPr lang="es-ES" sz="2800" dirty="0"/>
              <a:t>Consta de cuatro partes que fueron publicándose sucesivamente entre 1883 y 1885.  </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Así habló Zaratustra</a:t>
            </a:r>
            <a:endParaRPr lang="es-PE" sz="4300" dirty="0"/>
          </a:p>
        </p:txBody>
      </p:sp>
      <p:sp>
        <p:nvSpPr>
          <p:cNvPr id="3" name="2 Marcador de contenido"/>
          <p:cNvSpPr>
            <a:spLocks noGrp="1"/>
          </p:cNvSpPr>
          <p:nvPr>
            <p:ph sz="quarter" idx="1"/>
          </p:nvPr>
        </p:nvSpPr>
        <p:spPr/>
        <p:txBody>
          <a:bodyPr>
            <a:normAutofit/>
          </a:bodyPr>
          <a:lstStyle/>
          <a:p>
            <a:r>
              <a:rPr lang="es-ES" sz="2800" dirty="0"/>
              <a:t>Nietzsche pone a esta obra en un lugar decisivo de su creatividad filosófica porque: </a:t>
            </a:r>
          </a:p>
          <a:p>
            <a:pPr lvl="2">
              <a:buClr>
                <a:srgbClr val="333399"/>
              </a:buClr>
              <a:buFont typeface="Wingdings 2" pitchFamily="18" charset="2"/>
              <a:buChar char=""/>
            </a:pPr>
            <a:r>
              <a:rPr lang="es-ES" sz="2200" b="1" dirty="0">
                <a:solidFill>
                  <a:srgbClr val="333399"/>
                </a:solidFill>
              </a:rPr>
              <a:t>lleva el concepto de lo “dionisíaco” al nivel de acción suprema;</a:t>
            </a:r>
          </a:p>
          <a:p>
            <a:pPr lvl="2">
              <a:buClr>
                <a:srgbClr val="333399"/>
              </a:buClr>
              <a:buFont typeface="Wingdings 2" pitchFamily="18" charset="2"/>
              <a:buChar char=""/>
            </a:pPr>
            <a:r>
              <a:rPr lang="es-ES" sz="2200" b="1" dirty="0">
                <a:solidFill>
                  <a:srgbClr val="333399"/>
                </a:solidFill>
              </a:rPr>
              <a:t>desarrolla minuciosamente el concepto de eterno retorno como contexto de esa acción;</a:t>
            </a:r>
          </a:p>
          <a:p>
            <a:pPr lvl="2">
              <a:buClr>
                <a:srgbClr val="333399"/>
              </a:buClr>
              <a:buFont typeface="Wingdings 2" pitchFamily="18" charset="2"/>
              <a:buChar char=""/>
            </a:pPr>
            <a:r>
              <a:rPr lang="es-ES" sz="2200" b="1" dirty="0">
                <a:solidFill>
                  <a:srgbClr val="333399"/>
                </a:solidFill>
              </a:rPr>
              <a:t>alumbra la voluntad de poder como liberación moral; </a:t>
            </a:r>
          </a:p>
          <a:p>
            <a:pPr lvl="2">
              <a:buClr>
                <a:srgbClr val="333399"/>
              </a:buClr>
              <a:buFont typeface="Wingdings 2" pitchFamily="18" charset="2"/>
              <a:buChar char=""/>
            </a:pPr>
            <a:r>
              <a:rPr lang="es-ES" sz="2200" b="1" dirty="0">
                <a:solidFill>
                  <a:srgbClr val="333399"/>
                </a:solidFill>
              </a:rPr>
              <a:t>desarrolla la propuesta del superhombre (</a:t>
            </a:r>
            <a:r>
              <a:rPr lang="es-PE" sz="2200" b="1" i="1" dirty="0">
                <a:solidFill>
                  <a:srgbClr val="333399"/>
                </a:solidFill>
              </a:rPr>
              <a:t>Übermensch</a:t>
            </a:r>
            <a:r>
              <a:rPr lang="es-ES" sz="2200" b="1" dirty="0">
                <a:solidFill>
                  <a:srgbClr val="333399"/>
                </a:solidFill>
              </a:rPr>
              <a:t>) como una realidad inminente.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Zaratustra contra Zaratustra</a:t>
            </a:r>
            <a:endParaRPr lang="es-PE" sz="4300" dirty="0"/>
          </a:p>
        </p:txBody>
      </p:sp>
      <p:sp>
        <p:nvSpPr>
          <p:cNvPr id="3" name="2 Marcador de contenido"/>
          <p:cNvSpPr>
            <a:spLocks noGrp="1"/>
          </p:cNvSpPr>
          <p:nvPr>
            <p:ph sz="quarter" idx="1"/>
          </p:nvPr>
        </p:nvSpPr>
        <p:spPr/>
        <p:txBody>
          <a:bodyPr>
            <a:normAutofit/>
          </a:bodyPr>
          <a:lstStyle/>
          <a:p>
            <a:pPr algn="ctr">
              <a:buNone/>
            </a:pPr>
            <a:r>
              <a:rPr lang="es-ES" sz="2250" b="1" i="1" dirty="0">
                <a:solidFill>
                  <a:schemeClr val="accent2">
                    <a:lumMod val="50000"/>
                  </a:schemeClr>
                </a:solidFill>
              </a:rPr>
              <a:t>“No se me ha preguntado qué significa cabalmente en mi boca, en boca del primer inmoralista, el nombre Zaratustra. Zaratustra fue el primero en advertir que la auténtica rueda que hace moverse a las cosas es la lucha entre el bien y el mal – la trasposición de la moral a lo metafísico como fuerza, causa, fin en sí, es obra </a:t>
            </a:r>
            <a:r>
              <a:rPr lang="es-ES" sz="2250" b="1" dirty="0">
                <a:solidFill>
                  <a:schemeClr val="accent2">
                    <a:lumMod val="50000"/>
                  </a:schemeClr>
                </a:solidFill>
              </a:rPr>
              <a:t>suya</a:t>
            </a:r>
            <a:r>
              <a:rPr lang="es-ES" sz="2250" b="1" i="1" dirty="0">
                <a:solidFill>
                  <a:schemeClr val="accent2">
                    <a:lumMod val="50000"/>
                  </a:schemeClr>
                </a:solidFill>
              </a:rPr>
              <a:t>. Zaratustra </a:t>
            </a:r>
            <a:r>
              <a:rPr lang="es-ES" sz="2250" b="1" dirty="0">
                <a:solidFill>
                  <a:schemeClr val="accent2">
                    <a:lumMod val="50000"/>
                  </a:schemeClr>
                </a:solidFill>
              </a:rPr>
              <a:t>creó</a:t>
            </a:r>
            <a:r>
              <a:rPr lang="es-ES" sz="2250" b="1" i="1" dirty="0">
                <a:solidFill>
                  <a:schemeClr val="accent2">
                    <a:lumMod val="50000"/>
                  </a:schemeClr>
                </a:solidFill>
              </a:rPr>
              <a:t> ese error, el más fatal de todos, la moral; en consecuencia, también él tiene que ser el primero en </a:t>
            </a:r>
            <a:r>
              <a:rPr lang="es-ES" sz="2250" b="1" dirty="0">
                <a:solidFill>
                  <a:schemeClr val="accent2">
                    <a:lumMod val="50000"/>
                  </a:schemeClr>
                </a:solidFill>
              </a:rPr>
              <a:t>reconocerlo</a:t>
            </a:r>
            <a:r>
              <a:rPr lang="es-ES" sz="2250" b="1" i="1" dirty="0">
                <a:solidFill>
                  <a:schemeClr val="accent2">
                    <a:lumMod val="50000"/>
                  </a:schemeClr>
                </a:solidFill>
              </a:rPr>
              <a:t>.</a:t>
            </a:r>
          </a:p>
          <a:p>
            <a:pPr algn="ctr">
              <a:buNone/>
            </a:pPr>
            <a:r>
              <a:rPr lang="es-ES" sz="2250" b="1" i="1" dirty="0">
                <a:solidFill>
                  <a:schemeClr val="accent2">
                    <a:lumMod val="50000"/>
                  </a:schemeClr>
                </a:solidFill>
              </a:rPr>
              <a:t>La autosuperación de la moral por veracidad, la autosuperación del moralista en su antítesis – en </a:t>
            </a:r>
            <a:r>
              <a:rPr lang="es-ES" sz="2250" b="1" dirty="0">
                <a:solidFill>
                  <a:schemeClr val="accent2">
                    <a:lumMod val="50000"/>
                  </a:schemeClr>
                </a:solidFill>
              </a:rPr>
              <a:t>mí</a:t>
            </a:r>
            <a:r>
              <a:rPr lang="es-ES" sz="2250" b="1" i="1" dirty="0">
                <a:solidFill>
                  <a:schemeClr val="accent2">
                    <a:lumMod val="50000"/>
                  </a:schemeClr>
                </a:solidFill>
              </a:rPr>
              <a:t> – es lo que significa en mi boca el nombre Zaratustra.” </a:t>
            </a:r>
          </a:p>
          <a:p>
            <a:pPr algn="ctr">
              <a:buNone/>
            </a:pPr>
            <a:r>
              <a:rPr lang="es-ES" sz="2250" b="1" dirty="0">
                <a:solidFill>
                  <a:schemeClr val="accent2">
                    <a:lumMod val="50000"/>
                  </a:schemeClr>
                </a:solidFill>
              </a:rPr>
              <a:t>(Ecce homo, Por qué soy un destino,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i="1" dirty="0"/>
              <a:t>Incipit tragoedia </a:t>
            </a:r>
            <a:r>
              <a:rPr lang="es-ES" sz="4300" dirty="0"/>
              <a:t>(LGC </a:t>
            </a:r>
            <a:r>
              <a:rPr lang="es-ES" sz="4300" dirty="0">
                <a:latin typeface="Georgia"/>
              </a:rPr>
              <a:t>§</a:t>
            </a:r>
            <a:r>
              <a:rPr lang="es-ES" sz="4300" dirty="0"/>
              <a:t> 342)</a:t>
            </a:r>
            <a:endParaRPr lang="es-PE" sz="4300" dirty="0"/>
          </a:p>
        </p:txBody>
      </p:sp>
      <p:sp>
        <p:nvSpPr>
          <p:cNvPr id="3" name="2 Marcador de contenido"/>
          <p:cNvSpPr>
            <a:spLocks noGrp="1"/>
          </p:cNvSpPr>
          <p:nvPr>
            <p:ph sz="quarter" idx="1"/>
          </p:nvPr>
        </p:nvSpPr>
        <p:spPr/>
        <p:txBody>
          <a:bodyPr>
            <a:normAutofit/>
          </a:bodyPr>
          <a:lstStyle/>
          <a:p>
            <a:pPr algn="ctr">
              <a:buNone/>
            </a:pPr>
            <a:r>
              <a:rPr lang="es-ES" sz="2200" b="1" i="1" dirty="0">
                <a:solidFill>
                  <a:schemeClr val="accent2">
                    <a:lumMod val="50000"/>
                  </a:schemeClr>
                </a:solidFill>
              </a:rPr>
              <a:t>“Cuando Zaratustra tenia treinta años, abandonó su patria y el lago Urmi y se fue a la montaña. Allí gozó de su espíritu y su soledad, y no se cansó de ello por espacio de diez años. Pero finalmente se transformó su corazón – y una mañana se levantó con la aurora, se puso frente al sol y le habló como sigue: ¡tú, gran astro! «¡Qué sería tu felicidad, si no tuvieses aquellos para los que brillas! Hace diez años que subes a mi cueva: te hubieras cansado de tu luz y de este camino sin mí. Mi águila y mi serpiente; pero te hemos esperado todas las mañanas, hemos recogido tu abundancia, cual abeja que ha acumulado demasiada miel, necesito manos que tiendan, quisiera dar y repartir, hasta que los sabios entre los hombres se regocijen otra vez con su estupidez y los pobres, con su riqueza.»”</a:t>
            </a:r>
            <a:endParaRPr lang="es-PE" sz="2200" b="1" i="1" dirty="0">
              <a:solidFill>
                <a:schemeClr val="accent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i="1" dirty="0"/>
              <a:t>Incipit tragoedia </a:t>
            </a:r>
            <a:r>
              <a:rPr lang="es-ES" sz="4300" dirty="0"/>
              <a:t>(LGC </a:t>
            </a:r>
            <a:r>
              <a:rPr lang="es-ES" sz="4300" dirty="0">
                <a:latin typeface="Georgia"/>
              </a:rPr>
              <a:t>§</a:t>
            </a:r>
            <a:r>
              <a:rPr lang="es-ES" sz="4300" dirty="0"/>
              <a:t> 342)</a:t>
            </a:r>
            <a:endParaRPr lang="es-PE" sz="4300" dirty="0"/>
          </a:p>
        </p:txBody>
      </p:sp>
      <p:sp>
        <p:nvSpPr>
          <p:cNvPr id="3" name="2 Marcador de contenido"/>
          <p:cNvSpPr>
            <a:spLocks noGrp="1"/>
          </p:cNvSpPr>
          <p:nvPr>
            <p:ph sz="quarter" idx="1"/>
          </p:nvPr>
        </p:nvSpPr>
        <p:spPr/>
        <p:txBody>
          <a:bodyPr>
            <a:normAutofit/>
          </a:bodyPr>
          <a:lstStyle/>
          <a:p>
            <a:pPr algn="ctr">
              <a:buNone/>
            </a:pPr>
            <a:r>
              <a:rPr lang="es-ES" sz="2200" b="1" i="1" dirty="0">
                <a:solidFill>
                  <a:schemeClr val="accent2">
                    <a:lumMod val="50000"/>
                  </a:schemeClr>
                </a:solidFill>
              </a:rPr>
              <a:t>“«Para ello tengo que descender a las bajuras: como tú lo haces por la noche cuando te hundes detrás del mar, llevando luz hasta el mundo subterráneo, tú, astro pletórico – como tú, tengo que </a:t>
            </a:r>
            <a:r>
              <a:rPr lang="es-ES" sz="2200" b="1" dirty="0">
                <a:solidFill>
                  <a:schemeClr val="accent2">
                    <a:lumMod val="50000"/>
                  </a:schemeClr>
                </a:solidFill>
              </a:rPr>
              <a:t>ponerme</a:t>
            </a:r>
            <a:r>
              <a:rPr lang="es-ES" sz="2200" b="1" i="1" dirty="0">
                <a:solidFill>
                  <a:schemeClr val="accent2">
                    <a:lumMod val="50000"/>
                  </a:schemeClr>
                </a:solidFill>
              </a:rPr>
              <a:t>, como dicen los hombres los hombres a los que quiero descender. ¡Bendíceme, pues, ojo sereno capaz de ver sin envidia hasta una dicha excesiva! ¡Bendice la copa que quiere desbordarse, para que el agua fluya de ella cual oro y lleve a todas partes el reflejo de tu gloria! ¡Mira! Esta copa quiere vaciarse otra vez y Zaratustra otra vez quiere volver a ser hombre.» – Así comenzó el ocaso de Zaratustra.”</a:t>
            </a:r>
            <a:endParaRPr lang="es-PE" sz="2200" b="1" i="1" dirty="0">
              <a:solidFill>
                <a:schemeClr val="accent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Así habló Zaratustra – un libro…</a:t>
            </a:r>
            <a:endParaRPr lang="es-PE" sz="4300" dirty="0"/>
          </a:p>
        </p:txBody>
      </p:sp>
      <p:sp>
        <p:nvSpPr>
          <p:cNvPr id="3" name="2 Marcador de contenido"/>
          <p:cNvSpPr>
            <a:spLocks noGrp="1"/>
          </p:cNvSpPr>
          <p:nvPr>
            <p:ph sz="quarter" idx="1"/>
          </p:nvPr>
        </p:nvSpPr>
        <p:spPr/>
        <p:txBody>
          <a:bodyPr>
            <a:noAutofit/>
          </a:bodyPr>
          <a:lstStyle/>
          <a:p>
            <a:pPr lvl="1">
              <a:buFont typeface="Wingdings" pitchFamily="2" charset="2"/>
              <a:buChar char="v"/>
            </a:pPr>
            <a:r>
              <a:rPr lang="es-ES" sz="2800" b="1" i="1" dirty="0">
                <a:solidFill>
                  <a:srgbClr val="336699"/>
                </a:solidFill>
              </a:rPr>
              <a:t>Para todos </a:t>
            </a:r>
            <a:r>
              <a:rPr lang="es-ES" sz="2800" dirty="0"/>
              <a:t>porque sus propuestas pueden ser comprendidas por quienes tengan cuestionamientos sobre los límites de su propia humanidad; </a:t>
            </a:r>
          </a:p>
          <a:p>
            <a:pPr lvl="1">
              <a:buFont typeface="Wingdings" pitchFamily="2" charset="2"/>
              <a:buChar char="v"/>
            </a:pPr>
            <a:r>
              <a:rPr lang="es-ES" sz="2800" b="1" i="1" dirty="0">
                <a:solidFill>
                  <a:srgbClr val="336699"/>
                </a:solidFill>
              </a:rPr>
              <a:t>Para nadie</a:t>
            </a:r>
            <a:r>
              <a:rPr lang="es-ES" sz="2800" dirty="0">
                <a:solidFill>
                  <a:srgbClr val="336699"/>
                </a:solidFill>
              </a:rPr>
              <a:t> </a:t>
            </a:r>
            <a:r>
              <a:rPr lang="es-ES" sz="2800" dirty="0"/>
              <a:t>porque, en tanto pionero, no tiene una tradición donde enraizar sus cuestionamientos.  </a:t>
            </a:r>
          </a:p>
          <a:p>
            <a:endParaRPr lang="es-ES" dirty="0"/>
          </a:p>
          <a:p>
            <a:pPr algn="ctr">
              <a:spcBef>
                <a:spcPts val="0"/>
              </a:spcBef>
              <a:buNone/>
            </a:pPr>
            <a:r>
              <a:rPr lang="es-ES" sz="2500" b="1" i="1" dirty="0">
                <a:solidFill>
                  <a:srgbClr val="336699"/>
                </a:solidFill>
              </a:rPr>
              <a:t>“¡Yo Zaratustra, el abogado de la vida, el abogado del sufrimiento, el abogado del círculo – te llamo a ti el más abismal de mis pensamientos!” </a:t>
            </a:r>
            <a:r>
              <a:rPr lang="es-ES" sz="2500" b="1" dirty="0">
                <a:solidFill>
                  <a:srgbClr val="336699"/>
                </a:solidFill>
              </a:rPr>
              <a:t>(III, </a:t>
            </a:r>
            <a:r>
              <a:rPr lang="es-ES" sz="2500" b="1" i="1" dirty="0">
                <a:solidFill>
                  <a:srgbClr val="336699"/>
                </a:solidFill>
              </a:rPr>
              <a:t>El convaleciente</a:t>
            </a:r>
            <a:r>
              <a:rPr lang="es-ES" sz="2500" b="1" dirty="0">
                <a:solidFill>
                  <a:srgbClr val="336699"/>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i="1" dirty="0"/>
              <a:t>El legado de La gaya ciencia</a:t>
            </a:r>
            <a:endParaRPr lang="es-PE" sz="3600" i="1" dirty="0"/>
          </a:p>
        </p:txBody>
      </p:sp>
      <p:sp>
        <p:nvSpPr>
          <p:cNvPr id="3" name="2 Marcador de contenido"/>
          <p:cNvSpPr>
            <a:spLocks noGrp="1"/>
          </p:cNvSpPr>
          <p:nvPr>
            <p:ph sz="quarter" idx="1"/>
          </p:nvPr>
        </p:nvSpPr>
        <p:spPr/>
        <p:txBody>
          <a:bodyPr>
            <a:normAutofit/>
          </a:bodyPr>
          <a:lstStyle/>
          <a:p>
            <a:r>
              <a:rPr lang="es-ES" sz="2800" dirty="0"/>
              <a:t>Sigue por la línea de </a:t>
            </a:r>
            <a:r>
              <a:rPr lang="es-ES" sz="2800" i="1" dirty="0"/>
              <a:t>Aurora</a:t>
            </a:r>
            <a:r>
              <a:rPr lang="es-ES" sz="2800" dirty="0"/>
              <a:t> al</a:t>
            </a:r>
            <a:r>
              <a:rPr lang="es-MX" sz="2800" dirty="0"/>
              <a:t> asumir conjuntamente la misión de indicar el camino de liberación del hombre por esta doble vía:</a:t>
            </a:r>
          </a:p>
          <a:p>
            <a:pPr lvl="1">
              <a:buFont typeface="Wingdings" panose="05000000000000000000" pitchFamily="2" charset="2"/>
              <a:buChar char="Ø"/>
            </a:pPr>
            <a:r>
              <a:rPr lang="es-MX" b="1" dirty="0">
                <a:solidFill>
                  <a:srgbClr val="663300"/>
                </a:solidFill>
              </a:rPr>
              <a:t>desenmascaramiento psicológico de sus propias aspiraciones de autosuperación; </a:t>
            </a:r>
          </a:p>
          <a:p>
            <a:pPr lvl="1">
              <a:buFont typeface="Wingdings" panose="05000000000000000000" pitchFamily="2" charset="2"/>
              <a:buChar char="Ø"/>
            </a:pPr>
            <a:r>
              <a:rPr lang="es-MX" b="1" dirty="0">
                <a:solidFill>
                  <a:srgbClr val="663300"/>
                </a:solidFill>
              </a:rPr>
              <a:t>negación de cualesquiera pretensiones de trascendencia en el ser del mundo.</a:t>
            </a:r>
            <a:endParaRPr lang="es-ES" b="1" dirty="0">
              <a:solidFill>
                <a:srgbClr val="663300"/>
              </a:solidFill>
            </a:endParaRPr>
          </a:p>
          <a:p>
            <a:r>
              <a:rPr lang="es-ES" sz="2800" dirty="0"/>
              <a:t>Publicado originalmente en 1882, su segunda edición tuvo lugar 5 años después tras completar </a:t>
            </a:r>
            <a:r>
              <a:rPr lang="es-ES" sz="2800" i="1" dirty="0"/>
              <a:t>Más allá del bien y del mal</a:t>
            </a:r>
            <a:r>
              <a:rPr lang="es-ES" sz="2800"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2003</TotalTime>
  <Words>2932</Words>
  <Application>Microsoft Office PowerPoint</Application>
  <PresentationFormat>Presentación en pantalla (4:3)</PresentationFormat>
  <Paragraphs>118</Paragraphs>
  <Slides>28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Century Schoolbook</vt:lpstr>
      <vt:lpstr>Franklin Gothic Book</vt:lpstr>
      <vt:lpstr>Georgia</vt:lpstr>
      <vt:lpstr>Perpetua</vt:lpstr>
      <vt:lpstr>Times New Roman</vt:lpstr>
      <vt:lpstr>Wingdings</vt:lpstr>
      <vt:lpstr>Wingdings 2</vt:lpstr>
      <vt:lpstr>Equidad</vt:lpstr>
      <vt:lpstr>Nietzsche</vt:lpstr>
      <vt:lpstr>Así habló Zaratustra</vt:lpstr>
      <vt:lpstr>Así habló Zaratustra</vt:lpstr>
      <vt:lpstr>Así habló Zaratustra</vt:lpstr>
      <vt:lpstr>Zaratustra contra Zaratustra</vt:lpstr>
      <vt:lpstr>Incipit tragoedia (LGC § 342)</vt:lpstr>
      <vt:lpstr>Incipit tragoedia (LGC § 342)</vt:lpstr>
      <vt:lpstr>Así habló Zaratustra – un libro…</vt:lpstr>
      <vt:lpstr>El legado de La gaya ciencia</vt:lpstr>
      <vt:lpstr>El legado de La gaya ciencia</vt:lpstr>
      <vt:lpstr>El legado de La gaya ciencia</vt:lpstr>
      <vt:lpstr>El legado de La gaya ciencia</vt:lpstr>
      <vt:lpstr>El legado de La gaya ciencia</vt:lpstr>
      <vt:lpstr>El legado de La gaya ciencia</vt:lpstr>
      <vt:lpstr>El loco en la plaza</vt:lpstr>
      <vt:lpstr>El loco en la plaza</vt:lpstr>
      <vt:lpstr>El loco en la plaza</vt:lpstr>
      <vt:lpstr>La gaya ciencia: Dios ha muerto</vt:lpstr>
      <vt:lpstr>La gaya ciencia: Dios ha muerto</vt:lpstr>
      <vt:lpstr>El loco en la plaza, otra vez (Prólogo §3)</vt:lpstr>
      <vt:lpstr>El loco en la plaza, otra vez (Prólogo §3)</vt:lpstr>
      <vt:lpstr>El loco en la plaza, otra vez (Prólogo §3)</vt:lpstr>
      <vt:lpstr>El mar del desprecio (Prólogo §3)</vt:lpstr>
      <vt:lpstr>Compañeros de viaje (Prólogo §9)</vt:lpstr>
      <vt:lpstr>Compañeros de viaje (Prólogo §9)</vt:lpstr>
      <vt:lpstr>El águila y la serpiente (Prólogo §10)</vt:lpstr>
      <vt:lpstr>Bibliografía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Nietzsche</dc:title>
  <dc:creator>Cesar</dc:creator>
  <cp:lastModifiedBy>Rosa Elvira Vargas Della Casa</cp:lastModifiedBy>
  <cp:revision>153</cp:revision>
  <dcterms:created xsi:type="dcterms:W3CDTF">2013-08-18T22:48:46Z</dcterms:created>
  <dcterms:modified xsi:type="dcterms:W3CDTF">2024-05-04T15:51:09Z</dcterms:modified>
</cp:coreProperties>
</file>