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78" r:id="rId6"/>
    <p:sldId id="292" r:id="rId7"/>
    <p:sldId id="293" r:id="rId8"/>
    <p:sldId id="284" r:id="rId9"/>
    <p:sldId id="282" r:id="rId10"/>
    <p:sldId id="283" r:id="rId11"/>
    <p:sldId id="261" r:id="rId12"/>
    <p:sldId id="262" r:id="rId13"/>
    <p:sldId id="263" r:id="rId14"/>
    <p:sldId id="264" r:id="rId15"/>
    <p:sldId id="267" r:id="rId16"/>
    <p:sldId id="269" r:id="rId17"/>
    <p:sldId id="270" r:id="rId18"/>
    <p:sldId id="295" r:id="rId19"/>
    <p:sldId id="296" r:id="rId20"/>
    <p:sldId id="297" r:id="rId21"/>
    <p:sldId id="276" r:id="rId22"/>
    <p:sldId id="279" r:id="rId23"/>
    <p:sldId id="281" r:id="rId24"/>
    <p:sldId id="298" r:id="rId25"/>
    <p:sldId id="299" r:id="rId26"/>
    <p:sldId id="300" r:id="rId27"/>
    <p:sldId id="259" r:id="rId28"/>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6699"/>
    <a:srgbClr val="333399"/>
    <a:srgbClr val="006666"/>
    <a:srgbClr val="006699"/>
    <a:srgbClr val="6600FF"/>
    <a:srgbClr val="3333CC"/>
    <a:srgbClr val="0033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Título"/>
          <p:cNvSpPr>
            <a:spLocks noGrp="1"/>
          </p:cNvSpPr>
          <p:nvPr>
            <p:ph type="ctrTitle"/>
          </p:nvPr>
        </p:nvSpPr>
        <p:spPr>
          <a:xfrm>
            <a:off x="381000" y="4853411"/>
            <a:ext cx="8458200" cy="1222375"/>
          </a:xfrm>
        </p:spPr>
        <p:txBody>
          <a:bodyPr anchor="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2" name="1 Marcador de pie de página"/>
          <p:cNvSpPr>
            <a:spLocks noGrp="1"/>
          </p:cNvSpPr>
          <p:nvPr>
            <p:ph type="ftr" sz="quarter" idx="11"/>
          </p:nvPr>
        </p:nvSpPr>
        <p:spPr/>
        <p:txBody>
          <a:bodyPr/>
          <a:lstStyle/>
          <a:p>
            <a:endParaRPr lang="es-PE" dirty="0"/>
          </a:p>
        </p:txBody>
      </p:sp>
      <p:sp>
        <p:nvSpPr>
          <p:cNvPr id="15" name="14 Marcador de número de diapositiva"/>
          <p:cNvSpPr>
            <a:spLocks noGrp="1"/>
          </p:cNvSpPr>
          <p:nvPr>
            <p:ph type="sldNum" sz="quarter" idx="12"/>
          </p:nvPr>
        </p:nvSpPr>
        <p:spPr>
          <a:xfrm>
            <a:off x="8229600" y="6473952"/>
            <a:ext cx="758952" cy="246888"/>
          </a:xfrm>
        </p:spPr>
        <p:txBody>
          <a:bodyPr/>
          <a:lstStyle/>
          <a:p>
            <a:fld id="{48EB03EE-D93C-4270-A9C6-6E621E609858}" type="slidenum">
              <a:rPr lang="es-PE" smtClean="0"/>
              <a:pPr/>
              <a:t>‹Nº›</a:t>
            </a:fld>
            <a:endParaRPr lang="es-P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19" name="18 Marcador de pie de página"/>
          <p:cNvSpPr>
            <a:spLocks noGrp="1"/>
          </p:cNvSpPr>
          <p:nvPr>
            <p:ph type="ftr" sz="quarter" idx="11"/>
          </p:nvPr>
        </p:nvSpPr>
        <p:spPr>
          <a:xfrm>
            <a:off x="3581400" y="76200"/>
            <a:ext cx="2895600" cy="288925"/>
          </a:xfrm>
        </p:spPr>
        <p:txBody>
          <a:bodyPr/>
          <a:lstStyle/>
          <a:p>
            <a:endParaRPr lang="es-PE" dirty="0"/>
          </a:p>
        </p:txBody>
      </p:sp>
      <p:sp>
        <p:nvSpPr>
          <p:cNvPr id="16" name="15 Marcador de número de diapositiva"/>
          <p:cNvSpPr>
            <a:spLocks noGrp="1"/>
          </p:cNvSpPr>
          <p:nvPr>
            <p:ph type="sldNum" sz="quarter" idx="12"/>
          </p:nvPr>
        </p:nvSpPr>
        <p:spPr>
          <a:xfrm>
            <a:off x="8229600" y="6473952"/>
            <a:ext cx="758952" cy="246888"/>
          </a:xfrm>
        </p:spPr>
        <p:txBody>
          <a:bodyPr/>
          <a:lstStyle/>
          <a:p>
            <a:fld id="{48EB03EE-D93C-4270-A9C6-6E621E609858}"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19" name="18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11" name="10 Marcador de pie de página"/>
          <p:cNvSpPr>
            <a:spLocks noGrp="1"/>
          </p:cNvSpPr>
          <p:nvPr>
            <p:ph type="ftr" sz="quarter" idx="11"/>
          </p:nvPr>
        </p:nvSpPr>
        <p:spPr/>
        <p:txBody>
          <a:bodyPr/>
          <a:lstStyle/>
          <a:p>
            <a:endParaRPr lang="es-PE" dirty="0"/>
          </a:p>
        </p:txBody>
      </p:sp>
      <p:sp>
        <p:nvSpPr>
          <p:cNvPr id="16" name="15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10" name="9 Marcador de pie de página"/>
          <p:cNvSpPr>
            <a:spLocks noGrp="1"/>
          </p:cNvSpPr>
          <p:nvPr>
            <p:ph type="ftr" sz="quarter" idx="11"/>
          </p:nvPr>
        </p:nvSpPr>
        <p:spPr/>
        <p:txBody>
          <a:bodyPr/>
          <a:lstStyle/>
          <a:p>
            <a:endParaRPr lang="es-PE" dirty="0"/>
          </a:p>
        </p:txBody>
      </p:sp>
      <p:sp>
        <p:nvSpPr>
          <p:cNvPr id="31" name="30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a:xfrm>
            <a:off x="8229600" y="6477000"/>
            <a:ext cx="762000" cy="246888"/>
          </a:xfrm>
        </p:spPr>
        <p:txBody>
          <a:bodyPr/>
          <a:lstStyle/>
          <a:p>
            <a:fld id="{48EB03EE-D93C-4270-A9C6-6E621E609858}" type="slidenum">
              <a:rPr lang="es-PE" smtClean="0"/>
              <a:pPr/>
              <a:t>‹Nº›</a:t>
            </a:fld>
            <a:endParaRPr lang="es-PE" dirty="0"/>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21" name="20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24" name="23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29" name="28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dirty="0"/>
              <a:t>Haga clic en el icono para agregar una imagen</a:t>
            </a:r>
            <a:endParaRPr kumimoji="0" lang="en-US" dirty="0"/>
          </a:p>
        </p:txBody>
      </p:sp>
      <p:sp>
        <p:nvSpPr>
          <p:cNvPr id="7" name="6 Marcador de fecha"/>
          <p:cNvSpPr>
            <a:spLocks noGrp="1"/>
          </p:cNvSpPr>
          <p:nvPr>
            <p:ph type="dt" sz="half" idx="10"/>
          </p:nvPr>
        </p:nvSpPr>
        <p:spPr/>
        <p:txBody>
          <a:bodyPr/>
          <a:lstStyle/>
          <a:p>
            <a:fld id="{7D1F8322-0BF7-4ED1-9700-BD329EB2B3E8}" type="datetimeFigureOut">
              <a:rPr lang="es-PE" smtClean="0"/>
              <a:pPr/>
              <a:t>11/05/2023</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31" name="30 Marcador de número de diapositiva"/>
          <p:cNvSpPr>
            <a:spLocks noGrp="1"/>
          </p:cNvSpPr>
          <p:nvPr>
            <p:ph type="sldNum" sz="quarter" idx="12"/>
          </p:nvPr>
        </p:nvSpPr>
        <p:spPr/>
        <p:txBody>
          <a:bodyPr/>
          <a:lstStyle/>
          <a:p>
            <a:fld id="{48EB03EE-D93C-4270-A9C6-6E621E609858}" type="slidenum">
              <a:rPr lang="es-PE" smtClean="0"/>
              <a:pPr/>
              <a:t>‹Nº›</a:t>
            </a:fld>
            <a:endParaRPr lang="es-PE" dirty="0"/>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D1F8322-0BF7-4ED1-9700-BD329EB2B3E8}" type="datetimeFigureOut">
              <a:rPr lang="es-PE" smtClean="0"/>
              <a:pPr/>
              <a:t>11/05/2023</a:t>
            </a:fld>
            <a:endParaRPr lang="es-PE" dirty="0"/>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PE" dirty="0"/>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8EB03EE-D93C-4270-A9C6-6E621E609858}" type="slidenum">
              <a:rPr lang="es-PE" smtClean="0"/>
              <a:pPr/>
              <a:t>‹Nº›</a:t>
            </a:fld>
            <a:endParaRPr lang="es-PE" dirty="0"/>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400" dirty="0"/>
              <a:t>Nietzsche</a:t>
            </a:r>
            <a:endParaRPr lang="es-PE" sz="4400" dirty="0"/>
          </a:p>
        </p:txBody>
      </p:sp>
      <p:sp>
        <p:nvSpPr>
          <p:cNvPr id="3" name="2 Subtítulo"/>
          <p:cNvSpPr>
            <a:spLocks noGrp="1"/>
          </p:cNvSpPr>
          <p:nvPr>
            <p:ph type="subTitle" idx="1"/>
          </p:nvPr>
        </p:nvSpPr>
        <p:spPr/>
        <p:txBody>
          <a:bodyPr>
            <a:normAutofit/>
          </a:bodyPr>
          <a:lstStyle/>
          <a:p>
            <a:r>
              <a:rPr lang="es-ES" sz="3200" dirty="0"/>
              <a:t>Del crepúsculo de lo viejo…</a:t>
            </a:r>
            <a:endParaRPr lang="es-PE" sz="3200" dirty="0"/>
          </a:p>
        </p:txBody>
      </p:sp>
      <p:pic>
        <p:nvPicPr>
          <p:cNvPr id="11266" name="Picture 2" descr="http://upload.wikimedia.org/wikipedia/commons/5/58/Sunset_2007-1.jpg"/>
          <p:cNvPicPr>
            <a:picLocks noChangeAspect="1" noChangeArrowheads="1"/>
          </p:cNvPicPr>
          <p:nvPr/>
        </p:nvPicPr>
        <p:blipFill>
          <a:blip r:embed="rId2" cstate="print"/>
          <a:srcRect/>
          <a:stretch>
            <a:fillRect/>
          </a:stretch>
        </p:blipFill>
        <p:spPr bwMode="auto">
          <a:xfrm>
            <a:off x="2357422" y="642918"/>
            <a:ext cx="4766657" cy="338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2900" dirty="0"/>
              <a:t>Los mayores vicios de la tradición filosófica</a:t>
            </a:r>
            <a:endParaRPr lang="es-PE" sz="2900" dirty="0"/>
          </a:p>
        </p:txBody>
      </p:sp>
      <p:sp>
        <p:nvSpPr>
          <p:cNvPr id="3" name="2 Marcador de contenido"/>
          <p:cNvSpPr>
            <a:spLocks noGrp="1"/>
          </p:cNvSpPr>
          <p:nvPr>
            <p:ph idx="1"/>
          </p:nvPr>
        </p:nvSpPr>
        <p:spPr/>
        <p:txBody>
          <a:bodyPr>
            <a:normAutofit/>
          </a:bodyPr>
          <a:lstStyle/>
          <a:p>
            <a:pPr>
              <a:spcBef>
                <a:spcPts val="0"/>
              </a:spcBef>
            </a:pPr>
            <a:endParaRPr lang="es-ES" sz="2400" b="1" i="1" dirty="0">
              <a:solidFill>
                <a:schemeClr val="accent4">
                  <a:lumMod val="50000"/>
                </a:schemeClr>
              </a:solidFill>
            </a:endParaRPr>
          </a:p>
          <a:p>
            <a:pPr>
              <a:spcBef>
                <a:spcPts val="0"/>
              </a:spcBef>
              <a:buClr>
                <a:schemeClr val="accent2">
                  <a:lumMod val="75000"/>
                </a:schemeClr>
              </a:buClr>
            </a:pPr>
            <a:r>
              <a:rPr lang="es-ES" sz="2400" b="1" i="1" dirty="0">
                <a:solidFill>
                  <a:schemeClr val="tx2">
                    <a:lumMod val="50000"/>
                    <a:lumOff val="50000"/>
                  </a:schemeClr>
                </a:solidFill>
              </a:rPr>
              <a:t>Tercera tesis </a:t>
            </a:r>
            <a:endParaRPr lang="es-PE" sz="2400" b="1" dirty="0">
              <a:solidFill>
                <a:schemeClr val="tx2">
                  <a:lumMod val="50000"/>
                  <a:lumOff val="50000"/>
                </a:schemeClr>
              </a:solidFill>
            </a:endParaRPr>
          </a:p>
          <a:p>
            <a:pPr>
              <a:spcBef>
                <a:spcPts val="0"/>
              </a:spcBef>
              <a:buClr>
                <a:schemeClr val="accent2">
                  <a:lumMod val="75000"/>
                </a:schemeClr>
              </a:buClr>
              <a:buNone/>
            </a:pPr>
            <a:r>
              <a:rPr lang="es-ES" sz="2400" dirty="0"/>
              <a:t>Todas las argumentaciones (fábulas) en defensa del «otro» mundo no son sino evidencia de una calumnia motivada por el afán de venganza hacia esta vida. </a:t>
            </a:r>
            <a:endParaRPr lang="es-PE" sz="2400" dirty="0"/>
          </a:p>
          <a:p>
            <a:pPr>
              <a:spcBef>
                <a:spcPts val="0"/>
              </a:spcBef>
              <a:buClr>
                <a:schemeClr val="accent2">
                  <a:lumMod val="75000"/>
                </a:schemeClr>
              </a:buClr>
              <a:buNone/>
            </a:pPr>
            <a:r>
              <a:rPr lang="es-ES" sz="2400" dirty="0"/>
              <a:t> </a:t>
            </a:r>
            <a:endParaRPr lang="es-PE" sz="2400" dirty="0"/>
          </a:p>
          <a:p>
            <a:pPr>
              <a:spcBef>
                <a:spcPts val="0"/>
              </a:spcBef>
              <a:buClr>
                <a:schemeClr val="accent2">
                  <a:lumMod val="75000"/>
                </a:schemeClr>
              </a:buClr>
            </a:pPr>
            <a:r>
              <a:rPr lang="es-ES" sz="2400" b="1" i="1" dirty="0">
                <a:solidFill>
                  <a:schemeClr val="tx2">
                    <a:lumMod val="50000"/>
                    <a:lumOff val="50000"/>
                  </a:schemeClr>
                </a:solidFill>
              </a:rPr>
              <a:t>Cuarta tesis </a:t>
            </a:r>
            <a:endParaRPr lang="es-PE" sz="2400" b="1" i="1" dirty="0">
              <a:solidFill>
                <a:schemeClr val="tx2">
                  <a:lumMod val="50000"/>
                  <a:lumOff val="50000"/>
                </a:schemeClr>
              </a:solidFill>
            </a:endParaRPr>
          </a:p>
          <a:p>
            <a:pPr>
              <a:spcBef>
                <a:spcPts val="0"/>
              </a:spcBef>
              <a:buClr>
                <a:schemeClr val="accent2">
                  <a:lumMod val="75000"/>
                </a:schemeClr>
              </a:buClr>
              <a:buNone/>
            </a:pPr>
            <a:r>
              <a:rPr lang="es-ES" sz="2400" dirty="0"/>
              <a:t>La división del mundo en uno «verdadero» y otro «aparente» no es sino una repetición de este último pero en “versión corregida”. </a:t>
            </a:r>
            <a:endParaRPr lang="es-PE" sz="2400" dirty="0"/>
          </a:p>
          <a:p>
            <a:endParaRPr lang="es-PE"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PE" sz="2700" b="1" dirty="0"/>
            </a:br>
            <a:r>
              <a:rPr lang="es-PE" sz="2700" i="1" dirty="0"/>
              <a:t>Cómo el «mundo verdadero» terminó convirtiéndose en una fábula</a:t>
            </a:r>
            <a:br>
              <a:rPr lang="es-PE" dirty="0"/>
            </a:br>
            <a:endParaRPr lang="es-PE" dirty="0"/>
          </a:p>
        </p:txBody>
      </p:sp>
      <p:sp>
        <p:nvSpPr>
          <p:cNvPr id="3" name="2 Marcador de contenido"/>
          <p:cNvSpPr>
            <a:spLocks noGrp="1"/>
          </p:cNvSpPr>
          <p:nvPr>
            <p:ph idx="1"/>
          </p:nvPr>
        </p:nvSpPr>
        <p:spPr/>
        <p:txBody>
          <a:bodyPr>
            <a:normAutofit/>
          </a:bodyPr>
          <a:lstStyle/>
          <a:p>
            <a:pPr algn="ctr">
              <a:buNone/>
            </a:pPr>
            <a:r>
              <a:rPr lang="es-PE" b="1" i="1" dirty="0">
                <a:solidFill>
                  <a:schemeClr val="accent1">
                    <a:lumMod val="50000"/>
                  </a:schemeClr>
                </a:solidFill>
              </a:rPr>
              <a:t>Historia de un error</a:t>
            </a:r>
          </a:p>
          <a:p>
            <a:pPr>
              <a:buNone/>
            </a:pPr>
            <a:endParaRPr lang="es-PE" sz="2800" dirty="0"/>
          </a:p>
          <a:p>
            <a:pPr algn="ctr">
              <a:buNone/>
            </a:pPr>
            <a:r>
              <a:rPr lang="es-PE" sz="2000" i="1" dirty="0"/>
              <a:t>1. El mundo verdadero, asequible al sabio, al piadoso, al virtuoso, – él vive en ese mundo, </a:t>
            </a:r>
            <a:r>
              <a:rPr lang="es-PE" sz="2000" dirty="0"/>
              <a:t>es ese mundo</a:t>
            </a:r>
            <a:r>
              <a:rPr lang="es-PE" sz="2000" i="1" dirty="0"/>
              <a:t>.</a:t>
            </a:r>
          </a:p>
          <a:p>
            <a:pPr algn="ctr">
              <a:buNone/>
            </a:pPr>
            <a:r>
              <a:rPr lang="es-PE" sz="2000" i="1" dirty="0"/>
              <a:t>(La forma más antigua de la Idea, relativamente inteligente, simple, convincente. Transcripción de la tesis «yo, Platón, </a:t>
            </a:r>
            <a:r>
              <a:rPr lang="es-PE" sz="2000" dirty="0"/>
              <a:t>soy </a:t>
            </a:r>
            <a:r>
              <a:rPr lang="es-PE" sz="2000" i="1" dirty="0"/>
              <a:t>la verdad».)</a:t>
            </a:r>
          </a:p>
          <a:p>
            <a:pPr algn="ctr">
              <a:buNone/>
            </a:pPr>
            <a:endParaRPr lang="es-ES" sz="2000" i="1" dirty="0"/>
          </a:p>
          <a:p>
            <a:pPr algn="ctr">
              <a:buNone/>
            </a:pPr>
            <a:r>
              <a:rPr lang="es-ES" sz="2000" dirty="0">
                <a:solidFill>
                  <a:srgbClr val="003366"/>
                </a:solidFill>
              </a:rPr>
              <a:t>La Idea platónica, planteada como objeto inteligible de verdad, </a:t>
            </a:r>
            <a:r>
              <a:rPr lang="es-ES" sz="2000" dirty="0" err="1">
                <a:solidFill>
                  <a:srgbClr val="003366"/>
                </a:solidFill>
              </a:rPr>
              <a:t>sustancializa</a:t>
            </a:r>
            <a:r>
              <a:rPr lang="es-ES" sz="2000" dirty="0">
                <a:solidFill>
                  <a:srgbClr val="003366"/>
                </a:solidFill>
              </a:rPr>
              <a:t> ese ideal de trasmundo que Sócrates inicialmente motivó en su oposición a la vida aristocrática que se afirma a sí misma.</a:t>
            </a:r>
            <a:endParaRPr lang="es-PE" sz="2000" dirty="0">
              <a:solidFill>
                <a:srgbClr val="003366"/>
              </a:solidFill>
            </a:endParaRPr>
          </a:p>
          <a:p>
            <a:pPr>
              <a:buNone/>
            </a:pPr>
            <a:endParaRPr lang="es-P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PE" sz="2700" b="1" dirty="0"/>
            </a:br>
            <a:r>
              <a:rPr lang="es-PE" sz="2700" i="1" dirty="0"/>
              <a:t>Cómo el «mundo verdadero» terminó convirtiéndose en una fábula</a:t>
            </a:r>
            <a:br>
              <a:rPr lang="es-PE" i="1" dirty="0"/>
            </a:br>
            <a:endParaRPr lang="es-PE" i="1" dirty="0"/>
          </a:p>
        </p:txBody>
      </p:sp>
      <p:sp>
        <p:nvSpPr>
          <p:cNvPr id="3" name="2 Marcador de contenido"/>
          <p:cNvSpPr>
            <a:spLocks noGrp="1"/>
          </p:cNvSpPr>
          <p:nvPr>
            <p:ph idx="1"/>
          </p:nvPr>
        </p:nvSpPr>
        <p:spPr/>
        <p:txBody>
          <a:bodyPr>
            <a:normAutofit/>
          </a:bodyPr>
          <a:lstStyle/>
          <a:p>
            <a:pPr>
              <a:buNone/>
            </a:pPr>
            <a:endParaRPr lang="es-PE" sz="2800" b="1" dirty="0"/>
          </a:p>
          <a:p>
            <a:pPr algn="ctr">
              <a:buNone/>
            </a:pPr>
            <a:r>
              <a:rPr lang="es-PE" sz="2000" i="1" dirty="0"/>
              <a:t>2. El mundo verdadero, inasequible por ahora, pero prometido al sabio, al piadoso, al virtuoso («al pecador que hace penitencia»).</a:t>
            </a:r>
          </a:p>
          <a:p>
            <a:pPr algn="ctr">
              <a:buNone/>
            </a:pPr>
            <a:r>
              <a:rPr lang="es-PE" sz="2000" i="1" dirty="0"/>
              <a:t>(Progreso de la Idea: ésta se vuelve más sutil, más capciosa, más inaprensible, – </a:t>
            </a:r>
            <a:r>
              <a:rPr lang="es-PE" sz="2000" dirty="0"/>
              <a:t>se convierte en una mujer</a:t>
            </a:r>
            <a:r>
              <a:rPr lang="es-PE" sz="2000" i="1" dirty="0"/>
              <a:t>, se hace cristiana…)</a:t>
            </a:r>
          </a:p>
          <a:p>
            <a:pPr algn="ctr">
              <a:buNone/>
            </a:pPr>
            <a:endParaRPr lang="es-ES" sz="2000" i="1" dirty="0"/>
          </a:p>
          <a:p>
            <a:pPr algn="ctr">
              <a:buNone/>
            </a:pPr>
            <a:r>
              <a:rPr lang="es-ES" sz="2000" dirty="0">
                <a:solidFill>
                  <a:srgbClr val="003366"/>
                </a:solidFill>
              </a:rPr>
              <a:t>La teología cristiana, destinada a marcar el designio moral de la cultura occidental, asume el legado platónico y lo reestructura bajo el peso de los conceptos de culpa, redención y paraíso ultraterrenal.</a:t>
            </a:r>
            <a:endParaRPr lang="es-PE" sz="2000" dirty="0">
              <a:solidFill>
                <a:srgbClr val="003366"/>
              </a:solidFill>
            </a:endParaRPr>
          </a:p>
          <a:p>
            <a:pPr>
              <a:buNone/>
            </a:pPr>
            <a:endParaRPr lang="es-PE"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PE" sz="2700" b="1" dirty="0"/>
            </a:br>
            <a:r>
              <a:rPr lang="es-PE" sz="2700" i="1" dirty="0"/>
              <a:t>Cómo el «mundo verdadero» terminó convirtiéndose en una fábula</a:t>
            </a:r>
            <a:br>
              <a:rPr lang="es-PE" dirty="0"/>
            </a:br>
            <a:endParaRPr lang="es-PE" dirty="0"/>
          </a:p>
        </p:txBody>
      </p:sp>
      <p:sp>
        <p:nvSpPr>
          <p:cNvPr id="3" name="2 Marcador de contenido"/>
          <p:cNvSpPr>
            <a:spLocks noGrp="1"/>
          </p:cNvSpPr>
          <p:nvPr>
            <p:ph idx="1"/>
          </p:nvPr>
        </p:nvSpPr>
        <p:spPr/>
        <p:txBody>
          <a:bodyPr>
            <a:normAutofit/>
          </a:bodyPr>
          <a:lstStyle/>
          <a:p>
            <a:pPr algn="ctr">
              <a:buNone/>
            </a:pPr>
            <a:endParaRPr lang="es-PE" sz="2000" i="1" dirty="0"/>
          </a:p>
          <a:p>
            <a:pPr algn="ctr">
              <a:buNone/>
            </a:pPr>
            <a:r>
              <a:rPr lang="es-PE" sz="2000" i="1" dirty="0"/>
              <a:t>3. El mundo verdadero, inasequible, indemostrable, imprometible, pero, ya en cuanto pensado, un consuelo, una obligación, un imperativo. </a:t>
            </a:r>
          </a:p>
          <a:p>
            <a:pPr algn="ctr">
              <a:buNone/>
            </a:pPr>
            <a:r>
              <a:rPr lang="es-PE" sz="2000" i="1" dirty="0"/>
              <a:t>(En el fondo, el mismo Sol, pero visto a través de la niebla y el escepticismo; la Idea, sublimizada, pálida, nórdica, königsberguense.) </a:t>
            </a:r>
          </a:p>
          <a:p>
            <a:pPr algn="ctr">
              <a:buNone/>
            </a:pPr>
            <a:endParaRPr lang="es-ES" sz="2000" i="1" dirty="0"/>
          </a:p>
          <a:p>
            <a:pPr algn="ctr">
              <a:buNone/>
            </a:pPr>
            <a:r>
              <a:rPr lang="es-ES" sz="2000" dirty="0">
                <a:solidFill>
                  <a:srgbClr val="003366"/>
                </a:solidFill>
              </a:rPr>
              <a:t>La teoría moral kantiana encarna un giro especial de la noción de trasmundo al remitirlo a algo indemostrable en tanto que no es fenoménico: el trasmundo madura su expresión más extremadamente racionalista.</a:t>
            </a:r>
            <a:endParaRPr lang="es-PE" sz="2000" dirty="0">
              <a:solidFill>
                <a:srgbClr val="003366"/>
              </a:solidFill>
            </a:endParaRPr>
          </a:p>
          <a:p>
            <a:pPr>
              <a:buNone/>
            </a:pPr>
            <a:endParaRPr lang="es-PE"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PE" sz="2700" b="1" dirty="0"/>
            </a:br>
            <a:r>
              <a:rPr lang="es-PE" sz="2700" i="1" dirty="0"/>
              <a:t>Cómo el «mundo verdadero» terminó convirtiéndose en una fábula</a:t>
            </a:r>
            <a:br>
              <a:rPr lang="es-PE" dirty="0"/>
            </a:br>
            <a:endParaRPr lang="es-PE" dirty="0"/>
          </a:p>
        </p:txBody>
      </p:sp>
      <p:sp>
        <p:nvSpPr>
          <p:cNvPr id="3" name="2 Marcador de contenido"/>
          <p:cNvSpPr>
            <a:spLocks noGrp="1"/>
          </p:cNvSpPr>
          <p:nvPr>
            <p:ph idx="1"/>
          </p:nvPr>
        </p:nvSpPr>
        <p:spPr/>
        <p:txBody>
          <a:bodyPr>
            <a:normAutofit/>
          </a:bodyPr>
          <a:lstStyle/>
          <a:p>
            <a:pPr algn="ctr">
              <a:buNone/>
            </a:pPr>
            <a:endParaRPr lang="es-PE" sz="2000" i="1" dirty="0"/>
          </a:p>
          <a:p>
            <a:pPr algn="ctr">
              <a:buNone/>
            </a:pPr>
            <a:r>
              <a:rPr lang="es-PE" sz="2000" i="1" dirty="0"/>
              <a:t>4. El mundo verdadero – ¿inasequible? En todo caso, inalcanzado. Y en cuanto inalcanzado, también desconocido. Por consiguiente, tampoco consolador, redentor, obligante: ¿a qué podría obligarnos algo desconocido?...</a:t>
            </a:r>
          </a:p>
          <a:p>
            <a:pPr algn="ctr">
              <a:buNone/>
            </a:pPr>
            <a:r>
              <a:rPr lang="es-PE" sz="2000" i="1" dirty="0"/>
              <a:t>(Mañana gris. Primer bostezo de la razón. Canto de gallo del positivismo.)</a:t>
            </a:r>
          </a:p>
          <a:p>
            <a:pPr algn="ctr">
              <a:buNone/>
            </a:pPr>
            <a:endParaRPr lang="es-ES" sz="2000" i="1" dirty="0"/>
          </a:p>
          <a:p>
            <a:pPr algn="ctr">
              <a:buNone/>
            </a:pPr>
            <a:r>
              <a:rPr lang="es-ES" sz="2000" dirty="0">
                <a:solidFill>
                  <a:srgbClr val="003366"/>
                </a:solidFill>
              </a:rPr>
              <a:t>El positivismo asume un abierto distanciamiento frente al trasmundo, pero tampoco se decide a negarlo hasta sus últimas consecuencias: más bien, deriva lo “absoluto” a su modelo de método científico. </a:t>
            </a:r>
            <a:endParaRPr lang="es-PE" sz="2000" dirty="0">
              <a:solidFill>
                <a:srgbClr val="003366"/>
              </a:solidFill>
            </a:endParaRPr>
          </a:p>
          <a:p>
            <a:pPr>
              <a:buNone/>
            </a:pPr>
            <a:endParaRPr lang="es-PE"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PE" sz="2700" b="1" dirty="0"/>
            </a:br>
            <a:r>
              <a:rPr lang="es-PE" sz="2700" i="1" dirty="0"/>
              <a:t>Cómo el «mundo verdadero» terminó convirtiéndose en una fábula</a:t>
            </a:r>
            <a:br>
              <a:rPr lang="es-PE" dirty="0"/>
            </a:br>
            <a:endParaRPr lang="es-PE" dirty="0"/>
          </a:p>
        </p:txBody>
      </p:sp>
      <p:sp>
        <p:nvSpPr>
          <p:cNvPr id="3" name="2 Marcador de contenido"/>
          <p:cNvSpPr>
            <a:spLocks noGrp="1"/>
          </p:cNvSpPr>
          <p:nvPr>
            <p:ph idx="1"/>
          </p:nvPr>
        </p:nvSpPr>
        <p:spPr/>
        <p:txBody>
          <a:bodyPr>
            <a:normAutofit/>
          </a:bodyPr>
          <a:lstStyle/>
          <a:p>
            <a:pPr algn="ctr">
              <a:buNone/>
            </a:pPr>
            <a:endParaRPr lang="es-PE" sz="2000" i="1" dirty="0"/>
          </a:p>
          <a:p>
            <a:pPr algn="ctr">
              <a:buNone/>
            </a:pPr>
            <a:r>
              <a:rPr lang="es-PE" sz="2000" i="1" dirty="0"/>
              <a:t>5. El «mundo verdadero» – una Idea que ya no sirve para nada, que ya ni siquiera obliga, – una Idea que se ha vuelto inútil, superflua, </a:t>
            </a:r>
            <a:r>
              <a:rPr lang="es-PE" sz="2000" dirty="0"/>
              <a:t>por consiguiente</a:t>
            </a:r>
            <a:r>
              <a:rPr lang="es-PE" sz="2000" i="1" dirty="0"/>
              <a:t> una Idea refutada: ¡eliminémosla!  </a:t>
            </a:r>
          </a:p>
          <a:p>
            <a:pPr algn="ctr">
              <a:buNone/>
            </a:pPr>
            <a:r>
              <a:rPr lang="es-PE" sz="2000" i="1" dirty="0"/>
              <a:t>(Día claro; desayuno; retorno del </a:t>
            </a:r>
            <a:r>
              <a:rPr lang="es-PE" sz="2000" dirty="0"/>
              <a:t>bon sens</a:t>
            </a:r>
            <a:r>
              <a:rPr lang="es-PE" sz="2000" i="1" dirty="0"/>
              <a:t> y de la jovialidad; rubor avergonzado de Platón; ruido endiablado de todos los espíritus libres.)</a:t>
            </a:r>
          </a:p>
          <a:p>
            <a:pPr algn="ctr">
              <a:buNone/>
            </a:pPr>
            <a:endParaRPr lang="es-ES" sz="2000" i="1" dirty="0"/>
          </a:p>
          <a:p>
            <a:pPr algn="ctr">
              <a:buNone/>
            </a:pPr>
            <a:r>
              <a:rPr lang="es-ES" sz="2000" dirty="0">
                <a:solidFill>
                  <a:srgbClr val="003366"/>
                </a:solidFill>
              </a:rPr>
              <a:t>Ya va siendo hora de testificar con plena lucidez que el trasmundo en realidad es nada: la explicitación del nihilismo como refutación definitiva del </a:t>
            </a:r>
            <a:r>
              <a:rPr lang="es-PE" sz="2000" dirty="0">
                <a:solidFill>
                  <a:srgbClr val="003366"/>
                </a:solidFill>
              </a:rPr>
              <a:t>«mundo verdadero» es el primer paso para la liberación del hombre. </a:t>
            </a:r>
          </a:p>
          <a:p>
            <a:pPr algn="ctr">
              <a:buNone/>
            </a:pPr>
            <a:endParaRPr lang="es-PE"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PE" sz="2700" b="1" dirty="0"/>
            </a:br>
            <a:r>
              <a:rPr lang="es-PE" sz="2700" i="1" dirty="0"/>
              <a:t>Cómo el «mundo verdadero» terminó convirtiéndose en una fábula</a:t>
            </a:r>
            <a:br>
              <a:rPr lang="es-PE" dirty="0"/>
            </a:br>
            <a:endParaRPr lang="es-PE" dirty="0"/>
          </a:p>
        </p:txBody>
      </p:sp>
      <p:sp>
        <p:nvSpPr>
          <p:cNvPr id="3" name="2 Marcador de contenido"/>
          <p:cNvSpPr>
            <a:spLocks noGrp="1"/>
          </p:cNvSpPr>
          <p:nvPr>
            <p:ph idx="1"/>
          </p:nvPr>
        </p:nvSpPr>
        <p:spPr/>
        <p:txBody>
          <a:bodyPr>
            <a:normAutofit/>
          </a:bodyPr>
          <a:lstStyle/>
          <a:p>
            <a:pPr algn="ctr">
              <a:buNone/>
            </a:pPr>
            <a:endParaRPr lang="es-PE" sz="2000" i="1" dirty="0"/>
          </a:p>
          <a:p>
            <a:pPr>
              <a:buNone/>
            </a:pPr>
            <a:r>
              <a:rPr lang="es-PE" sz="2000" i="1" dirty="0"/>
              <a:t>6. Hemos eliminado el mundo verdadero: ¿qué mundo ha quedado?, ¿acaso el aparente?... ¡No!, </a:t>
            </a:r>
            <a:r>
              <a:rPr lang="es-PE" sz="2000" dirty="0"/>
              <a:t>¡al eliminar el mundo verdadero hemos eliminado también el aparente!  </a:t>
            </a:r>
          </a:p>
          <a:p>
            <a:pPr>
              <a:buNone/>
            </a:pPr>
            <a:r>
              <a:rPr lang="es-PE" sz="2000" i="1" dirty="0"/>
              <a:t>(Mediodía, instante de la sombra más corta; final del error más largo; punto culminante de la humanidad; INCIPIT ZARATHUSTRA.)</a:t>
            </a:r>
          </a:p>
          <a:p>
            <a:pPr algn="ctr">
              <a:buNone/>
            </a:pPr>
            <a:endParaRPr lang="es-ES" sz="2000" dirty="0">
              <a:solidFill>
                <a:srgbClr val="003366"/>
              </a:solidFill>
            </a:endParaRPr>
          </a:p>
          <a:p>
            <a:pPr algn="ctr">
              <a:buNone/>
            </a:pPr>
            <a:r>
              <a:rPr lang="es-ES" sz="2000" dirty="0">
                <a:solidFill>
                  <a:srgbClr val="003366"/>
                </a:solidFill>
              </a:rPr>
              <a:t>Renunciar a la verdad del trasmundo implica, en sus últimas consecuencias, renunciar también a la verdad de este mundo: el Superhombre se arroja a la ausencia de verdad y la intensidad de la vida en eterno flujo desde la óptica afirmativa del nihilismo.</a:t>
            </a:r>
            <a:endParaRPr lang="es-PE" sz="2000" dirty="0">
              <a:solidFill>
                <a:srgbClr val="003366"/>
              </a:solidFill>
            </a:endParaRPr>
          </a:p>
          <a:p>
            <a:pPr>
              <a:buNone/>
            </a:pPr>
            <a:endParaRPr lang="es-ES" sz="2000" i="1" dirty="0"/>
          </a:p>
          <a:p>
            <a:pPr algn="ctr">
              <a:buNone/>
            </a:pPr>
            <a:endParaRPr lang="es-PE"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Los cuatro grandes errores</a:t>
            </a:r>
            <a:endParaRPr lang="es-PE" i="1" dirty="0"/>
          </a:p>
        </p:txBody>
      </p:sp>
      <p:sp>
        <p:nvSpPr>
          <p:cNvPr id="3" name="2 Marcador de contenido"/>
          <p:cNvSpPr>
            <a:spLocks noGrp="1"/>
          </p:cNvSpPr>
          <p:nvPr>
            <p:ph idx="1"/>
          </p:nvPr>
        </p:nvSpPr>
        <p:spPr/>
        <p:txBody>
          <a:bodyPr>
            <a:normAutofit/>
          </a:bodyPr>
          <a:lstStyle/>
          <a:p>
            <a:pPr algn="ctr">
              <a:buNone/>
            </a:pPr>
            <a:r>
              <a:rPr lang="es-ES" sz="2600" b="1" i="1" dirty="0">
                <a:solidFill>
                  <a:srgbClr val="333399"/>
                </a:solidFill>
              </a:rPr>
              <a:t>Confusión de la causa por la consecuencia</a:t>
            </a:r>
          </a:p>
          <a:p>
            <a:pPr>
              <a:spcBef>
                <a:spcPts val="0"/>
              </a:spcBef>
              <a:buClr>
                <a:schemeClr val="accent2">
                  <a:lumMod val="75000"/>
                </a:schemeClr>
              </a:buClr>
            </a:pPr>
            <a:r>
              <a:rPr lang="es-ES" sz="2400" dirty="0"/>
              <a:t>Propia de la pauta moral que impone un catálogo y cronograma de acciones para ser feliz: “el gran pecado original de la razón, </a:t>
            </a:r>
            <a:r>
              <a:rPr lang="es-ES" sz="2400" i="1" dirty="0"/>
              <a:t>la sinrazón inmortal</a:t>
            </a:r>
            <a:r>
              <a:rPr lang="es-ES" sz="2400" dirty="0"/>
              <a:t>”.</a:t>
            </a:r>
          </a:p>
          <a:p>
            <a:pPr>
              <a:spcBef>
                <a:spcPts val="0"/>
              </a:spcBef>
              <a:buClr>
                <a:schemeClr val="accent2">
                  <a:lumMod val="75000"/>
                </a:schemeClr>
              </a:buClr>
            </a:pPr>
            <a:r>
              <a:rPr lang="es-ES" sz="2400" dirty="0"/>
              <a:t>Por el contrario, “un hombre bien constituido, un </a:t>
            </a:r>
            <a:r>
              <a:rPr lang="es-ES" sz="2400" dirty="0">
                <a:latin typeface="Franklin Gothic Book"/>
              </a:rPr>
              <a:t>«</a:t>
            </a:r>
            <a:r>
              <a:rPr lang="es-ES" sz="2400" dirty="0"/>
              <a:t>feliz</a:t>
            </a:r>
            <a:r>
              <a:rPr lang="es-ES" sz="2400" dirty="0">
                <a:latin typeface="Franklin Gothic Book"/>
              </a:rPr>
              <a:t>»</a:t>
            </a:r>
            <a:r>
              <a:rPr lang="es-ES" sz="2400" dirty="0"/>
              <a:t>, </a:t>
            </a:r>
            <a:r>
              <a:rPr lang="es-ES" sz="2400" i="1" dirty="0"/>
              <a:t>tiene</a:t>
            </a:r>
            <a:r>
              <a:rPr lang="es-ES" sz="2400" dirty="0"/>
              <a:t> que realizar ciertas acciones y recela instintivamente de otras: su virtud es </a:t>
            </a:r>
            <a:r>
              <a:rPr lang="es-ES" sz="2400" i="1" dirty="0"/>
              <a:t>consecuencia</a:t>
            </a:r>
            <a:r>
              <a:rPr lang="es-ES" sz="2400" dirty="0"/>
              <a:t> de su felicidad”.</a:t>
            </a:r>
          </a:p>
          <a:p>
            <a:pPr algn="ctr">
              <a:buNone/>
            </a:pPr>
            <a:endParaRPr lang="es-ES" sz="2100" i="1" dirty="0">
              <a:solidFill>
                <a:srgbClr val="000066"/>
              </a:solidFill>
            </a:endParaRPr>
          </a:p>
          <a:p>
            <a:pPr algn="ctr">
              <a:spcBef>
                <a:spcPts val="0"/>
              </a:spcBef>
              <a:buNone/>
            </a:pPr>
            <a:r>
              <a:rPr lang="es-ES" sz="1800" b="1" i="1" dirty="0">
                <a:solidFill>
                  <a:srgbClr val="000066"/>
                </a:solidFill>
              </a:rPr>
              <a:t>“Todo error, en todo sentido, es consecuencia de una degeneración de los instintos, una disgregación de la voluntad: con esto queda casi definido lo malo. Todo lo bueno es </a:t>
            </a:r>
            <a:r>
              <a:rPr lang="es-ES" sz="1800" b="1" dirty="0">
                <a:solidFill>
                  <a:srgbClr val="000066"/>
                </a:solidFill>
              </a:rPr>
              <a:t>instinto</a:t>
            </a:r>
            <a:r>
              <a:rPr lang="es-ES" sz="1800" b="1" i="1" dirty="0">
                <a:solidFill>
                  <a:srgbClr val="000066"/>
                </a:solidFill>
              </a:rPr>
              <a:t> – y, por consiguiente, fácil, necesario, libre.” </a:t>
            </a:r>
            <a:r>
              <a:rPr lang="es-ES" sz="1800" b="1" dirty="0">
                <a:solidFill>
                  <a:srgbClr val="000066"/>
                </a:solidFill>
              </a:rPr>
              <a:t>(CI, CGE, 2)</a:t>
            </a:r>
            <a:endParaRPr lang="es-PE" sz="1800" b="1" dirty="0">
              <a:solidFill>
                <a:srgbClr val="0000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Los cuatro grandes errores</a:t>
            </a:r>
            <a:endParaRPr lang="es-PE" i="1" dirty="0"/>
          </a:p>
        </p:txBody>
      </p:sp>
      <p:sp>
        <p:nvSpPr>
          <p:cNvPr id="3" name="2 Marcador de contenido"/>
          <p:cNvSpPr>
            <a:spLocks noGrp="1"/>
          </p:cNvSpPr>
          <p:nvPr>
            <p:ph idx="1"/>
          </p:nvPr>
        </p:nvSpPr>
        <p:spPr/>
        <p:txBody>
          <a:bodyPr>
            <a:normAutofit lnSpcReduction="10000"/>
          </a:bodyPr>
          <a:lstStyle/>
          <a:p>
            <a:pPr algn="ctr">
              <a:buNone/>
            </a:pPr>
            <a:r>
              <a:rPr lang="es-ES" sz="2600" b="1" i="1" dirty="0">
                <a:solidFill>
                  <a:srgbClr val="333399"/>
                </a:solidFill>
              </a:rPr>
              <a:t>Error de una causalidad falsa</a:t>
            </a:r>
          </a:p>
          <a:p>
            <a:pPr>
              <a:spcBef>
                <a:spcPts val="0"/>
              </a:spcBef>
              <a:buClr>
                <a:schemeClr val="accent2">
                  <a:lumMod val="75000"/>
                </a:schemeClr>
              </a:buClr>
            </a:pPr>
            <a:r>
              <a:rPr lang="es-ES" sz="2400" dirty="0"/>
              <a:t>La idea de causa surgió a partir de la noción de «hecho interno» por tres frentes: </a:t>
            </a:r>
          </a:p>
          <a:p>
            <a:pPr lvl="1">
              <a:spcBef>
                <a:spcPts val="0"/>
              </a:spcBef>
              <a:buClr>
                <a:srgbClr val="006699"/>
              </a:buClr>
              <a:buFont typeface="Wingdings" pitchFamily="2" charset="2"/>
              <a:buChar char="v"/>
            </a:pPr>
            <a:r>
              <a:rPr lang="es-ES" sz="1900" b="1" i="1" dirty="0">
                <a:solidFill>
                  <a:srgbClr val="006699"/>
                </a:solidFill>
              </a:rPr>
              <a:t>nuestra voluntad </a:t>
            </a:r>
            <a:r>
              <a:rPr lang="es-ES" sz="1900" b="1" i="1" dirty="0">
                <a:solidFill>
                  <a:srgbClr val="006699"/>
                </a:solidFill>
                <a:sym typeface="Symbol"/>
              </a:rPr>
              <a:t></a:t>
            </a:r>
            <a:r>
              <a:rPr lang="es-ES" sz="1900" b="1" i="1" dirty="0">
                <a:solidFill>
                  <a:srgbClr val="006699"/>
                </a:solidFill>
              </a:rPr>
              <a:t> lo que hacemos; </a:t>
            </a:r>
          </a:p>
          <a:p>
            <a:pPr lvl="1">
              <a:spcBef>
                <a:spcPts val="0"/>
              </a:spcBef>
              <a:buClr>
                <a:srgbClr val="006699"/>
              </a:buClr>
              <a:buFont typeface="Wingdings" pitchFamily="2" charset="2"/>
              <a:buChar char="v"/>
            </a:pPr>
            <a:r>
              <a:rPr lang="es-ES" sz="1900" b="1" i="1" dirty="0">
                <a:solidFill>
                  <a:srgbClr val="006699"/>
                </a:solidFill>
              </a:rPr>
              <a:t>los </a:t>
            </a:r>
            <a:r>
              <a:rPr lang="es-ES" sz="1900" b="1" i="1" dirty="0">
                <a:solidFill>
                  <a:srgbClr val="006699"/>
                </a:solidFill>
                <a:latin typeface="Franklin Gothic Book"/>
              </a:rPr>
              <a:t>«</a:t>
            </a:r>
            <a:r>
              <a:rPr lang="es-ES" sz="1900" b="1" i="1" dirty="0">
                <a:solidFill>
                  <a:srgbClr val="006699"/>
                </a:solidFill>
              </a:rPr>
              <a:t>motivos</a:t>
            </a:r>
            <a:r>
              <a:rPr lang="es-ES" sz="1900" b="1" i="1" dirty="0">
                <a:solidFill>
                  <a:srgbClr val="006699"/>
                </a:solidFill>
                <a:latin typeface="Franklin Gothic Book"/>
              </a:rPr>
              <a:t>»</a:t>
            </a:r>
            <a:r>
              <a:rPr lang="es-ES" sz="1900" b="1" i="1" dirty="0">
                <a:solidFill>
                  <a:srgbClr val="006699"/>
                </a:solidFill>
              </a:rPr>
              <a:t> de nuestra conciencia </a:t>
            </a:r>
            <a:r>
              <a:rPr lang="es-ES" sz="1900" b="1" i="1" dirty="0">
                <a:solidFill>
                  <a:srgbClr val="006699"/>
                </a:solidFill>
                <a:sym typeface="Symbol"/>
              </a:rPr>
              <a:t></a:t>
            </a:r>
            <a:r>
              <a:rPr lang="es-ES" sz="1900" b="1" i="1" dirty="0">
                <a:solidFill>
                  <a:srgbClr val="006699"/>
                </a:solidFill>
              </a:rPr>
              <a:t> nuestras acciones; </a:t>
            </a:r>
          </a:p>
          <a:p>
            <a:pPr lvl="1">
              <a:spcBef>
                <a:spcPts val="0"/>
              </a:spcBef>
              <a:buClr>
                <a:srgbClr val="006699"/>
              </a:buClr>
              <a:buFont typeface="Wingdings" pitchFamily="2" charset="2"/>
              <a:buChar char="v"/>
            </a:pPr>
            <a:r>
              <a:rPr lang="es-ES" sz="1900" b="1" i="1" dirty="0">
                <a:solidFill>
                  <a:srgbClr val="006699"/>
                </a:solidFill>
              </a:rPr>
              <a:t>el sujeto pensante (el yo) </a:t>
            </a:r>
            <a:r>
              <a:rPr lang="es-ES" sz="1900" b="1" i="1" dirty="0">
                <a:solidFill>
                  <a:srgbClr val="006699"/>
                </a:solidFill>
                <a:sym typeface="Symbol"/>
              </a:rPr>
              <a:t></a:t>
            </a:r>
            <a:r>
              <a:rPr lang="es-ES" sz="1900" b="1" i="1" dirty="0">
                <a:solidFill>
                  <a:srgbClr val="006699"/>
                </a:solidFill>
              </a:rPr>
              <a:t> nuestros pensamientos.   </a:t>
            </a:r>
          </a:p>
          <a:p>
            <a:pPr>
              <a:spcBef>
                <a:spcPts val="0"/>
              </a:spcBef>
              <a:buClr>
                <a:schemeClr val="accent2">
                  <a:lumMod val="75000"/>
                </a:schemeClr>
              </a:buClr>
            </a:pPr>
            <a:r>
              <a:rPr lang="es-ES" sz="2400" dirty="0"/>
              <a:t>La noción de mundo interno está llena de presupuestos gratuitos (fantasmas, fuegos fatuos) que, a fin de cuentas, se revelan como ficciones de la tradición filosófica.</a:t>
            </a:r>
          </a:p>
          <a:p>
            <a:pPr algn="ctr">
              <a:buNone/>
            </a:pPr>
            <a:endParaRPr lang="es-ES" sz="2100" i="1" dirty="0">
              <a:solidFill>
                <a:srgbClr val="000066"/>
              </a:solidFill>
            </a:endParaRPr>
          </a:p>
          <a:p>
            <a:pPr algn="ctr">
              <a:spcBef>
                <a:spcPts val="0"/>
              </a:spcBef>
              <a:buNone/>
            </a:pPr>
            <a:r>
              <a:rPr lang="es-ES" sz="1800" b="1" i="1" dirty="0">
                <a:solidFill>
                  <a:srgbClr val="000066"/>
                </a:solidFill>
              </a:rPr>
              <a:t>“El hombre ha proyectado fuera de sí sus tres </a:t>
            </a:r>
            <a:r>
              <a:rPr lang="es-ES" sz="1800" b="1" i="1" dirty="0">
                <a:solidFill>
                  <a:srgbClr val="000066"/>
                </a:solidFill>
                <a:latin typeface="Franklin Gothic Book"/>
              </a:rPr>
              <a:t>«</a:t>
            </a:r>
            <a:r>
              <a:rPr lang="es-ES" sz="1800" b="1" i="1" dirty="0">
                <a:solidFill>
                  <a:srgbClr val="000066"/>
                </a:solidFill>
              </a:rPr>
              <a:t>hechos internos</a:t>
            </a:r>
            <a:r>
              <a:rPr lang="es-ES" sz="1800" b="1" i="1" dirty="0">
                <a:solidFill>
                  <a:srgbClr val="000066"/>
                </a:solidFill>
                <a:latin typeface="Franklin Gothic Book"/>
              </a:rPr>
              <a:t>»</a:t>
            </a:r>
            <a:r>
              <a:rPr lang="es-ES" sz="1800" b="1" i="1" dirty="0">
                <a:solidFill>
                  <a:srgbClr val="000066"/>
                </a:solidFill>
              </a:rPr>
              <a:t>: la voluntad, el espíritu, el yo – el concepto del ser lo extrajo del concepto de yo, puso las </a:t>
            </a:r>
            <a:r>
              <a:rPr lang="es-ES" sz="1800" b="1" i="1" dirty="0">
                <a:solidFill>
                  <a:srgbClr val="000066"/>
                </a:solidFill>
                <a:latin typeface="Franklin Gothic Book"/>
              </a:rPr>
              <a:t>«</a:t>
            </a:r>
            <a:r>
              <a:rPr lang="es-ES" sz="1800" b="1" i="1" dirty="0">
                <a:solidFill>
                  <a:srgbClr val="000066"/>
                </a:solidFill>
              </a:rPr>
              <a:t>cosas</a:t>
            </a:r>
            <a:r>
              <a:rPr lang="es-ES" sz="1800" b="1" i="1" dirty="0">
                <a:solidFill>
                  <a:srgbClr val="000066"/>
                </a:solidFill>
                <a:latin typeface="Franklin Gothic Book"/>
              </a:rPr>
              <a:t>»</a:t>
            </a:r>
            <a:r>
              <a:rPr lang="es-ES" sz="1800" b="1" i="1" dirty="0">
                <a:solidFill>
                  <a:srgbClr val="000066"/>
                </a:solidFill>
              </a:rPr>
              <a:t> como existentes guiándose por su propia imagen, por su concepto del yo como causa.” </a:t>
            </a:r>
            <a:r>
              <a:rPr lang="es-ES" sz="1800" b="1" dirty="0">
                <a:solidFill>
                  <a:srgbClr val="000066"/>
                </a:solidFill>
              </a:rPr>
              <a:t>(CI, CGE, 3)</a:t>
            </a:r>
            <a:endParaRPr lang="es-PE" sz="1800" b="1" i="1" dirty="0">
              <a:solidFill>
                <a:srgbClr val="0000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Los cuatro grandes errores</a:t>
            </a:r>
            <a:endParaRPr lang="es-PE" i="1" dirty="0"/>
          </a:p>
        </p:txBody>
      </p:sp>
      <p:sp>
        <p:nvSpPr>
          <p:cNvPr id="3" name="2 Marcador de contenido"/>
          <p:cNvSpPr>
            <a:spLocks noGrp="1"/>
          </p:cNvSpPr>
          <p:nvPr>
            <p:ph idx="1"/>
          </p:nvPr>
        </p:nvSpPr>
        <p:spPr/>
        <p:txBody>
          <a:bodyPr>
            <a:normAutofit/>
          </a:bodyPr>
          <a:lstStyle/>
          <a:p>
            <a:pPr algn="ctr">
              <a:buNone/>
            </a:pPr>
            <a:r>
              <a:rPr lang="es-ES" sz="2600" b="1" i="1" dirty="0">
                <a:solidFill>
                  <a:srgbClr val="333399"/>
                </a:solidFill>
              </a:rPr>
              <a:t>Error de las causas imaginarias</a:t>
            </a:r>
          </a:p>
          <a:p>
            <a:pPr>
              <a:spcBef>
                <a:spcPts val="0"/>
              </a:spcBef>
              <a:buClr>
                <a:schemeClr val="accent2">
                  <a:lumMod val="75000"/>
                </a:schemeClr>
              </a:buClr>
            </a:pPr>
            <a:r>
              <a:rPr lang="es-ES" sz="2400" dirty="0"/>
              <a:t>Parte de la insatisfacción ante el hecho de encontrarnos de este o cual modo: “no admitimos ese hecho, no cobramos </a:t>
            </a:r>
            <a:r>
              <a:rPr lang="es-ES" sz="2400" i="1" dirty="0"/>
              <a:t>consciencia</a:t>
            </a:r>
            <a:r>
              <a:rPr lang="es-ES" sz="2400" dirty="0"/>
              <a:t> de él, </a:t>
            </a:r>
            <a:r>
              <a:rPr lang="es-ES" sz="2400" i="1" dirty="0"/>
              <a:t>hasta que </a:t>
            </a:r>
            <a:r>
              <a:rPr lang="es-ES" sz="2400" dirty="0"/>
              <a:t>hemos dado una especie de motivación”.</a:t>
            </a:r>
          </a:p>
          <a:p>
            <a:pPr>
              <a:spcBef>
                <a:spcPts val="0"/>
              </a:spcBef>
              <a:buClr>
                <a:schemeClr val="accent2">
                  <a:lumMod val="75000"/>
                </a:schemeClr>
              </a:buClr>
            </a:pPr>
            <a:r>
              <a:rPr lang="es-ES" sz="2400" dirty="0"/>
              <a:t>El medio para racionalizar esa supuesta motivación es el recuerdo de estados afines, los cuales no justifican propiamente una causalidad.</a:t>
            </a:r>
          </a:p>
          <a:p>
            <a:pPr algn="ctr">
              <a:buNone/>
            </a:pPr>
            <a:endParaRPr lang="es-ES" sz="2100" i="1" dirty="0">
              <a:solidFill>
                <a:srgbClr val="000066"/>
              </a:solidFill>
            </a:endParaRPr>
          </a:p>
          <a:p>
            <a:pPr algn="ctr">
              <a:spcBef>
                <a:spcPts val="0"/>
              </a:spcBef>
              <a:buNone/>
            </a:pPr>
            <a:r>
              <a:rPr lang="es-ES" sz="1800" b="1" i="1" dirty="0">
                <a:solidFill>
                  <a:srgbClr val="000066"/>
                </a:solidFill>
              </a:rPr>
              <a:t>“El instinto causal está condicionado y es excitado por el sentimiento de miedo. El </a:t>
            </a:r>
            <a:r>
              <a:rPr lang="es-ES" sz="1800" b="1" i="1" dirty="0">
                <a:solidFill>
                  <a:srgbClr val="000066"/>
                </a:solidFill>
                <a:latin typeface="Franklin Gothic Book"/>
              </a:rPr>
              <a:t>«</a:t>
            </a:r>
            <a:r>
              <a:rPr lang="es-ES" sz="1800" b="1" i="1" dirty="0">
                <a:solidFill>
                  <a:srgbClr val="000066"/>
                </a:solidFill>
              </a:rPr>
              <a:t>¿por qué?</a:t>
            </a:r>
            <a:r>
              <a:rPr lang="es-ES" sz="1800" b="1" i="1" dirty="0">
                <a:solidFill>
                  <a:srgbClr val="000066"/>
                </a:solidFill>
                <a:latin typeface="Franklin Gothic Book"/>
              </a:rPr>
              <a:t>»</a:t>
            </a:r>
            <a:r>
              <a:rPr lang="es-ES" sz="1800" b="1" i="1" dirty="0">
                <a:solidFill>
                  <a:srgbClr val="000066"/>
                </a:solidFill>
              </a:rPr>
              <a:t> debe dar, si es posible, una causa tranquilizadora, liberadora, aliviadora. Lo nuevo, lo no vivido, lo extraño, queda excluido como causa.” </a:t>
            </a:r>
            <a:r>
              <a:rPr lang="es-ES" sz="1800" b="1" dirty="0">
                <a:solidFill>
                  <a:srgbClr val="000066"/>
                </a:solidFill>
              </a:rPr>
              <a:t>(CI, CGE, 5)</a:t>
            </a:r>
            <a:endParaRPr lang="es-PE" sz="1800" b="1" dirty="0">
              <a:solidFill>
                <a:srgbClr val="00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400" dirty="0"/>
              <a:t>Nietzsche</a:t>
            </a:r>
            <a:endParaRPr lang="es-PE" sz="4400" dirty="0"/>
          </a:p>
        </p:txBody>
      </p:sp>
      <p:sp>
        <p:nvSpPr>
          <p:cNvPr id="3" name="2 Subtítulo"/>
          <p:cNvSpPr>
            <a:spLocks noGrp="1"/>
          </p:cNvSpPr>
          <p:nvPr>
            <p:ph type="subTitle" idx="1"/>
          </p:nvPr>
        </p:nvSpPr>
        <p:spPr/>
        <p:txBody>
          <a:bodyPr>
            <a:normAutofit/>
          </a:bodyPr>
          <a:lstStyle/>
          <a:p>
            <a:r>
              <a:rPr lang="es-ES" sz="3200" dirty="0"/>
              <a:t>… Al amanecer de lo nuevo</a:t>
            </a:r>
            <a:endParaRPr lang="es-PE" sz="3200" dirty="0"/>
          </a:p>
        </p:txBody>
      </p:sp>
      <p:pic>
        <p:nvPicPr>
          <p:cNvPr id="10242" name="Picture 2" descr="http://static.tumblr.com/swszva9/xk1m5flfo/tumblrsunset.jpg"/>
          <p:cNvPicPr>
            <a:picLocks noChangeAspect="1" noChangeArrowheads="1"/>
          </p:cNvPicPr>
          <p:nvPr/>
        </p:nvPicPr>
        <p:blipFill>
          <a:blip r:embed="rId2" cstate="print"/>
          <a:srcRect/>
          <a:stretch>
            <a:fillRect/>
          </a:stretch>
        </p:blipFill>
        <p:spPr bwMode="auto">
          <a:xfrm>
            <a:off x="2071670" y="500042"/>
            <a:ext cx="5011200" cy="3456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i="1" dirty="0"/>
              <a:t>Los cuatro grandes errores</a:t>
            </a:r>
            <a:endParaRPr lang="es-PE" i="1" dirty="0"/>
          </a:p>
        </p:txBody>
      </p:sp>
      <p:sp>
        <p:nvSpPr>
          <p:cNvPr id="3" name="2 Marcador de contenido"/>
          <p:cNvSpPr>
            <a:spLocks noGrp="1"/>
          </p:cNvSpPr>
          <p:nvPr>
            <p:ph idx="1"/>
          </p:nvPr>
        </p:nvSpPr>
        <p:spPr/>
        <p:txBody>
          <a:bodyPr>
            <a:normAutofit/>
          </a:bodyPr>
          <a:lstStyle/>
          <a:p>
            <a:pPr algn="ctr">
              <a:buNone/>
            </a:pPr>
            <a:r>
              <a:rPr lang="es-ES" sz="2600" b="1" i="1" dirty="0">
                <a:solidFill>
                  <a:srgbClr val="333399"/>
                </a:solidFill>
              </a:rPr>
              <a:t>Error de la voluntad libre</a:t>
            </a:r>
          </a:p>
          <a:p>
            <a:pPr>
              <a:spcBef>
                <a:spcPts val="0"/>
              </a:spcBef>
              <a:buClr>
                <a:schemeClr val="accent2">
                  <a:lumMod val="75000"/>
                </a:schemeClr>
              </a:buClr>
            </a:pPr>
            <a:r>
              <a:rPr lang="es-ES" sz="2400" dirty="0"/>
              <a:t>La doctrina de la voluntad libre emerge de la perversa necesidad que tiene el </a:t>
            </a:r>
            <a:r>
              <a:rPr lang="es-ES" sz="2400" dirty="0">
                <a:latin typeface="Franklin Gothic Book"/>
              </a:rPr>
              <a:t>«</a:t>
            </a:r>
            <a:r>
              <a:rPr lang="es-ES" sz="2400" dirty="0"/>
              <a:t>orden moral del mundo</a:t>
            </a:r>
            <a:r>
              <a:rPr lang="es-ES" sz="2400" dirty="0">
                <a:latin typeface="Franklin Gothic Book"/>
              </a:rPr>
              <a:t>»</a:t>
            </a:r>
            <a:r>
              <a:rPr lang="es-ES" sz="2400" dirty="0"/>
              <a:t> de q</a:t>
            </a:r>
            <a:r>
              <a:rPr lang="es-ES" sz="2400" i="1" dirty="0"/>
              <a:t>uerer-encontrar-culpables</a:t>
            </a:r>
            <a:r>
              <a:rPr lang="es-ES" sz="2400" dirty="0"/>
              <a:t>. </a:t>
            </a:r>
          </a:p>
          <a:p>
            <a:pPr>
              <a:spcBef>
                <a:spcPts val="0"/>
              </a:spcBef>
              <a:buClr>
                <a:schemeClr val="accent2">
                  <a:lumMod val="75000"/>
                </a:schemeClr>
              </a:buClr>
            </a:pPr>
            <a:r>
              <a:rPr lang="es-ES" sz="2400" dirty="0"/>
              <a:t>Así, el concepto de libertad:</a:t>
            </a:r>
          </a:p>
          <a:p>
            <a:pPr lvl="1">
              <a:spcBef>
                <a:spcPts val="0"/>
              </a:spcBef>
              <a:buClr>
                <a:srgbClr val="0099CC"/>
              </a:buClr>
            </a:pPr>
            <a:r>
              <a:rPr lang="es-ES" sz="2200" b="1" i="1" dirty="0">
                <a:solidFill>
                  <a:srgbClr val="006699"/>
                </a:solidFill>
              </a:rPr>
              <a:t>justifica la lógica de la aplicación de castigos;  </a:t>
            </a:r>
          </a:p>
          <a:p>
            <a:pPr lvl="1">
              <a:spcBef>
                <a:spcPts val="0"/>
              </a:spcBef>
              <a:buClr>
                <a:srgbClr val="0099CC"/>
              </a:buClr>
            </a:pPr>
            <a:r>
              <a:rPr lang="es-ES" sz="2200" b="1" i="1" dirty="0">
                <a:solidFill>
                  <a:srgbClr val="006699"/>
                </a:solidFill>
              </a:rPr>
              <a:t>explica el origen de toda acción en el querer, y dicho querer reside en la conciencia. </a:t>
            </a:r>
          </a:p>
          <a:p>
            <a:pPr algn="ctr">
              <a:buNone/>
            </a:pPr>
            <a:endParaRPr lang="es-ES" sz="2100" i="1" dirty="0">
              <a:solidFill>
                <a:srgbClr val="000066"/>
              </a:solidFill>
            </a:endParaRPr>
          </a:p>
          <a:p>
            <a:pPr algn="ctr">
              <a:spcBef>
                <a:spcPts val="0"/>
              </a:spcBef>
              <a:buNone/>
            </a:pPr>
            <a:r>
              <a:rPr lang="es-ES" sz="1800" b="1" i="1" dirty="0">
                <a:solidFill>
                  <a:srgbClr val="000066"/>
                </a:solidFill>
              </a:rPr>
              <a:t>“Nosotros los inmoralistas intentamos con todas nuestras fuerzas expulsar del mundo el concepto de culpa y el concepto de castigo y depurar de ellos la psicología, la historia, la naturaleza, las instituciones y sanciones sociales.” </a:t>
            </a:r>
            <a:r>
              <a:rPr lang="es-ES" sz="1800" b="1" dirty="0">
                <a:solidFill>
                  <a:srgbClr val="000066"/>
                </a:solidFill>
              </a:rPr>
              <a:t>(CI, CGE, 7)</a:t>
            </a:r>
            <a:endParaRPr lang="es-PE" sz="1800" b="1" dirty="0">
              <a:solidFill>
                <a:srgbClr val="0000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Repaso del paradigma socrático</a:t>
            </a:r>
            <a:endParaRPr lang="es-PE" dirty="0"/>
          </a:p>
        </p:txBody>
      </p:sp>
      <p:sp>
        <p:nvSpPr>
          <p:cNvPr id="3" name="2 Marcador de contenido"/>
          <p:cNvSpPr>
            <a:spLocks noGrp="1"/>
          </p:cNvSpPr>
          <p:nvPr>
            <p:ph idx="1"/>
          </p:nvPr>
        </p:nvSpPr>
        <p:spPr/>
        <p:txBody>
          <a:bodyPr>
            <a:normAutofit/>
          </a:bodyPr>
          <a:lstStyle/>
          <a:p>
            <a:pPr algn="ctr">
              <a:buNone/>
            </a:pPr>
            <a:r>
              <a:rPr lang="es-ES" b="1" i="1" dirty="0">
                <a:solidFill>
                  <a:schemeClr val="accent1">
                    <a:lumMod val="50000"/>
                  </a:schemeClr>
                </a:solidFill>
              </a:rPr>
              <a:t>El problema de Sócrates</a:t>
            </a:r>
          </a:p>
          <a:p>
            <a:endParaRPr lang="es-ES" sz="2400" dirty="0"/>
          </a:p>
          <a:p>
            <a:pPr>
              <a:buClr>
                <a:schemeClr val="accent2">
                  <a:lumMod val="75000"/>
                </a:schemeClr>
              </a:buClr>
            </a:pPr>
            <a:r>
              <a:rPr lang="es-ES" sz="2400" dirty="0"/>
              <a:t>El modelo socrático-platónico de negación del mundo a nuestro alrededor ha sido una constante en la tradición filosófica, una constante de </a:t>
            </a:r>
            <a:r>
              <a:rPr lang="es-ES" sz="2400" i="1" dirty="0"/>
              <a:t>espiritualidad decadente </a:t>
            </a:r>
            <a:r>
              <a:rPr lang="es-ES" sz="2400" dirty="0"/>
              <a:t>que:</a:t>
            </a:r>
            <a:endParaRPr lang="es-PE" sz="2400" dirty="0"/>
          </a:p>
          <a:p>
            <a:pPr lvl="1">
              <a:spcBef>
                <a:spcPts val="0"/>
              </a:spcBef>
              <a:buClr>
                <a:srgbClr val="333399"/>
              </a:buClr>
              <a:buFont typeface="Wingdings" pitchFamily="2" charset="2"/>
              <a:buChar char="§"/>
            </a:pPr>
            <a:r>
              <a:rPr lang="es-ES" sz="2100" b="1" i="1" dirty="0">
                <a:solidFill>
                  <a:srgbClr val="333399"/>
                </a:solidFill>
              </a:rPr>
              <a:t>propugna que lo débil (vida que se niega a sí misma) imponga su criterio sobre lo más fuerte (vida que se afirma a sí misma);</a:t>
            </a:r>
            <a:endParaRPr lang="es-PE" sz="2100" b="1" i="1" dirty="0">
              <a:solidFill>
                <a:srgbClr val="333399"/>
              </a:solidFill>
            </a:endParaRPr>
          </a:p>
          <a:p>
            <a:pPr lvl="1">
              <a:spcBef>
                <a:spcPts val="0"/>
              </a:spcBef>
              <a:buClr>
                <a:srgbClr val="333399"/>
              </a:buClr>
              <a:buFont typeface="Wingdings" pitchFamily="2" charset="2"/>
              <a:buChar char="§"/>
            </a:pPr>
            <a:r>
              <a:rPr lang="es-ES" sz="2100" b="1" i="1" dirty="0">
                <a:solidFill>
                  <a:srgbClr val="333399"/>
                </a:solidFill>
              </a:rPr>
              <a:t>instaura la dialéctica como clave del saber en asuntos de moralidad;</a:t>
            </a:r>
          </a:p>
          <a:p>
            <a:pPr lvl="1">
              <a:spcBef>
                <a:spcPts val="0"/>
              </a:spcBef>
              <a:buClr>
                <a:srgbClr val="333399"/>
              </a:buClr>
              <a:buFont typeface="Wingdings" pitchFamily="2" charset="2"/>
              <a:buChar char="§"/>
            </a:pPr>
            <a:r>
              <a:rPr lang="es-ES" sz="2100" b="1" i="1" dirty="0">
                <a:solidFill>
                  <a:srgbClr val="333399"/>
                </a:solidFill>
              </a:rPr>
              <a:t>degrada el espíritu aristocrático que sabe vivir en y para la vida misma. </a:t>
            </a:r>
            <a:endParaRPr lang="es-PE" sz="2100" b="1" i="1" dirty="0">
              <a:solidFill>
                <a:srgbClr val="3333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Repaso del paradigma socrático</a:t>
            </a:r>
            <a:endParaRPr lang="es-PE" dirty="0"/>
          </a:p>
        </p:txBody>
      </p:sp>
      <p:sp>
        <p:nvSpPr>
          <p:cNvPr id="3" name="2 Marcador de contenido"/>
          <p:cNvSpPr>
            <a:spLocks noGrp="1"/>
          </p:cNvSpPr>
          <p:nvPr>
            <p:ph idx="1"/>
          </p:nvPr>
        </p:nvSpPr>
        <p:spPr/>
        <p:txBody>
          <a:bodyPr>
            <a:normAutofit/>
          </a:bodyPr>
          <a:lstStyle/>
          <a:p>
            <a:pPr algn="ctr">
              <a:buNone/>
            </a:pPr>
            <a:endParaRPr lang="es-ES" sz="2400" i="1" dirty="0">
              <a:solidFill>
                <a:srgbClr val="003366"/>
              </a:solidFill>
            </a:endParaRPr>
          </a:p>
          <a:p>
            <a:pPr algn="ctr">
              <a:buNone/>
            </a:pPr>
            <a:r>
              <a:rPr lang="es-ES" sz="2700" b="1" i="1" dirty="0">
                <a:solidFill>
                  <a:srgbClr val="003366"/>
                </a:solidFill>
              </a:rPr>
              <a:t>«Los instintos quieren hacer de tirano; hay que inventar un </a:t>
            </a:r>
            <a:r>
              <a:rPr lang="es-ES" sz="2700" b="1" dirty="0">
                <a:solidFill>
                  <a:srgbClr val="003366"/>
                </a:solidFill>
              </a:rPr>
              <a:t>contratirano</a:t>
            </a:r>
            <a:r>
              <a:rPr lang="es-ES" sz="2700" b="1" i="1" dirty="0">
                <a:solidFill>
                  <a:srgbClr val="003366"/>
                </a:solidFill>
              </a:rPr>
              <a:t> que sea más fuerte…»</a:t>
            </a:r>
          </a:p>
          <a:p>
            <a:pPr algn="ctr">
              <a:buNone/>
            </a:pPr>
            <a:r>
              <a:rPr lang="es-ES" sz="2700" b="1" i="1" dirty="0">
                <a:solidFill>
                  <a:srgbClr val="003366"/>
                </a:solidFill>
              </a:rPr>
              <a:t>↓ </a:t>
            </a:r>
          </a:p>
          <a:p>
            <a:pPr algn="ctr">
              <a:buNone/>
            </a:pPr>
            <a:r>
              <a:rPr lang="es-ES" sz="2700" b="1" i="1" dirty="0">
                <a:solidFill>
                  <a:srgbClr val="003366"/>
                </a:solidFill>
              </a:rPr>
              <a:t>“Se adivinó que la racionalidad era la salvadora, ni Sócrates ni sus «enfermos» eran libres de ser racionales, – era </a:t>
            </a:r>
            <a:r>
              <a:rPr lang="es-ES" sz="2700" b="1" dirty="0">
                <a:solidFill>
                  <a:srgbClr val="003366"/>
                </a:solidFill>
              </a:rPr>
              <a:t>de rigueur</a:t>
            </a:r>
            <a:r>
              <a:rPr lang="es-ES" sz="2700" b="1" i="1" dirty="0">
                <a:solidFill>
                  <a:srgbClr val="003366"/>
                </a:solidFill>
              </a:rPr>
              <a:t>, era su último remedio.” </a:t>
            </a:r>
          </a:p>
          <a:p>
            <a:pPr algn="ctr">
              <a:buNone/>
            </a:pPr>
            <a:r>
              <a:rPr lang="es-ES" sz="2700" b="1" i="1" dirty="0">
                <a:solidFill>
                  <a:srgbClr val="003366"/>
                </a:solidFill>
              </a:rPr>
              <a:t> ↓</a:t>
            </a:r>
          </a:p>
          <a:p>
            <a:pPr algn="ctr">
              <a:buNone/>
            </a:pPr>
            <a:r>
              <a:rPr lang="es-ES" sz="2700" b="1" i="1" dirty="0">
                <a:solidFill>
                  <a:srgbClr val="003366"/>
                </a:solidFill>
              </a:rPr>
              <a:t>“Razón = virtud = felicidad”</a:t>
            </a:r>
            <a:r>
              <a:rPr lang="es-ES" sz="2700" b="1" dirty="0">
                <a:solidFill>
                  <a:srgbClr val="003366"/>
                </a:solidFill>
              </a:rPr>
              <a:t> (PS 9-10)</a:t>
            </a:r>
            <a:endParaRPr lang="es-PE" sz="2700" b="1" dirty="0">
              <a:solidFill>
                <a:srgbClr val="003366"/>
              </a:solidFill>
            </a:endParaRPr>
          </a:p>
          <a:p>
            <a:endParaRPr lang="es-PE" sz="2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Repaso del paradigma socrático</a:t>
            </a:r>
            <a:endParaRPr lang="es-PE" dirty="0"/>
          </a:p>
        </p:txBody>
      </p:sp>
      <p:sp>
        <p:nvSpPr>
          <p:cNvPr id="3" name="2 Marcador de contenido"/>
          <p:cNvSpPr>
            <a:spLocks noGrp="1"/>
          </p:cNvSpPr>
          <p:nvPr>
            <p:ph idx="1"/>
          </p:nvPr>
        </p:nvSpPr>
        <p:spPr/>
        <p:txBody>
          <a:bodyPr>
            <a:normAutofit/>
          </a:bodyPr>
          <a:lstStyle/>
          <a:p>
            <a:pPr algn="ctr">
              <a:buNone/>
            </a:pPr>
            <a:endParaRPr lang="es-ES" sz="2800" b="1" i="1" dirty="0">
              <a:solidFill>
                <a:schemeClr val="accent2">
                  <a:lumMod val="50000"/>
                </a:schemeClr>
              </a:solidFill>
            </a:endParaRPr>
          </a:p>
          <a:p>
            <a:pPr>
              <a:buClr>
                <a:schemeClr val="accent2">
                  <a:lumMod val="75000"/>
                </a:schemeClr>
              </a:buClr>
            </a:pPr>
            <a:r>
              <a:rPr lang="es-ES" sz="2400" dirty="0"/>
              <a:t>¿Es eso un error? Sí. ¿Por qué?, ¿por falso? No, por allí no va la perspectiva crítica de Nietzsche. </a:t>
            </a:r>
          </a:p>
          <a:p>
            <a:pPr algn="ctr">
              <a:buNone/>
            </a:pPr>
            <a:endParaRPr lang="es-ES" sz="2400" dirty="0">
              <a:solidFill>
                <a:srgbClr val="003366"/>
              </a:solidFill>
            </a:endParaRPr>
          </a:p>
          <a:p>
            <a:pPr algn="ctr">
              <a:buNone/>
            </a:pPr>
            <a:r>
              <a:rPr lang="es-ES" sz="2400" i="1" dirty="0">
                <a:solidFill>
                  <a:srgbClr val="003366"/>
                </a:solidFill>
              </a:rPr>
              <a:t>“Los juicios de valor sobre la vida, a favor o en contra, no pueden ser verdaderos nunca: únicamente tienen valor como síntomas, únicamente importan como síntomas. Hay que alargar del todo los dedos hacia ella  y hacer el intento de agarrar esta sorprendente </a:t>
            </a:r>
            <a:r>
              <a:rPr lang="es-ES" sz="2400" dirty="0">
                <a:solidFill>
                  <a:srgbClr val="003366"/>
                </a:solidFill>
              </a:rPr>
              <a:t>finesse</a:t>
            </a:r>
            <a:r>
              <a:rPr lang="es-ES" sz="2400" i="1" dirty="0">
                <a:solidFill>
                  <a:srgbClr val="003366"/>
                </a:solidFill>
              </a:rPr>
              <a:t>, </a:t>
            </a:r>
            <a:r>
              <a:rPr lang="es-ES" sz="2400" dirty="0">
                <a:solidFill>
                  <a:srgbClr val="003366"/>
                </a:solidFill>
              </a:rPr>
              <a:t>que el valor de la vida no puede ser tasado</a:t>
            </a:r>
            <a:r>
              <a:rPr lang="es-ES" sz="2400" i="1" dirty="0">
                <a:solidFill>
                  <a:srgbClr val="003366"/>
                </a:solidFill>
              </a:rPr>
              <a:t>.” </a:t>
            </a:r>
            <a:r>
              <a:rPr lang="es-ES" sz="2400" dirty="0">
                <a:solidFill>
                  <a:srgbClr val="003366"/>
                </a:solidFill>
              </a:rPr>
              <a:t>(PS 2)</a:t>
            </a:r>
            <a:endParaRPr lang="es-PE" sz="2400" dirty="0">
              <a:solidFill>
                <a:srgbClr val="0033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Desde Sócrates hasta la modernidad</a:t>
            </a:r>
            <a:endParaRPr lang="es-PE" dirty="0"/>
          </a:p>
        </p:txBody>
      </p:sp>
      <p:sp>
        <p:nvSpPr>
          <p:cNvPr id="3" name="2 Marcador de contenido"/>
          <p:cNvSpPr>
            <a:spLocks noGrp="1"/>
          </p:cNvSpPr>
          <p:nvPr>
            <p:ph idx="1"/>
          </p:nvPr>
        </p:nvSpPr>
        <p:spPr/>
        <p:txBody>
          <a:bodyPr>
            <a:normAutofit/>
          </a:bodyPr>
          <a:lstStyle/>
          <a:p>
            <a:pPr algn="ctr">
              <a:buNone/>
            </a:pPr>
            <a:endParaRPr lang="es-ES" sz="2800" b="1" i="1" dirty="0">
              <a:solidFill>
                <a:schemeClr val="accent2">
                  <a:lumMod val="50000"/>
                </a:schemeClr>
              </a:solidFill>
            </a:endParaRPr>
          </a:p>
          <a:p>
            <a:pPr>
              <a:spcBef>
                <a:spcPts val="0"/>
              </a:spcBef>
              <a:buClr>
                <a:schemeClr val="accent2">
                  <a:lumMod val="75000"/>
                </a:schemeClr>
              </a:buClr>
            </a:pPr>
            <a:r>
              <a:rPr lang="es-PE" sz="2400" b="1" dirty="0">
                <a:solidFill>
                  <a:srgbClr val="002060"/>
                </a:solidFill>
              </a:rPr>
              <a:t>Tras la crisis final de la metafísica que certifica con inapelable claridad la muerte de Dios, es evidente que el error está allí donde el prejuicio de la razón nos obliga a hablar de unidad, identidad, sustancia, cosa, duración y todas las categorías afines sobre las que la filosofía asienta su tradición. </a:t>
            </a:r>
          </a:p>
          <a:p>
            <a:pPr lvl="1">
              <a:spcBef>
                <a:spcPts val="0"/>
              </a:spcBef>
              <a:buClr>
                <a:srgbClr val="333399"/>
              </a:buClr>
            </a:pPr>
            <a:r>
              <a:rPr lang="es-PE" sz="2200" b="1" dirty="0">
                <a:solidFill>
                  <a:srgbClr val="333399"/>
                </a:solidFill>
              </a:rPr>
              <a:t>Todas ellas son errores, apariencias en la que estamos atrapados y de la que estamos necesitados para sobrevivir. </a:t>
            </a:r>
          </a:p>
          <a:p>
            <a:pPr lvl="1">
              <a:spcBef>
                <a:spcPts val="0"/>
              </a:spcBef>
              <a:buClr>
                <a:srgbClr val="333399"/>
              </a:buClr>
            </a:pPr>
            <a:r>
              <a:rPr lang="es-PE" sz="2200" b="1" dirty="0">
                <a:solidFill>
                  <a:srgbClr val="333399"/>
                </a:solidFill>
              </a:rPr>
              <a:t>La única justificación para las categorías de la razón reside en su capacidad para favorecer la vida.</a:t>
            </a:r>
          </a:p>
        </p:txBody>
      </p:sp>
    </p:spTree>
    <p:extLst>
      <p:ext uri="{BB962C8B-B14F-4D97-AF65-F5344CB8AC3E}">
        <p14:creationId xmlns:p14="http://schemas.microsoft.com/office/powerpoint/2010/main" val="390714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dirty="0"/>
              <a:t>El amanecer del espíritu libre</a:t>
            </a:r>
          </a:p>
        </p:txBody>
      </p:sp>
      <p:sp>
        <p:nvSpPr>
          <p:cNvPr id="3" name="2 Marcador de contenido"/>
          <p:cNvSpPr>
            <a:spLocks noGrp="1"/>
          </p:cNvSpPr>
          <p:nvPr>
            <p:ph idx="1"/>
          </p:nvPr>
        </p:nvSpPr>
        <p:spPr/>
        <p:txBody>
          <a:bodyPr>
            <a:normAutofit/>
          </a:bodyPr>
          <a:lstStyle/>
          <a:p>
            <a:pPr algn="ctr">
              <a:buNone/>
            </a:pPr>
            <a:endParaRPr lang="es-ES" sz="2800" b="1" i="1" dirty="0">
              <a:solidFill>
                <a:schemeClr val="accent2">
                  <a:lumMod val="50000"/>
                </a:schemeClr>
              </a:solidFill>
            </a:endParaRPr>
          </a:p>
          <a:p>
            <a:pPr>
              <a:spcBef>
                <a:spcPts val="0"/>
              </a:spcBef>
              <a:buClr>
                <a:schemeClr val="accent2">
                  <a:lumMod val="75000"/>
                </a:schemeClr>
              </a:buClr>
            </a:pPr>
            <a:r>
              <a:rPr lang="es-PE" sz="2400" b="1" dirty="0">
                <a:solidFill>
                  <a:srgbClr val="002060"/>
                </a:solidFill>
              </a:rPr>
              <a:t>El hombre que es realmente espíritu libre no aspira a ser «Dios», sino que para llegar a ser Dios, deberá superar las consecuencias de la «muerte de Dios»: </a:t>
            </a:r>
          </a:p>
          <a:p>
            <a:pPr lvl="1">
              <a:spcBef>
                <a:spcPts val="0"/>
              </a:spcBef>
              <a:buClr>
                <a:srgbClr val="336699"/>
              </a:buClr>
            </a:pPr>
            <a:r>
              <a:rPr lang="es-PE" sz="2200" b="1" dirty="0">
                <a:solidFill>
                  <a:srgbClr val="336699"/>
                </a:solidFill>
              </a:rPr>
              <a:t>deberá superar todo sentimiento de carencia y nostalgia de Dios, llegando a ser capaz de entender que la vacuidad de la palabra </a:t>
            </a:r>
            <a:r>
              <a:rPr lang="es-PE" sz="2200" b="1" i="1" dirty="0">
                <a:solidFill>
                  <a:srgbClr val="336699"/>
                </a:solidFill>
              </a:rPr>
              <a:t>«Dios» </a:t>
            </a:r>
            <a:r>
              <a:rPr lang="es-PE" sz="2200" b="1" dirty="0">
                <a:solidFill>
                  <a:srgbClr val="336699"/>
                </a:solidFill>
              </a:rPr>
              <a:t>es idéntica a la de la palabra </a:t>
            </a:r>
            <a:r>
              <a:rPr lang="es-PE" sz="2200" b="1" i="1" dirty="0">
                <a:solidFill>
                  <a:srgbClr val="336699"/>
                </a:solidFill>
              </a:rPr>
              <a:t>«Nada»</a:t>
            </a:r>
            <a:r>
              <a:rPr lang="es-PE" sz="2200" b="1" dirty="0">
                <a:solidFill>
                  <a:srgbClr val="336699"/>
                </a:solidFill>
              </a:rPr>
              <a:t>;</a:t>
            </a:r>
          </a:p>
          <a:p>
            <a:pPr lvl="1">
              <a:spcBef>
                <a:spcPts val="0"/>
              </a:spcBef>
              <a:buClr>
                <a:srgbClr val="336699"/>
              </a:buClr>
            </a:pPr>
            <a:r>
              <a:rPr lang="es-PE" sz="2200" b="1" dirty="0">
                <a:solidFill>
                  <a:srgbClr val="336699"/>
                </a:solidFill>
              </a:rPr>
              <a:t>volverse capaz de vivir solo en dependencia de sí mismo; </a:t>
            </a:r>
          </a:p>
          <a:p>
            <a:pPr lvl="1">
              <a:spcBef>
                <a:spcPts val="0"/>
              </a:spcBef>
              <a:buClr>
                <a:srgbClr val="336699"/>
              </a:buClr>
            </a:pPr>
            <a:r>
              <a:rPr lang="es-PE" sz="2200" b="1" dirty="0">
                <a:solidFill>
                  <a:srgbClr val="336699"/>
                </a:solidFill>
              </a:rPr>
              <a:t>entender su propia libertad como omnipotencia  y así, desde las mismas entrañas, conquistar una fuerza que solo podrá ir en aumento.</a:t>
            </a:r>
          </a:p>
          <a:p>
            <a:pPr>
              <a:spcBef>
                <a:spcPts val="0"/>
              </a:spcBef>
              <a:buClr>
                <a:schemeClr val="accent2">
                  <a:lumMod val="75000"/>
                </a:schemeClr>
              </a:buClr>
            </a:pPr>
            <a:endParaRPr lang="es-PE" sz="2200" b="1" dirty="0">
              <a:solidFill>
                <a:srgbClr val="333399"/>
              </a:solidFill>
            </a:endParaRPr>
          </a:p>
        </p:txBody>
      </p:sp>
    </p:spTree>
    <p:extLst>
      <p:ext uri="{BB962C8B-B14F-4D97-AF65-F5344CB8AC3E}">
        <p14:creationId xmlns:p14="http://schemas.microsoft.com/office/powerpoint/2010/main" val="3720478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dirty="0"/>
              <a:t>Habla el inmoralista</a:t>
            </a:r>
          </a:p>
        </p:txBody>
      </p:sp>
      <p:sp>
        <p:nvSpPr>
          <p:cNvPr id="3" name="2 Marcador de contenido"/>
          <p:cNvSpPr>
            <a:spLocks noGrp="1"/>
          </p:cNvSpPr>
          <p:nvPr>
            <p:ph idx="1"/>
          </p:nvPr>
        </p:nvSpPr>
        <p:spPr/>
        <p:txBody>
          <a:bodyPr>
            <a:normAutofit/>
          </a:bodyPr>
          <a:lstStyle/>
          <a:p>
            <a:pPr algn="ctr">
              <a:buNone/>
            </a:pPr>
            <a:endParaRPr lang="es-ES" sz="2800" b="1" i="1" dirty="0">
              <a:solidFill>
                <a:schemeClr val="accent2">
                  <a:lumMod val="50000"/>
                </a:schemeClr>
              </a:solidFill>
            </a:endParaRPr>
          </a:p>
          <a:p>
            <a:pPr algn="ctr">
              <a:spcBef>
                <a:spcPts val="0"/>
              </a:spcBef>
              <a:buClr>
                <a:schemeClr val="accent2">
                  <a:lumMod val="75000"/>
                </a:schemeClr>
              </a:buClr>
              <a:buNone/>
            </a:pPr>
            <a:r>
              <a:rPr lang="es-PE" sz="2000" b="1" i="1" dirty="0">
                <a:solidFill>
                  <a:srgbClr val="000066"/>
                </a:solidFill>
              </a:rPr>
              <a:t>“Nada repugna </a:t>
            </a:r>
            <a:r>
              <a:rPr lang="es-PE" sz="2000" b="1" dirty="0">
                <a:solidFill>
                  <a:srgbClr val="000066"/>
                </a:solidFill>
              </a:rPr>
              <a:t>más</a:t>
            </a:r>
            <a:r>
              <a:rPr lang="es-PE" sz="2000" b="1" i="1" dirty="0">
                <a:solidFill>
                  <a:srgbClr val="000066"/>
                </a:solidFill>
              </a:rPr>
              <a:t> al gusto de un filósofo que el hombre, </a:t>
            </a:r>
            <a:r>
              <a:rPr lang="es-PE" sz="2000" b="1" dirty="0">
                <a:solidFill>
                  <a:srgbClr val="000066"/>
                </a:solidFill>
              </a:rPr>
              <a:t>cuando éste desea</a:t>
            </a:r>
            <a:r>
              <a:rPr lang="es-PE" sz="2000" b="1" i="1" dirty="0">
                <a:solidFill>
                  <a:srgbClr val="000066"/>
                </a:solidFill>
              </a:rPr>
              <a:t>... Si el filósofo ve al hombre solo en su obrar, si lo que ve es este animal, el más valiente, el más astuto, el más resistente, extraviado en apuradas situaciones laberínticas, ¡qué digno de admiración le aparece el hombre! Todavía le infunde ánimos... Pero el filósofo desprecia al hombre deseante, también al hombre </a:t>
            </a:r>
            <a:r>
              <a:rPr lang="es-PE" sz="2000" b="1" i="1" dirty="0">
                <a:solidFill>
                  <a:srgbClr val="000066"/>
                </a:solidFill>
                <a:cs typeface="Times New Roman"/>
              </a:rPr>
              <a:t>«</a:t>
            </a:r>
            <a:r>
              <a:rPr lang="es-PE" sz="2000" b="1" i="1" dirty="0">
                <a:solidFill>
                  <a:srgbClr val="000066"/>
                </a:solidFill>
              </a:rPr>
              <a:t>deseable</a:t>
            </a:r>
            <a:r>
              <a:rPr lang="es-PE" sz="2000" b="1" i="1" dirty="0">
                <a:solidFill>
                  <a:srgbClr val="000066"/>
                </a:solidFill>
                <a:cs typeface="Times New Roman"/>
              </a:rPr>
              <a:t>»</a:t>
            </a:r>
            <a:r>
              <a:rPr lang="es-PE" sz="2000" b="1" i="1" dirty="0">
                <a:solidFill>
                  <a:srgbClr val="000066"/>
                </a:solidFill>
              </a:rPr>
              <a:t> – y en general, todas las cosas que se consideran deseables, todos los </a:t>
            </a:r>
            <a:r>
              <a:rPr lang="es-PE" sz="2000" b="1" dirty="0">
                <a:solidFill>
                  <a:srgbClr val="000066"/>
                </a:solidFill>
              </a:rPr>
              <a:t>ideales </a:t>
            </a:r>
            <a:r>
              <a:rPr lang="es-PE" sz="2000" b="1" i="1" dirty="0">
                <a:solidFill>
                  <a:srgbClr val="000066"/>
                </a:solidFill>
              </a:rPr>
              <a:t>del hombre. Si un filósofo pudiera ser nihilista, lo sería porque detrás de todos los ideales del hombre encuentra la nada. O ni siquiera la nada todavía – solo lo abyecto, lo absurdo, lo enfermo, lo cobarde, lo cansado. […] Lo que justifica a un hombre es su realidad, – ella lo justificará eternamente.” </a:t>
            </a:r>
          </a:p>
          <a:p>
            <a:pPr>
              <a:spcBef>
                <a:spcPts val="0"/>
              </a:spcBef>
              <a:buClr>
                <a:schemeClr val="accent2">
                  <a:lumMod val="75000"/>
                </a:schemeClr>
              </a:buClr>
            </a:pPr>
            <a:endParaRPr lang="es-PE" sz="2200" b="1" dirty="0">
              <a:solidFill>
                <a:srgbClr val="333399"/>
              </a:solidFill>
            </a:endParaRPr>
          </a:p>
        </p:txBody>
      </p:sp>
    </p:spTree>
    <p:extLst>
      <p:ext uri="{BB962C8B-B14F-4D97-AF65-F5344CB8AC3E}">
        <p14:creationId xmlns:p14="http://schemas.microsoft.com/office/powerpoint/2010/main" val="372047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Bibliografía</a:t>
            </a:r>
            <a:endParaRPr lang="es-PE" dirty="0"/>
          </a:p>
        </p:txBody>
      </p:sp>
      <p:sp>
        <p:nvSpPr>
          <p:cNvPr id="3" name="2 Marcador de contenido"/>
          <p:cNvSpPr>
            <a:spLocks noGrp="1"/>
          </p:cNvSpPr>
          <p:nvPr>
            <p:ph idx="1"/>
          </p:nvPr>
        </p:nvSpPr>
        <p:spPr/>
        <p:txBody>
          <a:bodyPr>
            <a:normAutofit lnSpcReduction="10000"/>
          </a:bodyPr>
          <a:lstStyle/>
          <a:p>
            <a:pPr>
              <a:spcBef>
                <a:spcPts val="0"/>
              </a:spcBef>
              <a:buNone/>
            </a:pPr>
            <a:endParaRPr lang="es-ES" sz="1900" dirty="0"/>
          </a:p>
          <a:p>
            <a:pPr>
              <a:spcBef>
                <a:spcPts val="0"/>
              </a:spcBef>
              <a:buNone/>
            </a:pPr>
            <a:r>
              <a:rPr lang="es-ES" sz="2200" b="1" dirty="0"/>
              <a:t>Fuentes primarias.-</a:t>
            </a:r>
          </a:p>
          <a:p>
            <a:pPr>
              <a:spcBef>
                <a:spcPts val="0"/>
              </a:spcBef>
              <a:buNone/>
            </a:pPr>
            <a:r>
              <a:rPr lang="es-ES" sz="2200" dirty="0"/>
              <a:t>NIETZSCHE, Friedrich</a:t>
            </a:r>
          </a:p>
          <a:p>
            <a:pPr>
              <a:spcBef>
                <a:spcPts val="0"/>
              </a:spcBef>
              <a:buNone/>
            </a:pPr>
            <a:r>
              <a:rPr lang="es-ES" sz="2200" dirty="0"/>
              <a:t>2010   </a:t>
            </a:r>
            <a:r>
              <a:rPr lang="es-ES" sz="2200" i="1" dirty="0"/>
              <a:t>El crepúsculo de los ídolos</a:t>
            </a:r>
            <a:r>
              <a:rPr lang="es-ES" sz="2200" dirty="0"/>
              <a:t>. Madrid: Alianza Editorial.</a:t>
            </a:r>
          </a:p>
          <a:p>
            <a:pPr>
              <a:spcBef>
                <a:spcPts val="0"/>
              </a:spcBef>
              <a:buNone/>
            </a:pPr>
            <a:r>
              <a:rPr lang="es-ES" sz="2200" dirty="0"/>
              <a:t>1997   </a:t>
            </a:r>
            <a:r>
              <a:rPr lang="es-ES" sz="2200" i="1" dirty="0"/>
              <a:t>Ecce homo</a:t>
            </a:r>
            <a:r>
              <a:rPr lang="es-ES" sz="2200" dirty="0"/>
              <a:t>. Madrid: Alianza Editorial.</a:t>
            </a:r>
          </a:p>
          <a:p>
            <a:pPr>
              <a:spcBef>
                <a:spcPts val="0"/>
              </a:spcBef>
              <a:buNone/>
            </a:pPr>
            <a:endParaRPr lang="es-ES" sz="2200" dirty="0"/>
          </a:p>
          <a:p>
            <a:pPr>
              <a:spcBef>
                <a:spcPts val="0"/>
              </a:spcBef>
              <a:buNone/>
            </a:pPr>
            <a:r>
              <a:rPr lang="es-ES" sz="2200" b="1" dirty="0"/>
              <a:t>Fuentes secundarias.-</a:t>
            </a:r>
          </a:p>
          <a:p>
            <a:pPr lvl="0">
              <a:spcBef>
                <a:spcPts val="0"/>
              </a:spcBef>
              <a:buClr>
                <a:srgbClr val="DDDDDD"/>
              </a:buClr>
              <a:buNone/>
            </a:pPr>
            <a:r>
              <a:rPr lang="es-ES" sz="2200" dirty="0">
                <a:solidFill>
                  <a:srgbClr val="000000"/>
                </a:solidFill>
              </a:rPr>
              <a:t>FINK, Eugen</a:t>
            </a:r>
          </a:p>
          <a:p>
            <a:pPr lvl="0">
              <a:spcBef>
                <a:spcPts val="0"/>
              </a:spcBef>
              <a:buClr>
                <a:srgbClr val="DDDDDD"/>
              </a:buClr>
              <a:buNone/>
            </a:pPr>
            <a:r>
              <a:rPr lang="es-ES" sz="2200" dirty="0">
                <a:solidFill>
                  <a:srgbClr val="000000"/>
                </a:solidFill>
              </a:rPr>
              <a:t>1989   </a:t>
            </a:r>
            <a:r>
              <a:rPr lang="es-ES" sz="2200" i="1" dirty="0">
                <a:solidFill>
                  <a:srgbClr val="000000"/>
                </a:solidFill>
              </a:rPr>
              <a:t>La filosofía de Nietzsche</a:t>
            </a:r>
            <a:r>
              <a:rPr lang="es-ES" sz="2200" dirty="0">
                <a:solidFill>
                  <a:srgbClr val="000000"/>
                </a:solidFill>
              </a:rPr>
              <a:t>. Madrid: Alianza Editorial.</a:t>
            </a:r>
          </a:p>
          <a:p>
            <a:pPr lvl="0">
              <a:spcBef>
                <a:spcPts val="0"/>
              </a:spcBef>
              <a:buClr>
                <a:srgbClr val="DDDDDD"/>
              </a:buClr>
              <a:buNone/>
            </a:pPr>
            <a:endParaRPr lang="es-PE" sz="2200" dirty="0">
              <a:solidFill>
                <a:srgbClr val="000000"/>
              </a:solidFill>
            </a:endParaRPr>
          </a:p>
          <a:p>
            <a:pPr lvl="0">
              <a:spcBef>
                <a:spcPts val="0"/>
              </a:spcBef>
              <a:buClr>
                <a:srgbClr val="DDDDDD"/>
              </a:buClr>
              <a:buNone/>
            </a:pPr>
            <a:r>
              <a:rPr lang="es-PE" sz="2200" dirty="0">
                <a:solidFill>
                  <a:srgbClr val="000000"/>
                </a:solidFill>
              </a:rPr>
              <a:t>VERGARA HENRÍQUEZ, Fernando</a:t>
            </a:r>
          </a:p>
          <a:p>
            <a:pPr lvl="0">
              <a:spcBef>
                <a:spcPts val="0"/>
              </a:spcBef>
              <a:buClr>
                <a:srgbClr val="DDDDDD"/>
              </a:buClr>
              <a:buNone/>
            </a:pPr>
            <a:r>
              <a:rPr lang="es-PE" sz="2200" dirty="0">
                <a:solidFill>
                  <a:srgbClr val="000000"/>
                </a:solidFill>
              </a:rPr>
              <a:t>2010   “Metáforas de la modernidad tardía: nihilismo y la «muerte de </a:t>
            </a:r>
          </a:p>
          <a:p>
            <a:pPr lvl="0">
              <a:spcBef>
                <a:spcPts val="0"/>
              </a:spcBef>
              <a:buClr>
                <a:srgbClr val="DDDDDD"/>
              </a:buClr>
              <a:buNone/>
            </a:pPr>
            <a:r>
              <a:rPr lang="es-PE" sz="2200" dirty="0">
                <a:solidFill>
                  <a:srgbClr val="000000"/>
                </a:solidFill>
              </a:rPr>
              <a:t>            Dios» en el pensamiento nietzscheano.” En </a:t>
            </a:r>
            <a:r>
              <a:rPr lang="es-PE" sz="2200" i="1" dirty="0">
                <a:solidFill>
                  <a:srgbClr val="000000"/>
                </a:solidFill>
              </a:rPr>
              <a:t>Veritas</a:t>
            </a:r>
            <a:r>
              <a:rPr lang="es-PE" sz="2200" dirty="0">
                <a:solidFill>
                  <a:srgbClr val="000000"/>
                </a:solidFill>
              </a:rPr>
              <a:t>, No. 22,</a:t>
            </a:r>
          </a:p>
          <a:p>
            <a:pPr lvl="0">
              <a:spcBef>
                <a:spcPts val="0"/>
              </a:spcBef>
              <a:buClr>
                <a:srgbClr val="DDDDDD"/>
              </a:buClr>
              <a:buNone/>
            </a:pPr>
            <a:r>
              <a:rPr lang="es-PE" sz="2200" dirty="0">
                <a:solidFill>
                  <a:srgbClr val="000000"/>
                </a:solidFill>
              </a:rPr>
              <a:t>            marzo 2010, pp. 93-119.</a:t>
            </a:r>
          </a:p>
          <a:p>
            <a:pPr>
              <a:spcBef>
                <a:spcPts val="0"/>
              </a:spcBef>
              <a:buNone/>
            </a:pPr>
            <a:endParaRPr lang="es-PE" sz="1900" dirty="0"/>
          </a:p>
          <a:p>
            <a:pPr>
              <a:spcBef>
                <a:spcPts val="0"/>
              </a:spcBef>
              <a:buNone/>
            </a:pPr>
            <a:endParaRPr lang="es-PE"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400" dirty="0"/>
              <a:t>        </a:t>
            </a:r>
            <a:endParaRPr lang="es-PE" sz="4400" dirty="0"/>
          </a:p>
        </p:txBody>
      </p:sp>
      <p:sp>
        <p:nvSpPr>
          <p:cNvPr id="3" name="2 Subtítulo"/>
          <p:cNvSpPr>
            <a:spLocks noGrp="1"/>
          </p:cNvSpPr>
          <p:nvPr>
            <p:ph type="subTitle" idx="1"/>
          </p:nvPr>
        </p:nvSpPr>
        <p:spPr/>
        <p:txBody>
          <a:bodyPr>
            <a:normAutofit/>
          </a:bodyPr>
          <a:lstStyle/>
          <a:p>
            <a:r>
              <a:rPr lang="es-ES" sz="3600" b="1" dirty="0"/>
              <a:t>Crepúsculo de los ídolos </a:t>
            </a:r>
            <a:endParaRPr lang="es-PE" sz="3600" b="1" dirty="0"/>
          </a:p>
        </p:txBody>
      </p:sp>
      <p:pic>
        <p:nvPicPr>
          <p:cNvPr id="89090" name="Picture 2" descr="http://enciclopedia.us.es/images/thumb/3/37/Friedrich_Nietzsche_(Bain_News_Service).jpg/180px-Friedrich_Nietzsche_(Bain_News_Service).jpg"/>
          <p:cNvPicPr>
            <a:picLocks noChangeAspect="1" noChangeArrowheads="1"/>
          </p:cNvPicPr>
          <p:nvPr/>
        </p:nvPicPr>
        <p:blipFill>
          <a:blip r:embed="rId2" cstate="print"/>
          <a:srcRect/>
          <a:stretch>
            <a:fillRect/>
          </a:stretch>
        </p:blipFill>
        <p:spPr bwMode="auto">
          <a:xfrm>
            <a:off x="6000760" y="2285992"/>
            <a:ext cx="2645999" cy="3528000"/>
          </a:xfrm>
          <a:prstGeom prst="rect">
            <a:avLst/>
          </a:prstGeom>
          <a:noFill/>
        </p:spPr>
      </p:pic>
      <p:pic>
        <p:nvPicPr>
          <p:cNvPr id="89092" name="Picture 4" descr="http://upload.wikimedia.org/wikipedia/commons/a/a6/Gotzen-dammerung.gif"/>
          <p:cNvPicPr>
            <a:picLocks noChangeAspect="1" noChangeArrowheads="1"/>
          </p:cNvPicPr>
          <p:nvPr/>
        </p:nvPicPr>
        <p:blipFill>
          <a:blip r:embed="rId3" cstate="print"/>
          <a:srcRect/>
          <a:stretch>
            <a:fillRect/>
          </a:stretch>
        </p:blipFill>
        <p:spPr bwMode="auto">
          <a:xfrm>
            <a:off x="2071670" y="285728"/>
            <a:ext cx="2515080" cy="3672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Crepúsculo de los ídolos</a:t>
            </a:r>
            <a:endParaRPr lang="es-PE" dirty="0"/>
          </a:p>
        </p:txBody>
      </p:sp>
      <p:sp>
        <p:nvSpPr>
          <p:cNvPr id="3" name="2 Marcador de contenido"/>
          <p:cNvSpPr>
            <a:spLocks noGrp="1"/>
          </p:cNvSpPr>
          <p:nvPr>
            <p:ph idx="1"/>
          </p:nvPr>
        </p:nvSpPr>
        <p:spPr/>
        <p:txBody>
          <a:bodyPr>
            <a:normAutofit/>
          </a:bodyPr>
          <a:lstStyle/>
          <a:p>
            <a:pPr>
              <a:buClr>
                <a:schemeClr val="accent2">
                  <a:lumMod val="75000"/>
                </a:schemeClr>
              </a:buClr>
            </a:pPr>
            <a:r>
              <a:rPr lang="es-ES" sz="2600" dirty="0"/>
              <a:t>Escrito en el lapso de una semana (entre fines de agosto e inicios de setiembre de 1888), fue publicado en 1889, presentado al modo de un manual sobre </a:t>
            </a:r>
            <a:r>
              <a:rPr lang="es-ES" sz="2600" b="1" i="1" dirty="0">
                <a:solidFill>
                  <a:srgbClr val="003366"/>
                </a:solidFill>
              </a:rPr>
              <a:t>cómo filosofar con el martillo</a:t>
            </a:r>
            <a:r>
              <a:rPr lang="es-ES" sz="2600" dirty="0">
                <a:solidFill>
                  <a:schemeClr val="tx1"/>
                </a:solidFill>
              </a:rPr>
              <a:t>. Su título originalmente planeado era </a:t>
            </a:r>
            <a:r>
              <a:rPr lang="es-ES" sz="2600" i="1" dirty="0">
                <a:solidFill>
                  <a:schemeClr val="tx1"/>
                </a:solidFill>
              </a:rPr>
              <a:t>Ociosidad de un psicólogo</a:t>
            </a:r>
            <a:r>
              <a:rPr lang="es-ES" sz="2600" dirty="0">
                <a:solidFill>
                  <a:schemeClr val="tx1"/>
                </a:solidFill>
              </a:rPr>
              <a:t>. </a:t>
            </a:r>
          </a:p>
          <a:p>
            <a:pPr>
              <a:buClr>
                <a:schemeClr val="accent2">
                  <a:lumMod val="75000"/>
                </a:schemeClr>
              </a:buClr>
            </a:pPr>
            <a:r>
              <a:rPr lang="es-ES" sz="2600" dirty="0">
                <a:solidFill>
                  <a:schemeClr val="tx1"/>
                </a:solidFill>
              </a:rPr>
              <a:t>Ya para entonces Nietzsche empezaba a lograr algo de notoriedad, principalmente merced a la labor de difusión emprendida en las academias escandinava y prusiana por el danés Georg Brandes.</a:t>
            </a:r>
            <a:endParaRPr lang="es-E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Crepúsculo de los ídolos</a:t>
            </a:r>
            <a:endParaRPr lang="es-PE" dirty="0"/>
          </a:p>
        </p:txBody>
      </p:sp>
      <p:sp>
        <p:nvSpPr>
          <p:cNvPr id="3" name="2 Marcador de contenido"/>
          <p:cNvSpPr>
            <a:spLocks noGrp="1"/>
          </p:cNvSpPr>
          <p:nvPr>
            <p:ph idx="1"/>
          </p:nvPr>
        </p:nvSpPr>
        <p:spPr/>
        <p:txBody>
          <a:bodyPr>
            <a:normAutofit/>
          </a:bodyPr>
          <a:lstStyle/>
          <a:p>
            <a:pPr>
              <a:buClr>
                <a:schemeClr val="accent2">
                  <a:lumMod val="75000"/>
                </a:schemeClr>
              </a:buClr>
            </a:pPr>
            <a:r>
              <a:rPr lang="es-ES" sz="2600" dirty="0"/>
              <a:t>Nietzsche lo concibió mayormente como </a:t>
            </a:r>
            <a:r>
              <a:rPr lang="es-ES" sz="2600" b="1" i="1" dirty="0">
                <a:solidFill>
                  <a:srgbClr val="003366"/>
                </a:solidFill>
              </a:rPr>
              <a:t>un sumario sintético de su heterodoxia filosófica esencial</a:t>
            </a:r>
            <a:r>
              <a:rPr lang="es-ES" sz="2600" dirty="0">
                <a:solidFill>
                  <a:schemeClr val="tx1"/>
                </a:solidFill>
              </a:rPr>
              <a:t>, destinado a abrir el camino a la obra decisiva que entonces tenía en mente, anticipadamente titulada </a:t>
            </a:r>
            <a:r>
              <a:rPr lang="es-ES" sz="2600" b="1" i="1" dirty="0">
                <a:solidFill>
                  <a:schemeClr val="accent1">
                    <a:lumMod val="25000"/>
                  </a:schemeClr>
                </a:solidFill>
              </a:rPr>
              <a:t>La transvaloración de los valores</a:t>
            </a:r>
            <a:r>
              <a:rPr lang="es-ES" sz="2600" dirty="0">
                <a:solidFill>
                  <a:schemeClr val="tx1"/>
                </a:solidFill>
              </a:rPr>
              <a:t>.</a:t>
            </a:r>
            <a:endParaRPr lang="es-ES" sz="2600" dirty="0"/>
          </a:p>
          <a:p>
            <a:pPr>
              <a:buClr>
                <a:schemeClr val="accent2">
                  <a:lumMod val="75000"/>
                </a:schemeClr>
              </a:buClr>
            </a:pPr>
            <a:r>
              <a:rPr lang="es-ES" sz="2600" dirty="0"/>
              <a:t>Su fecha de publicación tuvo lugar poco después de su debacle mental… y fue justamente la obra que reforzó su entonces naciente notoriedad en algunos ambientes académicos europeos.</a:t>
            </a:r>
            <a:endParaRPr lang="es-PE"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Confesiones de un bufón</a:t>
            </a:r>
            <a:endParaRPr lang="es-PE" dirty="0"/>
          </a:p>
        </p:txBody>
      </p:sp>
      <p:sp>
        <p:nvSpPr>
          <p:cNvPr id="3" name="2 Marcador de contenido"/>
          <p:cNvSpPr>
            <a:spLocks noGrp="1"/>
          </p:cNvSpPr>
          <p:nvPr>
            <p:ph idx="1"/>
          </p:nvPr>
        </p:nvSpPr>
        <p:spPr/>
        <p:txBody>
          <a:bodyPr>
            <a:normAutofit/>
          </a:bodyPr>
          <a:lstStyle/>
          <a:p>
            <a:pPr algn="ctr">
              <a:spcBef>
                <a:spcPts val="0"/>
              </a:spcBef>
              <a:buNone/>
            </a:pPr>
            <a:endParaRPr lang="es-ES" sz="2200" i="1" dirty="0">
              <a:solidFill>
                <a:srgbClr val="003366"/>
              </a:solidFill>
            </a:endParaRPr>
          </a:p>
          <a:p>
            <a:pPr algn="ctr">
              <a:spcBef>
                <a:spcPts val="0"/>
              </a:spcBef>
              <a:buNone/>
            </a:pPr>
            <a:r>
              <a:rPr lang="es-ES" sz="2200" i="1" dirty="0">
                <a:solidFill>
                  <a:srgbClr val="003366"/>
                </a:solidFill>
              </a:rPr>
              <a:t>“Conozco mi suerte. Alguna vez irá unido a mi nombre el recuerdo de algo gigantesco. Y a pesar de esto, nada hay en mí de fundador de una religión. No </a:t>
            </a:r>
            <a:r>
              <a:rPr lang="es-ES" sz="2200" dirty="0">
                <a:solidFill>
                  <a:srgbClr val="003366"/>
                </a:solidFill>
              </a:rPr>
              <a:t>quiero</a:t>
            </a:r>
            <a:r>
              <a:rPr lang="es-ES" sz="2200" i="1" dirty="0">
                <a:solidFill>
                  <a:srgbClr val="003366"/>
                </a:solidFill>
              </a:rPr>
              <a:t> «creyentes», pienso que soy demasiado maligno para creer en mí mismo, no hablo jamás a las masas… Tengo un miedo espantoso de que algún día se me declare </a:t>
            </a:r>
            <a:r>
              <a:rPr lang="es-ES" sz="2200" dirty="0">
                <a:solidFill>
                  <a:srgbClr val="003366"/>
                </a:solidFill>
              </a:rPr>
              <a:t>santo</a:t>
            </a:r>
            <a:r>
              <a:rPr lang="es-ES" sz="2200" i="1" dirty="0">
                <a:solidFill>
                  <a:srgbClr val="003366"/>
                </a:solidFill>
              </a:rPr>
              <a:t>. No quiero ser un santo, prefiero antes ser un bufón… Quizá sea yo un bufón… y a pesar de ello, o mejor, </a:t>
            </a:r>
            <a:r>
              <a:rPr lang="es-ES" sz="2200" dirty="0">
                <a:solidFill>
                  <a:srgbClr val="003366"/>
                </a:solidFill>
              </a:rPr>
              <a:t>no</a:t>
            </a:r>
            <a:r>
              <a:rPr lang="es-ES" sz="2200" i="1" dirty="0">
                <a:solidFill>
                  <a:srgbClr val="003366"/>
                </a:solidFill>
              </a:rPr>
              <a:t> a pesar de ello, la verdad habla en mí. Pero mi verdad es </a:t>
            </a:r>
            <a:r>
              <a:rPr lang="es-ES" sz="2200" dirty="0">
                <a:solidFill>
                  <a:srgbClr val="003366"/>
                </a:solidFill>
              </a:rPr>
              <a:t>terrible</a:t>
            </a:r>
            <a:r>
              <a:rPr lang="es-ES" sz="2200" i="1" dirty="0">
                <a:solidFill>
                  <a:srgbClr val="003366"/>
                </a:solidFill>
              </a:rPr>
              <a:t>: pues hasta ahora a la mentira se le ha venido llamando verdad – </a:t>
            </a:r>
            <a:r>
              <a:rPr lang="es-ES" sz="2200" dirty="0">
                <a:solidFill>
                  <a:srgbClr val="003366"/>
                </a:solidFill>
              </a:rPr>
              <a:t>Transvaloración de todos los valores</a:t>
            </a:r>
            <a:r>
              <a:rPr lang="es-ES" sz="2200" i="1" dirty="0">
                <a:solidFill>
                  <a:srgbClr val="003366"/>
                </a:solidFill>
              </a:rPr>
              <a:t>: ésta es mi fórmula para designar un acto de suprema autognosis de la humanidad.” </a:t>
            </a:r>
            <a:r>
              <a:rPr lang="es-ES" sz="2200" dirty="0">
                <a:solidFill>
                  <a:srgbClr val="003366"/>
                </a:solidFill>
              </a:rPr>
              <a:t>(EH, Por qué soy un destino, 1)</a:t>
            </a:r>
            <a:endParaRPr lang="es-PE"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Confesiones de un bufón</a:t>
            </a:r>
            <a:endParaRPr lang="es-PE" dirty="0"/>
          </a:p>
        </p:txBody>
      </p:sp>
      <p:sp>
        <p:nvSpPr>
          <p:cNvPr id="3" name="2 Marcador de contenido"/>
          <p:cNvSpPr>
            <a:spLocks noGrp="1"/>
          </p:cNvSpPr>
          <p:nvPr>
            <p:ph idx="1"/>
          </p:nvPr>
        </p:nvSpPr>
        <p:spPr/>
        <p:txBody>
          <a:bodyPr>
            <a:normAutofit/>
          </a:bodyPr>
          <a:lstStyle/>
          <a:p>
            <a:pPr algn="ctr">
              <a:spcBef>
                <a:spcPts val="0"/>
              </a:spcBef>
              <a:buNone/>
            </a:pPr>
            <a:endParaRPr lang="es-ES" sz="2200" i="1" dirty="0">
              <a:solidFill>
                <a:srgbClr val="003366"/>
              </a:solidFill>
            </a:endParaRPr>
          </a:p>
          <a:p>
            <a:pPr algn="ctr">
              <a:spcBef>
                <a:spcPts val="0"/>
              </a:spcBef>
              <a:buNone/>
            </a:pPr>
            <a:r>
              <a:rPr lang="es-ES" sz="2200" i="1" dirty="0">
                <a:solidFill>
                  <a:srgbClr val="003366"/>
                </a:solidFill>
              </a:rPr>
              <a:t>“Yo contradigo como jamás se ha contradicho, y, a pesar de ello, soy la antítesis de un espíritu que dice no. Yo soy un alegre mensajero como no ha habido ningún otro, conozco tareas tan elevadas que hasta ahora faltaba el concepto para comprenderlas; solo a partir de mí existen nuevas esperanzas.” </a:t>
            </a:r>
            <a:r>
              <a:rPr lang="es-ES" sz="2200" dirty="0">
                <a:solidFill>
                  <a:srgbClr val="003366"/>
                </a:solidFill>
              </a:rPr>
              <a:t>(EH, Por qué soy un destino, 1)</a:t>
            </a:r>
          </a:p>
          <a:p>
            <a:pPr algn="ctr">
              <a:spcBef>
                <a:spcPts val="0"/>
              </a:spcBef>
              <a:buNone/>
            </a:pPr>
            <a:endParaRPr lang="es-ES" sz="2200" dirty="0">
              <a:solidFill>
                <a:srgbClr val="003366"/>
              </a:solidFill>
            </a:endParaRPr>
          </a:p>
          <a:p>
            <a:pPr algn="ctr">
              <a:spcBef>
                <a:spcPts val="0"/>
              </a:spcBef>
              <a:buNone/>
            </a:pPr>
            <a:r>
              <a:rPr lang="es-ES" sz="2200" i="1" dirty="0">
                <a:solidFill>
                  <a:srgbClr val="003366"/>
                </a:solidFill>
              </a:rPr>
              <a:t>“Conozco el placer de </a:t>
            </a:r>
            <a:r>
              <a:rPr lang="es-ES" sz="2200" dirty="0">
                <a:solidFill>
                  <a:srgbClr val="003366"/>
                </a:solidFill>
              </a:rPr>
              <a:t>aniquilar</a:t>
            </a:r>
            <a:r>
              <a:rPr lang="es-ES" sz="2200" i="1" dirty="0">
                <a:solidFill>
                  <a:srgbClr val="003366"/>
                </a:solidFill>
              </a:rPr>
              <a:t> en un grado que corresponde a mi </a:t>
            </a:r>
            <a:r>
              <a:rPr lang="es-ES" sz="2200" dirty="0">
                <a:solidFill>
                  <a:srgbClr val="003366"/>
                </a:solidFill>
              </a:rPr>
              <a:t>fuerza</a:t>
            </a:r>
            <a:r>
              <a:rPr lang="es-ES" sz="2200" i="1" dirty="0">
                <a:solidFill>
                  <a:srgbClr val="003366"/>
                </a:solidFill>
              </a:rPr>
              <a:t> para aniquilar, – en ambos casos obedezco a mi naturaleza dionisíaca, la cual no sabe separar el hacer no del decir sí. Yo soy el primer </a:t>
            </a:r>
            <a:r>
              <a:rPr lang="es-ES" sz="2200" dirty="0">
                <a:solidFill>
                  <a:srgbClr val="003366"/>
                </a:solidFill>
              </a:rPr>
              <a:t>inmoralista</a:t>
            </a:r>
            <a:r>
              <a:rPr lang="es-ES" sz="2200" i="1" dirty="0">
                <a:solidFill>
                  <a:srgbClr val="003366"/>
                </a:solidFill>
              </a:rPr>
              <a:t>: por ello soy el </a:t>
            </a:r>
            <a:r>
              <a:rPr lang="es-ES" sz="2200" dirty="0">
                <a:solidFill>
                  <a:srgbClr val="003366"/>
                </a:solidFill>
              </a:rPr>
              <a:t>aniquilador par excellence</a:t>
            </a:r>
            <a:r>
              <a:rPr lang="es-ES" sz="2200" i="1" dirty="0">
                <a:solidFill>
                  <a:srgbClr val="003366"/>
                </a:solidFill>
              </a:rPr>
              <a:t>.” </a:t>
            </a:r>
            <a:r>
              <a:rPr lang="es-ES" sz="2200" dirty="0">
                <a:solidFill>
                  <a:srgbClr val="003366"/>
                </a:solidFill>
              </a:rPr>
              <a:t>(EH, Por qué soy un destino, 2)</a:t>
            </a:r>
            <a:endParaRPr lang="es-PE"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Habla el martillo</a:t>
            </a:r>
            <a:endParaRPr lang="es-PE" sz="3200" i="1" dirty="0"/>
          </a:p>
        </p:txBody>
      </p:sp>
      <p:sp>
        <p:nvSpPr>
          <p:cNvPr id="3" name="2 Marcador de contenido"/>
          <p:cNvSpPr>
            <a:spLocks noGrp="1"/>
          </p:cNvSpPr>
          <p:nvPr>
            <p:ph idx="1"/>
          </p:nvPr>
        </p:nvSpPr>
        <p:spPr/>
        <p:txBody>
          <a:bodyPr>
            <a:normAutofit fontScale="77500" lnSpcReduction="20000"/>
          </a:bodyPr>
          <a:lstStyle/>
          <a:p>
            <a:pPr algn="ctr">
              <a:buNone/>
            </a:pPr>
            <a:r>
              <a:rPr lang="es-ES" sz="2800" i="1" dirty="0">
                <a:solidFill>
                  <a:srgbClr val="333399"/>
                </a:solidFill>
              </a:rPr>
              <a:t>“«¿Por qué tan duro? – dijo en otro tiempo el carbón de cocina al diamante: ¿no somos parientes cercanos?»</a:t>
            </a:r>
            <a:endParaRPr lang="es-PE" sz="2800" i="1" dirty="0">
              <a:solidFill>
                <a:srgbClr val="333399"/>
              </a:solidFill>
            </a:endParaRPr>
          </a:p>
          <a:p>
            <a:pPr algn="ctr">
              <a:buNone/>
            </a:pPr>
            <a:r>
              <a:rPr lang="es-ES" sz="2800" i="1" dirty="0">
                <a:solidFill>
                  <a:srgbClr val="333399"/>
                </a:solidFill>
              </a:rPr>
              <a:t>¿Por qué tan blandos? Oh hermanos míos, así os pregunto yo a vosotros: ¿no sois vosotros – mis hermanos? </a:t>
            </a:r>
            <a:endParaRPr lang="es-PE" sz="2800" i="1" dirty="0">
              <a:solidFill>
                <a:srgbClr val="333399"/>
              </a:solidFill>
            </a:endParaRPr>
          </a:p>
          <a:p>
            <a:pPr algn="ctr">
              <a:buNone/>
            </a:pPr>
            <a:r>
              <a:rPr lang="es-ES" sz="2800" i="1" dirty="0">
                <a:solidFill>
                  <a:srgbClr val="333399"/>
                </a:solidFill>
              </a:rPr>
              <a:t>¿Por qué tan blandos, tan poco resistentes y tan dispuestos a ceder? ¿Por qué hay tanta negación, tanta renegación en vuestro corazón? ¿Y tan poco destino en vuestra mirada? </a:t>
            </a:r>
          </a:p>
          <a:p>
            <a:pPr algn="ctr">
              <a:buNone/>
            </a:pPr>
            <a:r>
              <a:rPr lang="es-ES" sz="2800" i="1" dirty="0">
                <a:solidFill>
                  <a:srgbClr val="333399"/>
                </a:solidFill>
              </a:rPr>
              <a:t>[…] Los creadores son duros, en efecto. Y bienaventuranza tiene que pareceros a vosotros el imprimir vuestra mano sobre milenios como si fuesen cera,- bienaventuranza, escribir sobre la voluntad de milenios como sobre bronce,- más duros que el bronce, más nobles que el bronce. Solo lo totalmente duro es lo más noble de todo.</a:t>
            </a:r>
            <a:endParaRPr lang="es-PE" sz="2800" i="1" dirty="0">
              <a:solidFill>
                <a:srgbClr val="333399"/>
              </a:solidFill>
            </a:endParaRPr>
          </a:p>
          <a:p>
            <a:pPr algn="ctr"/>
            <a:r>
              <a:rPr lang="es-ES" sz="2800" i="1" dirty="0">
                <a:solidFill>
                  <a:srgbClr val="333399"/>
                </a:solidFill>
              </a:rPr>
              <a:t>Esta nueva tabla, oh hermanos míos, coloco yo sobre vosotros: ¡endureceos!”  </a:t>
            </a:r>
            <a:r>
              <a:rPr lang="es-ES" sz="2800" dirty="0">
                <a:solidFill>
                  <a:srgbClr val="333399"/>
                </a:solidFill>
              </a:rPr>
              <a:t>(AHZ: De tablas viejas y nuevas, </a:t>
            </a:r>
            <a:r>
              <a:rPr lang="es-ES" sz="2800" dirty="0">
                <a:solidFill>
                  <a:srgbClr val="333399"/>
                </a:solidFill>
                <a:latin typeface="Georgia"/>
              </a:rPr>
              <a:t>§29</a:t>
            </a:r>
            <a:r>
              <a:rPr lang="es-ES" sz="2800" dirty="0">
                <a:solidFill>
                  <a:srgbClr val="333399"/>
                </a:solidFill>
              </a:rPr>
              <a:t>) </a:t>
            </a:r>
            <a:endParaRPr lang="es-PE" sz="2800" dirty="0">
              <a:solidFill>
                <a:srgbClr val="333399"/>
              </a:solidFill>
            </a:endParaRPr>
          </a:p>
          <a:p>
            <a:endParaRPr lang="es-PE"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2900" dirty="0"/>
              <a:t>Los mayores vicios de la tradición filosófica</a:t>
            </a:r>
            <a:endParaRPr lang="es-PE" sz="2900" dirty="0"/>
          </a:p>
        </p:txBody>
      </p:sp>
      <p:sp>
        <p:nvSpPr>
          <p:cNvPr id="3" name="2 Marcador de contenido"/>
          <p:cNvSpPr>
            <a:spLocks noGrp="1"/>
          </p:cNvSpPr>
          <p:nvPr>
            <p:ph idx="1"/>
          </p:nvPr>
        </p:nvSpPr>
        <p:spPr/>
        <p:txBody>
          <a:bodyPr>
            <a:normAutofit/>
          </a:bodyPr>
          <a:lstStyle/>
          <a:p>
            <a:pPr algn="ctr">
              <a:spcBef>
                <a:spcPts val="0"/>
              </a:spcBef>
              <a:buNone/>
            </a:pPr>
            <a:r>
              <a:rPr lang="es-ES" b="1" i="1" dirty="0">
                <a:solidFill>
                  <a:schemeClr val="accent1">
                    <a:lumMod val="50000"/>
                  </a:schemeClr>
                </a:solidFill>
              </a:rPr>
              <a:t>La </a:t>
            </a:r>
            <a:r>
              <a:rPr lang="es-ES" b="1" i="1" dirty="0">
                <a:solidFill>
                  <a:schemeClr val="accent1">
                    <a:lumMod val="50000"/>
                  </a:schemeClr>
                </a:solidFill>
                <a:latin typeface="Georgia"/>
              </a:rPr>
              <a:t>«</a:t>
            </a:r>
            <a:r>
              <a:rPr lang="es-ES" b="1" i="1" dirty="0">
                <a:solidFill>
                  <a:schemeClr val="accent1">
                    <a:lumMod val="50000"/>
                  </a:schemeClr>
                </a:solidFill>
              </a:rPr>
              <a:t>razón</a:t>
            </a:r>
            <a:r>
              <a:rPr lang="es-ES" b="1" i="1" dirty="0">
                <a:solidFill>
                  <a:schemeClr val="accent1">
                    <a:lumMod val="50000"/>
                  </a:schemeClr>
                </a:solidFill>
                <a:latin typeface="Georgia"/>
              </a:rPr>
              <a:t>»</a:t>
            </a:r>
            <a:r>
              <a:rPr lang="es-ES" b="1" i="1" dirty="0">
                <a:solidFill>
                  <a:schemeClr val="accent1">
                    <a:lumMod val="50000"/>
                  </a:schemeClr>
                </a:solidFill>
              </a:rPr>
              <a:t> en la filosofía</a:t>
            </a:r>
          </a:p>
          <a:p>
            <a:pPr>
              <a:spcBef>
                <a:spcPts val="0"/>
              </a:spcBef>
            </a:pPr>
            <a:endParaRPr lang="es-ES" sz="2500" b="1" i="1" dirty="0">
              <a:solidFill>
                <a:schemeClr val="accent4">
                  <a:lumMod val="50000"/>
                </a:schemeClr>
              </a:solidFill>
            </a:endParaRPr>
          </a:p>
          <a:p>
            <a:pPr>
              <a:spcBef>
                <a:spcPts val="0"/>
              </a:spcBef>
              <a:buClr>
                <a:schemeClr val="accent2">
                  <a:lumMod val="75000"/>
                </a:schemeClr>
              </a:buClr>
            </a:pPr>
            <a:r>
              <a:rPr lang="es-ES" sz="2400" b="1" i="1" dirty="0">
                <a:solidFill>
                  <a:schemeClr val="tx2">
                    <a:lumMod val="50000"/>
                    <a:lumOff val="50000"/>
                  </a:schemeClr>
                </a:solidFill>
              </a:rPr>
              <a:t>Primera tesis </a:t>
            </a:r>
            <a:endParaRPr lang="es-PE" sz="2400" b="1" i="1" dirty="0">
              <a:solidFill>
                <a:schemeClr val="tx2">
                  <a:lumMod val="50000"/>
                  <a:lumOff val="50000"/>
                </a:schemeClr>
              </a:solidFill>
            </a:endParaRPr>
          </a:p>
          <a:p>
            <a:pPr>
              <a:spcBef>
                <a:spcPts val="0"/>
              </a:spcBef>
              <a:buClr>
                <a:schemeClr val="accent2">
                  <a:lumMod val="75000"/>
                </a:schemeClr>
              </a:buClr>
              <a:buNone/>
            </a:pPr>
            <a:r>
              <a:rPr lang="es-ES" sz="2400" dirty="0"/>
              <a:t>Las razones para sustentar que «este» mundo solo es aparente más bien refuerzan la evidencia de su realidad en tanto que es el único mundo. </a:t>
            </a:r>
            <a:endParaRPr lang="es-PE" sz="2400" dirty="0"/>
          </a:p>
          <a:p>
            <a:pPr>
              <a:spcBef>
                <a:spcPts val="0"/>
              </a:spcBef>
              <a:buClr>
                <a:schemeClr val="accent2">
                  <a:lumMod val="75000"/>
                </a:schemeClr>
              </a:buClr>
              <a:buNone/>
            </a:pPr>
            <a:r>
              <a:rPr lang="es-ES" sz="2400" dirty="0"/>
              <a:t> </a:t>
            </a:r>
            <a:endParaRPr lang="es-PE" sz="2400" dirty="0"/>
          </a:p>
          <a:p>
            <a:pPr>
              <a:spcBef>
                <a:spcPts val="0"/>
              </a:spcBef>
              <a:buClr>
                <a:schemeClr val="accent2">
                  <a:lumMod val="75000"/>
                </a:schemeClr>
              </a:buClr>
            </a:pPr>
            <a:r>
              <a:rPr lang="es-ES" sz="2400" b="1" i="1" dirty="0">
                <a:solidFill>
                  <a:schemeClr val="tx2">
                    <a:lumMod val="50000"/>
                    <a:lumOff val="50000"/>
                  </a:schemeClr>
                </a:solidFill>
              </a:rPr>
              <a:t>Segunda tesis </a:t>
            </a:r>
            <a:endParaRPr lang="es-PE" sz="2400" b="1" dirty="0">
              <a:solidFill>
                <a:schemeClr val="tx2">
                  <a:lumMod val="50000"/>
                  <a:lumOff val="50000"/>
                </a:schemeClr>
              </a:solidFill>
            </a:endParaRPr>
          </a:p>
          <a:p>
            <a:pPr>
              <a:spcBef>
                <a:spcPts val="0"/>
              </a:spcBef>
              <a:buClr>
                <a:schemeClr val="accent2">
                  <a:lumMod val="75000"/>
                </a:schemeClr>
              </a:buClr>
              <a:buNone/>
            </a:pPr>
            <a:r>
              <a:rPr lang="es-ES" sz="2400" dirty="0"/>
              <a:t>Los signos distintivos del «ser verdadero» de las cosas no son sino máscaras del no-ser, </a:t>
            </a:r>
            <a:r>
              <a:rPr lang="es-ES" sz="2400" i="1" dirty="0"/>
              <a:t>la nada</a:t>
            </a:r>
            <a:r>
              <a:rPr lang="es-ES" sz="2400" dirty="0"/>
              <a:t>, revelándose como un mundo aparente de hecho, una ilusión </a:t>
            </a:r>
            <a:r>
              <a:rPr lang="es-ES" sz="2400" i="1" dirty="0"/>
              <a:t>óptico-moral</a:t>
            </a:r>
            <a:r>
              <a:rPr lang="es-ES" sz="2400" dirty="0"/>
              <a:t>.</a:t>
            </a:r>
            <a:endParaRPr lang="es-PE" sz="2400" dirty="0"/>
          </a:p>
          <a:p>
            <a:endParaRPr lang="es-PE" sz="26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1624</TotalTime>
  <Words>2705</Words>
  <Application>Microsoft Office PowerPoint</Application>
  <PresentationFormat>Presentación en pantalla (4:3)</PresentationFormat>
  <Paragraphs>155</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Franklin Gothic Book</vt:lpstr>
      <vt:lpstr>Franklin Gothic Medium</vt:lpstr>
      <vt:lpstr>Georgia</vt:lpstr>
      <vt:lpstr>Wingdings</vt:lpstr>
      <vt:lpstr>Wingdings 2</vt:lpstr>
      <vt:lpstr>Viajes</vt:lpstr>
      <vt:lpstr>Nietzsche</vt:lpstr>
      <vt:lpstr>Nietzsche</vt:lpstr>
      <vt:lpstr>        </vt:lpstr>
      <vt:lpstr>Crepúsculo de los ídolos</vt:lpstr>
      <vt:lpstr>Crepúsculo de los ídolos</vt:lpstr>
      <vt:lpstr>Confesiones de un bufón</vt:lpstr>
      <vt:lpstr>Confesiones de un bufón</vt:lpstr>
      <vt:lpstr>Habla el martillo</vt:lpstr>
      <vt:lpstr>Los mayores vicios de la tradición filosófica</vt:lpstr>
      <vt:lpstr>Los mayores vicios de la tradición filosófica</vt:lpstr>
      <vt:lpstr> Cómo el «mundo verdadero» terminó convirtiéndose en una fábula </vt:lpstr>
      <vt:lpstr> Cómo el «mundo verdadero» terminó convirtiéndose en una fábula </vt:lpstr>
      <vt:lpstr> Cómo el «mundo verdadero» terminó convirtiéndose en una fábula </vt:lpstr>
      <vt:lpstr> Cómo el «mundo verdadero» terminó convirtiéndose en una fábula </vt:lpstr>
      <vt:lpstr> Cómo el «mundo verdadero» terminó convirtiéndose en una fábula </vt:lpstr>
      <vt:lpstr> Cómo el «mundo verdadero» terminó convirtiéndose en una fábula </vt:lpstr>
      <vt:lpstr>Los cuatro grandes errores</vt:lpstr>
      <vt:lpstr>Los cuatro grandes errores</vt:lpstr>
      <vt:lpstr>Los cuatro grandes errores</vt:lpstr>
      <vt:lpstr>Los cuatro grandes errores</vt:lpstr>
      <vt:lpstr>Repaso del paradigma socrático</vt:lpstr>
      <vt:lpstr>Repaso del paradigma socrático</vt:lpstr>
      <vt:lpstr>Repaso del paradigma socrático</vt:lpstr>
      <vt:lpstr>Desde Sócrates hasta la modernidad</vt:lpstr>
      <vt:lpstr>El amanecer del espíritu libre</vt:lpstr>
      <vt:lpstr>Habla el inmoralista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Nietzsche</dc:title>
  <dc:creator>Cesar</dc:creator>
  <cp:lastModifiedBy>Cesar Inca Mendoza Loyola</cp:lastModifiedBy>
  <cp:revision>120</cp:revision>
  <dcterms:created xsi:type="dcterms:W3CDTF">2013-09-11T15:31:29Z</dcterms:created>
  <dcterms:modified xsi:type="dcterms:W3CDTF">2023-05-11T18:00:25Z</dcterms:modified>
</cp:coreProperties>
</file>