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71" r:id="rId7"/>
    <p:sldId id="277" r:id="rId8"/>
    <p:sldId id="278" r:id="rId9"/>
    <p:sldId id="317" r:id="rId10"/>
    <p:sldId id="276" r:id="rId11"/>
    <p:sldId id="308" r:id="rId12"/>
    <p:sldId id="309" r:id="rId13"/>
    <p:sldId id="310" r:id="rId14"/>
    <p:sldId id="273" r:id="rId15"/>
    <p:sldId id="275" r:id="rId16"/>
    <p:sldId id="274" r:id="rId17"/>
    <p:sldId id="303" r:id="rId18"/>
    <p:sldId id="304" r:id="rId19"/>
    <p:sldId id="311" r:id="rId20"/>
    <p:sldId id="312" r:id="rId21"/>
    <p:sldId id="313" r:id="rId22"/>
    <p:sldId id="319" r:id="rId23"/>
    <p:sldId id="291" r:id="rId24"/>
    <p:sldId id="292" r:id="rId25"/>
    <p:sldId id="293" r:id="rId26"/>
    <p:sldId id="294" r:id="rId27"/>
    <p:sldId id="295" r:id="rId28"/>
    <p:sldId id="307" r:id="rId29"/>
    <p:sldId id="298" r:id="rId30"/>
    <p:sldId id="299" r:id="rId31"/>
    <p:sldId id="314" r:id="rId32"/>
    <p:sldId id="318" r:id="rId33"/>
    <p:sldId id="315" r:id="rId34"/>
    <p:sldId id="316" r:id="rId35"/>
    <p:sldId id="296" r:id="rId36"/>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00"/>
    <a:srgbClr val="336699"/>
    <a:srgbClr val="3333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FE951952-5A5F-49E8-A813-618AA3987632}" type="datetimeFigureOut">
              <a:rPr lang="es-PE" smtClean="0"/>
              <a:pPr/>
              <a:t>28/04/2017</a:t>
            </a:fld>
            <a:endParaRPr lang="es-PE" dirty="0"/>
          </a:p>
        </p:txBody>
      </p:sp>
      <p:sp>
        <p:nvSpPr>
          <p:cNvPr id="17" name="16 Marcador de pie de página"/>
          <p:cNvSpPr>
            <a:spLocks noGrp="1"/>
          </p:cNvSpPr>
          <p:nvPr>
            <p:ph type="ftr" sz="quarter" idx="11"/>
          </p:nvPr>
        </p:nvSpPr>
        <p:spPr>
          <a:xfrm>
            <a:off x="5410200" y="4205288"/>
            <a:ext cx="1295400" cy="457200"/>
          </a:xfrm>
        </p:spPr>
        <p:txBody>
          <a:bodyPr/>
          <a:lstStyle/>
          <a:p>
            <a:endParaRPr lang="es-PE"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5DBD2D3-7E0C-4E6B-B1D9-A891704F8163}" type="slidenum">
              <a:rPr lang="es-PE" smtClean="0"/>
              <a:pPr/>
              <a:t>‹Nº›</a:t>
            </a:fld>
            <a:endParaRPr lang="es-P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E951952-5A5F-49E8-A813-618AA3987632}" type="datetimeFigureOut">
              <a:rPr lang="es-PE" smtClean="0"/>
              <a:pPr/>
              <a:t>28/04/2017</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E951952-5A5F-49E8-A813-618AA3987632}" type="datetimeFigureOut">
              <a:rPr lang="es-PE" smtClean="0"/>
              <a:pPr/>
              <a:t>28/04/2017</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E951952-5A5F-49E8-A813-618AA3987632}" type="datetimeFigureOut">
              <a:rPr lang="es-PE" smtClean="0"/>
              <a:pPr/>
              <a:t>28/04/2017</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FE951952-5A5F-49E8-A813-618AA3987632}" type="datetimeFigureOut">
              <a:rPr lang="es-PE" smtClean="0"/>
              <a:pPr/>
              <a:t>28/04/2017</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FE951952-5A5F-49E8-A813-618AA3987632}" type="datetimeFigureOut">
              <a:rPr lang="es-PE" smtClean="0"/>
              <a:pPr/>
              <a:t>28/04/2017</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FE951952-5A5F-49E8-A813-618AA3987632}" type="datetimeFigureOut">
              <a:rPr lang="es-PE" smtClean="0"/>
              <a:pPr/>
              <a:t>28/04/2017</a:t>
            </a:fld>
            <a:endParaRPr lang="es-PE" dirty="0"/>
          </a:p>
        </p:txBody>
      </p:sp>
      <p:sp>
        <p:nvSpPr>
          <p:cNvPr id="27" name="26 Marcador de número de diapositiva"/>
          <p:cNvSpPr>
            <a:spLocks noGrp="1"/>
          </p:cNvSpPr>
          <p:nvPr>
            <p:ph type="sldNum" sz="quarter" idx="11"/>
          </p:nvPr>
        </p:nvSpPr>
        <p:spPr/>
        <p:txBody>
          <a:bodyPr rtlCol="0"/>
          <a:lstStyle/>
          <a:p>
            <a:fld id="{65DBD2D3-7E0C-4E6B-B1D9-A891704F8163}" type="slidenum">
              <a:rPr lang="es-PE" smtClean="0"/>
              <a:pPr/>
              <a:t>‹Nº›</a:t>
            </a:fld>
            <a:endParaRPr lang="es-PE" dirty="0"/>
          </a:p>
        </p:txBody>
      </p:sp>
      <p:sp>
        <p:nvSpPr>
          <p:cNvPr id="28" name="27 Marcador de pie de página"/>
          <p:cNvSpPr>
            <a:spLocks noGrp="1"/>
          </p:cNvSpPr>
          <p:nvPr>
            <p:ph type="ftr" sz="quarter" idx="12"/>
          </p:nvPr>
        </p:nvSpPr>
        <p:spPr/>
        <p:txBody>
          <a:bodyPr rtlCol="0"/>
          <a:lstStyle/>
          <a:p>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FE951952-5A5F-49E8-A813-618AA3987632}" type="datetimeFigureOut">
              <a:rPr lang="es-PE" smtClean="0"/>
              <a:pPr/>
              <a:t>28/04/2017</a:t>
            </a:fld>
            <a:endParaRPr lang="es-PE" dirty="0"/>
          </a:p>
        </p:txBody>
      </p:sp>
      <p:sp>
        <p:nvSpPr>
          <p:cNvPr id="4" name="3 Marcador de pie de página"/>
          <p:cNvSpPr>
            <a:spLocks noGrp="1"/>
          </p:cNvSpPr>
          <p:nvPr>
            <p:ph type="ftr" sz="quarter" idx="11"/>
          </p:nvPr>
        </p:nvSpPr>
        <p:spPr>
          <a:xfrm>
            <a:off x="5257800" y="612648"/>
            <a:ext cx="1325880" cy="457200"/>
          </a:xfrm>
        </p:spPr>
        <p:txBody>
          <a:bodyPr/>
          <a:lstStyle/>
          <a:p>
            <a:endParaRPr lang="es-PE" dirty="0"/>
          </a:p>
        </p:txBody>
      </p:sp>
      <p:sp>
        <p:nvSpPr>
          <p:cNvPr id="5" name="4 Marcador de número de diapositiva"/>
          <p:cNvSpPr>
            <a:spLocks noGrp="1"/>
          </p:cNvSpPr>
          <p:nvPr>
            <p:ph type="sldNum" sz="quarter" idx="12"/>
          </p:nvPr>
        </p:nvSpPr>
        <p:spPr>
          <a:xfrm>
            <a:off x="8174736" y="2272"/>
            <a:ext cx="762000" cy="365760"/>
          </a:xfrm>
        </p:spPr>
        <p:txBody>
          <a:bodyPr/>
          <a:lstStyle/>
          <a:p>
            <a:fld id="{65DBD2D3-7E0C-4E6B-B1D9-A891704F8163}"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E951952-5A5F-49E8-A813-618AA3987632}" type="datetimeFigureOut">
              <a:rPr lang="es-PE" smtClean="0"/>
              <a:pPr/>
              <a:t>28/04/2017</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FE951952-5A5F-49E8-A813-618AA3987632}" type="datetimeFigureOut">
              <a:rPr lang="es-PE" smtClean="0"/>
              <a:pPr/>
              <a:t>28/04/2017</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E951952-5A5F-49E8-A813-618AA3987632}" type="datetimeFigureOut">
              <a:rPr lang="es-PE" smtClean="0"/>
              <a:pPr/>
              <a:t>28/04/2017</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E951952-5A5F-49E8-A813-618AA3987632}" type="datetimeFigureOut">
              <a:rPr lang="es-PE" smtClean="0"/>
              <a:pPr/>
              <a:t>28/04/2017</a:t>
            </a:fld>
            <a:endParaRPr lang="es-PE" dirty="0"/>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PE"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5DBD2D3-7E0C-4E6B-B1D9-A891704F8163}" type="slidenum">
              <a:rPr lang="es-PE" smtClean="0"/>
              <a:pPr/>
              <a:t>‹Nº›</a:t>
            </a:fld>
            <a:endParaRPr lang="es-PE"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000" dirty="0" smtClean="0"/>
              <a:t>Nietzsche</a:t>
            </a:r>
            <a:endParaRPr lang="es-PE" sz="6000" dirty="0"/>
          </a:p>
        </p:txBody>
      </p:sp>
      <p:sp>
        <p:nvSpPr>
          <p:cNvPr id="3" name="2 Subtítulo"/>
          <p:cNvSpPr>
            <a:spLocks noGrp="1"/>
          </p:cNvSpPr>
          <p:nvPr>
            <p:ph type="subTitle" idx="1"/>
          </p:nvPr>
        </p:nvSpPr>
        <p:spPr/>
        <p:txBody>
          <a:bodyPr>
            <a:normAutofit/>
          </a:bodyPr>
          <a:lstStyle/>
          <a:p>
            <a:r>
              <a:rPr lang="es-ES" sz="2600" b="1" dirty="0" smtClean="0"/>
              <a:t>El no sistemático detrás de la afirmación de la vida</a:t>
            </a:r>
            <a:endParaRPr lang="es-PE" sz="2600" b="1" dirty="0"/>
          </a:p>
        </p:txBody>
      </p:sp>
      <p:pic>
        <p:nvPicPr>
          <p:cNvPr id="14340" name="Picture 4" descr="http://migueldeloyola.files.wordpress.com/2012/03/nietzsche.jpg"/>
          <p:cNvPicPr>
            <a:picLocks noChangeAspect="1" noChangeArrowheads="1"/>
          </p:cNvPicPr>
          <p:nvPr/>
        </p:nvPicPr>
        <p:blipFill>
          <a:blip r:embed="rId2" cstate="print"/>
          <a:srcRect/>
          <a:stretch>
            <a:fillRect/>
          </a:stretch>
        </p:blipFill>
        <p:spPr bwMode="auto">
          <a:xfrm>
            <a:off x="4857752" y="214290"/>
            <a:ext cx="2693561" cy="3384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De los prejuicios de los filósofos </a:t>
            </a:r>
            <a:endParaRPr lang="es-PE" i="1" dirty="0"/>
          </a:p>
        </p:txBody>
      </p:sp>
      <p:sp>
        <p:nvSpPr>
          <p:cNvPr id="3" name="2 Marcador de contenido"/>
          <p:cNvSpPr>
            <a:spLocks noGrp="1"/>
          </p:cNvSpPr>
          <p:nvPr>
            <p:ph idx="1"/>
          </p:nvPr>
        </p:nvSpPr>
        <p:spPr/>
        <p:txBody>
          <a:bodyPr>
            <a:normAutofit/>
          </a:bodyPr>
          <a:lstStyle/>
          <a:p>
            <a:pPr algn="ctr">
              <a:spcBef>
                <a:spcPts val="0"/>
              </a:spcBef>
              <a:buNone/>
            </a:pPr>
            <a:endParaRPr lang="es-ES" sz="2200" i="1" dirty="0" smtClean="0">
              <a:solidFill>
                <a:srgbClr val="006600"/>
              </a:solidFill>
            </a:endParaRPr>
          </a:p>
          <a:p>
            <a:pPr algn="ctr">
              <a:spcBef>
                <a:spcPts val="0"/>
              </a:spcBef>
              <a:buNone/>
            </a:pPr>
            <a:r>
              <a:rPr lang="es-ES" sz="2200" i="1" dirty="0" smtClean="0">
                <a:solidFill>
                  <a:srgbClr val="006600"/>
                </a:solidFill>
              </a:rPr>
              <a:t>“Nunca antes se ha abierto </a:t>
            </a:r>
            <a:r>
              <a:rPr lang="es-ES" sz="2200" dirty="0" smtClean="0">
                <a:solidFill>
                  <a:srgbClr val="006600"/>
                </a:solidFill>
              </a:rPr>
              <a:t>un mundo más profundo</a:t>
            </a:r>
            <a:r>
              <a:rPr lang="es-ES" sz="2200" i="1" dirty="0" smtClean="0">
                <a:solidFill>
                  <a:srgbClr val="006600"/>
                </a:solidFill>
              </a:rPr>
              <a:t> de conocimiento a viajeros y aventureros temerarios: y al psicólogo que de este modo realiza sacrificios – no es el </a:t>
            </a:r>
            <a:r>
              <a:rPr lang="es-ES" sz="2200" dirty="0" smtClean="0">
                <a:solidFill>
                  <a:srgbClr val="006600"/>
                </a:solidFill>
              </a:rPr>
              <a:t>sacrifizio dell’intelletto</a:t>
            </a:r>
            <a:r>
              <a:rPr lang="es-ES" sz="2200" i="1" dirty="0" smtClean="0">
                <a:solidFill>
                  <a:srgbClr val="006600"/>
                </a:solidFill>
              </a:rPr>
              <a:t>, ¡Al contrario! – le será lícito aspirar al menos a que la psicología vuelva a ser reconocida como señora de las ciencias. Pues a partir de ahora vuelve a ser la psicología el camino que conduce a los problemas fundamentales.” </a:t>
            </a:r>
            <a:r>
              <a:rPr lang="es-ES" sz="2200" dirty="0" smtClean="0">
                <a:solidFill>
                  <a:srgbClr val="006600"/>
                </a:solidFill>
              </a:rPr>
              <a:t>(23)</a:t>
            </a:r>
            <a:r>
              <a:rPr lang="es-ES" sz="2600" dirty="0" smtClean="0"/>
              <a:t>  </a:t>
            </a:r>
            <a:endParaRPr lang="es-PE" sz="23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De lo premoral a lo moral</a:t>
            </a:r>
            <a:endParaRPr lang="es-PE" i="1" dirty="0"/>
          </a:p>
        </p:txBody>
      </p:sp>
      <p:sp>
        <p:nvSpPr>
          <p:cNvPr id="3" name="2 Marcador de contenido"/>
          <p:cNvSpPr>
            <a:spLocks noGrp="1"/>
          </p:cNvSpPr>
          <p:nvPr>
            <p:ph idx="1"/>
          </p:nvPr>
        </p:nvSpPr>
        <p:spPr/>
        <p:txBody>
          <a:bodyPr>
            <a:normAutofit fontScale="47500" lnSpcReduction="20000"/>
          </a:bodyPr>
          <a:lstStyle/>
          <a:p>
            <a:pPr algn="ctr">
              <a:buNone/>
            </a:pPr>
            <a:endParaRPr lang="es-ES" sz="2200" i="1" dirty="0" smtClean="0">
              <a:solidFill>
                <a:srgbClr val="006600"/>
              </a:solidFill>
            </a:endParaRPr>
          </a:p>
          <a:p>
            <a:pPr algn="ctr">
              <a:buNone/>
            </a:pPr>
            <a:r>
              <a:rPr lang="es-ES" sz="3600" i="1" dirty="0" smtClean="0">
                <a:solidFill>
                  <a:srgbClr val="006600"/>
                </a:solidFill>
              </a:rPr>
              <a:t>“</a:t>
            </a:r>
            <a:r>
              <a:rPr lang="es-PE" sz="3600" i="1" dirty="0" smtClean="0">
                <a:solidFill>
                  <a:srgbClr val="006600"/>
                </a:solidFill>
              </a:rPr>
              <a:t>Durante el período más largo de la historia humana - se lo llama la época prehistórica - el valor o el no valor de una acción fueron derivados de sus consecuencias: ni la acción en sí ni tampoco su procedencia eran tomadas en consideración, sino que, de manera parecida a como todavía hoy en China un honor o un oprobio rebotan desde el hijo a sus padres, así entonces era la fuerza retroactiva del éxito o del fracaso lo que inducía a los hombres a pensar bien o mal de una acción. Denominemos a este período el período </a:t>
            </a:r>
            <a:r>
              <a:rPr lang="es-PE" sz="3600" dirty="0" smtClean="0">
                <a:solidFill>
                  <a:srgbClr val="006600"/>
                </a:solidFill>
              </a:rPr>
              <a:t>premoral</a:t>
            </a:r>
            <a:r>
              <a:rPr lang="es-PE" sz="3600" i="1" dirty="0" smtClean="0">
                <a:solidFill>
                  <a:srgbClr val="006600"/>
                </a:solidFill>
              </a:rPr>
              <a:t> de la humanidad: el imperativo «¡conócete a ti mismo!» era entonces todavía desconocido. En los últimos diez milenios, por el contrario, se ha llegado paso a paso tan lejos en algunas grandes superficies de la tierra que ya no son las consecuencias, sino la procedencia de la acción, lo que dejamos que decida sobre el valor de ésta: esto representa, en conjunto, un gran acontecimiento, un considerable refinamiento de la visión y del criterio de medida, la repercusión inconsciente del dominio de valores aristocráticos y de la fe en la «procedencia», el signo distintivo de un período al que es lícito denominar, en sentido estricto, período </a:t>
            </a:r>
            <a:r>
              <a:rPr lang="es-PE" sz="3600" dirty="0" smtClean="0">
                <a:solidFill>
                  <a:srgbClr val="006600"/>
                </a:solidFill>
              </a:rPr>
              <a:t>moral</a:t>
            </a:r>
            <a:r>
              <a:rPr lang="es-PE" sz="3600" i="1" dirty="0" smtClean="0">
                <a:solidFill>
                  <a:srgbClr val="006600"/>
                </a:solidFill>
              </a:rPr>
              <a:t>: la primera tentativa de conocerse a sí mismo queda así hecha.”</a:t>
            </a:r>
            <a:endParaRPr lang="es-PE" sz="3600" dirty="0" smtClean="0">
              <a:solidFill>
                <a:srgbClr val="006600"/>
              </a:solidFill>
            </a:endParaRPr>
          </a:p>
          <a:p>
            <a:pPr algn="ctr">
              <a:buNone/>
            </a:pPr>
            <a:r>
              <a:rPr lang="es-ES" sz="2600" dirty="0" smtClean="0"/>
              <a:t>  </a:t>
            </a:r>
            <a:endParaRPr lang="es-PE" sz="23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De lo moral a lo extramoral</a:t>
            </a:r>
            <a:endParaRPr lang="es-PE" i="1" dirty="0"/>
          </a:p>
        </p:txBody>
      </p:sp>
      <p:sp>
        <p:nvSpPr>
          <p:cNvPr id="3" name="2 Marcador de contenido"/>
          <p:cNvSpPr>
            <a:spLocks noGrp="1"/>
          </p:cNvSpPr>
          <p:nvPr>
            <p:ph idx="1"/>
          </p:nvPr>
        </p:nvSpPr>
        <p:spPr/>
        <p:txBody>
          <a:bodyPr>
            <a:normAutofit fontScale="70000" lnSpcReduction="20000"/>
          </a:bodyPr>
          <a:lstStyle/>
          <a:p>
            <a:pPr algn="ctr">
              <a:buNone/>
            </a:pPr>
            <a:endParaRPr lang="es-ES" sz="2400" i="1" dirty="0" smtClean="0">
              <a:solidFill>
                <a:srgbClr val="006600"/>
              </a:solidFill>
            </a:endParaRPr>
          </a:p>
          <a:p>
            <a:pPr algn="ctr">
              <a:buNone/>
            </a:pPr>
            <a:r>
              <a:rPr lang="es-ES" sz="2600" i="1" dirty="0" smtClean="0">
                <a:solidFill>
                  <a:srgbClr val="006600"/>
                </a:solidFill>
              </a:rPr>
              <a:t>“</a:t>
            </a:r>
            <a:r>
              <a:rPr lang="es-PE" sz="2600" i="1" dirty="0" smtClean="0">
                <a:solidFill>
                  <a:srgbClr val="006600"/>
                </a:solidFill>
              </a:rPr>
              <a:t>En lugar de las consecuencias, la procedencia: ¡qué inversión de la perspectiva! ¡Y, con toda seguridad, una inversión conquistada tras prolongadas luchas y vacilaciones! Desde luego: una funesta superstición nueva, una peculiar estrechez de la interpretación lograron justo por esto conquistar el dominio: se interpretó la procedencia de una acción, en el sentido más preciso del término, como procedencia derivada de una </a:t>
            </a:r>
            <a:r>
              <a:rPr lang="es-PE" sz="2600" dirty="0" smtClean="0">
                <a:solidFill>
                  <a:srgbClr val="006600"/>
                </a:solidFill>
              </a:rPr>
              <a:t>intención</a:t>
            </a:r>
            <a:r>
              <a:rPr lang="es-PE" sz="2600" i="1" dirty="0" smtClean="0">
                <a:solidFill>
                  <a:srgbClr val="006600"/>
                </a:solidFill>
              </a:rPr>
              <a:t>; se acordó creer que el valor de una acción reside en el valor de su intención. La intención, considerada como procedencia y prehistoria enteras de una acción: bajo este prejuicio se ha venido alabando, censurando, juzgando, también filosofando, casi hasta nuestros días. – ¿No habríamos arribado nosotros hoy a la necesidad de resolvernos a realizar, una vez más, una inversión y un desplazamiento radical de los valores, gracias a una autognosis y profundización renovadas del hombre, – no  nos hallaríamos nosotros en el umbral de un período que, negativamente, habría que calificar por lo pronto de </a:t>
            </a:r>
            <a:r>
              <a:rPr lang="es-PE" sz="2600" dirty="0" smtClean="0">
                <a:solidFill>
                  <a:srgbClr val="006600"/>
                </a:solidFill>
              </a:rPr>
              <a:t>extramoral</a:t>
            </a:r>
            <a:r>
              <a:rPr lang="es-PE" sz="2600" i="1" dirty="0" smtClean="0">
                <a:solidFill>
                  <a:srgbClr val="006600"/>
                </a:solidFill>
              </a:rPr>
              <a:t>?” </a:t>
            </a:r>
          </a:p>
          <a:p>
            <a:pPr algn="ctr">
              <a:buNone/>
            </a:pPr>
            <a:endParaRPr lang="es-PE" sz="2200" dirty="0" smtClean="0">
              <a:solidFill>
                <a:srgbClr val="006600"/>
              </a:solidFill>
            </a:endParaRPr>
          </a:p>
          <a:p>
            <a:pPr algn="ctr">
              <a:buNone/>
            </a:pPr>
            <a:r>
              <a:rPr lang="es-ES" sz="2600" dirty="0" smtClean="0"/>
              <a:t>  </a:t>
            </a:r>
            <a:endParaRPr lang="es-PE" sz="23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La autosuperación de la moral</a:t>
            </a:r>
            <a:endParaRPr lang="es-PE" i="1" dirty="0"/>
          </a:p>
        </p:txBody>
      </p:sp>
      <p:sp>
        <p:nvSpPr>
          <p:cNvPr id="3" name="2 Marcador de contenido"/>
          <p:cNvSpPr>
            <a:spLocks noGrp="1"/>
          </p:cNvSpPr>
          <p:nvPr>
            <p:ph idx="1"/>
          </p:nvPr>
        </p:nvSpPr>
        <p:spPr/>
        <p:txBody>
          <a:bodyPr>
            <a:normAutofit lnSpcReduction="10000"/>
          </a:bodyPr>
          <a:lstStyle/>
          <a:p>
            <a:pPr algn="ctr">
              <a:buNone/>
            </a:pPr>
            <a:endParaRPr lang="es-ES" sz="1800" i="1" dirty="0" smtClean="0">
              <a:solidFill>
                <a:srgbClr val="006600"/>
              </a:solidFill>
            </a:endParaRPr>
          </a:p>
          <a:p>
            <a:pPr algn="ctr">
              <a:buNone/>
            </a:pPr>
            <a:r>
              <a:rPr lang="es-ES" sz="1800" i="1" dirty="0" smtClean="0">
                <a:solidFill>
                  <a:srgbClr val="006600"/>
                </a:solidFill>
              </a:rPr>
              <a:t>“</a:t>
            </a:r>
            <a:r>
              <a:rPr lang="es-PE" sz="1800" i="1" dirty="0" smtClean="0">
                <a:solidFill>
                  <a:srgbClr val="006600"/>
                </a:solidFill>
              </a:rPr>
              <a:t>Nosotros creemos que la intención es sólo un signo y un síntoma que precisan de interpretación, y, además, un signo que significa demasiadas cosas y que, en consecuencia, por sí solo no significa casi nada, creemos que la moral, en el sentido que ha tenido hasta ahora, es decir, la moral de las intenciones, ha sido un prejuicio, una precipitación, una provisionalidad acaso, una cosa de rango parecido al de la astrología y la alquimia, pero en todo caso algo que tiene que ser superado. La superación de la moral, y en cierto sentido incluso la autosuperación de la moral: acaso sea éste el nombre para designar esa labor prolongada y secreta que ha quedado reservada a las más sutiles y honestas, también a las más maliciosas de las conciencias de hoy, por ser éstas vivientes piedras de toque del alma.” </a:t>
            </a:r>
            <a:r>
              <a:rPr lang="es-PE" sz="1800" dirty="0" smtClean="0">
                <a:solidFill>
                  <a:srgbClr val="006600"/>
                </a:solidFill>
              </a:rPr>
              <a:t>(32)</a:t>
            </a:r>
          </a:p>
          <a:p>
            <a:pPr algn="ctr">
              <a:buNone/>
            </a:pPr>
            <a:endParaRPr lang="es-PE" sz="2200" dirty="0" smtClean="0">
              <a:solidFill>
                <a:srgbClr val="006600"/>
              </a:solidFill>
            </a:endParaRPr>
          </a:p>
          <a:p>
            <a:pPr algn="ctr">
              <a:buNone/>
            </a:pPr>
            <a:r>
              <a:rPr lang="es-ES" sz="2600" dirty="0" smtClean="0"/>
              <a:t>  </a:t>
            </a:r>
            <a:endParaRPr lang="es-PE" sz="23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El espíritu libre</a:t>
            </a:r>
            <a:endParaRPr lang="es-PE" i="1" dirty="0"/>
          </a:p>
        </p:txBody>
      </p:sp>
      <p:sp>
        <p:nvSpPr>
          <p:cNvPr id="3" name="2 Marcador de contenido"/>
          <p:cNvSpPr>
            <a:spLocks noGrp="1"/>
          </p:cNvSpPr>
          <p:nvPr>
            <p:ph idx="1"/>
          </p:nvPr>
        </p:nvSpPr>
        <p:spPr/>
        <p:txBody>
          <a:bodyPr>
            <a:normAutofit/>
          </a:bodyPr>
          <a:lstStyle/>
          <a:p>
            <a:r>
              <a:rPr lang="es-ES" sz="2600" dirty="0" smtClean="0"/>
              <a:t>El filósofo del futuro anuncia y encarna al espíritu libre, el espíritu liberado de cualquier inclinación a creer en algo supuestamente subsistente más allá de la vida y con voz de mando sobre ella, el espíritu destinado a: </a:t>
            </a:r>
          </a:p>
          <a:p>
            <a:pPr lvl="2">
              <a:buClr>
                <a:srgbClr val="006666"/>
              </a:buClr>
              <a:buFont typeface="Wingdings" pitchFamily="2" charset="2"/>
              <a:buChar char="v"/>
            </a:pPr>
            <a:r>
              <a:rPr lang="es-ES" sz="1900" b="1" i="1" dirty="0" smtClean="0">
                <a:solidFill>
                  <a:srgbClr val="006666"/>
                </a:solidFill>
              </a:rPr>
              <a:t>la independencia frente a toda norma pretendidamente universal;</a:t>
            </a:r>
          </a:p>
          <a:p>
            <a:pPr lvl="2">
              <a:buClr>
                <a:srgbClr val="006666"/>
              </a:buClr>
              <a:buFont typeface="Wingdings" pitchFamily="2" charset="2"/>
              <a:buChar char="v"/>
            </a:pPr>
            <a:r>
              <a:rPr lang="es-ES" sz="1900" b="1" i="1" dirty="0" smtClean="0">
                <a:solidFill>
                  <a:srgbClr val="006666"/>
                </a:solidFill>
              </a:rPr>
              <a:t>el mando de la forja de los valores que quiere creer.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El espíritu libre</a:t>
            </a:r>
            <a:endParaRPr lang="es-PE" i="1" dirty="0"/>
          </a:p>
        </p:txBody>
      </p:sp>
      <p:sp>
        <p:nvSpPr>
          <p:cNvPr id="3" name="2 Marcador de contenido"/>
          <p:cNvSpPr>
            <a:spLocks noGrp="1"/>
          </p:cNvSpPr>
          <p:nvPr>
            <p:ph idx="1"/>
          </p:nvPr>
        </p:nvSpPr>
        <p:spPr/>
        <p:txBody>
          <a:bodyPr>
            <a:normAutofit/>
          </a:bodyPr>
          <a:lstStyle/>
          <a:p>
            <a:r>
              <a:rPr lang="es-ES" sz="2600" dirty="0" smtClean="0"/>
              <a:t>El filósofo del futuro se esfuerza por no recaer en los viejos vicios del amor a la verdad de las filosofías pasadas: por ello reinterpreta la verdad como máscara.</a:t>
            </a:r>
          </a:p>
          <a:p>
            <a:pPr lvl="1">
              <a:buNone/>
            </a:pPr>
            <a:endParaRPr lang="es-ES" i="1" dirty="0" smtClean="0"/>
          </a:p>
          <a:p>
            <a:pPr algn="ctr">
              <a:buNone/>
            </a:pPr>
            <a:r>
              <a:rPr lang="es-ES" sz="2200" i="1" dirty="0" smtClean="0">
                <a:solidFill>
                  <a:srgbClr val="006600"/>
                </a:solidFill>
              </a:rPr>
              <a:t> “Todo espíritu profundo necesita una máscara: más aún, en torno a todo espíritu profundo va creciendo continuamente una máscara, gracias a la interpretación continuamente falsa, es decir, superficial, de toda palabra, de todo paso, de toda señal de vida que él da.” </a:t>
            </a:r>
            <a:r>
              <a:rPr lang="es-ES" sz="2200" dirty="0" smtClean="0">
                <a:solidFill>
                  <a:srgbClr val="006600"/>
                </a:solidFill>
              </a:rPr>
              <a:t>(40)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El espíritu libre</a:t>
            </a:r>
            <a:endParaRPr lang="es-PE" i="1" dirty="0"/>
          </a:p>
        </p:txBody>
      </p:sp>
      <p:sp>
        <p:nvSpPr>
          <p:cNvPr id="3" name="2 Marcador de contenido"/>
          <p:cNvSpPr>
            <a:spLocks noGrp="1"/>
          </p:cNvSpPr>
          <p:nvPr>
            <p:ph idx="1"/>
          </p:nvPr>
        </p:nvSpPr>
        <p:spPr/>
        <p:txBody>
          <a:bodyPr>
            <a:normAutofit fontScale="92500"/>
          </a:bodyPr>
          <a:lstStyle/>
          <a:p>
            <a:pPr algn="ctr">
              <a:buNone/>
            </a:pPr>
            <a:r>
              <a:rPr lang="es-ES" sz="2400" i="1" dirty="0" smtClean="0">
                <a:solidFill>
                  <a:srgbClr val="006600"/>
                </a:solidFill>
              </a:rPr>
              <a:t>“¿Son esos filósofos venideros nuevos amigos de la </a:t>
            </a:r>
            <a:r>
              <a:rPr lang="es-ES" sz="2400" i="1" dirty="0" smtClean="0">
                <a:solidFill>
                  <a:srgbClr val="006600"/>
                </a:solidFill>
                <a:latin typeface="Georgia"/>
              </a:rPr>
              <a:t>«verdad»? Es bastante probable: pues todos los filósofos han amado hasta ahora sus verdades. Mas con toda seguridad no serán dogmáticos. A su orgullo, también a su gusto, tiene que repugnarles el que su verdad deba seguir siendo una verdad para cualquiera</a:t>
            </a:r>
            <a:r>
              <a:rPr lang="es-ES" sz="2400" i="1" dirty="0" smtClean="0">
                <a:solidFill>
                  <a:srgbClr val="006600"/>
                </a:solidFill>
              </a:rPr>
              <a:t>.” </a:t>
            </a:r>
            <a:r>
              <a:rPr lang="es-ES" sz="2400" dirty="0" smtClean="0">
                <a:solidFill>
                  <a:srgbClr val="006600"/>
                </a:solidFill>
              </a:rPr>
              <a:t>(43)</a:t>
            </a:r>
          </a:p>
          <a:p>
            <a:pPr algn="ctr">
              <a:buNone/>
            </a:pPr>
            <a:endParaRPr lang="es-ES" sz="2400" dirty="0" smtClean="0">
              <a:solidFill>
                <a:srgbClr val="006600"/>
              </a:solidFill>
            </a:endParaRPr>
          </a:p>
          <a:p>
            <a:pPr algn="ctr">
              <a:buNone/>
            </a:pPr>
            <a:r>
              <a:rPr lang="es-ES" sz="2400" i="1" dirty="0" smtClean="0">
                <a:solidFill>
                  <a:srgbClr val="006600"/>
                </a:solidFill>
              </a:rPr>
              <a:t>“En la medida en que nosotros somos los amigos natos, jurados y celosos de la </a:t>
            </a:r>
            <a:r>
              <a:rPr lang="es-ES" sz="2400" dirty="0" smtClean="0">
                <a:solidFill>
                  <a:srgbClr val="006600"/>
                </a:solidFill>
              </a:rPr>
              <a:t>soledad</a:t>
            </a:r>
            <a:r>
              <a:rPr lang="es-ES" sz="2400" i="1" dirty="0" smtClean="0">
                <a:solidFill>
                  <a:srgbClr val="006600"/>
                </a:solidFill>
              </a:rPr>
              <a:t>, de nuestra propia soledad, la más honda, la más de medianoche, la más de mediodía – ¡esa especie de hombres somos nosotros, nosotros los espíritus libres!”</a:t>
            </a:r>
            <a:r>
              <a:rPr lang="es-ES" sz="2400" dirty="0" smtClean="0">
                <a:solidFill>
                  <a:srgbClr val="006600"/>
                </a:solidFill>
              </a:rPr>
              <a:t> (44)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El espíritu libre mira atrás</a:t>
            </a:r>
            <a:endParaRPr lang="es-PE" i="1" dirty="0"/>
          </a:p>
        </p:txBody>
      </p:sp>
      <p:sp>
        <p:nvSpPr>
          <p:cNvPr id="3" name="2 Marcador de contenido"/>
          <p:cNvSpPr>
            <a:spLocks noGrp="1"/>
          </p:cNvSpPr>
          <p:nvPr>
            <p:ph idx="1"/>
          </p:nvPr>
        </p:nvSpPr>
        <p:spPr/>
        <p:txBody>
          <a:bodyPr>
            <a:normAutofit/>
          </a:bodyPr>
          <a:lstStyle/>
          <a:p>
            <a:pPr algn="ctr">
              <a:buNone/>
            </a:pPr>
            <a:endParaRPr lang="es-ES" sz="1600" b="1" i="1" dirty="0" smtClean="0">
              <a:solidFill>
                <a:srgbClr val="336699"/>
              </a:solidFill>
            </a:endParaRPr>
          </a:p>
          <a:p>
            <a:pPr algn="ctr">
              <a:spcBef>
                <a:spcPts val="0"/>
              </a:spcBef>
              <a:buNone/>
            </a:pPr>
            <a:r>
              <a:rPr lang="es-ES" sz="1600" b="1" i="1" dirty="0" smtClean="0">
                <a:solidFill>
                  <a:srgbClr val="006600"/>
                </a:solidFill>
              </a:rPr>
              <a:t>“</a:t>
            </a:r>
            <a:r>
              <a:rPr lang="es-PE" sz="1600" b="1" i="1" dirty="0" smtClean="0">
                <a:solidFill>
                  <a:srgbClr val="006600"/>
                </a:solidFill>
              </a:rPr>
              <a:t>¿Qué es, pues, lo que la filosofía moderna entera hace en el fondo? Desde Descartes - y, ciertamente, más a pesar de él que sobre la base de su precedente - todos los filósofos, con la apariencia de realizar una crítica del concepto de sujeto y de predicado, cometen un atentado contra el viejo concepto del alma -es decir: un atentado contra el presupuesto fundamental de la doctrina cristiana. La filosofía moderna, por ser un escepticismo gnoseológico, es, de manera oculta o declarada, anticristiana: aunque en modo alguno sea antirreligiosa, quede dicho esto para oídos más sutiles. En otro tiempo, en efecto, se creía en «el alma» como se creía en la gramática y en el sujeto gramatical: se decía «yo» es condición, «pienso» es predicado y condicionado - pensar es una actividad para lo cual </a:t>
            </a:r>
            <a:r>
              <a:rPr lang="es-PE" sz="1600" b="1" dirty="0" smtClean="0">
                <a:solidFill>
                  <a:srgbClr val="006600"/>
                </a:solidFill>
              </a:rPr>
              <a:t>hay que </a:t>
            </a:r>
            <a:r>
              <a:rPr lang="es-PE" sz="1600" b="1" i="1" dirty="0" smtClean="0">
                <a:solidFill>
                  <a:srgbClr val="006600"/>
                </a:solidFill>
              </a:rPr>
              <a:t>pensar como causa un sujeto.</a:t>
            </a:r>
            <a:r>
              <a:rPr lang="es-ES" sz="1600" b="1" i="1" dirty="0" smtClean="0">
                <a:solidFill>
                  <a:srgbClr val="006600"/>
                </a:solidFill>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El espíritu libre mira atrás</a:t>
            </a:r>
            <a:endParaRPr lang="es-PE" i="1" dirty="0"/>
          </a:p>
        </p:txBody>
      </p:sp>
      <p:sp>
        <p:nvSpPr>
          <p:cNvPr id="3" name="2 Marcador de contenido"/>
          <p:cNvSpPr>
            <a:spLocks noGrp="1"/>
          </p:cNvSpPr>
          <p:nvPr>
            <p:ph idx="1"/>
          </p:nvPr>
        </p:nvSpPr>
        <p:spPr/>
        <p:txBody>
          <a:bodyPr>
            <a:normAutofit/>
          </a:bodyPr>
          <a:lstStyle/>
          <a:p>
            <a:pPr algn="ctr">
              <a:spcBef>
                <a:spcPts val="0"/>
              </a:spcBef>
              <a:buNone/>
            </a:pPr>
            <a:endParaRPr lang="es-ES" sz="1800" b="1" i="1" dirty="0" smtClean="0">
              <a:solidFill>
                <a:srgbClr val="336699"/>
              </a:solidFill>
            </a:endParaRPr>
          </a:p>
          <a:p>
            <a:pPr algn="ctr">
              <a:spcBef>
                <a:spcPts val="0"/>
              </a:spcBef>
              <a:buNone/>
            </a:pPr>
            <a:r>
              <a:rPr lang="es-ES" sz="1600" b="1" i="1" dirty="0" smtClean="0">
                <a:solidFill>
                  <a:srgbClr val="006600"/>
                </a:solidFill>
              </a:rPr>
              <a:t>“</a:t>
            </a:r>
            <a:r>
              <a:rPr lang="es-PE" sz="1600" b="1" i="1" dirty="0" smtClean="0">
                <a:solidFill>
                  <a:srgbClr val="006600"/>
                </a:solidFill>
              </a:rPr>
              <a:t>Después, con una tenacidad y una astucia admirables, se hizo la tentativa de ver si no sería posible salir de esa red, - de si acaso lo contrario era lo verdadero: «pienso», la condición, «yo», lo condicionado; «yo», pues, sólo una síntesis </a:t>
            </a:r>
            <a:r>
              <a:rPr lang="es-PE" sz="1600" b="1" dirty="0" smtClean="0">
                <a:solidFill>
                  <a:srgbClr val="006600"/>
                </a:solidFill>
              </a:rPr>
              <a:t>hecha</a:t>
            </a:r>
            <a:r>
              <a:rPr lang="es-PE" sz="1600" b="1" i="1" dirty="0" smtClean="0">
                <a:solidFill>
                  <a:srgbClr val="006600"/>
                </a:solidFill>
              </a:rPr>
              <a:t> por el pensar mismo. En el fondo Kant quiso demostrar que, partiendo del sujeto, no se puede demostrar el sujeto, - y tampoco el complemento: sin duda no le fue siempre extraña la posibilidad de una existencia aparente del sujeto, esto es, «del alma», pensamiento éste que, como filosofía del Vedanta, había existido ya una vez, y con inmenso poder, en la tierra.</a:t>
            </a:r>
            <a:r>
              <a:rPr lang="es-ES" sz="1600" b="1" i="1" dirty="0" smtClean="0">
                <a:solidFill>
                  <a:srgbClr val="006600"/>
                </a:solidFill>
              </a:rPr>
              <a:t>” </a:t>
            </a:r>
            <a:r>
              <a:rPr lang="es-ES" sz="1600" b="1" dirty="0" smtClean="0">
                <a:solidFill>
                  <a:srgbClr val="006600"/>
                </a:solidFill>
              </a:rPr>
              <a:t>(54)</a:t>
            </a:r>
          </a:p>
          <a:p>
            <a:pPr algn="ctr">
              <a:spcBef>
                <a:spcPts val="0"/>
              </a:spcBef>
              <a:buNone/>
            </a:pPr>
            <a:endParaRPr lang="es-ES" sz="1600" b="1" dirty="0" smtClean="0">
              <a:solidFill>
                <a:srgbClr val="006600"/>
              </a:solidFill>
            </a:endParaRPr>
          </a:p>
          <a:p>
            <a:pPr algn="ctr">
              <a:spcBef>
                <a:spcPts val="0"/>
              </a:spcBef>
              <a:buNone/>
            </a:pPr>
            <a:r>
              <a:rPr lang="es-ES" sz="1600" b="1" i="1" dirty="0" smtClean="0">
                <a:solidFill>
                  <a:srgbClr val="006600"/>
                </a:solidFill>
              </a:rPr>
              <a:t>“La lejanía y, por así decirlo, el espacio en torno al hombre crecen a medida que crece la fuerza de su mirada y penetración espirituales: su mundo se vuelve más profundo, hacésenle visibles estrellas siempre nuevas, enigmas e imágenes siempre nuevos.” </a:t>
            </a:r>
            <a:r>
              <a:rPr lang="es-ES" sz="1600" b="1" dirty="0" smtClean="0">
                <a:solidFill>
                  <a:srgbClr val="006600"/>
                </a:solidFill>
              </a:rPr>
              <a:t>(57)</a:t>
            </a:r>
            <a:endParaRPr lang="es-ES" sz="1600" b="1" i="1" dirty="0" smtClean="0">
              <a:solidFill>
                <a:srgbClr val="0066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La mística del espíritu libre</a:t>
            </a:r>
            <a:endParaRPr lang="es-PE" i="1" dirty="0"/>
          </a:p>
        </p:txBody>
      </p:sp>
      <p:sp>
        <p:nvSpPr>
          <p:cNvPr id="3" name="2 Marcador de contenido"/>
          <p:cNvSpPr>
            <a:spLocks noGrp="1"/>
          </p:cNvSpPr>
          <p:nvPr>
            <p:ph idx="1"/>
          </p:nvPr>
        </p:nvSpPr>
        <p:spPr/>
        <p:txBody>
          <a:bodyPr>
            <a:normAutofit/>
          </a:bodyPr>
          <a:lstStyle/>
          <a:p>
            <a:pPr algn="ctr">
              <a:spcBef>
                <a:spcPts val="0"/>
              </a:spcBef>
              <a:buNone/>
            </a:pPr>
            <a:endParaRPr lang="es-ES" sz="1800" b="1" i="1" dirty="0" smtClean="0">
              <a:solidFill>
                <a:srgbClr val="336699"/>
              </a:solidFill>
            </a:endParaRPr>
          </a:p>
          <a:p>
            <a:pPr algn="ctr">
              <a:spcBef>
                <a:spcPts val="0"/>
              </a:spcBef>
              <a:buNone/>
            </a:pPr>
            <a:r>
              <a:rPr lang="es-ES" sz="1700" b="1" i="1" dirty="0" smtClean="0">
                <a:solidFill>
                  <a:srgbClr val="006600"/>
                </a:solidFill>
              </a:rPr>
              <a:t>“</a:t>
            </a:r>
            <a:r>
              <a:rPr lang="es-PE" sz="1700" b="1" i="1" dirty="0">
                <a:solidFill>
                  <a:srgbClr val="006600"/>
                </a:solidFill>
              </a:rPr>
              <a:t>Amar al hombre </a:t>
            </a:r>
            <a:r>
              <a:rPr lang="es-PE" sz="1700" b="1" dirty="0">
                <a:solidFill>
                  <a:srgbClr val="006600"/>
                </a:solidFill>
              </a:rPr>
              <a:t>por amor a Dios </a:t>
            </a:r>
            <a:r>
              <a:rPr lang="es-PE" sz="1700" b="1" i="1" dirty="0">
                <a:solidFill>
                  <a:srgbClr val="006600"/>
                </a:solidFill>
              </a:rPr>
              <a:t>– ése ha sido hasta ahora el sentimiento más aristocrático y remoto a que han llegado los hombres. Que amar al hombre sin ninguna oculta intención santificadora es una estupidez y una brutalidad más, que la inclinación a ese amor al hombre ha de recibir su medida, su finura, su grano de sal y su partícula de ámbar de una inclinación superior: – quienquiera  que haya sido el hombre que por vez primera tuvo ese sentimiento y esa «vivencia», y aunque acaso su lengua balbuciese al intentar expresar semejante delicadeza, ¡continúe siendo para nosotros por todos los tiempos santo y digno de veneración, pues es el hombre que más alto ha volado hasta ahora y que se ha extraviado del modo más bello!</a:t>
            </a:r>
            <a:r>
              <a:rPr lang="es-ES" sz="1700" b="1" i="1" dirty="0" smtClean="0">
                <a:solidFill>
                  <a:srgbClr val="006600"/>
                </a:solidFill>
              </a:rPr>
              <a:t>” </a:t>
            </a:r>
            <a:r>
              <a:rPr lang="es-ES" sz="1700" b="1" dirty="0" smtClean="0">
                <a:solidFill>
                  <a:srgbClr val="006600"/>
                </a:solidFill>
              </a:rPr>
              <a:t>(60)</a:t>
            </a:r>
            <a:endParaRPr lang="es-ES" sz="1700" b="1" i="1" dirty="0" smtClean="0">
              <a:solidFill>
                <a:srgbClr val="006600"/>
              </a:solidFill>
            </a:endParaRPr>
          </a:p>
        </p:txBody>
      </p:sp>
    </p:spTree>
    <p:extLst>
      <p:ext uri="{BB962C8B-B14F-4D97-AF65-F5344CB8AC3E}">
        <p14:creationId xmlns:p14="http://schemas.microsoft.com/office/powerpoint/2010/main" val="2868728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000" dirty="0" smtClean="0"/>
              <a:t>  </a:t>
            </a:r>
            <a:endParaRPr lang="es-PE" sz="6000" dirty="0"/>
          </a:p>
        </p:txBody>
      </p:sp>
      <p:sp>
        <p:nvSpPr>
          <p:cNvPr id="3" name="2 Subtítulo"/>
          <p:cNvSpPr>
            <a:spLocks noGrp="1"/>
          </p:cNvSpPr>
          <p:nvPr>
            <p:ph type="subTitle" idx="1"/>
          </p:nvPr>
        </p:nvSpPr>
        <p:spPr/>
        <p:txBody>
          <a:bodyPr>
            <a:normAutofit/>
          </a:bodyPr>
          <a:lstStyle/>
          <a:p>
            <a:r>
              <a:rPr lang="es-ES" sz="2600" b="1" i="1" dirty="0" smtClean="0"/>
              <a:t>Más allá del bien y del mal</a:t>
            </a:r>
          </a:p>
          <a:p>
            <a:endParaRPr lang="es-ES" sz="2600" b="1" i="1" dirty="0" smtClean="0"/>
          </a:p>
        </p:txBody>
      </p:sp>
      <p:pic>
        <p:nvPicPr>
          <p:cNvPr id="1026" name="Picture 2" descr="http://upload.wikimedia.org/wikipedia/commons/thumb/c/c2/Jenseits_von_Gut_und_B%C3%B6se_-_1886.jpg/200px-Jenseits_von_Gut_und_B%C3%B6se_-_1886.jpg"/>
          <p:cNvPicPr>
            <a:picLocks noChangeAspect="1" noChangeArrowheads="1"/>
          </p:cNvPicPr>
          <p:nvPr/>
        </p:nvPicPr>
        <p:blipFill>
          <a:blip r:embed="rId2" cstate="print"/>
          <a:srcRect/>
          <a:stretch>
            <a:fillRect/>
          </a:stretch>
        </p:blipFill>
        <p:spPr bwMode="auto">
          <a:xfrm>
            <a:off x="3071802" y="142852"/>
            <a:ext cx="2194283" cy="3456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La mística del espíritu libre</a:t>
            </a:r>
            <a:endParaRPr lang="es-PE" i="1" dirty="0"/>
          </a:p>
        </p:txBody>
      </p:sp>
      <p:sp>
        <p:nvSpPr>
          <p:cNvPr id="3" name="2 Marcador de contenido"/>
          <p:cNvSpPr>
            <a:spLocks noGrp="1"/>
          </p:cNvSpPr>
          <p:nvPr>
            <p:ph idx="1"/>
          </p:nvPr>
        </p:nvSpPr>
        <p:spPr/>
        <p:txBody>
          <a:bodyPr>
            <a:normAutofit/>
          </a:bodyPr>
          <a:lstStyle/>
          <a:p>
            <a:pPr algn="ctr">
              <a:spcBef>
                <a:spcPts val="0"/>
              </a:spcBef>
              <a:buNone/>
            </a:pPr>
            <a:endParaRPr lang="es-ES" sz="1800" b="1" i="1" dirty="0" smtClean="0">
              <a:solidFill>
                <a:srgbClr val="336699"/>
              </a:solidFill>
            </a:endParaRPr>
          </a:p>
          <a:p>
            <a:pPr algn="ctr">
              <a:spcBef>
                <a:spcPts val="0"/>
              </a:spcBef>
              <a:buNone/>
            </a:pPr>
            <a:r>
              <a:rPr lang="es-ES" sz="1500" b="1" i="1" dirty="0" smtClean="0">
                <a:solidFill>
                  <a:srgbClr val="006600"/>
                </a:solidFill>
              </a:rPr>
              <a:t>“</a:t>
            </a:r>
            <a:r>
              <a:rPr lang="es-PE" sz="1500" b="1" i="1" dirty="0">
                <a:solidFill>
                  <a:srgbClr val="006600"/>
                </a:solidFill>
              </a:rPr>
              <a:t>El filósofo, entendido en el sentido en que lo entendemos </a:t>
            </a:r>
            <a:r>
              <a:rPr lang="es-PE" sz="1500" b="1" dirty="0">
                <a:solidFill>
                  <a:srgbClr val="006600"/>
                </a:solidFill>
              </a:rPr>
              <a:t>nosotros</a:t>
            </a:r>
            <a:r>
              <a:rPr lang="es-PE" sz="1500" b="1" i="1" dirty="0">
                <a:solidFill>
                  <a:srgbClr val="006600"/>
                </a:solidFill>
              </a:rPr>
              <a:t>, nosotros los espíritus libres -, como el hombre que tiene la responsabilidad más amplia de todas, que considera asunto de su conciencia el desarrollo integral del hombre: ese filósofo se servirá de las religiones para su obra de selección y educación, de igual modo que se servirá de las situaciones políticas y económicas existentes en cada caso. El influjo selectivo, seleccionador, es decir, tanto destructor como creador y plasmador que es posible ejercer con ayuda de las religiones, es un influjo múltiple y diverso según sea la especie de hombres que queden puestos bajo el anatema y la protección de aquéllas. Para los fuertes, los independientes, los preparados y predestinados al mando, en los cuales se encarnan la razón y el arte de una raza dominadora, la religión es un medio más para vencer resistencias, para poder dominar: un lazo que vincula a señores y súbditos y que denuncia y pone en manos de los primeros las conciencias de los segundos, lo más oculto e íntimo de éstos, que con gusto se sustraería a la </a:t>
            </a:r>
            <a:r>
              <a:rPr lang="es-PE" sz="1500" b="1" i="1" dirty="0" smtClean="0">
                <a:solidFill>
                  <a:srgbClr val="006600"/>
                </a:solidFill>
              </a:rPr>
              <a:t>obediencia.</a:t>
            </a:r>
            <a:r>
              <a:rPr lang="es-ES" sz="1500" b="1" i="1" dirty="0" smtClean="0">
                <a:solidFill>
                  <a:srgbClr val="006600"/>
                </a:solidFill>
              </a:rPr>
              <a:t>” </a:t>
            </a:r>
            <a:r>
              <a:rPr lang="es-ES" sz="1500" b="1" dirty="0" smtClean="0">
                <a:solidFill>
                  <a:srgbClr val="006600"/>
                </a:solidFill>
              </a:rPr>
              <a:t>(61)</a:t>
            </a:r>
            <a:endParaRPr lang="es-ES" sz="1500" b="1" i="1" dirty="0" smtClean="0">
              <a:solidFill>
                <a:srgbClr val="006600"/>
              </a:solidFill>
            </a:endParaRPr>
          </a:p>
        </p:txBody>
      </p:sp>
    </p:spTree>
    <p:extLst>
      <p:ext uri="{BB962C8B-B14F-4D97-AF65-F5344CB8AC3E}">
        <p14:creationId xmlns:p14="http://schemas.microsoft.com/office/powerpoint/2010/main" val="3847653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La mística del espíritu libre</a:t>
            </a:r>
            <a:endParaRPr lang="es-PE" i="1" dirty="0"/>
          </a:p>
        </p:txBody>
      </p:sp>
      <p:sp>
        <p:nvSpPr>
          <p:cNvPr id="3" name="2 Marcador de contenido"/>
          <p:cNvSpPr>
            <a:spLocks noGrp="1"/>
          </p:cNvSpPr>
          <p:nvPr>
            <p:ph idx="1"/>
          </p:nvPr>
        </p:nvSpPr>
        <p:spPr/>
        <p:txBody>
          <a:bodyPr>
            <a:normAutofit/>
          </a:bodyPr>
          <a:lstStyle/>
          <a:p>
            <a:pPr algn="ctr">
              <a:spcBef>
                <a:spcPts val="0"/>
              </a:spcBef>
              <a:buNone/>
            </a:pPr>
            <a:endParaRPr lang="es-ES" sz="1800" b="1" i="1" dirty="0" smtClean="0">
              <a:solidFill>
                <a:srgbClr val="336699"/>
              </a:solidFill>
            </a:endParaRPr>
          </a:p>
          <a:p>
            <a:pPr algn="ctr">
              <a:spcBef>
                <a:spcPts val="0"/>
              </a:spcBef>
              <a:buNone/>
            </a:pPr>
            <a:r>
              <a:rPr lang="es-ES" sz="1600" b="1" i="1" dirty="0" smtClean="0">
                <a:solidFill>
                  <a:srgbClr val="006600"/>
                </a:solidFill>
              </a:rPr>
              <a:t>“</a:t>
            </a:r>
            <a:r>
              <a:rPr lang="es-PE" sz="1600" b="1" i="1" dirty="0">
                <a:solidFill>
                  <a:srgbClr val="006600"/>
                </a:solidFill>
              </a:rPr>
              <a:t>Poner cabeza abajo todas las valoraciones – ¡eso es lo que tenían que hacer! Y quebrantar a los fuertes, debilitar las grandes esperanzas, hacer sospechosa la felicidad inherente a la belleza, pervertir todo lo soberano, varonil, conquistador, ávido de poder, todos los instintos que son propios del tipo supremo y mejor logrado de «hombre», transformando esas cosas en inseguridad, tormento de conciencia, autodestrucción, incluso invertir todo el amor a lo terreno y al dominio de la tierra convirtiéndolo en odio contra la tierra y lo terreno – tal fue la tarea que la Iglesia se impuso, y que tuvo que imponerse, hasta que, a su parecer, «desmundanización», «desensualización» y «hombre superior» acabaron fundiéndose en un único sentimiento</a:t>
            </a:r>
            <a:r>
              <a:rPr lang="es-PE" sz="1600" b="1" i="1" dirty="0" smtClean="0">
                <a:solidFill>
                  <a:srgbClr val="006600"/>
                </a:solidFill>
              </a:rPr>
              <a:t>.”</a:t>
            </a:r>
            <a:endParaRPr lang="es-ES" sz="1600" b="1" i="1" dirty="0" smtClean="0">
              <a:solidFill>
                <a:srgbClr val="006600"/>
              </a:solidFill>
            </a:endParaRPr>
          </a:p>
        </p:txBody>
      </p:sp>
    </p:spTree>
    <p:extLst>
      <p:ext uri="{BB962C8B-B14F-4D97-AF65-F5344CB8AC3E}">
        <p14:creationId xmlns:p14="http://schemas.microsoft.com/office/powerpoint/2010/main" val="605139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La mística del espíritu libre</a:t>
            </a:r>
            <a:endParaRPr lang="es-PE" i="1" dirty="0"/>
          </a:p>
        </p:txBody>
      </p:sp>
      <p:sp>
        <p:nvSpPr>
          <p:cNvPr id="3" name="2 Marcador de contenido"/>
          <p:cNvSpPr>
            <a:spLocks noGrp="1"/>
          </p:cNvSpPr>
          <p:nvPr>
            <p:ph idx="1"/>
          </p:nvPr>
        </p:nvSpPr>
        <p:spPr>
          <a:xfrm>
            <a:off x="500034" y="2214554"/>
            <a:ext cx="8229600" cy="4325112"/>
          </a:xfrm>
        </p:spPr>
        <p:txBody>
          <a:bodyPr>
            <a:normAutofit/>
          </a:bodyPr>
          <a:lstStyle/>
          <a:p>
            <a:pPr algn="ctr">
              <a:spcBef>
                <a:spcPts val="0"/>
              </a:spcBef>
              <a:buNone/>
            </a:pPr>
            <a:r>
              <a:rPr lang="es-PE" sz="1450" b="1" i="1" dirty="0" smtClean="0">
                <a:solidFill>
                  <a:srgbClr val="006600"/>
                </a:solidFill>
              </a:rPr>
              <a:t>“Yo he querido decir: el cristianismo ha sido hasta ahora la especie más funesta de autopresunción. Hombres no lo bastante elevados ni duros como para que les fuera lícito dar, en su calidad de artistas, una forma al </a:t>
            </a:r>
            <a:r>
              <a:rPr lang="es-PE" sz="1450" b="1" dirty="0" smtClean="0">
                <a:solidFill>
                  <a:srgbClr val="006600"/>
                </a:solidFill>
              </a:rPr>
              <a:t>hombre</a:t>
            </a:r>
            <a:r>
              <a:rPr lang="es-PE" sz="1450" b="1" i="1" dirty="0" smtClean="0">
                <a:solidFill>
                  <a:srgbClr val="006600"/>
                </a:solidFill>
              </a:rPr>
              <a:t>, hombres no lo bastante fuertes ni dotados de mirada lo bastante larga como para </a:t>
            </a:r>
            <a:r>
              <a:rPr lang="es-PE" sz="1450" b="1" dirty="0" smtClean="0">
                <a:solidFill>
                  <a:srgbClr val="006600"/>
                </a:solidFill>
              </a:rPr>
              <a:t>dejar</a:t>
            </a:r>
            <a:r>
              <a:rPr lang="es-PE" sz="1450" b="1" i="1" dirty="0" smtClean="0">
                <a:solidFill>
                  <a:srgbClr val="006600"/>
                </a:solidFill>
              </a:rPr>
              <a:t> dominar, con un sublime sojuzgamiento de sí, esa ley previa de los miles de fracasos y ruinas; hombres no lo bastante aristocráticos como para ver la jerarquía abismalmente distinta y la diferencia de rango existentes entre hombre y hombre.</a:t>
            </a:r>
            <a:r>
              <a:rPr lang="es-ES" sz="1450" b="1" i="1" dirty="0" smtClean="0">
                <a:solidFill>
                  <a:srgbClr val="006600"/>
                </a:solidFill>
              </a:rPr>
              <a:t>” </a:t>
            </a:r>
            <a:r>
              <a:rPr lang="es-ES" sz="1450" b="1" dirty="0" smtClean="0">
                <a:solidFill>
                  <a:srgbClr val="006600"/>
                </a:solidFill>
              </a:rPr>
              <a:t>(62)</a:t>
            </a:r>
            <a:endParaRPr lang="es-ES" sz="1450" b="1" i="1" dirty="0" smtClean="0">
              <a:solidFill>
                <a:srgbClr val="006600"/>
              </a:solidFill>
            </a:endParaRPr>
          </a:p>
        </p:txBody>
      </p:sp>
      <p:pic>
        <p:nvPicPr>
          <p:cNvPr id="5" name="4 Imagen" descr="https://lineassobrearte.files.wordpress.com/2015/02/peregrinacic3b3n.jpg"/>
          <p:cNvPicPr/>
          <p:nvPr/>
        </p:nvPicPr>
        <p:blipFill>
          <a:blip r:embed="rId2" cstate="print"/>
          <a:srcRect/>
          <a:stretch>
            <a:fillRect/>
          </a:stretch>
        </p:blipFill>
        <p:spPr bwMode="auto">
          <a:xfrm>
            <a:off x="2071670" y="4214818"/>
            <a:ext cx="5368587" cy="2376000"/>
          </a:xfrm>
          <a:prstGeom prst="rect">
            <a:avLst/>
          </a:prstGeom>
          <a:noFill/>
          <a:ln w="9525">
            <a:noFill/>
            <a:miter lim="800000"/>
            <a:headEnd/>
            <a:tailEnd/>
          </a:ln>
        </p:spPr>
      </p:pic>
    </p:spTree>
    <p:extLst>
      <p:ext uri="{BB962C8B-B14F-4D97-AF65-F5344CB8AC3E}">
        <p14:creationId xmlns:p14="http://schemas.microsoft.com/office/powerpoint/2010/main" val="605139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i="1" dirty="0" smtClean="0"/>
              <a:t>Para la historia natural de la moral</a:t>
            </a:r>
            <a:endParaRPr lang="es-PE" i="1" dirty="0"/>
          </a:p>
        </p:txBody>
      </p:sp>
      <p:sp>
        <p:nvSpPr>
          <p:cNvPr id="3" name="2 Marcador de contenido"/>
          <p:cNvSpPr>
            <a:spLocks noGrp="1"/>
          </p:cNvSpPr>
          <p:nvPr>
            <p:ph idx="1"/>
          </p:nvPr>
        </p:nvSpPr>
        <p:spPr/>
        <p:txBody>
          <a:bodyPr>
            <a:normAutofit/>
          </a:bodyPr>
          <a:lstStyle/>
          <a:p>
            <a:r>
              <a:rPr lang="es-PE" sz="2400" dirty="0" smtClean="0"/>
              <a:t>La moral es interpretada como </a:t>
            </a:r>
            <a:r>
              <a:rPr lang="es-PE" sz="2400" i="1" dirty="0" smtClean="0">
                <a:solidFill>
                  <a:schemeClr val="tx1">
                    <a:lumMod val="65000"/>
                    <a:lumOff val="35000"/>
                  </a:schemeClr>
                </a:solidFill>
              </a:rPr>
              <a:t>lenguaje mímico de las pasiones</a:t>
            </a:r>
            <a:r>
              <a:rPr lang="es-PE" sz="2400" dirty="0" smtClean="0"/>
              <a:t>. </a:t>
            </a:r>
          </a:p>
          <a:p>
            <a:r>
              <a:rPr lang="es-PE" sz="2400" dirty="0" smtClean="0"/>
              <a:t>Todo sistema de valores morales es una jerarquía encubierta de los instintos que dominan la vida, ya sean  los instintos plenos de vida o los instintos de vida débil.</a:t>
            </a:r>
          </a:p>
          <a:p>
            <a:r>
              <a:rPr lang="es-PE" sz="2400" dirty="0" smtClean="0"/>
              <a:t>A partir de allí se distinguen la moral de individuos y la moral de rebaño, concepto a desarrollarse de modo más meticuloso en </a:t>
            </a:r>
            <a:r>
              <a:rPr lang="es-PE" sz="2400" i="1" dirty="0" smtClean="0">
                <a:solidFill>
                  <a:schemeClr val="accent1">
                    <a:lumMod val="75000"/>
                  </a:schemeClr>
                </a:solidFill>
              </a:rPr>
              <a:t>La genealogía de la moral</a:t>
            </a:r>
            <a:r>
              <a:rPr lang="es-PE" sz="2400" dirty="0" smtClean="0"/>
              <a:t>.</a:t>
            </a:r>
            <a:endParaRPr lang="es-PE" sz="2300" dirty="0"/>
          </a:p>
        </p:txBody>
      </p:sp>
    </p:spTree>
    <p:extLst>
      <p:ext uri="{BB962C8B-B14F-4D97-AF65-F5344CB8AC3E}">
        <p14:creationId xmlns:p14="http://schemas.microsoft.com/office/powerpoint/2010/main" val="3501906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i="1" dirty="0" smtClean="0"/>
              <a:t>Para la historia natural de la moral</a:t>
            </a:r>
            <a:endParaRPr lang="es-PE" i="1" dirty="0"/>
          </a:p>
        </p:txBody>
      </p:sp>
      <p:sp>
        <p:nvSpPr>
          <p:cNvPr id="3" name="2 Marcador de contenido"/>
          <p:cNvSpPr>
            <a:spLocks noGrp="1"/>
          </p:cNvSpPr>
          <p:nvPr>
            <p:ph idx="1"/>
          </p:nvPr>
        </p:nvSpPr>
        <p:spPr/>
        <p:txBody>
          <a:bodyPr>
            <a:normAutofit/>
          </a:bodyPr>
          <a:lstStyle/>
          <a:p>
            <a:pPr marL="109728" indent="0" algn="ctr">
              <a:buNone/>
            </a:pPr>
            <a:r>
              <a:rPr lang="es-PE" sz="2200" i="1" dirty="0" smtClean="0">
                <a:solidFill>
                  <a:srgbClr val="006600"/>
                </a:solidFill>
              </a:rPr>
              <a:t>“Incluso prescindiendo del valor de afirmaciones tales como </a:t>
            </a:r>
            <a:r>
              <a:rPr lang="es-PE" sz="2200" i="1" dirty="0" smtClean="0">
                <a:solidFill>
                  <a:srgbClr val="006600"/>
                </a:solidFill>
                <a:latin typeface="Bookman Old Style"/>
              </a:rPr>
              <a:t>«</a:t>
            </a:r>
            <a:r>
              <a:rPr lang="es-PE" sz="2200" i="1" dirty="0" smtClean="0">
                <a:solidFill>
                  <a:srgbClr val="006600"/>
                </a:solidFill>
              </a:rPr>
              <a:t>dentro de nosotros hay un imperativo categórico</a:t>
            </a:r>
            <a:r>
              <a:rPr lang="es-PE" sz="2200" i="1" dirty="0" smtClean="0">
                <a:solidFill>
                  <a:srgbClr val="006600"/>
                </a:solidFill>
                <a:latin typeface="Bookman Old Style"/>
              </a:rPr>
              <a:t>»</a:t>
            </a:r>
            <a:r>
              <a:rPr lang="es-PE" sz="2200" i="1" dirty="0" smtClean="0">
                <a:solidFill>
                  <a:srgbClr val="006600"/>
                </a:solidFill>
              </a:rPr>
              <a:t>, siempre se puede preguntar todavía: una afirmación así, ¿qué dice acerca de quien la hace? Hay morales que deben justificar a su autor delante de otros; otras morales deben tranquilizarle y ponerle en paz consigo mismo; con otras, su autor quiere crucificarse y humillarse a sí mismo; con otras quiere vengarse, con otras esconderse, con otras, transfigurarse y colocarse más allá, en la altura y en la lejanía: esta moral.</a:t>
            </a:r>
          </a:p>
          <a:p>
            <a:pPr marL="109728" indent="0" algn="ctr">
              <a:buNone/>
            </a:pPr>
            <a:r>
              <a:rPr lang="es-PE" sz="2200" i="1" dirty="0" smtClean="0">
                <a:solidFill>
                  <a:srgbClr val="006600"/>
                </a:solidFill>
              </a:rPr>
              <a:t>En una palabra, las morales no son más que </a:t>
            </a:r>
            <a:r>
              <a:rPr lang="es-PE" sz="2200" dirty="0" smtClean="0">
                <a:solidFill>
                  <a:srgbClr val="006600"/>
                </a:solidFill>
              </a:rPr>
              <a:t>un lenguaje mímico de los afectos.</a:t>
            </a:r>
            <a:r>
              <a:rPr lang="es-PE" sz="2200" i="1" dirty="0" smtClean="0">
                <a:solidFill>
                  <a:srgbClr val="006600"/>
                </a:solidFill>
              </a:rPr>
              <a:t>” </a:t>
            </a:r>
            <a:r>
              <a:rPr lang="es-PE" sz="2200" dirty="0" smtClean="0">
                <a:solidFill>
                  <a:srgbClr val="006600"/>
                </a:solidFill>
              </a:rPr>
              <a:t>(187)</a:t>
            </a:r>
            <a:endParaRPr lang="es-PE" sz="2200" dirty="0">
              <a:solidFill>
                <a:srgbClr val="006600"/>
              </a:solidFill>
            </a:endParaRPr>
          </a:p>
        </p:txBody>
      </p:sp>
    </p:spTree>
    <p:extLst>
      <p:ext uri="{BB962C8B-B14F-4D97-AF65-F5344CB8AC3E}">
        <p14:creationId xmlns:p14="http://schemas.microsoft.com/office/powerpoint/2010/main" val="78627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i="1" dirty="0" smtClean="0"/>
              <a:t>Para la historia natural de la moral</a:t>
            </a:r>
            <a:endParaRPr lang="es-PE" i="1" dirty="0"/>
          </a:p>
        </p:txBody>
      </p:sp>
      <p:sp>
        <p:nvSpPr>
          <p:cNvPr id="3" name="2 Marcador de contenido"/>
          <p:cNvSpPr>
            <a:spLocks noGrp="1"/>
          </p:cNvSpPr>
          <p:nvPr>
            <p:ph idx="1"/>
          </p:nvPr>
        </p:nvSpPr>
        <p:spPr/>
        <p:txBody>
          <a:bodyPr>
            <a:normAutofit/>
          </a:bodyPr>
          <a:lstStyle/>
          <a:p>
            <a:pPr marL="109728" indent="0" algn="ctr">
              <a:buNone/>
            </a:pPr>
            <a:r>
              <a:rPr lang="es-PE" sz="2200" i="1" dirty="0" smtClean="0">
                <a:solidFill>
                  <a:srgbClr val="006600"/>
                </a:solidFill>
              </a:rPr>
              <a:t>“El viejo problema de «creer» y «saber» – o, más claramente, de instinto y razón –, es decir, la cuestión de si, en lo que respecta a la apreciación del valor de las cosas, el instinto merece más autoridad que la racionalidad, la cual quiere que se valore y se actúe por unas razones, por un </a:t>
            </a:r>
            <a:r>
              <a:rPr lang="es-PE" sz="2200" i="1" dirty="0" smtClean="0">
                <a:solidFill>
                  <a:srgbClr val="006600"/>
                </a:solidFill>
                <a:latin typeface="Bookman Old Style"/>
              </a:rPr>
              <a:t>«</a:t>
            </a:r>
            <a:r>
              <a:rPr lang="es-PE" sz="2200" i="1" dirty="0" smtClean="0">
                <a:solidFill>
                  <a:srgbClr val="006600"/>
                </a:solidFill>
              </a:rPr>
              <a:t>porqué</a:t>
            </a:r>
            <a:r>
              <a:rPr lang="es-PE" sz="2200" i="1" dirty="0" smtClean="0">
                <a:solidFill>
                  <a:srgbClr val="006600"/>
                </a:solidFill>
                <a:latin typeface="Bookman Old Style"/>
              </a:rPr>
              <a:t>»</a:t>
            </a:r>
            <a:r>
              <a:rPr lang="es-PE" sz="2200" i="1" dirty="0" smtClean="0">
                <a:solidFill>
                  <a:srgbClr val="006600"/>
                </a:solidFill>
              </a:rPr>
              <a:t>, – continúa siendo aquel mismo viejo problema de Sócrates y que ya mucho antes del cristianismo escindió los espíritus.”</a:t>
            </a:r>
          </a:p>
        </p:txBody>
      </p:sp>
    </p:spTree>
    <p:extLst>
      <p:ext uri="{BB962C8B-B14F-4D97-AF65-F5344CB8AC3E}">
        <p14:creationId xmlns:p14="http://schemas.microsoft.com/office/powerpoint/2010/main" val="1844880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i="1" dirty="0" smtClean="0"/>
              <a:t>Para la historia natural de la moral</a:t>
            </a:r>
            <a:endParaRPr lang="es-PE" i="1" dirty="0"/>
          </a:p>
        </p:txBody>
      </p:sp>
      <p:sp>
        <p:nvSpPr>
          <p:cNvPr id="3" name="2 Marcador de contenido"/>
          <p:cNvSpPr>
            <a:spLocks noGrp="1"/>
          </p:cNvSpPr>
          <p:nvPr>
            <p:ph idx="1"/>
          </p:nvPr>
        </p:nvSpPr>
        <p:spPr/>
        <p:txBody>
          <a:bodyPr>
            <a:normAutofit/>
          </a:bodyPr>
          <a:lstStyle/>
          <a:p>
            <a:pPr marL="109728" indent="0" algn="ctr">
              <a:buNone/>
            </a:pPr>
            <a:r>
              <a:rPr lang="es-PE" sz="2100" i="1" dirty="0" smtClean="0">
                <a:solidFill>
                  <a:srgbClr val="006600"/>
                </a:solidFill>
              </a:rPr>
              <a:t>“Hay que ayudar a los instintos y también a la razón a ejercer sus derechos – hay que seguir los instintos, pero hay que persuadir a la razón para que acuda en su ayuda con buenos argumentos. Ésta fue la auténtica </a:t>
            </a:r>
            <a:r>
              <a:rPr lang="es-PE" sz="2100" dirty="0" smtClean="0">
                <a:solidFill>
                  <a:srgbClr val="006600"/>
                </a:solidFill>
              </a:rPr>
              <a:t>falsedad</a:t>
            </a:r>
            <a:r>
              <a:rPr lang="es-PE" sz="2100" i="1" dirty="0" smtClean="0">
                <a:solidFill>
                  <a:srgbClr val="006600"/>
                </a:solidFill>
              </a:rPr>
              <a:t> de aquel grande y misterioso  ironista; logró que su conciencia se diese por satisfecha con una especie de autoengaño: en el fondo, se había percatado del elemento irracional existente en el juicio moral.</a:t>
            </a:r>
          </a:p>
          <a:p>
            <a:pPr marL="109728" indent="0" algn="ctr">
              <a:buNone/>
            </a:pPr>
            <a:r>
              <a:rPr lang="es-PE" sz="2100" i="1" dirty="0" smtClean="0">
                <a:solidFill>
                  <a:srgbClr val="006600"/>
                </a:solidFill>
              </a:rPr>
              <a:t>Platón, más inocente en tales asuntos y desprovisto de la picardía del plebeyo, quiso demostrarse a sí mismo, empleando toda su fuerza, que razón e instinto tienden de por sí a </a:t>
            </a:r>
            <a:r>
              <a:rPr lang="es-PE" sz="2100" dirty="0" smtClean="0">
                <a:solidFill>
                  <a:srgbClr val="006600"/>
                </a:solidFill>
              </a:rPr>
              <a:t>una única meta</a:t>
            </a:r>
            <a:r>
              <a:rPr lang="es-PE" sz="2100" i="1" dirty="0" smtClean="0">
                <a:solidFill>
                  <a:srgbClr val="006600"/>
                </a:solidFill>
              </a:rPr>
              <a:t>, al bien, a </a:t>
            </a:r>
            <a:r>
              <a:rPr lang="es-PE" sz="2100" i="1" dirty="0" smtClean="0">
                <a:solidFill>
                  <a:srgbClr val="006600"/>
                </a:solidFill>
                <a:latin typeface="Bookman Old Style"/>
              </a:rPr>
              <a:t>«</a:t>
            </a:r>
            <a:r>
              <a:rPr lang="es-PE" sz="2100" i="1" dirty="0" smtClean="0">
                <a:solidFill>
                  <a:srgbClr val="006600"/>
                </a:solidFill>
              </a:rPr>
              <a:t>Dios</a:t>
            </a:r>
            <a:r>
              <a:rPr lang="es-PE" sz="2100" i="1" dirty="0" smtClean="0">
                <a:solidFill>
                  <a:srgbClr val="006600"/>
                </a:solidFill>
                <a:latin typeface="Bookman Old Style"/>
              </a:rPr>
              <a:t>»</a:t>
            </a:r>
            <a:r>
              <a:rPr lang="es-PE" sz="2100" i="1" dirty="0" smtClean="0">
                <a:solidFill>
                  <a:srgbClr val="006600"/>
                </a:solidFill>
              </a:rPr>
              <a:t>. Y desde Platón, todos los teólogos y filósofos siguen la misma senda.” </a:t>
            </a:r>
            <a:r>
              <a:rPr lang="es-PE" sz="2100" dirty="0" smtClean="0">
                <a:solidFill>
                  <a:srgbClr val="006600"/>
                </a:solidFill>
              </a:rPr>
              <a:t>(191)</a:t>
            </a:r>
            <a:endParaRPr lang="es-PE" sz="2100" dirty="0">
              <a:solidFill>
                <a:srgbClr val="006600"/>
              </a:solidFill>
            </a:endParaRPr>
          </a:p>
        </p:txBody>
      </p:sp>
    </p:spTree>
    <p:extLst>
      <p:ext uri="{BB962C8B-B14F-4D97-AF65-F5344CB8AC3E}">
        <p14:creationId xmlns:p14="http://schemas.microsoft.com/office/powerpoint/2010/main" val="243865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i="1" dirty="0" smtClean="0"/>
              <a:t>Para la historia natural de la moral</a:t>
            </a:r>
            <a:endParaRPr lang="es-PE" i="1" dirty="0"/>
          </a:p>
        </p:txBody>
      </p:sp>
      <p:sp>
        <p:nvSpPr>
          <p:cNvPr id="3" name="2 Marcador de contenido"/>
          <p:cNvSpPr>
            <a:spLocks noGrp="1"/>
          </p:cNvSpPr>
          <p:nvPr>
            <p:ph idx="1"/>
          </p:nvPr>
        </p:nvSpPr>
        <p:spPr/>
        <p:txBody>
          <a:bodyPr>
            <a:normAutofit/>
          </a:bodyPr>
          <a:lstStyle/>
          <a:p>
            <a:pPr marL="109728" indent="0" algn="ctr">
              <a:buNone/>
            </a:pPr>
            <a:r>
              <a:rPr lang="es-PE" sz="2100" i="1" dirty="0" smtClean="0">
                <a:solidFill>
                  <a:srgbClr val="006600"/>
                </a:solidFill>
              </a:rPr>
              <a:t>“Ha habido en todos los tiempos rebaños humanos (agrupaciones familiares, comunidades, estirpes, pueblos, estados, Iglesias), y  siempre han sido muchísimos los que han obedecido en relación con el pequeño número de los que han mandado, – teniendo en cuenta que la obediencia ha sido hasta ahora la cosa mejor y más prolongadamente ensayada y cultivada entre los hombres, es lícito presuponer en justicia que, hablando en general, cada uno lleva ahora innata en sí la necesidad de obedecer, cual una especie de conciencia formal que ordena: </a:t>
            </a:r>
            <a:r>
              <a:rPr lang="es-PE" sz="2100" i="1" dirty="0" smtClean="0">
                <a:solidFill>
                  <a:srgbClr val="006600"/>
                </a:solidFill>
                <a:latin typeface="Bookman Old Style"/>
              </a:rPr>
              <a:t>«</a:t>
            </a:r>
            <a:r>
              <a:rPr lang="es-PE" sz="2100" i="1" dirty="0" smtClean="0">
                <a:solidFill>
                  <a:srgbClr val="006600"/>
                </a:solidFill>
              </a:rPr>
              <a:t>se trate de lo que se trate, debes hacerlo incondicionalmente o abstenerte de ello incondicionalmente</a:t>
            </a:r>
            <a:r>
              <a:rPr lang="es-PE" sz="2100" i="1" dirty="0" smtClean="0">
                <a:solidFill>
                  <a:srgbClr val="006600"/>
                </a:solidFill>
                <a:latin typeface="Bookman Old Style"/>
              </a:rPr>
              <a:t>»</a:t>
            </a:r>
            <a:r>
              <a:rPr lang="es-PE" sz="2100" i="1" dirty="0" smtClean="0">
                <a:solidFill>
                  <a:srgbClr val="006600"/>
                </a:solidFill>
              </a:rPr>
              <a:t>, en pocas palabras, </a:t>
            </a:r>
            <a:r>
              <a:rPr lang="es-PE" sz="2100" i="1" dirty="0" smtClean="0">
                <a:solidFill>
                  <a:srgbClr val="006600"/>
                </a:solidFill>
                <a:latin typeface="Bookman Old Style"/>
              </a:rPr>
              <a:t>«</a:t>
            </a:r>
            <a:r>
              <a:rPr lang="es-PE" sz="2100" i="1" dirty="0" smtClean="0">
                <a:solidFill>
                  <a:srgbClr val="006600"/>
                </a:solidFill>
              </a:rPr>
              <a:t>tú debes</a:t>
            </a:r>
            <a:r>
              <a:rPr lang="es-PE" sz="2100" i="1" dirty="0" smtClean="0">
                <a:solidFill>
                  <a:srgbClr val="006600"/>
                </a:solidFill>
                <a:latin typeface="Bookman Old Style"/>
              </a:rPr>
              <a:t>»</a:t>
            </a:r>
            <a:r>
              <a:rPr lang="es-PE" sz="2100" i="1" dirty="0" smtClean="0">
                <a:solidFill>
                  <a:srgbClr val="006600"/>
                </a:solidFill>
              </a:rPr>
              <a:t>.” </a:t>
            </a:r>
            <a:r>
              <a:rPr lang="es-PE" sz="2100" dirty="0" smtClean="0">
                <a:solidFill>
                  <a:srgbClr val="006600"/>
                </a:solidFill>
              </a:rPr>
              <a:t>(199)</a:t>
            </a:r>
            <a:endParaRPr lang="es-PE" sz="2100" dirty="0">
              <a:solidFill>
                <a:srgbClr val="006600"/>
              </a:solidFill>
            </a:endParaRPr>
          </a:p>
        </p:txBody>
      </p:sp>
    </p:spTree>
    <p:extLst>
      <p:ext uri="{BB962C8B-B14F-4D97-AF65-F5344CB8AC3E}">
        <p14:creationId xmlns:p14="http://schemas.microsoft.com/office/powerpoint/2010/main" val="3415240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Nosotros los doctos</a:t>
            </a:r>
            <a:endParaRPr lang="es-PE" i="1" dirty="0"/>
          </a:p>
        </p:txBody>
      </p:sp>
      <p:sp>
        <p:nvSpPr>
          <p:cNvPr id="3" name="2 Marcador de contenido"/>
          <p:cNvSpPr>
            <a:spLocks noGrp="1"/>
          </p:cNvSpPr>
          <p:nvPr>
            <p:ph idx="1"/>
          </p:nvPr>
        </p:nvSpPr>
        <p:spPr/>
        <p:txBody>
          <a:bodyPr>
            <a:noAutofit/>
          </a:bodyPr>
          <a:lstStyle/>
          <a:p>
            <a:pPr algn="ctr">
              <a:buNone/>
            </a:pPr>
            <a:r>
              <a:rPr lang="es-PE" sz="1700" i="1" dirty="0" smtClean="0">
                <a:solidFill>
                  <a:srgbClr val="006600"/>
                </a:solidFill>
              </a:rPr>
              <a:t>“Por grande que sea el agradecimiento con que acojamos el espíritu </a:t>
            </a:r>
            <a:r>
              <a:rPr lang="es-PE" sz="1700" dirty="0" smtClean="0">
                <a:solidFill>
                  <a:srgbClr val="006600"/>
                </a:solidFill>
              </a:rPr>
              <a:t>objetivo</a:t>
            </a:r>
            <a:r>
              <a:rPr lang="es-PE" sz="1700" i="1" dirty="0" smtClean="0">
                <a:solidFill>
                  <a:srgbClr val="006600"/>
                </a:solidFill>
              </a:rPr>
              <a:t> - ¡y quién no habría estado ya alguna vez mortalmente harto de todo lo subjetivo y de su maldita ipsissimosidad! -, al final tenemos que aprender a tener cautela también con nuestro agradecimiento y poner freno a la exageración con que la renuncia del espíritu a sí mismo y su despersonalización vienen siendo ensalzadas últimamente cual si fueran, por así decirlo, una meta en sí, una redención y transfiguración: cosa que suele ocurrir sobre todo en el interior de la escuela de los pesimistas, escuela que, por su parte, tiene también buenas razones para otorgar los máximos honores al «conocer desinteresado». El hombre objetivo, que ya no lanza maldiciones e injurias como el pesimista, el docto </a:t>
            </a:r>
            <a:r>
              <a:rPr lang="es-PE" sz="1700" dirty="0" smtClean="0">
                <a:solidFill>
                  <a:srgbClr val="006600"/>
                </a:solidFill>
              </a:rPr>
              <a:t>ideal</a:t>
            </a:r>
            <a:r>
              <a:rPr lang="es-PE" sz="1700" i="1" dirty="0" smtClean="0">
                <a:solidFill>
                  <a:srgbClr val="006600"/>
                </a:solidFill>
              </a:rPr>
              <a:t>, en el cual consigue el instinto científico florecer y prosperar tras miles de fracasos completos y de fracasos a medias, es con toda seguridad uno de los instrumentos más preciosos que existen: pero debe ser manejado por alguien más poderoso. Él es tan sólo un instrumento, digamos: un </a:t>
            </a:r>
            <a:r>
              <a:rPr lang="es-PE" sz="1700" dirty="0" smtClean="0">
                <a:solidFill>
                  <a:srgbClr val="006600"/>
                </a:solidFill>
              </a:rPr>
              <a:t>espejo</a:t>
            </a:r>
            <a:r>
              <a:rPr lang="es-PE" sz="1700" i="1" dirty="0" smtClean="0">
                <a:solidFill>
                  <a:srgbClr val="006600"/>
                </a:solidFill>
              </a:rPr>
              <a:t>, – no   una «finalidad por sí misma».”  </a:t>
            </a:r>
            <a:r>
              <a:rPr lang="es-PE" sz="1700" dirty="0" smtClean="0">
                <a:solidFill>
                  <a:srgbClr val="006600"/>
                </a:solidFill>
              </a:rPr>
              <a:t>(207)</a:t>
            </a:r>
            <a:endParaRPr lang="es-PE" sz="1700" dirty="0">
              <a:solidFill>
                <a:srgbClr val="006600"/>
              </a:solidFill>
            </a:endParaRPr>
          </a:p>
        </p:txBody>
      </p:sp>
    </p:spTree>
    <p:extLst>
      <p:ext uri="{BB962C8B-B14F-4D97-AF65-F5344CB8AC3E}">
        <p14:creationId xmlns:p14="http://schemas.microsoft.com/office/powerpoint/2010/main" val="3415240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Nuestras virtudes</a:t>
            </a:r>
            <a:endParaRPr lang="es-PE" i="1" dirty="0"/>
          </a:p>
        </p:txBody>
      </p:sp>
      <p:sp>
        <p:nvSpPr>
          <p:cNvPr id="3" name="2 Marcador de contenido"/>
          <p:cNvSpPr>
            <a:spLocks noGrp="1"/>
          </p:cNvSpPr>
          <p:nvPr>
            <p:ph idx="1"/>
          </p:nvPr>
        </p:nvSpPr>
        <p:spPr/>
        <p:txBody>
          <a:bodyPr>
            <a:normAutofit/>
          </a:bodyPr>
          <a:lstStyle/>
          <a:p>
            <a:pPr marL="109728" indent="0" algn="ctr">
              <a:buNone/>
            </a:pPr>
            <a:endParaRPr lang="es-PE" sz="2100" i="1" dirty="0" smtClean="0">
              <a:solidFill>
                <a:srgbClr val="006600"/>
              </a:solidFill>
            </a:endParaRPr>
          </a:p>
          <a:p>
            <a:pPr marL="109728" indent="0" algn="ctr">
              <a:buNone/>
            </a:pPr>
            <a:r>
              <a:rPr lang="es-PE" sz="2000" i="1" dirty="0" smtClean="0">
                <a:solidFill>
                  <a:srgbClr val="006600"/>
                </a:solidFill>
              </a:rPr>
              <a:t>“¡Nosotros los inmoralistas! – Ese mundo que nos concierne a nosotros, en el cual nosotros hemos de sentir miedo y sentir amor, ese mundo casi invisible e inaudible del mandato sutil, de la obediencia sutil, un mundo del «casi» en todos los sentidos de la palabra, ganchudo, capcioso, agudo, delicado: ¡sí, ese mundo está bien defendido contra los espectadores obtusos y contra la curiosidad confianzuda! Nosotros nos hallamos encarcelados en una rigurosa red y camisa de deberes, y no podemos salir de ella –, ¡en eso precisamente somos, también nosotros, «hombres del deber»!”</a:t>
            </a:r>
            <a:endParaRPr lang="es-ES" sz="2000" dirty="0" smtClean="0">
              <a:solidFill>
                <a:srgbClr val="006600"/>
              </a:solidFill>
            </a:endParaRPr>
          </a:p>
        </p:txBody>
      </p:sp>
    </p:spTree>
    <p:extLst>
      <p:ext uri="{BB962C8B-B14F-4D97-AF65-F5344CB8AC3E}">
        <p14:creationId xmlns:p14="http://schemas.microsoft.com/office/powerpoint/2010/main" val="3415240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Más allá del bien y del mal</a:t>
            </a:r>
            <a:endParaRPr lang="es-PE" dirty="0"/>
          </a:p>
        </p:txBody>
      </p:sp>
      <p:sp>
        <p:nvSpPr>
          <p:cNvPr id="3" name="2 Marcador de contenido"/>
          <p:cNvSpPr>
            <a:spLocks noGrp="1"/>
          </p:cNvSpPr>
          <p:nvPr>
            <p:ph idx="1"/>
          </p:nvPr>
        </p:nvSpPr>
        <p:spPr/>
        <p:txBody>
          <a:bodyPr>
            <a:normAutofit/>
          </a:bodyPr>
          <a:lstStyle/>
          <a:p>
            <a:r>
              <a:rPr lang="es-ES" sz="2600" dirty="0" smtClean="0"/>
              <a:t>Publicado en 1886, se propone como </a:t>
            </a:r>
            <a:r>
              <a:rPr lang="es-ES" sz="2600" i="1" dirty="0" smtClean="0">
                <a:solidFill>
                  <a:srgbClr val="006600"/>
                </a:solidFill>
              </a:rPr>
              <a:t>el preludio de una filosofía del futuro</a:t>
            </a:r>
            <a:r>
              <a:rPr lang="es-ES" sz="2600" dirty="0" smtClean="0"/>
              <a:t> en tanto que asienta el camino por el que transita y mira al mundo el superhombre antes anunciado. </a:t>
            </a:r>
          </a:p>
          <a:p>
            <a:r>
              <a:rPr lang="es-ES" sz="2600" dirty="0" smtClean="0"/>
              <a:t>Constando de 9 secciones mayormente compuestas de aforismos, el texto pone especial énfasis en la acusación contra los grandes sistemas filosóficos, los esquemas morales y la religión (particularmente, la cristiana). </a:t>
            </a:r>
            <a:endParaRPr lang="es-PE" sz="2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Nuestras virtudes</a:t>
            </a:r>
            <a:endParaRPr lang="es-PE" i="1" dirty="0"/>
          </a:p>
        </p:txBody>
      </p:sp>
      <p:sp>
        <p:nvSpPr>
          <p:cNvPr id="3" name="2 Marcador de contenido"/>
          <p:cNvSpPr>
            <a:spLocks noGrp="1"/>
          </p:cNvSpPr>
          <p:nvPr>
            <p:ph idx="1"/>
          </p:nvPr>
        </p:nvSpPr>
        <p:spPr/>
        <p:txBody>
          <a:bodyPr>
            <a:normAutofit/>
          </a:bodyPr>
          <a:lstStyle/>
          <a:p>
            <a:pPr marL="109728" indent="0" algn="ctr">
              <a:buNone/>
            </a:pPr>
            <a:endParaRPr lang="es-PE" sz="2100" i="1" dirty="0" smtClean="0">
              <a:solidFill>
                <a:srgbClr val="006600"/>
              </a:solidFill>
            </a:endParaRPr>
          </a:p>
          <a:p>
            <a:pPr marL="109728" indent="0" algn="ctr">
              <a:buNone/>
            </a:pPr>
            <a:r>
              <a:rPr lang="es-PE" sz="2000" i="1" dirty="0" smtClean="0">
                <a:solidFill>
                  <a:srgbClr val="006600"/>
                </a:solidFill>
              </a:rPr>
              <a:t>“A veces, es verdad, bailamos en nuestras «cadenas» y entre </a:t>
            </a:r>
          </a:p>
          <a:p>
            <a:pPr marL="109728" indent="0" algn="ctr">
              <a:buNone/>
            </a:pPr>
            <a:r>
              <a:rPr lang="es-PE" sz="2000" i="1" dirty="0" smtClean="0">
                <a:solidFill>
                  <a:srgbClr val="006600"/>
                </a:solidFill>
              </a:rPr>
              <a:t>nuestras «espadas»; y con más frecuencia, no es menos verdad, rechinamos los dientes bajo ellas y estamos impacientes a causa de la secreta dureza de nuestro destino. Pero hagamos lo que hagamos: los cretinos y la apariencia visible dicen contra nosotros «ésos son hombres sin deber» - ¡nosotros tenemos siempre contra </a:t>
            </a:r>
          </a:p>
          <a:p>
            <a:pPr marL="109728" indent="0" algn="ctr">
              <a:buNone/>
            </a:pPr>
            <a:r>
              <a:rPr lang="es-PE" sz="2000" i="1" dirty="0" smtClean="0">
                <a:solidFill>
                  <a:srgbClr val="006600"/>
                </a:solidFill>
              </a:rPr>
              <a:t>nosotros a los cretinos y a la apariencia visible!” </a:t>
            </a:r>
            <a:r>
              <a:rPr lang="es-PE" sz="2000" dirty="0" smtClean="0">
                <a:solidFill>
                  <a:srgbClr val="006600"/>
                </a:solidFill>
              </a:rPr>
              <a:t>(226)</a:t>
            </a:r>
          </a:p>
          <a:p>
            <a:pPr marL="109728" indent="0" algn="ctr">
              <a:buNone/>
            </a:pPr>
            <a:endParaRPr lang="es-ES" sz="2000" dirty="0" smtClean="0">
              <a:solidFill>
                <a:srgbClr val="006600"/>
              </a:solidFill>
            </a:endParaRPr>
          </a:p>
          <a:p>
            <a:pPr marL="109728" indent="0" algn="ctr">
              <a:buNone/>
            </a:pPr>
            <a:r>
              <a:rPr lang="es-ES" sz="1900" b="1" dirty="0" smtClean="0">
                <a:solidFill>
                  <a:schemeClr val="accent1">
                    <a:lumMod val="75000"/>
                  </a:schemeClr>
                </a:solidFill>
              </a:rPr>
              <a:t>El inmoralista se empuja a sí mismo hacia una nueva moral, la misma que propugna una nueva noción del deber; una noción “fundada” en una libertad concebida como nunca antes.</a:t>
            </a:r>
            <a:endParaRPr lang="es-PE" sz="1900" b="1" dirty="0">
              <a:solidFill>
                <a:schemeClr val="accent1">
                  <a:lumMod val="75000"/>
                </a:schemeClr>
              </a:solidFill>
            </a:endParaRPr>
          </a:p>
        </p:txBody>
      </p:sp>
    </p:spTree>
    <p:extLst>
      <p:ext uri="{BB962C8B-B14F-4D97-AF65-F5344CB8AC3E}">
        <p14:creationId xmlns:p14="http://schemas.microsoft.com/office/powerpoint/2010/main" val="34152407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¿Qué es aristocrático?</a:t>
            </a:r>
            <a:endParaRPr lang="es-PE" i="1" dirty="0"/>
          </a:p>
        </p:txBody>
      </p:sp>
      <p:sp>
        <p:nvSpPr>
          <p:cNvPr id="3" name="2 Marcador de contenido"/>
          <p:cNvSpPr>
            <a:spLocks noGrp="1"/>
          </p:cNvSpPr>
          <p:nvPr>
            <p:ph idx="1"/>
          </p:nvPr>
        </p:nvSpPr>
        <p:spPr/>
        <p:txBody>
          <a:bodyPr>
            <a:normAutofit/>
          </a:bodyPr>
          <a:lstStyle/>
          <a:p>
            <a:pPr marL="109728" indent="0" algn="ctr">
              <a:buNone/>
            </a:pPr>
            <a:endParaRPr lang="es-PE" sz="1800" i="1" dirty="0" smtClean="0">
              <a:solidFill>
                <a:srgbClr val="006600"/>
              </a:solidFill>
            </a:endParaRPr>
          </a:p>
          <a:p>
            <a:pPr marL="109728" indent="0" algn="ctr">
              <a:buNone/>
            </a:pPr>
            <a:r>
              <a:rPr lang="es-PE" sz="1800" i="1" dirty="0">
                <a:solidFill>
                  <a:srgbClr val="006600"/>
                </a:solidFill>
              </a:rPr>
              <a:t>“Toda elevación del tipo «hombre» ha sido hasta ahora obra de una sociedad aristocrática - y así lo seguirá siendo siempre: es ésa una sociedad que cree en una larga escala de jerarquía y de diferencia de valor entre un hombre y otro hombre y que, en cierto sentido, necesita de la esclavitud. [...]. ¡Digámonos sin miramientos de qué modo ha comenzado hasta ahora en la tierra toda cultura superior! Hombres dotados de una naturaleza todavía natural, bárbaros en todos los sentidos terribles de esta palabra, hombres de presa poseedores todavía de fuerzas de voluntad y de apetitos de poder intactos, lanzáronse sobre razas más débiles, más civilizadas, más pacíficas, tal vez dedicadas al comercio o al pastoreo, o sobre viejas culturas marchitas, en las cuales cabalmente se extinguía la última fuerza vital en brillantes fuegos artificiales de espíritu y de corrupción</a:t>
            </a:r>
            <a:r>
              <a:rPr lang="es-PE" sz="1800" i="1" dirty="0" smtClean="0">
                <a:solidFill>
                  <a:srgbClr val="006600"/>
                </a:solidFill>
              </a:rPr>
              <a:t>.”</a:t>
            </a:r>
            <a:endParaRPr lang="es-PE" sz="1800" dirty="0" smtClean="0">
              <a:solidFill>
                <a:srgbClr val="006600"/>
              </a:solidFill>
            </a:endParaRPr>
          </a:p>
          <a:p>
            <a:pPr marL="109728" indent="0" algn="ctr">
              <a:buNone/>
            </a:pPr>
            <a:endParaRPr lang="es-ES" sz="2000" dirty="0" smtClean="0">
              <a:solidFill>
                <a:srgbClr val="006600"/>
              </a:solidFill>
            </a:endParaRPr>
          </a:p>
        </p:txBody>
      </p:sp>
    </p:spTree>
    <p:extLst>
      <p:ext uri="{BB962C8B-B14F-4D97-AF65-F5344CB8AC3E}">
        <p14:creationId xmlns:p14="http://schemas.microsoft.com/office/powerpoint/2010/main" val="995078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¿Qué es aristocrático?</a:t>
            </a:r>
            <a:endParaRPr lang="es-PE" i="1" dirty="0"/>
          </a:p>
        </p:txBody>
      </p:sp>
      <p:sp>
        <p:nvSpPr>
          <p:cNvPr id="3" name="2 Marcador de contenido"/>
          <p:cNvSpPr>
            <a:spLocks noGrp="1"/>
          </p:cNvSpPr>
          <p:nvPr>
            <p:ph idx="1"/>
          </p:nvPr>
        </p:nvSpPr>
        <p:spPr/>
        <p:txBody>
          <a:bodyPr>
            <a:normAutofit/>
          </a:bodyPr>
          <a:lstStyle/>
          <a:p>
            <a:pPr marL="109728" indent="0" algn="ctr">
              <a:buNone/>
            </a:pPr>
            <a:r>
              <a:rPr lang="es-PE" sz="1800" i="1" dirty="0" smtClean="0">
                <a:solidFill>
                  <a:srgbClr val="006600"/>
                </a:solidFill>
              </a:rPr>
              <a:t>“La </a:t>
            </a:r>
            <a:r>
              <a:rPr lang="es-PE" sz="1800" i="1" dirty="0">
                <a:solidFill>
                  <a:srgbClr val="006600"/>
                </a:solidFill>
              </a:rPr>
              <a:t>casta aristocrática ha sido siempre al comienzo la casta de los bárbaros: su preponderancia no residía ante todo en la fuerza física, sino en la fuerza psíquica - eran hombres más enteros (lo cual significa también, en todos los niveles, «bestias más enteras» –).” </a:t>
            </a:r>
            <a:r>
              <a:rPr lang="es-PE" sz="1800" dirty="0" smtClean="0">
                <a:solidFill>
                  <a:srgbClr val="006600"/>
                </a:solidFill>
              </a:rPr>
              <a:t>(257)</a:t>
            </a:r>
          </a:p>
          <a:p>
            <a:pPr marL="109728" indent="0" algn="ctr">
              <a:buNone/>
            </a:pPr>
            <a:endParaRPr lang="es-ES" sz="2000" dirty="0" smtClean="0">
              <a:solidFill>
                <a:srgbClr val="006600"/>
              </a:solidFill>
            </a:endParaRPr>
          </a:p>
        </p:txBody>
      </p:sp>
      <p:pic>
        <p:nvPicPr>
          <p:cNvPr id="5" name="4 Imagen" descr="Resultado de imagen para achilles hector"/>
          <p:cNvPicPr/>
          <p:nvPr/>
        </p:nvPicPr>
        <p:blipFill>
          <a:blip r:embed="rId2" cstate="print"/>
          <a:srcRect/>
          <a:stretch>
            <a:fillRect/>
          </a:stretch>
        </p:blipFill>
        <p:spPr bwMode="auto">
          <a:xfrm>
            <a:off x="1928794" y="3786190"/>
            <a:ext cx="5622626" cy="2592000"/>
          </a:xfrm>
          <a:prstGeom prst="rect">
            <a:avLst/>
          </a:prstGeom>
          <a:noFill/>
        </p:spPr>
      </p:pic>
    </p:spTree>
    <p:extLst>
      <p:ext uri="{BB962C8B-B14F-4D97-AF65-F5344CB8AC3E}">
        <p14:creationId xmlns:p14="http://schemas.microsoft.com/office/powerpoint/2010/main" val="99507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¿Qué es aristocrático?</a:t>
            </a:r>
            <a:endParaRPr lang="es-PE" i="1" dirty="0"/>
          </a:p>
        </p:txBody>
      </p:sp>
      <p:sp>
        <p:nvSpPr>
          <p:cNvPr id="3" name="2 Marcador de contenido"/>
          <p:cNvSpPr>
            <a:spLocks noGrp="1"/>
          </p:cNvSpPr>
          <p:nvPr>
            <p:ph idx="1"/>
          </p:nvPr>
        </p:nvSpPr>
        <p:spPr/>
        <p:txBody>
          <a:bodyPr>
            <a:normAutofit fontScale="85000" lnSpcReduction="10000"/>
          </a:bodyPr>
          <a:lstStyle/>
          <a:p>
            <a:pPr marL="109728" indent="0" algn="ctr">
              <a:buNone/>
            </a:pPr>
            <a:endParaRPr lang="es-PE" sz="2100" i="1" dirty="0" smtClean="0">
              <a:solidFill>
                <a:srgbClr val="006600"/>
              </a:solidFill>
            </a:endParaRPr>
          </a:p>
          <a:p>
            <a:pPr marL="109728" indent="0" algn="ctr">
              <a:buNone/>
            </a:pPr>
            <a:r>
              <a:rPr lang="es-PE" sz="2000" i="1" dirty="0" smtClean="0">
                <a:solidFill>
                  <a:srgbClr val="008000"/>
                </a:solidFill>
              </a:rPr>
              <a:t>“Hay </a:t>
            </a:r>
            <a:r>
              <a:rPr lang="es-PE" sz="2000" i="1" dirty="0">
                <a:solidFill>
                  <a:srgbClr val="008000"/>
                </a:solidFill>
              </a:rPr>
              <a:t>una moral de señores y hay una moral de esclavos; – me  apresuro a añadir que en todas las culturas más altas y más mezcladas aparecen también intentos de mediación entre ambas morales, y que con más frecuencia todavía aparecen la confusión de esas morales y su recíproco malentendido, y hasta a veces una ruda yuxtaposición entre ellas – incluso en el mismo hombre, dentro de una sola alma. Las diferenciaciones morales de los valores han surgido, o bien entre una especie dominante, la cual adquirió consciencia, con un sentimiento de bienestar, de su diferencia frente a la especie dominada – o bien entre los dominados, los esclavos y los subordinados de todo grado. En el primer caso, cuando los dominadores son quienes definen el concepto de «bueno», son los estados psíquicos elevados y orgullosos los que son sentidos como aquello que distingue y que determina la jerarquía. El hombre aristocrático separa de sí a aquellos seres en los que se expresa lo contrario de tales estados elevados y orgullosos: desprecia a esos seres. Obsérvese enseguida que en esta primera especie de moral la antítesis «bueno» y «malo» es sinónima de «aristocrático» y «despreciable».”</a:t>
            </a:r>
          </a:p>
          <a:p>
            <a:pPr marL="109728" indent="0" algn="ctr">
              <a:buNone/>
            </a:pPr>
            <a:endParaRPr lang="es-ES" sz="2000" dirty="0" smtClean="0">
              <a:solidFill>
                <a:srgbClr val="006600"/>
              </a:solidFill>
            </a:endParaRPr>
          </a:p>
        </p:txBody>
      </p:sp>
    </p:spTree>
    <p:extLst>
      <p:ext uri="{BB962C8B-B14F-4D97-AF65-F5344CB8AC3E}">
        <p14:creationId xmlns:p14="http://schemas.microsoft.com/office/powerpoint/2010/main" val="92422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¿Qué es aristocrático?</a:t>
            </a:r>
            <a:endParaRPr lang="es-PE" i="1" dirty="0"/>
          </a:p>
        </p:txBody>
      </p:sp>
      <p:sp>
        <p:nvSpPr>
          <p:cNvPr id="3" name="2 Marcador de contenido"/>
          <p:cNvSpPr>
            <a:spLocks noGrp="1"/>
          </p:cNvSpPr>
          <p:nvPr>
            <p:ph idx="1"/>
          </p:nvPr>
        </p:nvSpPr>
        <p:spPr/>
        <p:txBody>
          <a:bodyPr>
            <a:normAutofit/>
          </a:bodyPr>
          <a:lstStyle/>
          <a:p>
            <a:pPr marL="109728" indent="0" algn="ctr">
              <a:buNone/>
            </a:pPr>
            <a:r>
              <a:rPr lang="es-PE" sz="1800" i="1" dirty="0" smtClean="0">
                <a:solidFill>
                  <a:srgbClr val="008000"/>
                </a:solidFill>
              </a:rPr>
              <a:t>“</a:t>
            </a:r>
            <a:r>
              <a:rPr lang="es-PE" sz="1800" i="1" dirty="0">
                <a:solidFill>
                  <a:srgbClr val="008000"/>
                </a:solidFill>
              </a:rPr>
              <a:t>La especie aristocrática de hombre se siente a sí misma como determinadora de los valores, no tiene necesidad de dejarse autorizar, su juicio es: «lo que me es perjudicial a mí, es perjudicial en sí», sabe que ella es la que otorga dignidad en absoluto a las cosas, ella es creadora de valores. Todo lo que conoce que hay en ella misma lo honra: semejante moral es autoglorificación. […] La mirada del esclavo no ve con buenos ojos las virtudes del poderoso: esa mirada posee escepticismo y desconfianza, es sutil en su desconfianza frente a todo lo «bueno» que allí es honrado – , quisiera convencerse de que la felicidad misma no es allí auténtica. […] Según la moral de esclavos, el «malvado» inspira temor; según la moral de señores, es cabalmente el «bueno» el que inspira y quiere inspirar temor, mientras que el hombre «malo» es sentido como despreciable</a:t>
            </a:r>
            <a:r>
              <a:rPr lang="es-PE" sz="1800" i="1" dirty="0" smtClean="0">
                <a:solidFill>
                  <a:srgbClr val="008000"/>
                </a:solidFill>
              </a:rPr>
              <a:t>.” </a:t>
            </a:r>
            <a:r>
              <a:rPr lang="es-PE" sz="1800" dirty="0" smtClean="0">
                <a:solidFill>
                  <a:srgbClr val="008000"/>
                </a:solidFill>
              </a:rPr>
              <a:t>(260)</a:t>
            </a:r>
            <a:endParaRPr lang="es-PE" sz="1800" i="1" dirty="0">
              <a:solidFill>
                <a:srgbClr val="008000"/>
              </a:solidFill>
            </a:endParaRPr>
          </a:p>
          <a:p>
            <a:pPr marL="109728" indent="0" algn="ctr">
              <a:buNone/>
            </a:pPr>
            <a:endParaRPr lang="es-ES" sz="2000" dirty="0" smtClean="0">
              <a:solidFill>
                <a:srgbClr val="006600"/>
              </a:solidFill>
            </a:endParaRPr>
          </a:p>
        </p:txBody>
      </p:sp>
    </p:spTree>
    <p:extLst>
      <p:ext uri="{BB962C8B-B14F-4D97-AF65-F5344CB8AC3E}">
        <p14:creationId xmlns:p14="http://schemas.microsoft.com/office/powerpoint/2010/main" val="2531293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Bibliografía </a:t>
            </a:r>
            <a:endParaRPr lang="es-PE" dirty="0"/>
          </a:p>
        </p:txBody>
      </p:sp>
      <p:sp>
        <p:nvSpPr>
          <p:cNvPr id="3" name="2 Marcador de contenido"/>
          <p:cNvSpPr>
            <a:spLocks noGrp="1"/>
          </p:cNvSpPr>
          <p:nvPr>
            <p:ph idx="1"/>
          </p:nvPr>
        </p:nvSpPr>
        <p:spPr/>
        <p:txBody>
          <a:bodyPr>
            <a:normAutofit/>
          </a:bodyPr>
          <a:lstStyle/>
          <a:p>
            <a:pPr>
              <a:buNone/>
            </a:pPr>
            <a:endParaRPr lang="es-ES" sz="1800" b="1" dirty="0" smtClean="0"/>
          </a:p>
          <a:p>
            <a:pPr>
              <a:buNone/>
            </a:pPr>
            <a:r>
              <a:rPr lang="es-ES" sz="1700" b="1" dirty="0" smtClean="0"/>
              <a:t>Fuentes primarias.-</a:t>
            </a:r>
          </a:p>
          <a:p>
            <a:pPr>
              <a:buNone/>
            </a:pPr>
            <a:r>
              <a:rPr lang="es-ES" sz="1700" dirty="0" smtClean="0"/>
              <a:t>NIETZSCHE, Friedrich</a:t>
            </a:r>
          </a:p>
          <a:p>
            <a:pPr>
              <a:buNone/>
            </a:pPr>
            <a:r>
              <a:rPr lang="es-ES" sz="1700" dirty="0" smtClean="0"/>
              <a:t>2012   </a:t>
            </a:r>
            <a:r>
              <a:rPr lang="es-ES" sz="1700" i="1" dirty="0" smtClean="0"/>
              <a:t>Más allá del bien y del mal</a:t>
            </a:r>
            <a:r>
              <a:rPr lang="es-ES" sz="1700" dirty="0" smtClean="0"/>
              <a:t>. Madrid: Alianza Editorial.</a:t>
            </a:r>
          </a:p>
          <a:p>
            <a:pPr>
              <a:buNone/>
            </a:pPr>
            <a:r>
              <a:rPr lang="es-ES" sz="1700" dirty="0" smtClean="0"/>
              <a:t>1981   </a:t>
            </a:r>
            <a:r>
              <a:rPr lang="es-ES" sz="1700" i="1" dirty="0" smtClean="0"/>
              <a:t>Ecce homo</a:t>
            </a:r>
            <a:r>
              <a:rPr lang="es-ES" sz="1700" dirty="0" smtClean="0"/>
              <a:t>. Madrid. Alianza Editorial.</a:t>
            </a:r>
          </a:p>
          <a:p>
            <a:pPr>
              <a:buNone/>
            </a:pPr>
            <a:endParaRPr lang="es-ES" sz="1700" dirty="0" smtClean="0"/>
          </a:p>
          <a:p>
            <a:pPr>
              <a:buNone/>
            </a:pPr>
            <a:r>
              <a:rPr lang="es-ES" sz="1700" b="1" dirty="0" smtClean="0"/>
              <a:t>Fuentes secundarias.-</a:t>
            </a:r>
          </a:p>
          <a:p>
            <a:pPr>
              <a:buNone/>
            </a:pPr>
            <a:r>
              <a:rPr lang="es-ES" sz="1700" dirty="0" smtClean="0"/>
              <a:t>FINK, Eugen</a:t>
            </a:r>
          </a:p>
          <a:p>
            <a:pPr>
              <a:buNone/>
            </a:pPr>
            <a:r>
              <a:rPr lang="es-ES" sz="1700" dirty="0" smtClean="0"/>
              <a:t>1989   </a:t>
            </a:r>
            <a:r>
              <a:rPr lang="es-ES" sz="1700" i="1" dirty="0" smtClean="0"/>
              <a:t>La filosofía de Nietzsche</a:t>
            </a:r>
            <a:r>
              <a:rPr lang="es-ES" sz="1700" dirty="0" smtClean="0"/>
              <a:t>. Madrid: Alianza Editorial. </a:t>
            </a:r>
          </a:p>
          <a:p>
            <a:pPr>
              <a:spcBef>
                <a:spcPts val="0"/>
              </a:spcBef>
              <a:buNone/>
            </a:pPr>
            <a:endParaRPr lang="es-ES" sz="1800" dirty="0" smtClean="0"/>
          </a:p>
          <a:p>
            <a:pPr>
              <a:buNone/>
            </a:pPr>
            <a:endParaRPr lang="es-PE"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Más allá del bien y del mal</a:t>
            </a:r>
            <a:endParaRPr lang="es-PE" dirty="0"/>
          </a:p>
        </p:txBody>
      </p:sp>
      <p:sp>
        <p:nvSpPr>
          <p:cNvPr id="3" name="2 Marcador de contenido"/>
          <p:cNvSpPr>
            <a:spLocks noGrp="1"/>
          </p:cNvSpPr>
          <p:nvPr>
            <p:ph idx="1"/>
          </p:nvPr>
        </p:nvSpPr>
        <p:spPr/>
        <p:txBody>
          <a:bodyPr>
            <a:normAutofit/>
          </a:bodyPr>
          <a:lstStyle/>
          <a:p>
            <a:r>
              <a:rPr lang="es-ES" sz="2600" dirty="0" smtClean="0"/>
              <a:t>El mismo Nietzsche dice que, “como la tarea de los años siguientes estaba ya trazada de la manera más rigurosa posible, le llegaba el turno a la mitad de la misma que dice no, </a:t>
            </a:r>
            <a:r>
              <a:rPr lang="es-ES" sz="2600" i="1" dirty="0" smtClean="0"/>
              <a:t>que lleva este no a la práctica</a:t>
            </a:r>
            <a:r>
              <a:rPr lang="es-ES" sz="2600" dirty="0" smtClean="0"/>
              <a:t>”. (EH, 107)  </a:t>
            </a:r>
          </a:p>
          <a:p>
            <a:r>
              <a:rPr lang="es-ES" sz="2600" dirty="0" smtClean="0"/>
              <a:t>La práctica del </a:t>
            </a:r>
            <a:r>
              <a:rPr lang="es-ES" sz="2600" i="1" dirty="0" smtClean="0">
                <a:solidFill>
                  <a:schemeClr val="tx1">
                    <a:lumMod val="65000"/>
                    <a:lumOff val="35000"/>
                  </a:schemeClr>
                </a:solidFill>
              </a:rPr>
              <a:t>no al sistema moral</a:t>
            </a:r>
            <a:r>
              <a:rPr lang="es-ES" sz="2600" dirty="0" smtClean="0"/>
              <a:t> tiene el doble matiz de:</a:t>
            </a:r>
          </a:p>
          <a:p>
            <a:pPr lvl="2">
              <a:buClr>
                <a:srgbClr val="006666"/>
              </a:buClr>
              <a:buFont typeface="Wingdings" pitchFamily="2" charset="2"/>
              <a:buChar char="v"/>
            </a:pPr>
            <a:r>
              <a:rPr lang="es-ES" sz="2000" b="1" i="1" dirty="0" smtClean="0">
                <a:solidFill>
                  <a:srgbClr val="006666"/>
                </a:solidFill>
              </a:rPr>
              <a:t>realizar a fondo la transvaloración de los valores;</a:t>
            </a:r>
          </a:p>
          <a:p>
            <a:pPr lvl="2">
              <a:buClr>
                <a:srgbClr val="006666"/>
              </a:buClr>
              <a:buFont typeface="Wingdings" pitchFamily="2" charset="2"/>
              <a:buChar char="v"/>
            </a:pPr>
            <a:r>
              <a:rPr lang="es-ES" sz="2000" b="1" i="1" dirty="0" smtClean="0">
                <a:solidFill>
                  <a:srgbClr val="006666"/>
                </a:solidFill>
              </a:rPr>
              <a:t>buscar a otros superhombres. </a:t>
            </a:r>
            <a:endParaRPr lang="es-PE" sz="2000" b="1" i="1" dirty="0">
              <a:solidFill>
                <a:srgbClr val="006666"/>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Más allá del bien y del mal</a:t>
            </a:r>
            <a:endParaRPr lang="es-PE" dirty="0"/>
          </a:p>
        </p:txBody>
      </p:sp>
      <p:sp>
        <p:nvSpPr>
          <p:cNvPr id="3" name="2 Marcador de contenido"/>
          <p:cNvSpPr>
            <a:spLocks noGrp="1"/>
          </p:cNvSpPr>
          <p:nvPr>
            <p:ph idx="1"/>
          </p:nvPr>
        </p:nvSpPr>
        <p:spPr/>
        <p:txBody>
          <a:bodyPr>
            <a:normAutofit/>
          </a:bodyPr>
          <a:lstStyle/>
          <a:p>
            <a:r>
              <a:rPr lang="es-ES" sz="2600" dirty="0" smtClean="0"/>
              <a:t>Este libro expone:</a:t>
            </a:r>
          </a:p>
          <a:p>
            <a:pPr lvl="2">
              <a:buClr>
                <a:srgbClr val="006666"/>
              </a:buClr>
              <a:buFont typeface="Wingdings" pitchFamily="2" charset="2"/>
              <a:buChar char="v"/>
            </a:pPr>
            <a:r>
              <a:rPr lang="es-ES" sz="2100" b="1" i="1" dirty="0" smtClean="0">
                <a:solidFill>
                  <a:srgbClr val="006666"/>
                </a:solidFill>
              </a:rPr>
              <a:t>“una crítica de la modernidad, no excluidas las ciencias modernas, las artes modernas, ni siquiera la política moderna”;</a:t>
            </a:r>
          </a:p>
          <a:p>
            <a:pPr lvl="2">
              <a:buClr>
                <a:srgbClr val="006666"/>
              </a:buClr>
              <a:buFont typeface="Wingdings" pitchFamily="2" charset="2"/>
              <a:buChar char="v"/>
            </a:pPr>
            <a:r>
              <a:rPr lang="es-ES" sz="2100" b="1" i="1" dirty="0" smtClean="0">
                <a:solidFill>
                  <a:srgbClr val="006666"/>
                </a:solidFill>
              </a:rPr>
              <a:t>“indicaciones de un tipo antitético que es lo menos moderno posible, un tipo noble, un tipo que dice sí”. </a:t>
            </a:r>
            <a:r>
              <a:rPr lang="es-ES" sz="2100" b="1" dirty="0" smtClean="0">
                <a:solidFill>
                  <a:srgbClr val="006666"/>
                </a:solidFill>
              </a:rPr>
              <a:t>(EH, 108) </a:t>
            </a:r>
            <a:endParaRPr lang="es-PE" sz="2100" b="1" dirty="0">
              <a:solidFill>
                <a:srgbClr val="00666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De los prejuicios de los filósofos </a:t>
            </a:r>
            <a:endParaRPr lang="es-PE" i="1" dirty="0"/>
          </a:p>
        </p:txBody>
      </p:sp>
      <p:sp>
        <p:nvSpPr>
          <p:cNvPr id="3" name="2 Marcador de contenido"/>
          <p:cNvSpPr>
            <a:spLocks noGrp="1"/>
          </p:cNvSpPr>
          <p:nvPr>
            <p:ph idx="1"/>
          </p:nvPr>
        </p:nvSpPr>
        <p:spPr/>
        <p:txBody>
          <a:bodyPr>
            <a:normAutofit/>
          </a:bodyPr>
          <a:lstStyle/>
          <a:p>
            <a:r>
              <a:rPr lang="es-ES" sz="2600" dirty="0" smtClean="0"/>
              <a:t>La voraz obsesión de todo sistema filosófico del pasado no es sino… </a:t>
            </a:r>
            <a:r>
              <a:rPr lang="es-ES" sz="2600" i="1" dirty="0" smtClean="0">
                <a:solidFill>
                  <a:schemeClr val="accent1">
                    <a:lumMod val="75000"/>
                  </a:schemeClr>
                </a:solidFill>
              </a:rPr>
              <a:t>expresión de la voluntad de poder</a:t>
            </a:r>
            <a:r>
              <a:rPr lang="es-ES" sz="2600" dirty="0" smtClean="0">
                <a:solidFill>
                  <a:schemeClr val="accent1">
                    <a:lumMod val="75000"/>
                  </a:schemeClr>
                </a:solidFill>
              </a:rPr>
              <a:t>. </a:t>
            </a:r>
          </a:p>
          <a:p>
            <a:r>
              <a:rPr lang="es-ES" sz="2600" dirty="0" smtClean="0"/>
              <a:t>Ahora bien, se trata de una expresión poco genuina, traidora de sí misma – </a:t>
            </a:r>
            <a:r>
              <a:rPr lang="es-ES" sz="2600" i="1" dirty="0" smtClean="0">
                <a:solidFill>
                  <a:schemeClr val="accent1">
                    <a:lumMod val="75000"/>
                  </a:schemeClr>
                </a:solidFill>
              </a:rPr>
              <a:t>trasmundana</a:t>
            </a:r>
            <a:r>
              <a:rPr lang="es-ES" sz="2600" dirty="0" smtClean="0"/>
              <a:t>. </a:t>
            </a:r>
          </a:p>
          <a:p>
            <a:r>
              <a:rPr lang="es-ES" sz="2600" dirty="0" smtClean="0"/>
              <a:t>Eso explica la persistencia de esa creencia básica de los metafísicos que es </a:t>
            </a:r>
            <a:r>
              <a:rPr lang="es-ES" sz="2600" i="1" dirty="0" smtClean="0"/>
              <a:t>la antítesis de los valores</a:t>
            </a:r>
            <a:r>
              <a:rPr lang="es-ES" sz="2600" dirty="0" smtClean="0"/>
              <a:t>, desde donde “la cosa en sí” es dispuesta como lo que se opone a este mundo pasajero, mezquino y engañador, a la par que lo fundamenta. Pero…  </a:t>
            </a:r>
            <a:endParaRPr lang="es-PE" sz="23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De los prejuicios de los filósofos </a:t>
            </a:r>
            <a:endParaRPr lang="es-PE" i="1" dirty="0"/>
          </a:p>
        </p:txBody>
      </p:sp>
      <p:sp>
        <p:nvSpPr>
          <p:cNvPr id="3" name="2 Marcador de contenido"/>
          <p:cNvSpPr>
            <a:spLocks noGrp="1"/>
          </p:cNvSpPr>
          <p:nvPr>
            <p:ph idx="1"/>
          </p:nvPr>
        </p:nvSpPr>
        <p:spPr/>
        <p:txBody>
          <a:bodyPr>
            <a:normAutofit/>
          </a:bodyPr>
          <a:lstStyle/>
          <a:p>
            <a:pPr algn="ctr">
              <a:buNone/>
            </a:pPr>
            <a:endParaRPr lang="es-ES" sz="1900" i="1" dirty="0" smtClean="0">
              <a:solidFill>
                <a:schemeClr val="accent2">
                  <a:lumMod val="75000"/>
                </a:schemeClr>
              </a:solidFill>
            </a:endParaRPr>
          </a:p>
          <a:p>
            <a:pPr algn="ctr">
              <a:buNone/>
            </a:pPr>
            <a:r>
              <a:rPr lang="es-ES" sz="1900" b="1" i="1" dirty="0" smtClean="0">
                <a:solidFill>
                  <a:schemeClr val="accent1">
                    <a:lumMod val="75000"/>
                  </a:schemeClr>
                </a:solidFill>
              </a:rPr>
              <a:t>“Sería posible que a la apariencia, a la voluntad de engaño, al egoísmo y a la concupiscencia hubiera que atribuirles un valor más elemental o más fundamental para toda vida.</a:t>
            </a:r>
          </a:p>
          <a:p>
            <a:pPr algn="ctr">
              <a:buNone/>
            </a:pPr>
            <a:endParaRPr lang="es-ES" sz="1900" b="1" i="1" dirty="0" smtClean="0">
              <a:solidFill>
                <a:schemeClr val="accent1">
                  <a:lumMod val="75000"/>
                </a:schemeClr>
              </a:solidFill>
            </a:endParaRPr>
          </a:p>
          <a:p>
            <a:pPr algn="ctr">
              <a:buNone/>
            </a:pPr>
            <a:r>
              <a:rPr lang="es-ES" sz="1900" b="1" i="1" dirty="0" smtClean="0">
                <a:solidFill>
                  <a:schemeClr val="accent1">
                    <a:lumMod val="75000"/>
                  </a:schemeClr>
                </a:solidFill>
              </a:rPr>
              <a:t>Sería incluso posible que lo que constituye el valor de aquellas cosas buenas y veneradas consistiese precisamente en el hecho de hallarse emparentadas, vinculadas con estas cosas malas, aparentemente antitéticas y quizá en ser idénticas esencialmente a ellas.” </a:t>
            </a:r>
            <a:r>
              <a:rPr lang="es-ES" sz="1900" b="1" dirty="0" smtClean="0">
                <a:solidFill>
                  <a:schemeClr val="accent1">
                    <a:lumMod val="75000"/>
                  </a:schemeClr>
                </a:solidFill>
              </a:rPr>
              <a:t>(2) </a:t>
            </a:r>
            <a:endParaRPr lang="es-PE" sz="19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De los prejuicios de los filósofos </a:t>
            </a:r>
            <a:endParaRPr lang="es-PE" i="1" dirty="0"/>
          </a:p>
        </p:txBody>
      </p:sp>
      <p:sp>
        <p:nvSpPr>
          <p:cNvPr id="3" name="2 Marcador de contenido"/>
          <p:cNvSpPr>
            <a:spLocks noGrp="1"/>
          </p:cNvSpPr>
          <p:nvPr>
            <p:ph idx="1"/>
          </p:nvPr>
        </p:nvSpPr>
        <p:spPr/>
        <p:txBody>
          <a:bodyPr>
            <a:normAutofit/>
          </a:bodyPr>
          <a:lstStyle/>
          <a:p>
            <a:r>
              <a:rPr lang="es-ES" sz="2600" dirty="0" smtClean="0"/>
              <a:t>La validez de un juicio debe:</a:t>
            </a:r>
          </a:p>
          <a:p>
            <a:pPr lvl="2">
              <a:buClr>
                <a:schemeClr val="accent2">
                  <a:lumMod val="75000"/>
                </a:schemeClr>
              </a:buClr>
              <a:buFont typeface="Wingdings" pitchFamily="2" charset="2"/>
              <a:buChar char="v"/>
            </a:pPr>
            <a:r>
              <a:rPr lang="es-ES" sz="1800" b="1" i="1" dirty="0" smtClean="0">
                <a:solidFill>
                  <a:schemeClr val="accent2">
                    <a:lumMod val="75000"/>
                  </a:schemeClr>
                </a:solidFill>
              </a:rPr>
              <a:t>superar la antítesis verdadero–falso;</a:t>
            </a:r>
          </a:p>
          <a:p>
            <a:pPr lvl="2">
              <a:buClr>
                <a:schemeClr val="accent2">
                  <a:lumMod val="75000"/>
                </a:schemeClr>
              </a:buClr>
              <a:buFont typeface="Wingdings" pitchFamily="2" charset="2"/>
              <a:buChar char="v"/>
            </a:pPr>
            <a:r>
              <a:rPr lang="es-ES" sz="1800" b="1" i="1" dirty="0" smtClean="0">
                <a:solidFill>
                  <a:schemeClr val="accent2">
                    <a:lumMod val="75000"/>
                  </a:schemeClr>
                </a:solidFill>
              </a:rPr>
              <a:t>remitirse a la cuestión de si favorece la vida;</a:t>
            </a:r>
          </a:p>
          <a:p>
            <a:pPr lvl="2">
              <a:buClr>
                <a:schemeClr val="accent2">
                  <a:lumMod val="75000"/>
                </a:schemeClr>
              </a:buClr>
              <a:buFont typeface="Wingdings" pitchFamily="2" charset="2"/>
              <a:buChar char="v"/>
            </a:pPr>
            <a:r>
              <a:rPr lang="es-ES" sz="1800" b="1" i="1" dirty="0" smtClean="0">
                <a:solidFill>
                  <a:schemeClr val="accent2">
                    <a:lumMod val="75000"/>
                  </a:schemeClr>
                </a:solidFill>
              </a:rPr>
              <a:t>consecuentemente, situarse </a:t>
            </a:r>
            <a:r>
              <a:rPr lang="es-ES" sz="1800" b="1" dirty="0" smtClean="0">
                <a:solidFill>
                  <a:schemeClr val="accent2">
                    <a:lumMod val="75000"/>
                  </a:schemeClr>
                </a:solidFill>
              </a:rPr>
              <a:t>más allá del bien y del mal</a:t>
            </a:r>
            <a:r>
              <a:rPr lang="es-ES" sz="1800" b="1" i="1" dirty="0" smtClean="0">
                <a:solidFill>
                  <a:schemeClr val="accent2">
                    <a:lumMod val="75000"/>
                  </a:schemeClr>
                </a:solidFill>
              </a:rPr>
              <a:t>.  </a:t>
            </a:r>
          </a:p>
          <a:p>
            <a:r>
              <a:rPr lang="es-ES" sz="2600" dirty="0" smtClean="0"/>
              <a:t>El amor a la verdad de la filosofía se desvela como:</a:t>
            </a:r>
          </a:p>
          <a:p>
            <a:pPr lvl="2">
              <a:buClr>
                <a:schemeClr val="accent2">
                  <a:lumMod val="75000"/>
                </a:schemeClr>
              </a:buClr>
              <a:buFont typeface="Wingdings" pitchFamily="2" charset="2"/>
              <a:buChar char="v"/>
            </a:pPr>
            <a:r>
              <a:rPr lang="es-ES" sz="1800" b="1" i="1" dirty="0" smtClean="0">
                <a:solidFill>
                  <a:schemeClr val="accent2">
                    <a:lumMod val="75000"/>
                  </a:schemeClr>
                </a:solidFill>
              </a:rPr>
              <a:t>una autobiografía del pensador de turno;</a:t>
            </a:r>
          </a:p>
          <a:p>
            <a:pPr lvl="2">
              <a:buClr>
                <a:schemeClr val="accent2">
                  <a:lumMod val="75000"/>
                </a:schemeClr>
              </a:buClr>
              <a:buFont typeface="Wingdings" pitchFamily="2" charset="2"/>
              <a:buChar char="v"/>
            </a:pPr>
            <a:r>
              <a:rPr lang="es-ES" sz="1800" b="1" i="1" dirty="0" smtClean="0">
                <a:solidFill>
                  <a:schemeClr val="accent2">
                    <a:lumMod val="75000"/>
                  </a:schemeClr>
                </a:solidFill>
              </a:rPr>
              <a:t>un posicionamiento de las inquietudes de su sensibilidad moral.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i="1" dirty="0" smtClean="0"/>
              <a:t>De los prejuicios de los filósofos </a:t>
            </a:r>
            <a:endParaRPr lang="es-PE" i="1" dirty="0"/>
          </a:p>
        </p:txBody>
      </p:sp>
      <p:sp>
        <p:nvSpPr>
          <p:cNvPr id="3" name="2 Marcador de contenido"/>
          <p:cNvSpPr>
            <a:spLocks noGrp="1"/>
          </p:cNvSpPr>
          <p:nvPr>
            <p:ph idx="1"/>
          </p:nvPr>
        </p:nvSpPr>
        <p:spPr/>
        <p:txBody>
          <a:bodyPr>
            <a:normAutofit/>
          </a:bodyPr>
          <a:lstStyle/>
          <a:p>
            <a:pPr algn="ctr">
              <a:buNone/>
            </a:pPr>
            <a:endParaRPr lang="es-ES" sz="1600" b="1" i="1" dirty="0" smtClean="0">
              <a:solidFill>
                <a:schemeClr val="accent2">
                  <a:lumMod val="75000"/>
                </a:schemeClr>
              </a:solidFill>
            </a:endParaRPr>
          </a:p>
          <a:p>
            <a:pPr algn="ctr">
              <a:buNone/>
            </a:pPr>
            <a:r>
              <a:rPr lang="es-ES" sz="1600" b="1" i="1" dirty="0" smtClean="0">
                <a:solidFill>
                  <a:schemeClr val="accent1">
                    <a:lumMod val="75000"/>
                  </a:schemeClr>
                </a:solidFill>
              </a:rPr>
              <a:t>“La falsedad de un juicio no es para nosotros  ya una objeción contra él. La cuestión está en saber hasta qué punto ese juicio favorece la vida, conserva la vida, conserva la especie, quizá incluso selecciona la especie; y nosotros estamos inclinados por principio a afirmar que los juicios más falsos son los más imprescindibles para nosotros, que el hombre no podría vivir si no admitiese las ficciones lógicas, si no midiese la realidad con el metro del mundo puramente inventado de lo incondicionado, idéntico-a-sí-mismo, si no falsease permanentemente el mundo mediante el número, – que renunciar a los juicios falsos sería renunciar a la vida. Admitir que la no-verdad es condición de la vida: esto significa enfrentarse de modo peligroso a los sentimientos de valor habituales; y una filosofía que osa hacer esto se coloca, ya sólo con ello, más allá del bien y del mal.” </a:t>
            </a:r>
            <a:r>
              <a:rPr lang="es-ES" sz="1600" b="1" dirty="0" smtClean="0">
                <a:solidFill>
                  <a:schemeClr val="accent1">
                    <a:lumMod val="75000"/>
                  </a:schemeClr>
                </a:solidFill>
              </a:rPr>
              <a:t>(4) </a:t>
            </a:r>
            <a:endParaRPr lang="es-PE" sz="1600" b="1" dirty="0">
              <a:solidFill>
                <a:schemeClr val="accent1">
                  <a:lumMod val="75000"/>
                </a:schemeClr>
              </a:solidFill>
            </a:endParaRPr>
          </a:p>
        </p:txBody>
      </p:sp>
    </p:spTree>
    <p:extLst>
      <p:ext uri="{BB962C8B-B14F-4D97-AF65-F5344CB8AC3E}">
        <p14:creationId xmlns:p14="http://schemas.microsoft.com/office/powerpoint/2010/main" val="23823748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1387</TotalTime>
  <Words>4376</Words>
  <Application>Microsoft Office PowerPoint</Application>
  <PresentationFormat>Presentación en pantalla (4:3)</PresentationFormat>
  <Paragraphs>130</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Bookman Old Style</vt:lpstr>
      <vt:lpstr>Georgia</vt:lpstr>
      <vt:lpstr>Trebuchet MS</vt:lpstr>
      <vt:lpstr>Wingdings</vt:lpstr>
      <vt:lpstr>Wingdings 2</vt:lpstr>
      <vt:lpstr>Urbano</vt:lpstr>
      <vt:lpstr>Nietzsche</vt:lpstr>
      <vt:lpstr>  </vt:lpstr>
      <vt:lpstr>Más allá del bien y del mal</vt:lpstr>
      <vt:lpstr>Más allá del bien y del mal</vt:lpstr>
      <vt:lpstr>Más allá del bien y del mal</vt:lpstr>
      <vt:lpstr>De los prejuicios de los filósofos </vt:lpstr>
      <vt:lpstr>De los prejuicios de los filósofos </vt:lpstr>
      <vt:lpstr>De los prejuicios de los filósofos </vt:lpstr>
      <vt:lpstr>De los prejuicios de los filósofos </vt:lpstr>
      <vt:lpstr>De los prejuicios de los filósofos </vt:lpstr>
      <vt:lpstr>De lo premoral a lo moral</vt:lpstr>
      <vt:lpstr>De lo moral a lo extramoral</vt:lpstr>
      <vt:lpstr>La autosuperación de la moral</vt:lpstr>
      <vt:lpstr>El espíritu libre</vt:lpstr>
      <vt:lpstr>El espíritu libre</vt:lpstr>
      <vt:lpstr>El espíritu libre</vt:lpstr>
      <vt:lpstr>El espíritu libre mira atrás</vt:lpstr>
      <vt:lpstr>El espíritu libre mira atrás</vt:lpstr>
      <vt:lpstr>La mística del espíritu libre</vt:lpstr>
      <vt:lpstr>La mística del espíritu libre</vt:lpstr>
      <vt:lpstr>La mística del espíritu libre</vt:lpstr>
      <vt:lpstr>La mística del espíritu libre</vt:lpstr>
      <vt:lpstr>Para la historia natural de la moral</vt:lpstr>
      <vt:lpstr>Para la historia natural de la moral</vt:lpstr>
      <vt:lpstr>Para la historia natural de la moral</vt:lpstr>
      <vt:lpstr>Para la historia natural de la moral</vt:lpstr>
      <vt:lpstr>Para la historia natural de la moral</vt:lpstr>
      <vt:lpstr>Nosotros los doctos</vt:lpstr>
      <vt:lpstr>Nuestras virtudes</vt:lpstr>
      <vt:lpstr>Nuestras virtudes</vt:lpstr>
      <vt:lpstr>¿Qué es aristocrático?</vt:lpstr>
      <vt:lpstr>¿Qué es aristocrático?</vt:lpstr>
      <vt:lpstr>¿Qué es aristocrático?</vt:lpstr>
      <vt:lpstr>¿Qué es aristocrático?</vt:lpstr>
      <vt:lpstr>Bibliografía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Nietzsche</dc:title>
  <dc:creator>Cesar</dc:creator>
  <cp:lastModifiedBy>CESAR INCA MENDOZA LOYOLA</cp:lastModifiedBy>
  <cp:revision>114</cp:revision>
  <dcterms:created xsi:type="dcterms:W3CDTF">2013-09-08T21:50:44Z</dcterms:created>
  <dcterms:modified xsi:type="dcterms:W3CDTF">2017-04-28T15:52:16Z</dcterms:modified>
</cp:coreProperties>
</file>