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6" r:id="rId4"/>
    <p:sldId id="270" r:id="rId5"/>
    <p:sldId id="259" r:id="rId6"/>
    <p:sldId id="261" r:id="rId7"/>
    <p:sldId id="273" r:id="rId8"/>
    <p:sldId id="271" r:id="rId9"/>
    <p:sldId id="282" r:id="rId10"/>
    <p:sldId id="281" r:id="rId11"/>
    <p:sldId id="279" r:id="rId12"/>
    <p:sldId id="283" r:id="rId13"/>
    <p:sldId id="286" r:id="rId14"/>
    <p:sldId id="287" r:id="rId15"/>
    <p:sldId id="285" r:id="rId16"/>
    <p:sldId id="260" r:id="rId17"/>
    <p:sldId id="284" r:id="rId18"/>
    <p:sldId id="280" r:id="rId19"/>
    <p:sldId id="277" r:id="rId20"/>
    <p:sldId id="278" r:id="rId2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9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11"/>
          </p:nvPr>
        </p:nvSpPr>
        <p:spPr>
          <a:xfrm>
            <a:off x="2640597" y="6377459"/>
            <a:ext cx="3836404" cy="365125"/>
          </a:xfrm>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1B27A9AE-47A5-48D8-8590-7932F27F4D90}" type="datetimeFigureOut">
              <a:rPr lang="es-PE" smtClean="0"/>
              <a:pPr/>
              <a:t>27/04/2024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dirty="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1B27A9AE-47A5-48D8-8590-7932F27F4D90}" type="datetimeFigureOut">
              <a:rPr lang="es-PE" smtClean="0"/>
              <a:pPr/>
              <a:t>27/04/2024</a:t>
            </a:fld>
            <a:endParaRPr lang="es-PE" dirty="0"/>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PE" dirty="0"/>
          </a:p>
        </p:txBody>
      </p:sp>
      <p:sp>
        <p:nvSpPr>
          <p:cNvPr id="7" name="6 Marcador de número de diapositiva"/>
          <p:cNvSpPr>
            <a:spLocks noGrp="1"/>
          </p:cNvSpPr>
          <p:nvPr>
            <p:ph type="sldNum" sz="quarter" idx="12"/>
          </p:nvPr>
        </p:nvSpPr>
        <p:spPr>
          <a:xfrm>
            <a:off x="8339328" y="1170432"/>
            <a:ext cx="733864" cy="201168"/>
          </a:xfrm>
        </p:spPr>
        <p:txBody>
          <a:bodyPr/>
          <a:lstStyle/>
          <a:p>
            <a:fld id="{4710724A-461B-4102-B7C9-A0BE17034FC1}" type="slidenum">
              <a:rPr lang="es-PE" smtClean="0"/>
              <a:pPr/>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27A9AE-47A5-48D8-8590-7932F27F4D90}" type="datetimeFigureOut">
              <a:rPr lang="es-PE" smtClean="0"/>
              <a:pPr/>
              <a:t>27/04/2024</a:t>
            </a:fld>
            <a:endParaRPr lang="es-PE" dirty="0"/>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PE"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710724A-461B-4102-B7C9-A0BE17034FC1}"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600" dirty="0"/>
              <a:t>Nietzsche</a:t>
            </a:r>
            <a:endParaRPr lang="es-PE" sz="6600" dirty="0"/>
          </a:p>
        </p:txBody>
      </p:sp>
      <p:sp>
        <p:nvSpPr>
          <p:cNvPr id="3" name="2 Subtítulo"/>
          <p:cNvSpPr>
            <a:spLocks noGrp="1"/>
          </p:cNvSpPr>
          <p:nvPr>
            <p:ph type="subTitle" idx="1"/>
          </p:nvPr>
        </p:nvSpPr>
        <p:spPr/>
        <p:txBody>
          <a:bodyPr>
            <a:normAutofit/>
          </a:bodyPr>
          <a:lstStyle/>
          <a:p>
            <a:r>
              <a:rPr lang="es-ES" sz="4000" dirty="0"/>
              <a:t>El sentido trágico de </a:t>
            </a:r>
          </a:p>
          <a:p>
            <a:r>
              <a:rPr lang="es-ES" sz="4000" dirty="0"/>
              <a:t>la vida y el arte</a:t>
            </a:r>
            <a:endParaRPr lang="es-PE" sz="4000" dirty="0"/>
          </a:p>
        </p:txBody>
      </p:sp>
      <p:pic>
        <p:nvPicPr>
          <p:cNvPr id="19460" name="Picture 4" descr="File:Nietzsche187c.jpg"/>
          <p:cNvPicPr>
            <a:picLocks noChangeAspect="1" noChangeArrowheads="1"/>
          </p:cNvPicPr>
          <p:nvPr/>
        </p:nvPicPr>
        <p:blipFill>
          <a:blip r:embed="rId2"/>
          <a:srcRect/>
          <a:stretch>
            <a:fillRect/>
          </a:stretch>
        </p:blipFill>
        <p:spPr bwMode="auto">
          <a:xfrm>
            <a:off x="5500694" y="714356"/>
            <a:ext cx="2729160" cy="4104000"/>
          </a:xfrm>
          <a:prstGeom prst="rect">
            <a:avLst/>
          </a:prstGeom>
          <a:noFill/>
        </p:spPr>
      </p:pic>
      <p:pic>
        <p:nvPicPr>
          <p:cNvPr id="5" name="Imagen 4">
            <a:extLst>
              <a:ext uri="{FF2B5EF4-FFF2-40B4-BE49-F238E27FC236}">
                <a16:creationId xmlns:a16="http://schemas.microsoft.com/office/drawing/2014/main" id="{8ED86DA8-FEF3-49AE-B64F-94B5ED118AFD}"/>
              </a:ext>
            </a:extLst>
          </p:cNvPr>
          <p:cNvPicPr>
            <a:picLocks noChangeAspect="1"/>
          </p:cNvPicPr>
          <p:nvPr/>
        </p:nvPicPr>
        <p:blipFill>
          <a:blip r:embed="rId3"/>
          <a:stretch>
            <a:fillRect/>
          </a:stretch>
        </p:blipFill>
        <p:spPr>
          <a:xfrm>
            <a:off x="7538691" y="5373216"/>
            <a:ext cx="1255885" cy="12619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Autofit/>
          </a:bodyPr>
          <a:lstStyle/>
          <a:p>
            <a:r>
              <a:rPr lang="es-PE" sz="1750" b="1" dirty="0">
                <a:solidFill>
                  <a:schemeClr val="accent1">
                    <a:lumMod val="50000"/>
                  </a:schemeClr>
                </a:solidFill>
              </a:rPr>
              <a:t>De modo opuesto, en un primer plano, el estado dionisíaco consiste en la disolución del principio de individuación, en el aniquilamiento del yo. </a:t>
            </a:r>
          </a:p>
          <a:p>
            <a:r>
              <a:rPr lang="es-PE" sz="1750" b="1" dirty="0">
                <a:solidFill>
                  <a:schemeClr val="accent1">
                    <a:lumMod val="50000"/>
                  </a:schemeClr>
                </a:solidFill>
              </a:rPr>
              <a:t>Pero en segundo plano, también más profundo, la disolución remite a los seres al propio mundo, fundamentando una alianza del hombre con el hombre y del hombre con el mundo. Con esto, se obtiene el reenvío del hombre a su estado primordial, y por esa razón, frente a la misma realidad él es alcanzado por un éxtasis, igual a una embriaguez. </a:t>
            </a:r>
          </a:p>
          <a:p>
            <a:r>
              <a:rPr lang="es-PE" sz="1750" b="1" dirty="0">
                <a:solidFill>
                  <a:schemeClr val="accent1">
                    <a:lumMod val="50000"/>
                  </a:schemeClr>
                </a:solidFill>
              </a:rPr>
              <a:t>Dioniso opera transformaciones radicales, promoviendo el reconocimiento de la armonía universal por el rompimiento de los eslabones arbitrarios del mundo. De este modo, la extinción de las barreras y la disolución del yo elevan el hombre a un estado sobrehumano que lo sobrepasa, pero que no anula su carácter activo: de hecho, aquí, el hombre se transforme en la obra del arte de su propio ser artista.</a:t>
            </a:r>
          </a:p>
          <a:p>
            <a:r>
              <a:rPr lang="es-PE" sz="1750" b="1" dirty="0">
                <a:solidFill>
                  <a:schemeClr val="accent1">
                    <a:lumMod val="50000"/>
                  </a:schemeClr>
                </a:solidFill>
              </a:rPr>
              <a:t>Lo que caracteriza la conversión del artista en obra de arte es la fuerza proveniente de su disolución en la naturaleza: en este éxtasis, el hombre descubre su esplendor como parte del Uno primordial, lo que le permite brillar como obra.</a:t>
            </a:r>
          </a:p>
        </p:txBody>
      </p:sp>
    </p:spTree>
    <p:extLst>
      <p:ext uri="{BB962C8B-B14F-4D97-AF65-F5344CB8AC3E}">
        <p14:creationId xmlns:p14="http://schemas.microsoft.com/office/powerpoint/2010/main" val="222643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lstStyle/>
          <a:p>
            <a:r>
              <a:rPr lang="es-ES" sz="3000" dirty="0"/>
              <a:t>El hombre griego proyecta en sus dioses olímpicos  todas las nobles virtudes que ve en sí mismo, lo cual le hace afirmar la existencia con todos los sufrimientos que puede contener. </a:t>
            </a:r>
          </a:p>
          <a:p>
            <a:r>
              <a:rPr lang="es-ES" sz="3000" dirty="0"/>
              <a:t>En la tragedia, los dioses libran al hombre de la tentación de la mala conciencia para que así pueda gozar enteramente de su libertad.</a:t>
            </a:r>
          </a:p>
          <a:p>
            <a:r>
              <a:rPr lang="es-ES" sz="3000" dirty="0"/>
              <a:t>Se trata de un impulso </a:t>
            </a:r>
            <a:r>
              <a:rPr lang="es-ES" sz="3000" i="1" dirty="0">
                <a:solidFill>
                  <a:schemeClr val="accent1">
                    <a:lumMod val="50000"/>
                  </a:schemeClr>
                </a:solidFill>
              </a:rPr>
              <a:t>que promueve la vida</a:t>
            </a:r>
            <a:r>
              <a:rPr lang="es-ES" sz="3000" dirty="0"/>
              <a:t>. </a:t>
            </a:r>
          </a:p>
          <a:p>
            <a:pPr>
              <a:buNone/>
            </a:pPr>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lnSpcReduction="10000"/>
          </a:bodyPr>
          <a:lstStyle/>
          <a:p>
            <a:r>
              <a:rPr lang="es-PE" sz="1900" b="1" dirty="0">
                <a:solidFill>
                  <a:srgbClr val="996633"/>
                </a:solidFill>
              </a:rPr>
              <a:t>La tragedia es comprendida “como un coro dionisíaco que una y otra vez se descarga en un mundo apolíneo de imágenes”. El drama es de naturaleza épica y, por lo tanto, apolíneo, pero es también objetivación de estados dionisíacos.</a:t>
            </a:r>
          </a:p>
          <a:p>
            <a:r>
              <a:rPr lang="es-PE" sz="1900" b="1" dirty="0">
                <a:solidFill>
                  <a:srgbClr val="996633"/>
                </a:solidFill>
              </a:rPr>
              <a:t>El drama es presentado como la representación apolínea de nociones e influencias dionisíacas: estas imágenes presentadas desde la posición de Apolo corresponden a las transformaciones de Dioniso. Así pues, el drama consiste en la sucesión de presentaciones de las transformaciones dionisíacas – en imágenes apolíneas – que se encuentran expresadas en la poesía.</a:t>
            </a:r>
          </a:p>
          <a:p>
            <a:r>
              <a:rPr lang="es-PE" sz="1900" b="1" dirty="0">
                <a:solidFill>
                  <a:srgbClr val="996633"/>
                </a:solidFill>
              </a:rPr>
              <a:t>El sentido de Dioniso es ser el único héroe escénico, pero también es innegable que esa presentación en la tragedia, para que se complete, depende de Apolo. </a:t>
            </a:r>
          </a:p>
          <a:p>
            <a:r>
              <a:rPr lang="es-PE" sz="1900" b="1" dirty="0">
                <a:solidFill>
                  <a:srgbClr val="996633"/>
                </a:solidFill>
              </a:rPr>
              <a:t>Es la sabiduría dionisíaca expresada a través de los medios artísticos apolíneos. El mito trágico es justamente la manifestación de Dioniso por medio de Apolo, es decir, la sabiduría de uno en el lenguaje del otro. </a:t>
            </a:r>
          </a:p>
        </p:txBody>
      </p:sp>
    </p:spTree>
    <p:extLst>
      <p:ext uri="{BB962C8B-B14F-4D97-AF65-F5344CB8AC3E}">
        <p14:creationId xmlns:p14="http://schemas.microsoft.com/office/powerpoint/2010/main" val="281260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a:t>La unión de los opuestos </a:t>
            </a:r>
            <a:endParaRPr lang="es-PE" i="1" dirty="0"/>
          </a:p>
        </p:txBody>
      </p:sp>
      <p:sp>
        <p:nvSpPr>
          <p:cNvPr id="3" name="2 Marcador de contenido"/>
          <p:cNvSpPr>
            <a:spLocks noGrp="1"/>
          </p:cNvSpPr>
          <p:nvPr>
            <p:ph idx="1"/>
          </p:nvPr>
        </p:nvSpPr>
        <p:spPr/>
        <p:txBody>
          <a:bodyPr>
            <a:normAutofit/>
          </a:bodyPr>
          <a:lstStyle/>
          <a:p>
            <a:endParaRPr lang="es-MX" sz="2200" b="1" dirty="0">
              <a:solidFill>
                <a:srgbClr val="996633"/>
              </a:solidFill>
            </a:endParaRPr>
          </a:p>
          <a:p>
            <a:r>
              <a:rPr lang="es-MX" sz="2200" b="1" dirty="0">
                <a:solidFill>
                  <a:srgbClr val="996633"/>
                </a:solidFill>
              </a:rPr>
              <a:t>Para la aparición de la tragedia resulta imprescindible el antagonismo entre Apolo y Dioniso, pues de allí surge la reconciliación de los dos opuestos porque se establece el equilibrio entre la mesura y la desmesura. Lo que pasa es que  en la tragedia se representa una dualidad dinámica. Los dos instintos siempre conservan su carácter contrario en el fluir eterno y solo llegan a fundirse en el instante mismo del nacimiento.</a:t>
            </a:r>
          </a:p>
          <a:p>
            <a:r>
              <a:rPr lang="es-MX" sz="2200" b="1" dirty="0">
                <a:solidFill>
                  <a:srgbClr val="996633"/>
                </a:solidFill>
              </a:rPr>
              <a:t>El problema metafísico de la unidad en la dualidad apolíneo-dionisíaca se da en el arte trágico pues éste es el lugar simbólico del enfrentamiento eterno entre Apolo y Dioniso. </a:t>
            </a:r>
            <a:endParaRPr lang="es-PE" sz="2200" b="1" dirty="0">
              <a:solidFill>
                <a:srgbClr val="996633"/>
              </a:solidFill>
            </a:endParaRPr>
          </a:p>
        </p:txBody>
      </p:sp>
    </p:spTree>
    <p:extLst>
      <p:ext uri="{BB962C8B-B14F-4D97-AF65-F5344CB8AC3E}">
        <p14:creationId xmlns:p14="http://schemas.microsoft.com/office/powerpoint/2010/main" val="177219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a:t>La unión de los opuestos </a:t>
            </a:r>
            <a:endParaRPr lang="es-PE" i="1" dirty="0"/>
          </a:p>
        </p:txBody>
      </p:sp>
      <p:sp>
        <p:nvSpPr>
          <p:cNvPr id="3" name="2 Marcador de contenido"/>
          <p:cNvSpPr>
            <a:spLocks noGrp="1"/>
          </p:cNvSpPr>
          <p:nvPr>
            <p:ph idx="1"/>
          </p:nvPr>
        </p:nvSpPr>
        <p:spPr/>
        <p:txBody>
          <a:bodyPr>
            <a:normAutofit/>
          </a:bodyPr>
          <a:lstStyle/>
          <a:p>
            <a:endParaRPr lang="es-MX" sz="2000" b="1" dirty="0">
              <a:solidFill>
                <a:srgbClr val="996633"/>
              </a:solidFill>
            </a:endParaRPr>
          </a:p>
          <a:p>
            <a:r>
              <a:rPr lang="es-MX" sz="2200" b="1" dirty="0">
                <a:solidFill>
                  <a:srgbClr val="996633"/>
                </a:solidFill>
              </a:rPr>
              <a:t>Al sintetizar la contradicción de los impulsos en una totalidad simbólica, la obstinada competencia se resuelve desde la perspectiva dionisiaca, pero se mantiene la idea de una estrecha unión a pesar de sus diferencias.</a:t>
            </a:r>
          </a:p>
          <a:p>
            <a:r>
              <a:rPr lang="es-MX" sz="2200" b="1" dirty="0">
                <a:solidFill>
                  <a:srgbClr val="996633"/>
                </a:solidFill>
              </a:rPr>
              <a:t>Lo dionisíaco necesita de lo apolíneo como un elemento que lo compensa y lo regula porque </a:t>
            </a:r>
            <a:r>
              <a:rPr lang="es-MX" sz="2200" b="1" i="1" dirty="0">
                <a:solidFill>
                  <a:srgbClr val="996633"/>
                </a:solidFill>
              </a:rPr>
              <a:t>“están constreñidos a desarrollar sus fuerzas en una rigurosa proporción recíproca según la ley de la eterna justicia.”</a:t>
            </a:r>
          </a:p>
          <a:p>
            <a:endParaRPr lang="es-PE" sz="2000" b="1" dirty="0">
              <a:solidFill>
                <a:srgbClr val="996633"/>
              </a:solidFill>
            </a:endParaRPr>
          </a:p>
        </p:txBody>
      </p:sp>
    </p:spTree>
    <p:extLst>
      <p:ext uri="{BB962C8B-B14F-4D97-AF65-F5344CB8AC3E}">
        <p14:creationId xmlns:p14="http://schemas.microsoft.com/office/powerpoint/2010/main" val="224468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a:bodyPr>
          <a:lstStyle/>
          <a:p>
            <a:r>
              <a:rPr lang="es-ES" sz="2600" dirty="0"/>
              <a:t>La obra de Eurípides provocó la muerte y la desaparición de la cultura trágica y la filosofía subyacente pues rompe con ese pesimismo asertivo que no era otra cosa más que el respeto hacia el estupor causado por los misterios y los sufrimientos del mundo.</a:t>
            </a:r>
          </a:p>
          <a:p>
            <a:r>
              <a:rPr lang="es-ES" sz="2600" dirty="0"/>
              <a:t>Con Eurípides surge el optimismo como disfraz intelectual que quiere aplacar, opacar e incluso acallar esa emotividad creativa: es una actitud ante el mundo que plantea de antemano un ideal, una actitud que se instalará de manera irreversible en el espíritu de los pueblos venideros. </a:t>
            </a:r>
            <a:endParaRPr lang="es-PE" dirty="0"/>
          </a:p>
        </p:txBody>
      </p:sp>
    </p:spTree>
    <p:extLst>
      <p:ext uri="{BB962C8B-B14F-4D97-AF65-F5344CB8AC3E}">
        <p14:creationId xmlns:p14="http://schemas.microsoft.com/office/powerpoint/2010/main" val="279713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a:t>La muerte de la tragedia</a:t>
            </a:r>
            <a:endParaRPr lang="es-PE" i="1" dirty="0"/>
          </a:p>
        </p:txBody>
      </p:sp>
      <p:sp>
        <p:nvSpPr>
          <p:cNvPr id="3" name="2 Marcador de contenido"/>
          <p:cNvSpPr>
            <a:spLocks noGrp="1"/>
          </p:cNvSpPr>
          <p:nvPr>
            <p:ph idx="1"/>
          </p:nvPr>
        </p:nvSpPr>
        <p:spPr/>
        <p:txBody>
          <a:bodyPr>
            <a:normAutofit/>
          </a:bodyPr>
          <a:lstStyle/>
          <a:p>
            <a:r>
              <a:rPr lang="es-ES" sz="2500" dirty="0"/>
              <a:t>La tragedia de Eurípides rechaza la participación del espectador en la escena y, más bien, lo coloca en una posición de crítico con respecto a lo que se desarrolla frente a sus ojos. El espectador se vuelve un ilustrado que puede analizar y juzgar a los personajes de la tragedia para justificar una sensibilidad moral que, en el fondo, es pasiva y conformista; la narrativa trágica se vuelve un “pretexto” para el protagonismo de los actores y el coro.</a:t>
            </a:r>
          </a:p>
          <a:p>
            <a:r>
              <a:rPr lang="es-ES" sz="2500" dirty="0"/>
              <a:t>El correlato filosófico de este drástico cambio en la visión estética de la vida está en Sócrates, propulsor de la noción de que la virtud es conocimiento. </a:t>
            </a:r>
            <a:endParaRPr lang="es-PE" sz="2500" dirty="0"/>
          </a:p>
        </p:txBody>
      </p:sp>
    </p:spTree>
    <p:extLst>
      <p:ext uri="{BB962C8B-B14F-4D97-AF65-F5344CB8AC3E}">
        <p14:creationId xmlns:p14="http://schemas.microsoft.com/office/powerpoint/2010/main" val="35747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a:t>El socratismo contra la tragedia</a:t>
            </a:r>
            <a:endParaRPr lang="es-PE" i="1" dirty="0"/>
          </a:p>
        </p:txBody>
      </p:sp>
      <p:sp>
        <p:nvSpPr>
          <p:cNvPr id="3" name="2 Marcador de contenido"/>
          <p:cNvSpPr>
            <a:spLocks noGrp="1"/>
          </p:cNvSpPr>
          <p:nvPr>
            <p:ph idx="1"/>
          </p:nvPr>
        </p:nvSpPr>
        <p:spPr/>
        <p:txBody>
          <a:bodyPr>
            <a:normAutofit fontScale="92500" lnSpcReduction="20000"/>
          </a:bodyPr>
          <a:lstStyle/>
          <a:p>
            <a:r>
              <a:rPr lang="es-ES" sz="2600" dirty="0"/>
              <a:t>Sócrates encarna la oposición a la visión trágica del mundo porque propugna el dominio de la razón:</a:t>
            </a:r>
          </a:p>
          <a:p>
            <a:pPr lvl="2">
              <a:buClr>
                <a:schemeClr val="accent1">
                  <a:lumMod val="50000"/>
                </a:schemeClr>
              </a:buClr>
              <a:buFont typeface="Wingdings" pitchFamily="2" charset="2"/>
              <a:buChar char="Ø"/>
            </a:pPr>
            <a:r>
              <a:rPr lang="es-ES" sz="2100" b="1" dirty="0">
                <a:solidFill>
                  <a:schemeClr val="accent1">
                    <a:lumMod val="50000"/>
                  </a:schemeClr>
                </a:solidFill>
              </a:rPr>
              <a:t>pretensión de corregir la existencia;</a:t>
            </a:r>
          </a:p>
          <a:p>
            <a:pPr lvl="2">
              <a:buClr>
                <a:schemeClr val="accent1">
                  <a:lumMod val="50000"/>
                </a:schemeClr>
              </a:buClr>
              <a:buFont typeface="Wingdings" pitchFamily="2" charset="2"/>
              <a:buChar char="Ø"/>
            </a:pPr>
            <a:r>
              <a:rPr lang="es-ES" sz="2100" b="1" dirty="0">
                <a:solidFill>
                  <a:schemeClr val="accent1">
                    <a:lumMod val="50000"/>
                  </a:schemeClr>
                </a:solidFill>
              </a:rPr>
              <a:t>apelación a la lógica para entender lo real (</a:t>
            </a:r>
            <a:r>
              <a:rPr lang="es-ES" sz="2100" b="1" i="1" dirty="0">
                <a:solidFill>
                  <a:schemeClr val="accent1">
                    <a:lumMod val="50000"/>
                  </a:schemeClr>
                </a:solidFill>
              </a:rPr>
              <a:t>dáimon</a:t>
            </a:r>
            <a:r>
              <a:rPr lang="es-ES" sz="2100" b="1" dirty="0">
                <a:solidFill>
                  <a:schemeClr val="accent1">
                    <a:lumMod val="50000"/>
                  </a:schemeClr>
                </a:solidFill>
              </a:rPr>
              <a:t>);</a:t>
            </a:r>
          </a:p>
          <a:p>
            <a:pPr lvl="2">
              <a:buClr>
                <a:schemeClr val="accent1">
                  <a:lumMod val="50000"/>
                </a:schemeClr>
              </a:buClr>
              <a:buFont typeface="Wingdings" pitchFamily="2" charset="2"/>
              <a:buChar char="Ø"/>
            </a:pPr>
            <a:r>
              <a:rPr lang="es-ES" sz="2100" b="1" dirty="0">
                <a:solidFill>
                  <a:schemeClr val="accent1">
                    <a:lumMod val="50000"/>
                  </a:schemeClr>
                </a:solidFill>
              </a:rPr>
              <a:t>repudio del sentido trágico de la vida.</a:t>
            </a:r>
          </a:p>
          <a:p>
            <a:r>
              <a:rPr lang="es-ES" sz="2600" dirty="0"/>
              <a:t>Sócrates encarna al </a:t>
            </a:r>
            <a:r>
              <a:rPr lang="es-PE" sz="2600" dirty="0"/>
              <a:t>hombre teórico que cree que, mediante su racionalidad, puede alcanzar verdades tales que le permiten superar el dolor de la existencia. De esta manera: </a:t>
            </a:r>
          </a:p>
          <a:p>
            <a:pPr lvl="2">
              <a:buClr>
                <a:schemeClr val="accent1">
                  <a:lumMod val="50000"/>
                </a:schemeClr>
              </a:buClr>
              <a:buFont typeface="Wingdings" panose="05000000000000000000" pitchFamily="2" charset="2"/>
              <a:buChar char="Ø"/>
            </a:pPr>
            <a:r>
              <a:rPr lang="es-PE" sz="2100" b="1" dirty="0">
                <a:solidFill>
                  <a:srgbClr val="996633"/>
                </a:solidFill>
              </a:rPr>
              <a:t>para superar el dolor y la culpa, se inventa otro mundo, el mundo verdadero cuyas marcas esenciales son la perfección, la eternidad y la certeza conceptual; </a:t>
            </a:r>
          </a:p>
          <a:p>
            <a:pPr lvl="2">
              <a:buClr>
                <a:schemeClr val="accent1">
                  <a:lumMod val="50000"/>
                </a:schemeClr>
              </a:buClr>
              <a:buFont typeface="Wingdings" panose="05000000000000000000" pitchFamily="2" charset="2"/>
              <a:buChar char="Ø"/>
            </a:pPr>
            <a:r>
              <a:rPr lang="es-PE" sz="2100" b="1" dirty="0">
                <a:solidFill>
                  <a:srgbClr val="996633"/>
                </a:solidFill>
              </a:rPr>
              <a:t>abre una escisión del mundo entre su aspecto verdadero y su otro aspecto aparente, debiendo este último ser despreciado y juzgado por aquél;</a:t>
            </a:r>
          </a:p>
          <a:p>
            <a:pPr lvl="2">
              <a:buClr>
                <a:schemeClr val="accent1">
                  <a:lumMod val="50000"/>
                </a:schemeClr>
              </a:buClr>
              <a:buFont typeface="Wingdings" panose="05000000000000000000" pitchFamily="2" charset="2"/>
              <a:buChar char="Ø"/>
            </a:pPr>
            <a:r>
              <a:rPr lang="es-PE" sz="2100" b="1" dirty="0">
                <a:solidFill>
                  <a:srgbClr val="996633"/>
                </a:solidFill>
              </a:rPr>
              <a:t>se quita validez y veracidad a la experiencia vital, que justamente tiene lugar en el ámbito aparente.</a:t>
            </a:r>
          </a:p>
          <a:p>
            <a:pPr>
              <a:buNone/>
            </a:pPr>
            <a:endParaRPr lang="es-PE" dirty="0"/>
          </a:p>
        </p:txBody>
      </p:sp>
    </p:spTree>
    <p:extLst>
      <p:ext uri="{BB962C8B-B14F-4D97-AF65-F5344CB8AC3E}">
        <p14:creationId xmlns:p14="http://schemas.microsoft.com/office/powerpoint/2010/main" val="240748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a:t>El </a:t>
            </a:r>
            <a:r>
              <a:rPr lang="es-ES" i="1"/>
              <a:t>socratismo contra </a:t>
            </a:r>
            <a:r>
              <a:rPr lang="es-ES" i="1" dirty="0"/>
              <a:t>la tragedia</a:t>
            </a:r>
            <a:endParaRPr lang="es-PE" i="1" dirty="0"/>
          </a:p>
        </p:txBody>
      </p:sp>
      <p:sp>
        <p:nvSpPr>
          <p:cNvPr id="3" name="2 Marcador de contenido"/>
          <p:cNvSpPr>
            <a:spLocks noGrp="1"/>
          </p:cNvSpPr>
          <p:nvPr>
            <p:ph idx="1"/>
          </p:nvPr>
        </p:nvSpPr>
        <p:spPr/>
        <p:txBody>
          <a:bodyPr>
            <a:normAutofit/>
          </a:bodyPr>
          <a:lstStyle/>
          <a:p>
            <a:r>
              <a:rPr lang="es-ES" sz="2400" dirty="0"/>
              <a:t>Platón remata la faena poniendo a la filosofía como dialéctica, anteponiéndose al arte </a:t>
            </a:r>
            <a:r>
              <a:rPr lang="es-ES" sz="2400" dirty="0">
                <a:solidFill>
                  <a:schemeClr val="accent1">
                    <a:lumMod val="50000"/>
                  </a:schemeClr>
                </a:solidFill>
              </a:rPr>
              <a:t>⟶ lo apolíneo se impone para anular lo dionisíaco.</a:t>
            </a:r>
          </a:p>
          <a:p>
            <a:r>
              <a:rPr lang="es-PE" sz="2400" dirty="0"/>
              <a:t>El impulso despreciador de la vida concreta que inicia Sócrates se consolida gracias a Platón y su concepto dualista de la realidad, formada por dos mundos: el mundo inteligible de las ideas, eterno, inmutable y necesario, y el mundo sensible de la materia, temporal, mudable y corruptible (alma encerrada en un cuerpo). </a:t>
            </a:r>
          </a:p>
          <a:p>
            <a:r>
              <a:rPr lang="es-PE" sz="2400" dirty="0"/>
              <a:t>Platón desvaloriza el mundo de la materia; de su doctrina procede la imagen del cuerpo como cárcel del alma.</a:t>
            </a:r>
            <a:endParaRPr lang="es-ES" sz="2400" dirty="0"/>
          </a:p>
        </p:txBody>
      </p:sp>
    </p:spTree>
    <p:extLst>
      <p:ext uri="{BB962C8B-B14F-4D97-AF65-F5344CB8AC3E}">
        <p14:creationId xmlns:p14="http://schemas.microsoft.com/office/powerpoint/2010/main" val="168003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Bibliografía</a:t>
            </a:r>
            <a:endParaRPr lang="es-PE" dirty="0"/>
          </a:p>
        </p:txBody>
      </p:sp>
      <p:sp>
        <p:nvSpPr>
          <p:cNvPr id="3" name="2 Marcador de contenido"/>
          <p:cNvSpPr>
            <a:spLocks noGrp="1"/>
          </p:cNvSpPr>
          <p:nvPr>
            <p:ph idx="1"/>
          </p:nvPr>
        </p:nvSpPr>
        <p:spPr/>
        <p:txBody>
          <a:bodyPr>
            <a:noAutofit/>
          </a:bodyPr>
          <a:lstStyle/>
          <a:p>
            <a:pPr>
              <a:buNone/>
            </a:pPr>
            <a:r>
              <a:rPr lang="es-ES" sz="2000" b="1" dirty="0">
                <a:solidFill>
                  <a:schemeClr val="accent1">
                    <a:lumMod val="50000"/>
                  </a:schemeClr>
                </a:solidFill>
              </a:rPr>
              <a:t>Principal.-</a:t>
            </a:r>
          </a:p>
          <a:p>
            <a:pPr>
              <a:buNone/>
            </a:pPr>
            <a:r>
              <a:rPr lang="es-ES" sz="2000" dirty="0">
                <a:solidFill>
                  <a:schemeClr val="accent1">
                    <a:lumMod val="50000"/>
                  </a:schemeClr>
                </a:solidFill>
              </a:rPr>
              <a:t>NIETZSCHE, Friedrich</a:t>
            </a:r>
          </a:p>
          <a:p>
            <a:pPr>
              <a:buNone/>
            </a:pPr>
            <a:r>
              <a:rPr lang="es-ES" sz="2000" dirty="0">
                <a:solidFill>
                  <a:schemeClr val="accent1">
                    <a:lumMod val="50000"/>
                  </a:schemeClr>
                </a:solidFill>
              </a:rPr>
              <a:t>1985   </a:t>
            </a:r>
            <a:r>
              <a:rPr lang="es-ES" sz="2000" i="1" dirty="0">
                <a:solidFill>
                  <a:schemeClr val="accent1">
                    <a:lumMod val="50000"/>
                  </a:schemeClr>
                </a:solidFill>
              </a:rPr>
              <a:t>El </a:t>
            </a:r>
            <a:r>
              <a:rPr lang="es-ES" sz="2000" i="1" dirty="0">
                <a:solidFill>
                  <a:schemeClr val="accent1">
                    <a:lumMod val="50000"/>
                  </a:schemeClr>
                </a:solidFill>
                <a:latin typeface="+mj-lt"/>
              </a:rPr>
              <a:t>nacimiento de la tragedia</a:t>
            </a:r>
            <a:r>
              <a:rPr lang="es-ES" sz="2000" dirty="0">
                <a:solidFill>
                  <a:schemeClr val="accent1">
                    <a:lumMod val="50000"/>
                  </a:schemeClr>
                </a:solidFill>
                <a:latin typeface="+mj-lt"/>
              </a:rPr>
              <a:t>. Madrid: Alianza Editorial.</a:t>
            </a:r>
          </a:p>
          <a:p>
            <a:pPr>
              <a:buNone/>
            </a:pPr>
            <a:r>
              <a:rPr lang="es-ES" sz="2000" dirty="0">
                <a:solidFill>
                  <a:schemeClr val="accent1">
                    <a:lumMod val="50000"/>
                  </a:schemeClr>
                </a:solidFill>
                <a:latin typeface="+mj-lt"/>
              </a:rPr>
              <a:t>1981   </a:t>
            </a:r>
            <a:r>
              <a:rPr lang="es-ES" sz="2000" i="1" dirty="0">
                <a:solidFill>
                  <a:schemeClr val="accent1">
                    <a:lumMod val="50000"/>
                  </a:schemeClr>
                </a:solidFill>
                <a:latin typeface="+mj-lt"/>
              </a:rPr>
              <a:t>Ecce homo</a:t>
            </a:r>
            <a:r>
              <a:rPr lang="es-ES" sz="2000" dirty="0">
                <a:solidFill>
                  <a:schemeClr val="accent1">
                    <a:lumMod val="50000"/>
                  </a:schemeClr>
                </a:solidFill>
                <a:latin typeface="+mj-lt"/>
              </a:rPr>
              <a:t>. Madrid: Alianza Editorial.</a:t>
            </a:r>
          </a:p>
          <a:p>
            <a:pPr>
              <a:buNone/>
            </a:pPr>
            <a:endParaRPr lang="es-ES" sz="2000" dirty="0">
              <a:solidFill>
                <a:schemeClr val="accent1">
                  <a:lumMod val="50000"/>
                </a:schemeClr>
              </a:solidFill>
              <a:latin typeface="+mj-lt"/>
            </a:endParaRPr>
          </a:p>
          <a:p>
            <a:pPr>
              <a:buNone/>
            </a:pPr>
            <a:endParaRPr lang="es-ES" sz="2000" dirty="0">
              <a:solidFill>
                <a:schemeClr val="accent1">
                  <a:lumMod val="50000"/>
                </a:schemeClr>
              </a:solidFill>
              <a:latin typeface="+mj-lt"/>
            </a:endParaRPr>
          </a:p>
          <a:p>
            <a:pPr>
              <a:buNone/>
            </a:pPr>
            <a:r>
              <a:rPr lang="es-ES" sz="2000" b="1" dirty="0">
                <a:solidFill>
                  <a:schemeClr val="accent1">
                    <a:lumMod val="50000"/>
                  </a:schemeClr>
                </a:solidFill>
                <a:latin typeface="+mj-lt"/>
              </a:rPr>
              <a:t>Secundaria.- </a:t>
            </a:r>
          </a:p>
          <a:p>
            <a:pPr>
              <a:buNone/>
            </a:pPr>
            <a:r>
              <a:rPr lang="es-ES" sz="2000" dirty="0">
                <a:solidFill>
                  <a:schemeClr val="accent1">
                    <a:lumMod val="50000"/>
                  </a:schemeClr>
                </a:solidFill>
                <a:latin typeface="+mj-lt"/>
              </a:rPr>
              <a:t>DUTRA DE AZEREDO, Vânia</a:t>
            </a:r>
          </a:p>
          <a:p>
            <a:pPr>
              <a:buNone/>
            </a:pPr>
            <a:r>
              <a:rPr lang="es-ES" sz="2000" dirty="0">
                <a:solidFill>
                  <a:schemeClr val="accent1">
                    <a:lumMod val="50000"/>
                  </a:schemeClr>
                </a:solidFill>
              </a:rPr>
              <a:t>2009   “Conciliación de los opuestos: el nacimiento de la tragedia en</a:t>
            </a:r>
          </a:p>
          <a:p>
            <a:pPr>
              <a:buNone/>
            </a:pPr>
            <a:r>
              <a:rPr lang="es-ES" sz="2000" dirty="0">
                <a:solidFill>
                  <a:schemeClr val="accent1">
                    <a:lumMod val="50000"/>
                  </a:schemeClr>
                </a:solidFill>
              </a:rPr>
              <a:t>             Nietzsche”. En </a:t>
            </a:r>
            <a:r>
              <a:rPr lang="es-ES" sz="2000" i="1" dirty="0">
                <a:solidFill>
                  <a:schemeClr val="accent1">
                    <a:lumMod val="50000"/>
                  </a:schemeClr>
                </a:solidFill>
              </a:rPr>
              <a:t>Utopía y Praxis Latinoamericana</a:t>
            </a:r>
            <a:r>
              <a:rPr lang="es-ES" sz="2000" dirty="0">
                <a:solidFill>
                  <a:schemeClr val="accent1">
                    <a:lumMod val="50000"/>
                  </a:schemeClr>
                </a:solidFill>
              </a:rPr>
              <a:t>, vol. 4, no. 47, octubre</a:t>
            </a:r>
          </a:p>
          <a:p>
            <a:pPr>
              <a:buNone/>
            </a:pPr>
            <a:r>
              <a:rPr lang="es-ES" sz="2000" dirty="0">
                <a:solidFill>
                  <a:schemeClr val="accent1">
                    <a:lumMod val="50000"/>
                  </a:schemeClr>
                </a:solidFill>
              </a:rPr>
              <a:t>             -diciembre 2009, pp. 115-126.</a:t>
            </a:r>
          </a:p>
          <a:p>
            <a:pPr>
              <a:buNone/>
            </a:pPr>
            <a:endParaRPr lang="es-ES" sz="2000" dirty="0">
              <a:solidFill>
                <a:schemeClr val="accent1">
                  <a:lumMod val="50000"/>
                </a:schemeClr>
              </a:solidFill>
            </a:endParaRPr>
          </a:p>
          <a:p>
            <a:pPr>
              <a:buNone/>
            </a:pPr>
            <a:r>
              <a:rPr lang="es-ES" sz="2000" dirty="0">
                <a:solidFill>
                  <a:schemeClr val="accent1">
                    <a:lumMod val="50000"/>
                  </a:schemeClr>
                </a:solidFill>
              </a:rPr>
              <a:t>FINK, Eugen</a:t>
            </a:r>
          </a:p>
          <a:p>
            <a:pPr>
              <a:buNone/>
            </a:pPr>
            <a:r>
              <a:rPr lang="es-ES" sz="2000" dirty="0">
                <a:solidFill>
                  <a:schemeClr val="accent1">
                    <a:lumMod val="50000"/>
                  </a:schemeClr>
                </a:solidFill>
              </a:rPr>
              <a:t>1989   </a:t>
            </a:r>
            <a:r>
              <a:rPr lang="es-ES" sz="2000" i="1" dirty="0">
                <a:solidFill>
                  <a:schemeClr val="accent1">
                    <a:lumMod val="50000"/>
                  </a:schemeClr>
                </a:solidFill>
              </a:rPr>
              <a:t>La filosofía de Nietzsche</a:t>
            </a:r>
            <a:r>
              <a:rPr lang="es-ES" sz="2000" dirty="0">
                <a:solidFill>
                  <a:schemeClr val="accent1">
                    <a:lumMod val="50000"/>
                  </a:schemeClr>
                </a:solidFill>
              </a:rPr>
              <a:t>. Madrid: Alianza Editorial.</a:t>
            </a:r>
          </a:p>
          <a:p>
            <a:pPr>
              <a:buNone/>
            </a:pPr>
            <a:endParaRPr lang="es-E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pic>
        <p:nvPicPr>
          <p:cNvPr id="11266" name="Picture 2" descr="http://www.virtusens.de/friedrich_nietzsche/spuren/orttexte/grafik/tragoedie_gr.jpg"/>
          <p:cNvPicPr>
            <a:picLocks noChangeAspect="1" noChangeArrowheads="1"/>
          </p:cNvPicPr>
          <p:nvPr/>
        </p:nvPicPr>
        <p:blipFill>
          <a:blip r:embed="rId2">
            <a:lum contrast="-10000"/>
          </a:blip>
          <a:srcRect/>
          <a:stretch>
            <a:fillRect/>
          </a:stretch>
        </p:blipFill>
        <p:spPr bwMode="auto">
          <a:xfrm>
            <a:off x="3071802" y="1714488"/>
            <a:ext cx="2847975" cy="4762500"/>
          </a:xfrm>
          <a:prstGeom prst="rect">
            <a:avLst/>
          </a:prstGeom>
          <a:noFill/>
        </p:spPr>
      </p:pic>
      <p:sp>
        <p:nvSpPr>
          <p:cNvPr id="5" name="4 Marcador de contenido"/>
          <p:cNvSpPr>
            <a:spLocks noGrp="1"/>
          </p:cNvSpPr>
          <p:nvPr>
            <p:ph idx="1"/>
          </p:nvPr>
        </p:nvSpPr>
        <p:spPr/>
        <p:txBody>
          <a:bodyPr/>
          <a:lstStyle/>
          <a:p>
            <a:pPr>
              <a:buNone/>
            </a:pPr>
            <a:r>
              <a:rPr lang="es-ES" dirty="0"/>
              <a:t>      </a:t>
            </a:r>
            <a:endParaRPr lang="es-P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Bibliografía</a:t>
            </a:r>
            <a:endParaRPr lang="es-PE" dirty="0"/>
          </a:p>
        </p:txBody>
      </p:sp>
      <p:sp>
        <p:nvSpPr>
          <p:cNvPr id="3" name="2 Marcador de contenido"/>
          <p:cNvSpPr>
            <a:spLocks noGrp="1"/>
          </p:cNvSpPr>
          <p:nvPr>
            <p:ph idx="1"/>
          </p:nvPr>
        </p:nvSpPr>
        <p:spPr/>
        <p:txBody>
          <a:bodyPr>
            <a:noAutofit/>
          </a:bodyPr>
          <a:lstStyle/>
          <a:p>
            <a:pPr>
              <a:buNone/>
            </a:pPr>
            <a:endParaRPr lang="es-ES" sz="2200" dirty="0"/>
          </a:p>
          <a:p>
            <a:pPr>
              <a:buNone/>
            </a:pPr>
            <a:endParaRPr lang="es-ES" sz="2000" dirty="0"/>
          </a:p>
          <a:p>
            <a:pPr>
              <a:buNone/>
            </a:pPr>
            <a:r>
              <a:rPr lang="es-ES" sz="2000" dirty="0">
                <a:solidFill>
                  <a:schemeClr val="accent1">
                    <a:lumMod val="50000"/>
                  </a:schemeClr>
                </a:solidFill>
              </a:rPr>
              <a:t>SEVERINO, Emanuele</a:t>
            </a:r>
          </a:p>
          <a:p>
            <a:pPr>
              <a:buNone/>
            </a:pPr>
            <a:r>
              <a:rPr lang="es-ES" sz="2000" dirty="0">
                <a:solidFill>
                  <a:schemeClr val="accent1">
                    <a:lumMod val="50000"/>
                  </a:schemeClr>
                </a:solidFill>
              </a:rPr>
              <a:t>1986   </a:t>
            </a:r>
            <a:r>
              <a:rPr lang="es-ES" sz="2000" i="1" dirty="0">
                <a:solidFill>
                  <a:schemeClr val="accent1">
                    <a:lumMod val="50000"/>
                  </a:schemeClr>
                </a:solidFill>
              </a:rPr>
              <a:t>La filosofía moderna</a:t>
            </a:r>
            <a:r>
              <a:rPr lang="es-ES" sz="2000" dirty="0">
                <a:solidFill>
                  <a:schemeClr val="accent1">
                    <a:lumMod val="50000"/>
                  </a:schemeClr>
                </a:solidFill>
              </a:rPr>
              <a:t>. Barcelona: Ariel. </a:t>
            </a:r>
            <a:endParaRPr lang="es-PE" sz="2000" dirty="0">
              <a:solidFill>
                <a:schemeClr val="accent1">
                  <a:lumMod val="50000"/>
                </a:schemeClr>
              </a:solidFill>
            </a:endParaRPr>
          </a:p>
          <a:p>
            <a:pPr>
              <a:buNone/>
            </a:pPr>
            <a:endParaRPr lang="es-ES" sz="2000" dirty="0">
              <a:solidFill>
                <a:schemeClr val="accent1">
                  <a:lumMod val="50000"/>
                </a:schemeClr>
              </a:solidFill>
            </a:endParaRPr>
          </a:p>
          <a:p>
            <a:pPr>
              <a:buNone/>
            </a:pPr>
            <a:r>
              <a:rPr lang="es-ES" sz="2000" dirty="0">
                <a:solidFill>
                  <a:schemeClr val="accent1">
                    <a:lumMod val="50000"/>
                  </a:schemeClr>
                </a:solidFill>
              </a:rPr>
              <a:t>VAIHINGER, Hans</a:t>
            </a:r>
          </a:p>
          <a:p>
            <a:pPr>
              <a:buNone/>
            </a:pPr>
            <a:r>
              <a:rPr lang="es-ES" sz="2000" dirty="0">
                <a:solidFill>
                  <a:schemeClr val="accent1">
                    <a:lumMod val="50000"/>
                  </a:schemeClr>
                </a:solidFill>
              </a:rPr>
              <a:t>2008   </a:t>
            </a:r>
            <a:r>
              <a:rPr lang="es-ES" sz="2000" i="1" dirty="0">
                <a:solidFill>
                  <a:schemeClr val="accent1">
                    <a:lumMod val="50000"/>
                  </a:schemeClr>
                </a:solidFill>
              </a:rPr>
              <a:t>La voluntad de ilusión en Nietzsche</a:t>
            </a:r>
            <a:r>
              <a:rPr lang="es-ES" sz="2000" dirty="0">
                <a:solidFill>
                  <a:schemeClr val="accent1">
                    <a:lumMod val="50000"/>
                  </a:schemeClr>
                </a:solidFill>
              </a:rPr>
              <a:t>. Madrid: Tecnos.</a:t>
            </a:r>
            <a:endParaRPr lang="es-PE" sz="200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a:bodyPr>
          <a:lstStyle/>
          <a:p>
            <a:r>
              <a:rPr lang="es-ES" sz="3000" dirty="0"/>
              <a:t>Publicado en 1872, en medio del debate entre los dos eruditos filólogos Friedrich Ritschl y Otto Jahn, expresa una doble misión:</a:t>
            </a:r>
          </a:p>
          <a:p>
            <a:pPr lvl="2">
              <a:buClr>
                <a:schemeClr val="accent1">
                  <a:lumMod val="50000"/>
                </a:schemeClr>
              </a:buClr>
              <a:buFont typeface="Wingdings" pitchFamily="2" charset="2"/>
              <a:buChar char="Ø"/>
            </a:pPr>
            <a:r>
              <a:rPr lang="es-ES" b="1" i="1" dirty="0">
                <a:solidFill>
                  <a:schemeClr val="accent1">
                    <a:lumMod val="50000"/>
                  </a:schemeClr>
                </a:solidFill>
              </a:rPr>
              <a:t>un tributo a la propuesta de considerar al mundo como la manifestación cósmica de la voluntad de existir, desde la filosofía de Schopenhauer; </a:t>
            </a:r>
          </a:p>
          <a:p>
            <a:pPr lvl="2">
              <a:buClr>
                <a:schemeClr val="accent1">
                  <a:lumMod val="50000"/>
                </a:schemeClr>
              </a:buClr>
              <a:buFont typeface="Wingdings" pitchFamily="2" charset="2"/>
              <a:buChar char="Ø"/>
            </a:pPr>
            <a:r>
              <a:rPr lang="es-ES" b="1" i="1" dirty="0">
                <a:solidFill>
                  <a:schemeClr val="accent1">
                    <a:lumMod val="50000"/>
                  </a:schemeClr>
                </a:solidFill>
              </a:rPr>
              <a:t>una celebración de la música de Wagner como la expresión más pura de la esencia de la cultura alemana.</a:t>
            </a:r>
            <a:endParaRPr lang="es-PE" b="1" i="1"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a:bodyPr>
          <a:lstStyle/>
          <a:p>
            <a:r>
              <a:rPr lang="es-ES" sz="3000" dirty="0"/>
              <a:t>En </a:t>
            </a:r>
            <a:r>
              <a:rPr lang="es-ES" sz="3000" i="1" dirty="0"/>
              <a:t>Ecce homo</a:t>
            </a:r>
            <a:r>
              <a:rPr lang="es-ES" sz="3000" dirty="0"/>
              <a:t>, Nietzsche evalúa su libro de debut con estos diagnósticos: </a:t>
            </a:r>
          </a:p>
          <a:p>
            <a:pPr lvl="2">
              <a:buClr>
                <a:schemeClr val="accent1">
                  <a:lumMod val="50000"/>
                </a:schemeClr>
              </a:buClr>
              <a:buFont typeface="Wingdings" pitchFamily="2" charset="2"/>
              <a:buChar char="Ø"/>
            </a:pPr>
            <a:r>
              <a:rPr lang="es-ES" b="1" i="1" dirty="0">
                <a:solidFill>
                  <a:srgbClr val="663300"/>
                </a:solidFill>
              </a:rPr>
              <a:t>plantea la antítesis entre lo apolíneo y lo dionisíaco en un plano metafísico; </a:t>
            </a:r>
          </a:p>
          <a:p>
            <a:pPr lvl="2">
              <a:buClr>
                <a:schemeClr val="accent1">
                  <a:lumMod val="50000"/>
                </a:schemeClr>
              </a:buClr>
              <a:buFont typeface="Wingdings" pitchFamily="2" charset="2"/>
              <a:buChar char="Ø"/>
            </a:pPr>
            <a:r>
              <a:rPr lang="es-ES" b="1" i="1" dirty="0">
                <a:solidFill>
                  <a:srgbClr val="663300"/>
                </a:solidFill>
              </a:rPr>
              <a:t>propone la idea novedosa de que lo dionisíaco es la raíz única de todo el arte griego;</a:t>
            </a:r>
          </a:p>
          <a:p>
            <a:pPr lvl="2">
              <a:buClr>
                <a:schemeClr val="accent1">
                  <a:lumMod val="50000"/>
                </a:schemeClr>
              </a:buClr>
              <a:buFont typeface="Wingdings" pitchFamily="2" charset="2"/>
              <a:buChar char="Ø"/>
            </a:pPr>
            <a:r>
              <a:rPr lang="es-ES" b="1" i="1" dirty="0">
                <a:solidFill>
                  <a:srgbClr val="663300"/>
                </a:solidFill>
              </a:rPr>
              <a:t>propone la otra idea novedosa de que Sócrates supuso la decadencia de la cultura griega al inaugurar una postura racionalista enemiga del instinto de vivir.</a:t>
            </a:r>
            <a:endParaRPr lang="es-PE" b="1" i="1" dirty="0">
              <a:solidFill>
                <a:srgbClr val="6633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lstStyle/>
          <a:p>
            <a:r>
              <a:rPr lang="es-ES" sz="3000" dirty="0"/>
              <a:t>La vida es una antítesis entre lo finito y lo infinito, los cuales se vinculan entre sí en un vaivén donde uno de ellos emerge mientras el otro se mantiene sumergido… siempre de manera momentánea.</a:t>
            </a:r>
          </a:p>
          <a:p>
            <a:r>
              <a:rPr lang="es-ES" sz="3000" dirty="0"/>
              <a:t>Es el </a:t>
            </a:r>
            <a:r>
              <a:rPr lang="es-ES" sz="3000" i="1" dirty="0">
                <a:solidFill>
                  <a:schemeClr val="accent1">
                    <a:lumMod val="50000"/>
                  </a:schemeClr>
                </a:solidFill>
              </a:rPr>
              <a:t>sentido trágico de la vida </a:t>
            </a:r>
            <a:r>
              <a:rPr lang="es-ES" sz="3000" dirty="0"/>
              <a:t>que el hombre solo es capaz de asimilar plenamente a través de la apreciación del arte.</a:t>
            </a:r>
          </a:p>
          <a:p>
            <a:pPr>
              <a:buNone/>
            </a:pPr>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a:bodyPr>
          <a:lstStyle/>
          <a:p>
            <a:endParaRPr lang="es-ES" sz="3000" dirty="0"/>
          </a:p>
          <a:p>
            <a:endParaRPr lang="es-ES" sz="3000" dirty="0"/>
          </a:p>
          <a:p>
            <a:pPr>
              <a:buNone/>
            </a:pPr>
            <a:endParaRPr lang="es-ES" sz="3000" dirty="0"/>
          </a:p>
          <a:p>
            <a:endParaRPr lang="es-ES" sz="3000" dirty="0"/>
          </a:p>
          <a:p>
            <a:endParaRPr lang="es-ES" sz="3000" dirty="0"/>
          </a:p>
          <a:p>
            <a:r>
              <a:rPr lang="es-ES" sz="3000" dirty="0"/>
              <a:t>Lo finito: </a:t>
            </a:r>
            <a:r>
              <a:rPr lang="es-ES" sz="3000" b="1" i="1" dirty="0">
                <a:solidFill>
                  <a:srgbClr val="993300"/>
                </a:solidFill>
              </a:rPr>
              <a:t>el espíritu apolíneo </a:t>
            </a:r>
          </a:p>
          <a:p>
            <a:pPr lvl="2">
              <a:buClr>
                <a:schemeClr val="tx1">
                  <a:lumMod val="75000"/>
                  <a:lumOff val="25000"/>
                </a:schemeClr>
              </a:buClr>
              <a:buFont typeface="Wingdings" pitchFamily="2" charset="2"/>
              <a:buChar char="Ø"/>
            </a:pPr>
            <a:r>
              <a:rPr lang="es-ES" sz="2300" b="1" dirty="0">
                <a:solidFill>
                  <a:schemeClr val="bg2">
                    <a:lumMod val="50000"/>
                  </a:schemeClr>
                </a:solidFill>
              </a:rPr>
              <a:t>Dios de la belleza</a:t>
            </a:r>
          </a:p>
          <a:p>
            <a:pPr lvl="2">
              <a:buClr>
                <a:schemeClr val="tx1">
                  <a:lumMod val="75000"/>
                  <a:lumOff val="25000"/>
                </a:schemeClr>
              </a:buClr>
              <a:buFont typeface="Wingdings" pitchFamily="2" charset="2"/>
              <a:buChar char="Ø"/>
            </a:pPr>
            <a:r>
              <a:rPr lang="es-ES" sz="2300" b="1" dirty="0">
                <a:solidFill>
                  <a:schemeClr val="bg2">
                    <a:lumMod val="50000"/>
                  </a:schemeClr>
                </a:solidFill>
              </a:rPr>
              <a:t>representa los valores de la razón en tanto medida</a:t>
            </a:r>
          </a:p>
          <a:p>
            <a:pPr lvl="2">
              <a:buClr>
                <a:schemeClr val="tx1">
                  <a:lumMod val="75000"/>
                  <a:lumOff val="25000"/>
                </a:schemeClr>
              </a:buClr>
              <a:buFont typeface="Wingdings" pitchFamily="2" charset="2"/>
              <a:buChar char="Ø"/>
            </a:pPr>
            <a:r>
              <a:rPr lang="es-ES" sz="2300" b="1" dirty="0">
                <a:solidFill>
                  <a:schemeClr val="bg2">
                    <a:lumMod val="50000"/>
                  </a:schemeClr>
                </a:solidFill>
              </a:rPr>
              <a:t>sustenta el principio de individuación</a:t>
            </a:r>
          </a:p>
          <a:p>
            <a:pPr lvl="1">
              <a:buFont typeface="Wingdings" pitchFamily="2" charset="2"/>
              <a:buChar char="Ø"/>
            </a:pPr>
            <a:endParaRPr lang="es-ES" sz="2400" dirty="0"/>
          </a:p>
          <a:p>
            <a:pPr>
              <a:buNone/>
            </a:pPr>
            <a:endParaRPr lang="es-PE" dirty="0"/>
          </a:p>
        </p:txBody>
      </p:sp>
      <p:pic>
        <p:nvPicPr>
          <p:cNvPr id="10242" name="Picture 2" descr="http://2.bp.blogspot.com/_ccFauFbTPJw/SqWHgrl4kzI/AAAAAAAAAm0/r9_DGxquPDc/s400/apollo.gif"/>
          <p:cNvPicPr>
            <a:picLocks noChangeAspect="1" noChangeArrowheads="1"/>
          </p:cNvPicPr>
          <p:nvPr/>
        </p:nvPicPr>
        <p:blipFill>
          <a:blip r:embed="rId2"/>
          <a:srcRect/>
          <a:stretch>
            <a:fillRect/>
          </a:stretch>
        </p:blipFill>
        <p:spPr bwMode="auto">
          <a:xfrm>
            <a:off x="3214678" y="1643050"/>
            <a:ext cx="2513280" cy="244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252728"/>
          </a:xfrm>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normAutofit/>
          </a:bodyPr>
          <a:lstStyle/>
          <a:p>
            <a:pPr lvl="1">
              <a:buNone/>
            </a:pPr>
            <a:endParaRPr lang="es-ES" sz="2400" dirty="0"/>
          </a:p>
          <a:p>
            <a:pPr lvl="1">
              <a:buNone/>
            </a:pPr>
            <a:endParaRPr lang="es-ES" sz="2400" dirty="0"/>
          </a:p>
          <a:p>
            <a:pPr lvl="1">
              <a:buNone/>
            </a:pPr>
            <a:endParaRPr lang="es-ES" sz="2400" dirty="0"/>
          </a:p>
          <a:p>
            <a:pPr lvl="1">
              <a:buNone/>
            </a:pPr>
            <a:endParaRPr lang="es-ES" sz="2400" dirty="0"/>
          </a:p>
          <a:p>
            <a:endParaRPr lang="es-ES" sz="3000" dirty="0"/>
          </a:p>
          <a:p>
            <a:r>
              <a:rPr lang="es-ES" sz="3000" dirty="0"/>
              <a:t>Lo infinito: </a:t>
            </a:r>
            <a:r>
              <a:rPr lang="es-ES" sz="3000" b="1" i="1" dirty="0">
                <a:solidFill>
                  <a:srgbClr val="993300"/>
                </a:solidFill>
              </a:rPr>
              <a:t>el espíritu dionisíaco</a:t>
            </a:r>
          </a:p>
          <a:p>
            <a:pPr lvl="2">
              <a:buClr>
                <a:schemeClr val="tx1">
                  <a:lumMod val="75000"/>
                  <a:lumOff val="25000"/>
                </a:schemeClr>
              </a:buClr>
              <a:buFont typeface="Wingdings" pitchFamily="2" charset="2"/>
              <a:buChar char="Ø"/>
            </a:pPr>
            <a:r>
              <a:rPr lang="es-ES" sz="2300" b="1" dirty="0">
                <a:solidFill>
                  <a:schemeClr val="bg2">
                    <a:lumMod val="50000"/>
                  </a:schemeClr>
                </a:solidFill>
              </a:rPr>
              <a:t>Dios de lo orgiástico</a:t>
            </a:r>
          </a:p>
          <a:p>
            <a:pPr lvl="2">
              <a:buClr>
                <a:schemeClr val="tx1">
                  <a:lumMod val="75000"/>
                  <a:lumOff val="25000"/>
                </a:schemeClr>
              </a:buClr>
              <a:buFont typeface="Wingdings" pitchFamily="2" charset="2"/>
              <a:buChar char="Ø"/>
            </a:pPr>
            <a:r>
              <a:rPr lang="es-ES" sz="2300" b="1" dirty="0">
                <a:solidFill>
                  <a:schemeClr val="bg2">
                    <a:lumMod val="50000"/>
                  </a:schemeClr>
                </a:solidFill>
              </a:rPr>
              <a:t>representa los valores de la vida en tanto desmesura </a:t>
            </a:r>
          </a:p>
          <a:p>
            <a:pPr lvl="2">
              <a:buClr>
                <a:schemeClr val="tx1">
                  <a:lumMod val="75000"/>
                  <a:lumOff val="25000"/>
                </a:schemeClr>
              </a:buClr>
              <a:buFont typeface="Wingdings" pitchFamily="2" charset="2"/>
              <a:buChar char="Ø"/>
            </a:pPr>
            <a:r>
              <a:rPr lang="es-ES" sz="2300" b="1" dirty="0">
                <a:solidFill>
                  <a:schemeClr val="bg2">
                    <a:lumMod val="50000"/>
                  </a:schemeClr>
                </a:solidFill>
              </a:rPr>
              <a:t>anula la conciencia personal y rompe barreras</a:t>
            </a:r>
          </a:p>
          <a:p>
            <a:pPr lvl="1">
              <a:buFont typeface="Wingdings" pitchFamily="2" charset="2"/>
              <a:buChar char="Ø"/>
            </a:pPr>
            <a:endParaRPr lang="es-PE" dirty="0"/>
          </a:p>
        </p:txBody>
      </p:sp>
      <p:pic>
        <p:nvPicPr>
          <p:cNvPr id="1026" name="Picture 2" descr="http://2.bp.blogspot.com/_bKZFz3sICn0/S2HIIvHA_HI/AAAAAAAAATI/-wEHpxqtgK8/s400/460175922_145736088f.jpg"/>
          <p:cNvPicPr>
            <a:picLocks noChangeAspect="1" noChangeArrowheads="1"/>
          </p:cNvPicPr>
          <p:nvPr/>
        </p:nvPicPr>
        <p:blipFill>
          <a:blip r:embed="rId2"/>
          <a:srcRect/>
          <a:stretch>
            <a:fillRect/>
          </a:stretch>
        </p:blipFill>
        <p:spPr bwMode="auto">
          <a:xfrm>
            <a:off x="3714744" y="1571612"/>
            <a:ext cx="1782000" cy="2376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El nacimiento de la tragedia</a:t>
            </a:r>
            <a:endParaRPr lang="es-PE" i="1" dirty="0"/>
          </a:p>
        </p:txBody>
      </p:sp>
      <p:sp>
        <p:nvSpPr>
          <p:cNvPr id="3" name="2 Marcador de contenido"/>
          <p:cNvSpPr>
            <a:spLocks noGrp="1"/>
          </p:cNvSpPr>
          <p:nvPr>
            <p:ph idx="1"/>
          </p:nvPr>
        </p:nvSpPr>
        <p:spPr/>
        <p:txBody>
          <a:bodyPr/>
          <a:lstStyle/>
          <a:p>
            <a:r>
              <a:rPr lang="es-ES" sz="3000" dirty="0"/>
              <a:t>En el fenómeno de lo trágico se revela la verdadera naturaleza de esto que llamamos realidad: </a:t>
            </a:r>
            <a:r>
              <a:rPr lang="es-ES" sz="3000" i="1" dirty="0">
                <a:solidFill>
                  <a:schemeClr val="accent1">
                    <a:lumMod val="50000"/>
                  </a:schemeClr>
                </a:solidFill>
              </a:rPr>
              <a:t>la continua pugna entre lo apolíneo y lo dionisíaco por imponerse en la humanidad</a:t>
            </a:r>
            <a:r>
              <a:rPr lang="es-ES" sz="3000" dirty="0"/>
              <a:t>.</a:t>
            </a:r>
          </a:p>
          <a:p>
            <a:r>
              <a:rPr lang="es-ES" sz="3000" dirty="0"/>
              <a:t>La tragedia es la vía de acceso privilegiada a la esencia trágica del mundo en tanto que:</a:t>
            </a:r>
          </a:p>
          <a:p>
            <a:pPr lvl="2">
              <a:buClr>
                <a:schemeClr val="accent1">
                  <a:lumMod val="50000"/>
                </a:schemeClr>
              </a:buClr>
              <a:buFont typeface="Wingdings" pitchFamily="2" charset="2"/>
              <a:buChar char="Ø"/>
            </a:pPr>
            <a:r>
              <a:rPr lang="es-ES" b="1" i="1" dirty="0">
                <a:solidFill>
                  <a:schemeClr val="accent1">
                    <a:lumMod val="50000"/>
                  </a:schemeClr>
                </a:solidFill>
              </a:rPr>
              <a:t>une lo apolíneo (escultura) y lo dionisíaco (música);</a:t>
            </a:r>
          </a:p>
          <a:p>
            <a:pPr lvl="2">
              <a:buClr>
                <a:schemeClr val="accent1">
                  <a:lumMod val="50000"/>
                </a:schemeClr>
              </a:buClr>
              <a:buFont typeface="Wingdings" pitchFamily="2" charset="2"/>
              <a:buChar char="Ø"/>
            </a:pPr>
            <a:r>
              <a:rPr lang="es-ES" b="1" i="1" dirty="0">
                <a:solidFill>
                  <a:schemeClr val="accent1">
                    <a:lumMod val="50000"/>
                  </a:schemeClr>
                </a:solidFill>
              </a:rPr>
              <a:t>retrata la tensa unidad de su dicotomía.</a:t>
            </a:r>
          </a:p>
          <a:p>
            <a:pPr>
              <a:buNone/>
            </a:pPr>
            <a:endParaRPr lang="es-ES" sz="3000" dirty="0"/>
          </a:p>
          <a:p>
            <a:pPr>
              <a:buNone/>
            </a:pP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i="1" dirty="0">
                <a:solidFill>
                  <a:srgbClr val="F0AD00">
                    <a:satMod val="150000"/>
                  </a:srgbClr>
                </a:solidFill>
              </a:rPr>
              <a:t>El nacimiento de la tragedia</a:t>
            </a:r>
            <a:endParaRPr lang="es-PE" dirty="0"/>
          </a:p>
        </p:txBody>
      </p:sp>
      <p:sp>
        <p:nvSpPr>
          <p:cNvPr id="3" name="Marcador de contenido 2"/>
          <p:cNvSpPr>
            <a:spLocks noGrp="1"/>
          </p:cNvSpPr>
          <p:nvPr>
            <p:ph idx="1"/>
          </p:nvPr>
        </p:nvSpPr>
        <p:spPr/>
        <p:txBody>
          <a:bodyPr>
            <a:normAutofit/>
          </a:bodyPr>
          <a:lstStyle/>
          <a:p>
            <a:r>
              <a:rPr lang="es-PE" sz="1750" b="1" dirty="0">
                <a:solidFill>
                  <a:srgbClr val="996633"/>
                </a:solidFill>
              </a:rPr>
              <a:t>En un primer plano, Apolo se torna responsable por la aceptación de la existencia mediante la transformación que sufre el mundo. A partir de la producción de imágenes perfectas (sistemas conceptuales, leyes científicas, taxonomías, estándares morales, etc.), las contradicciones son eliminadas y, con esto, la existencia, por situarse en un esquema mental recubierto por la apariencia radiante. Ésta la hace deseable. </a:t>
            </a:r>
          </a:p>
          <a:p>
            <a:r>
              <a:rPr lang="es-PE" sz="1750" b="1" dirty="0">
                <a:solidFill>
                  <a:srgbClr val="996633"/>
                </a:solidFill>
              </a:rPr>
              <a:t>En un segundo plano, más profundo, la influencia apolínea proviene del rescate que éste hace de la individualidad. Con Apolo son conservados los límites de la personalidad por vía de la afirmación del individuo como el yo. Apolo es caracterizado como imagen divinizada del principio de individuación. </a:t>
            </a:r>
          </a:p>
          <a:p>
            <a:r>
              <a:rPr lang="es-PE" sz="1750" b="1" dirty="0">
                <a:solidFill>
                  <a:srgbClr val="996633"/>
                </a:solidFill>
              </a:rPr>
              <a:t>La personalidad es preservada por apariencia del yo como límite y la idea de la medida como conservación. Como divinidad ética, Apolo exige:</a:t>
            </a:r>
          </a:p>
          <a:p>
            <a:pPr lvl="1">
              <a:buClr>
                <a:schemeClr val="accent1">
                  <a:lumMod val="50000"/>
                </a:schemeClr>
              </a:buClr>
              <a:buFont typeface="Wingdings" panose="05000000000000000000" pitchFamily="2" charset="2"/>
              <a:buChar char="Ø"/>
            </a:pPr>
            <a:r>
              <a:rPr lang="es-PE" sz="1600" b="1" i="1" dirty="0">
                <a:solidFill>
                  <a:schemeClr val="accent1">
                    <a:lumMod val="50000"/>
                  </a:schemeClr>
                </a:solidFill>
              </a:rPr>
              <a:t>la conservación de la medida, pues su ausencia ocasionaría la disolución del individuo y el conocimiento de los dolores del mundo; </a:t>
            </a:r>
          </a:p>
          <a:p>
            <a:pPr lvl="1">
              <a:buClr>
                <a:schemeClr val="accent1">
                  <a:lumMod val="50000"/>
                </a:schemeClr>
              </a:buClr>
              <a:buFont typeface="Wingdings" panose="05000000000000000000" pitchFamily="2" charset="2"/>
              <a:buChar char="Ø"/>
            </a:pPr>
            <a:r>
              <a:rPr lang="es-PE" sz="1600" b="1" i="1" dirty="0">
                <a:solidFill>
                  <a:schemeClr val="accent1">
                    <a:lumMod val="50000"/>
                  </a:schemeClr>
                </a:solidFill>
              </a:rPr>
              <a:t>tener presente que cada uno de nosotros necesita del conocimiento del sufrimiento para salvaguardar la necesidad de la apariencia.</a:t>
            </a:r>
          </a:p>
        </p:txBody>
      </p:sp>
    </p:spTree>
    <p:extLst>
      <p:ext uri="{BB962C8B-B14F-4D97-AF65-F5344CB8AC3E}">
        <p14:creationId xmlns:p14="http://schemas.microsoft.com/office/powerpoint/2010/main" val="1835503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1569</TotalTime>
  <Words>1833</Words>
  <Application>Microsoft Office PowerPoint</Application>
  <PresentationFormat>Presentación en pantalla (4:3)</PresentationFormat>
  <Paragraphs>112</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Corbel</vt:lpstr>
      <vt:lpstr>Wingdings</vt:lpstr>
      <vt:lpstr>Wingdings 2</vt:lpstr>
      <vt:lpstr>Wingdings 3</vt:lpstr>
      <vt:lpstr>Módulo</vt:lpstr>
      <vt:lpstr>Nietzsche</vt:lpstr>
      <vt:lpstr>El nacimiento de la tragedia</vt:lpstr>
      <vt:lpstr>El nacimiento de la tragedia</vt:lpstr>
      <vt:lpstr>El nacimiento de la tragedia</vt:lpstr>
      <vt:lpstr>El nacimiento de la tragedia</vt:lpstr>
      <vt:lpstr>El nacimiento de la tragedia</vt:lpstr>
      <vt:lpstr>El nacimiento de la tragedia</vt:lpstr>
      <vt:lpstr>El nacimiento de la tragedia</vt:lpstr>
      <vt:lpstr>El nacimiento de la tragedia</vt:lpstr>
      <vt:lpstr>El nacimiento de la tragedia</vt:lpstr>
      <vt:lpstr>El nacimiento de la tragedia</vt:lpstr>
      <vt:lpstr>El nacimiento de la tragedia</vt:lpstr>
      <vt:lpstr>La unión de los opuestos </vt:lpstr>
      <vt:lpstr>La unión de los opuestos </vt:lpstr>
      <vt:lpstr>El nacimiento de la tragedia</vt:lpstr>
      <vt:lpstr>La muerte de la tragedia</vt:lpstr>
      <vt:lpstr>El socratismo contra la tragedia</vt:lpstr>
      <vt:lpstr>El socratismo contra la tragedia</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Nietzche</dc:title>
  <dc:creator>Cesar</dc:creator>
  <cp:lastModifiedBy>Rosa Elvira Vargas Della Casa</cp:lastModifiedBy>
  <cp:revision>98</cp:revision>
  <dcterms:created xsi:type="dcterms:W3CDTF">2013-08-02T19:20:12Z</dcterms:created>
  <dcterms:modified xsi:type="dcterms:W3CDTF">2024-04-28T00:32:33Z</dcterms:modified>
</cp:coreProperties>
</file>