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9" r:id="rId5"/>
    <p:sldId id="270" r:id="rId6"/>
    <p:sldId id="266" r:id="rId7"/>
    <p:sldId id="279" r:id="rId8"/>
    <p:sldId id="281" r:id="rId9"/>
    <p:sldId id="282" r:id="rId10"/>
    <p:sldId id="302" r:id="rId11"/>
    <p:sldId id="301" r:id="rId12"/>
    <p:sldId id="323" r:id="rId13"/>
    <p:sldId id="319" r:id="rId14"/>
    <p:sldId id="267" r:id="rId15"/>
    <p:sldId id="283" r:id="rId16"/>
    <p:sldId id="284" r:id="rId17"/>
    <p:sldId id="305" r:id="rId18"/>
    <p:sldId id="321" r:id="rId19"/>
    <p:sldId id="306" r:id="rId20"/>
    <p:sldId id="268" r:id="rId21"/>
    <p:sldId id="286" r:id="rId22"/>
    <p:sldId id="287" r:id="rId23"/>
    <p:sldId id="288" r:id="rId24"/>
    <p:sldId id="290" r:id="rId25"/>
    <p:sldId id="289" r:id="rId26"/>
    <p:sldId id="296" r:id="rId27"/>
    <p:sldId id="324" r:id="rId28"/>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6600"/>
    <a:srgbClr val="336699"/>
    <a:srgbClr val="3333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24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FE951952-5A5F-49E8-A813-618AA3987632}" type="datetimeFigureOut">
              <a:rPr lang="es-PE" smtClean="0"/>
              <a:pPr/>
              <a:t>13/05/2022</a:t>
            </a:fld>
            <a:endParaRPr lang="es-PE" dirty="0"/>
          </a:p>
        </p:txBody>
      </p:sp>
      <p:sp>
        <p:nvSpPr>
          <p:cNvPr id="17" name="16 Marcador de pie de página"/>
          <p:cNvSpPr>
            <a:spLocks noGrp="1"/>
          </p:cNvSpPr>
          <p:nvPr>
            <p:ph type="ftr" sz="quarter" idx="11"/>
          </p:nvPr>
        </p:nvSpPr>
        <p:spPr>
          <a:xfrm>
            <a:off x="5410200" y="4205288"/>
            <a:ext cx="1295400" cy="457200"/>
          </a:xfrm>
        </p:spPr>
        <p:txBody>
          <a:bodyPr/>
          <a:lstStyle/>
          <a:p>
            <a:endParaRPr lang="es-PE" dirty="0"/>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65DBD2D3-7E0C-4E6B-B1D9-A891704F8163}" type="slidenum">
              <a:rPr lang="es-PE" smtClean="0"/>
              <a:pPr/>
              <a:t>‹Nº›</a:t>
            </a:fld>
            <a:endParaRPr lang="es-PE"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FE951952-5A5F-49E8-A813-618AA3987632}" type="datetimeFigureOut">
              <a:rPr lang="es-PE" smtClean="0"/>
              <a:pPr/>
              <a:t>13/05/2022</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65DBD2D3-7E0C-4E6B-B1D9-A891704F8163}" type="slidenum">
              <a:rPr lang="es-PE" smtClean="0"/>
              <a:pPr/>
              <a:t>‹Nº›</a:t>
            </a:fld>
            <a:endParaRPr lang="es-P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FE951952-5A5F-49E8-A813-618AA3987632}" type="datetimeFigureOut">
              <a:rPr lang="es-PE" smtClean="0"/>
              <a:pPr/>
              <a:t>13/05/2022</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65DBD2D3-7E0C-4E6B-B1D9-A891704F8163}" type="slidenum">
              <a:rPr lang="es-PE" smtClean="0"/>
              <a:pPr/>
              <a:t>‹Nº›</a:t>
            </a:fld>
            <a:endParaRPr lang="es-P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FE951952-5A5F-49E8-A813-618AA3987632}" type="datetimeFigureOut">
              <a:rPr lang="es-PE" smtClean="0"/>
              <a:pPr/>
              <a:t>13/05/2022</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65DBD2D3-7E0C-4E6B-B1D9-A891704F8163}" type="slidenum">
              <a:rPr lang="es-PE" smtClean="0"/>
              <a:pPr/>
              <a:t>‹Nº›</a:t>
            </a:fld>
            <a:endParaRPr lang="es-P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FE951952-5A5F-49E8-A813-618AA3987632}" type="datetimeFigureOut">
              <a:rPr lang="es-PE" smtClean="0"/>
              <a:pPr/>
              <a:t>13/05/2022</a:t>
            </a:fld>
            <a:endParaRPr lang="es-PE" dirty="0"/>
          </a:p>
        </p:txBody>
      </p:sp>
      <p:sp>
        <p:nvSpPr>
          <p:cNvPr id="5" name="4 Marcador de pie de página"/>
          <p:cNvSpPr>
            <a:spLocks noGrp="1"/>
          </p:cNvSpPr>
          <p:nvPr>
            <p:ph type="ftr" sz="quarter" idx="11"/>
          </p:nvPr>
        </p:nvSpPr>
        <p:spPr/>
        <p:txBody>
          <a:bodyPr/>
          <a:lstStyle/>
          <a:p>
            <a:endParaRPr lang="es-PE" dirty="0"/>
          </a:p>
        </p:txBody>
      </p:sp>
      <p:sp>
        <p:nvSpPr>
          <p:cNvPr id="6" name="5 Marcador de número de diapositiva"/>
          <p:cNvSpPr>
            <a:spLocks noGrp="1"/>
          </p:cNvSpPr>
          <p:nvPr>
            <p:ph type="sldNum" sz="quarter" idx="12"/>
          </p:nvPr>
        </p:nvSpPr>
        <p:spPr/>
        <p:txBody>
          <a:bodyPr/>
          <a:lstStyle/>
          <a:p>
            <a:fld id="{65DBD2D3-7E0C-4E6B-B1D9-A891704F8163}" type="slidenum">
              <a:rPr lang="es-PE" smtClean="0"/>
              <a:pPr/>
              <a:t>‹Nº›</a:t>
            </a:fld>
            <a:endParaRPr lang="es-P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FE951952-5A5F-49E8-A813-618AA3987632}" type="datetimeFigureOut">
              <a:rPr lang="es-PE" smtClean="0"/>
              <a:pPr/>
              <a:t>13/05/2022</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65DBD2D3-7E0C-4E6B-B1D9-A891704F8163}" type="slidenum">
              <a:rPr lang="es-PE" smtClean="0"/>
              <a:pPr/>
              <a:t>‹Nº›</a:t>
            </a:fld>
            <a:endParaRPr lang="es-P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6" name="25 Marcador de fecha"/>
          <p:cNvSpPr>
            <a:spLocks noGrp="1"/>
          </p:cNvSpPr>
          <p:nvPr>
            <p:ph type="dt" sz="half" idx="10"/>
          </p:nvPr>
        </p:nvSpPr>
        <p:spPr/>
        <p:txBody>
          <a:bodyPr rtlCol="0"/>
          <a:lstStyle/>
          <a:p>
            <a:fld id="{FE951952-5A5F-49E8-A813-618AA3987632}" type="datetimeFigureOut">
              <a:rPr lang="es-PE" smtClean="0"/>
              <a:pPr/>
              <a:t>13/05/2022</a:t>
            </a:fld>
            <a:endParaRPr lang="es-PE" dirty="0"/>
          </a:p>
        </p:txBody>
      </p:sp>
      <p:sp>
        <p:nvSpPr>
          <p:cNvPr id="27" name="26 Marcador de número de diapositiva"/>
          <p:cNvSpPr>
            <a:spLocks noGrp="1"/>
          </p:cNvSpPr>
          <p:nvPr>
            <p:ph type="sldNum" sz="quarter" idx="11"/>
          </p:nvPr>
        </p:nvSpPr>
        <p:spPr/>
        <p:txBody>
          <a:bodyPr rtlCol="0"/>
          <a:lstStyle/>
          <a:p>
            <a:fld id="{65DBD2D3-7E0C-4E6B-B1D9-A891704F8163}" type="slidenum">
              <a:rPr lang="es-PE" smtClean="0"/>
              <a:pPr/>
              <a:t>‹Nº›</a:t>
            </a:fld>
            <a:endParaRPr lang="es-PE" dirty="0"/>
          </a:p>
        </p:txBody>
      </p:sp>
      <p:sp>
        <p:nvSpPr>
          <p:cNvPr id="28" name="27 Marcador de pie de página"/>
          <p:cNvSpPr>
            <a:spLocks noGrp="1"/>
          </p:cNvSpPr>
          <p:nvPr>
            <p:ph type="ftr" sz="quarter" idx="12"/>
          </p:nvPr>
        </p:nvSpPr>
        <p:spPr/>
        <p:txBody>
          <a:bodyPr rtlCol="0"/>
          <a:lstStyle/>
          <a:p>
            <a:endParaRPr lang="es-P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FE951952-5A5F-49E8-A813-618AA3987632}" type="datetimeFigureOut">
              <a:rPr lang="es-PE" smtClean="0"/>
              <a:pPr/>
              <a:t>13/05/2022</a:t>
            </a:fld>
            <a:endParaRPr lang="es-PE" dirty="0"/>
          </a:p>
        </p:txBody>
      </p:sp>
      <p:sp>
        <p:nvSpPr>
          <p:cNvPr id="4" name="3 Marcador de pie de página"/>
          <p:cNvSpPr>
            <a:spLocks noGrp="1"/>
          </p:cNvSpPr>
          <p:nvPr>
            <p:ph type="ftr" sz="quarter" idx="11"/>
          </p:nvPr>
        </p:nvSpPr>
        <p:spPr>
          <a:xfrm>
            <a:off x="5257800" y="612648"/>
            <a:ext cx="1325880" cy="457200"/>
          </a:xfrm>
        </p:spPr>
        <p:txBody>
          <a:bodyPr/>
          <a:lstStyle/>
          <a:p>
            <a:endParaRPr lang="es-PE" dirty="0"/>
          </a:p>
        </p:txBody>
      </p:sp>
      <p:sp>
        <p:nvSpPr>
          <p:cNvPr id="5" name="4 Marcador de número de diapositiva"/>
          <p:cNvSpPr>
            <a:spLocks noGrp="1"/>
          </p:cNvSpPr>
          <p:nvPr>
            <p:ph type="sldNum" sz="quarter" idx="12"/>
          </p:nvPr>
        </p:nvSpPr>
        <p:spPr>
          <a:xfrm>
            <a:off x="8174736" y="2272"/>
            <a:ext cx="762000" cy="365760"/>
          </a:xfrm>
        </p:spPr>
        <p:txBody>
          <a:bodyPr/>
          <a:lstStyle/>
          <a:p>
            <a:fld id="{65DBD2D3-7E0C-4E6B-B1D9-A891704F8163}" type="slidenum">
              <a:rPr lang="es-PE" smtClean="0"/>
              <a:pPr/>
              <a:t>‹Nº›</a:t>
            </a:fld>
            <a:endParaRPr lang="es-P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E951952-5A5F-49E8-A813-618AA3987632}" type="datetimeFigureOut">
              <a:rPr lang="es-PE" smtClean="0"/>
              <a:pPr/>
              <a:t>13/05/2022</a:t>
            </a:fld>
            <a:endParaRPr lang="es-PE" dirty="0"/>
          </a:p>
        </p:txBody>
      </p:sp>
      <p:sp>
        <p:nvSpPr>
          <p:cNvPr id="3" name="2 Marcador de pie de página"/>
          <p:cNvSpPr>
            <a:spLocks noGrp="1"/>
          </p:cNvSpPr>
          <p:nvPr>
            <p:ph type="ftr" sz="quarter" idx="11"/>
          </p:nvPr>
        </p:nvSpPr>
        <p:spPr/>
        <p:txBody>
          <a:bodyPr/>
          <a:lstStyle/>
          <a:p>
            <a:endParaRPr lang="es-PE" dirty="0"/>
          </a:p>
        </p:txBody>
      </p:sp>
      <p:sp>
        <p:nvSpPr>
          <p:cNvPr id="4" name="3 Marcador de número de diapositiva"/>
          <p:cNvSpPr>
            <a:spLocks noGrp="1"/>
          </p:cNvSpPr>
          <p:nvPr>
            <p:ph type="sldNum" sz="quarter" idx="12"/>
          </p:nvPr>
        </p:nvSpPr>
        <p:spPr/>
        <p:txBody>
          <a:bodyPr/>
          <a:lstStyle/>
          <a:p>
            <a:fld id="{65DBD2D3-7E0C-4E6B-B1D9-A891704F8163}" type="slidenum">
              <a:rPr lang="es-PE" smtClean="0"/>
              <a:pPr/>
              <a:t>‹Nº›</a:t>
            </a:fld>
            <a:endParaRPr lang="es-P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FE951952-5A5F-49E8-A813-618AA3987632}" type="datetimeFigureOut">
              <a:rPr lang="es-PE" smtClean="0"/>
              <a:pPr/>
              <a:t>13/05/2022</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65DBD2D3-7E0C-4E6B-B1D9-A891704F8163}" type="slidenum">
              <a:rPr lang="es-PE" smtClean="0"/>
              <a:pPr/>
              <a:t>‹Nº›</a:t>
            </a:fld>
            <a:endParaRPr lang="es-P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dirty="0"/>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FE951952-5A5F-49E8-A813-618AA3987632}" type="datetimeFigureOut">
              <a:rPr lang="es-PE" smtClean="0"/>
              <a:pPr/>
              <a:t>13/05/2022</a:t>
            </a:fld>
            <a:endParaRPr lang="es-PE" dirty="0"/>
          </a:p>
        </p:txBody>
      </p:sp>
      <p:sp>
        <p:nvSpPr>
          <p:cNvPr id="6" name="5 Marcador de pie de página"/>
          <p:cNvSpPr>
            <a:spLocks noGrp="1"/>
          </p:cNvSpPr>
          <p:nvPr>
            <p:ph type="ftr" sz="quarter" idx="11"/>
          </p:nvPr>
        </p:nvSpPr>
        <p:spPr/>
        <p:txBody>
          <a:bodyPr/>
          <a:lstStyle/>
          <a:p>
            <a:endParaRPr lang="es-PE" dirty="0"/>
          </a:p>
        </p:txBody>
      </p:sp>
      <p:sp>
        <p:nvSpPr>
          <p:cNvPr id="7" name="6 Marcador de número de diapositiva"/>
          <p:cNvSpPr>
            <a:spLocks noGrp="1"/>
          </p:cNvSpPr>
          <p:nvPr>
            <p:ph type="sldNum" sz="quarter" idx="12"/>
          </p:nvPr>
        </p:nvSpPr>
        <p:spPr/>
        <p:txBody>
          <a:bodyPr/>
          <a:lstStyle/>
          <a:p>
            <a:fld id="{65DBD2D3-7E0C-4E6B-B1D9-A891704F8163}" type="slidenum">
              <a:rPr lang="es-PE" smtClean="0"/>
              <a:pPr/>
              <a:t>‹Nº›</a:t>
            </a:fld>
            <a:endParaRPr lang="es-P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FE951952-5A5F-49E8-A813-618AA3987632}" type="datetimeFigureOut">
              <a:rPr lang="es-PE" smtClean="0"/>
              <a:pPr/>
              <a:t>13/05/2022</a:t>
            </a:fld>
            <a:endParaRPr lang="es-PE" dirty="0"/>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PE" dirty="0"/>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5DBD2D3-7E0C-4E6B-B1D9-A891704F8163}" type="slidenum">
              <a:rPr lang="es-PE" smtClean="0"/>
              <a:pPr/>
              <a:t>‹Nº›</a:t>
            </a:fld>
            <a:endParaRPr lang="es-PE"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6000" dirty="0"/>
              <a:t>Nietzsche</a:t>
            </a:r>
            <a:endParaRPr lang="es-PE" sz="6000" dirty="0"/>
          </a:p>
        </p:txBody>
      </p:sp>
      <p:sp>
        <p:nvSpPr>
          <p:cNvPr id="3" name="2 Subtítulo"/>
          <p:cNvSpPr>
            <a:spLocks noGrp="1"/>
          </p:cNvSpPr>
          <p:nvPr>
            <p:ph type="subTitle" idx="1"/>
          </p:nvPr>
        </p:nvSpPr>
        <p:spPr/>
        <p:txBody>
          <a:bodyPr>
            <a:normAutofit/>
          </a:bodyPr>
          <a:lstStyle/>
          <a:p>
            <a:r>
              <a:rPr lang="es-ES" sz="2800" b="1" dirty="0"/>
              <a:t>La genealogía como </a:t>
            </a:r>
          </a:p>
          <a:p>
            <a:r>
              <a:rPr lang="es-ES" sz="2800" b="1" dirty="0"/>
              <a:t>mirada privilegiada y </a:t>
            </a:r>
          </a:p>
          <a:p>
            <a:r>
              <a:rPr lang="es-ES" sz="2800" b="1" dirty="0"/>
              <a:t>estrategia de acusación</a:t>
            </a:r>
            <a:endParaRPr lang="es-PE" sz="2800" b="1" dirty="0"/>
          </a:p>
        </p:txBody>
      </p:sp>
      <p:pic>
        <p:nvPicPr>
          <p:cNvPr id="14340" name="Picture 4" descr="http://migueldeloyola.files.wordpress.com/2012/03/nietzsche.jpg"/>
          <p:cNvPicPr>
            <a:picLocks noChangeAspect="1" noChangeArrowheads="1"/>
          </p:cNvPicPr>
          <p:nvPr/>
        </p:nvPicPr>
        <p:blipFill>
          <a:blip r:embed="rId2" cstate="print"/>
          <a:srcRect/>
          <a:stretch>
            <a:fillRect/>
          </a:stretch>
        </p:blipFill>
        <p:spPr bwMode="auto">
          <a:xfrm>
            <a:off x="4857752" y="214290"/>
            <a:ext cx="2693561" cy="33840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PE" sz="3000" dirty="0"/>
              <a:t>Poniendo el dedo en las llagas </a:t>
            </a:r>
            <a:br>
              <a:rPr lang="es-PE" sz="3000" dirty="0"/>
            </a:br>
            <a:r>
              <a:rPr lang="es-PE" sz="3000" dirty="0"/>
              <a:t>de la moral cristiana</a:t>
            </a:r>
            <a:endParaRPr lang="es-PE" sz="3000" i="1" dirty="0"/>
          </a:p>
        </p:txBody>
      </p:sp>
      <p:sp>
        <p:nvSpPr>
          <p:cNvPr id="3" name="2 Marcador de contenido"/>
          <p:cNvSpPr>
            <a:spLocks noGrp="1"/>
          </p:cNvSpPr>
          <p:nvPr>
            <p:ph idx="1"/>
          </p:nvPr>
        </p:nvSpPr>
        <p:spPr/>
        <p:txBody>
          <a:bodyPr>
            <a:noAutofit/>
          </a:bodyPr>
          <a:lstStyle/>
          <a:p>
            <a:pPr algn="ctr">
              <a:spcBef>
                <a:spcPts val="0"/>
              </a:spcBef>
              <a:buNone/>
            </a:pPr>
            <a:endParaRPr lang="es-ES" sz="1450" i="1" dirty="0">
              <a:solidFill>
                <a:srgbClr val="006600"/>
              </a:solidFill>
            </a:endParaRPr>
          </a:p>
          <a:p>
            <a:pPr algn="ctr">
              <a:spcBef>
                <a:spcPts val="0"/>
              </a:spcBef>
              <a:buNone/>
            </a:pPr>
            <a:r>
              <a:rPr lang="es-ES" sz="1450" i="1" dirty="0">
                <a:solidFill>
                  <a:srgbClr val="006600"/>
                </a:solidFill>
              </a:rPr>
              <a:t> </a:t>
            </a:r>
            <a:r>
              <a:rPr lang="es-ES" sz="1600" i="1" dirty="0">
                <a:solidFill>
                  <a:srgbClr val="006600"/>
                </a:solidFill>
              </a:rPr>
              <a:t>“</a:t>
            </a:r>
            <a:r>
              <a:rPr lang="es-PE" sz="1600" b="1" i="1" dirty="0">
                <a:solidFill>
                  <a:srgbClr val="006600"/>
                </a:solidFill>
              </a:rPr>
              <a:t>¿En la fe en qué? ¿En el amor a qué? ¿En la esperanza de qué? – Esos débiles – alguna vez, en efecto, quieren ser también </a:t>
            </a:r>
            <a:r>
              <a:rPr lang="es-PE" sz="1600" b="1" dirty="0">
                <a:solidFill>
                  <a:srgbClr val="006600"/>
                </a:solidFill>
              </a:rPr>
              <a:t>ellos</a:t>
            </a:r>
            <a:r>
              <a:rPr lang="es-PE" sz="1600" b="1" i="1" dirty="0">
                <a:solidFill>
                  <a:srgbClr val="006600"/>
                </a:solidFill>
              </a:rPr>
              <a:t> los fuertes, no hay duda, alguna vez debe llegar también su reino... nada menos que «el reino de Dios» lo llaman entre ellos, como hemos dicho: ¡son, desde luego, tan humildes en todo! Para presenciar esto se necesita vivir largo tiempo, más allá de la muerte,– en  efecto, la vida eterna se necesita para poder resarcirse también eternamente, en el «reino de Dios», de aquella vida terrena «en la fe, en el amor, en la esperanza». ¿Resarcirse de qué? ¿Resarcirse con qué?...</a:t>
            </a:r>
            <a:r>
              <a:rPr lang="es-ES" sz="1600" b="1" i="1" dirty="0">
                <a:solidFill>
                  <a:srgbClr val="006600"/>
                </a:solidFill>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PE" sz="3000" dirty="0"/>
              <a:t>Poniendo el dedo en las llagas </a:t>
            </a:r>
            <a:br>
              <a:rPr lang="es-PE" sz="3000" dirty="0"/>
            </a:br>
            <a:r>
              <a:rPr lang="es-PE" sz="3000" dirty="0"/>
              <a:t>de la moral cristiana</a:t>
            </a:r>
            <a:endParaRPr lang="es-PE" sz="3000" i="1" dirty="0"/>
          </a:p>
        </p:txBody>
      </p:sp>
      <p:sp>
        <p:nvSpPr>
          <p:cNvPr id="3" name="2 Marcador de contenido"/>
          <p:cNvSpPr>
            <a:spLocks noGrp="1"/>
          </p:cNvSpPr>
          <p:nvPr>
            <p:ph idx="1"/>
          </p:nvPr>
        </p:nvSpPr>
        <p:spPr/>
        <p:txBody>
          <a:bodyPr>
            <a:normAutofit/>
          </a:bodyPr>
          <a:lstStyle/>
          <a:p>
            <a:pPr algn="ctr">
              <a:spcBef>
                <a:spcPts val="0"/>
              </a:spcBef>
              <a:buNone/>
            </a:pPr>
            <a:r>
              <a:rPr lang="es-ES" sz="1450" i="1" dirty="0">
                <a:solidFill>
                  <a:srgbClr val="006600"/>
                </a:solidFill>
              </a:rPr>
              <a:t> </a:t>
            </a:r>
          </a:p>
          <a:p>
            <a:pPr algn="ctr">
              <a:spcBef>
                <a:spcPts val="0"/>
              </a:spcBef>
              <a:buNone/>
            </a:pPr>
            <a:r>
              <a:rPr lang="es-ES" sz="1600" b="1" i="1" dirty="0">
                <a:solidFill>
                  <a:srgbClr val="006600"/>
                </a:solidFill>
              </a:rPr>
              <a:t>“</a:t>
            </a:r>
            <a:r>
              <a:rPr lang="es-PE" sz="1600" b="1" i="1" dirty="0">
                <a:solidFill>
                  <a:srgbClr val="006600"/>
                </a:solidFill>
              </a:rPr>
              <a:t>A mí me parece que Dante cometió un grosero error al poner, con horrorosa ingenuidad, sobre la puerta de su infierno la inscripción «también a mí me creó el amor eterno»: – sobre la puerta del paraíso cristiano y de su «bienaventuranza eterna» podría estar en todo caso, con mejor derecho, la inscripción «también a mí me creó el </a:t>
            </a:r>
            <a:r>
              <a:rPr lang="es-PE" sz="1600" b="1" dirty="0">
                <a:solidFill>
                  <a:srgbClr val="006600"/>
                </a:solidFill>
              </a:rPr>
              <a:t>odio eterno</a:t>
            </a:r>
            <a:r>
              <a:rPr lang="es-PE" sz="1600" b="1" i="1" dirty="0">
                <a:solidFill>
                  <a:srgbClr val="006600"/>
                </a:solidFill>
              </a:rPr>
              <a:t>» ––, ¡</a:t>
            </a:r>
            <a:r>
              <a:rPr lang="es-PE" sz="1600" b="1" dirty="0">
                <a:solidFill>
                  <a:srgbClr val="006600"/>
                </a:solidFill>
              </a:rPr>
              <a:t>presuponiendo</a:t>
            </a:r>
            <a:r>
              <a:rPr lang="es-PE" sz="1600" b="1" i="1" dirty="0">
                <a:solidFill>
                  <a:srgbClr val="006600"/>
                </a:solidFill>
              </a:rPr>
              <a:t> que a una verdad le sea lícito estar colocada sobre la puerta que lleva a una mentira! Pues ¿qué es la bienaventuranza de aquel paraíso?... Quizá ya nosotros mismos lo adivinaríamos; pero es mejor que nos lo atestigüe expresamente una autoridad muy relevante en estas cosas, Tomás de Aquino. «Beati in regno coelesti», dice con la mansedumbre de un cordero, «videbunt poenas damnatorum, </a:t>
            </a:r>
            <a:r>
              <a:rPr lang="es-PE" sz="1600" b="1" dirty="0">
                <a:solidFill>
                  <a:srgbClr val="006600"/>
                </a:solidFill>
              </a:rPr>
              <a:t>ut beatitudo illis magis complaceat</a:t>
            </a:r>
            <a:r>
              <a:rPr lang="es-PE" sz="1600" b="1" i="1" dirty="0">
                <a:solidFill>
                  <a:srgbClr val="006600"/>
                </a:solidFill>
              </a:rPr>
              <a:t>» [Los bienaventurados verán en el reino celestial las penas de los condenados, para que su bienaventuranza les satisfaga más].” </a:t>
            </a:r>
            <a:endParaRPr lang="es-ES" sz="1600" b="1" dirty="0">
              <a:solidFill>
                <a:srgbClr val="0066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PE" sz="3000" dirty="0"/>
              <a:t>Poniendo el dedo en las llagas </a:t>
            </a:r>
            <a:br>
              <a:rPr lang="es-PE" sz="3000" dirty="0"/>
            </a:br>
            <a:r>
              <a:rPr lang="es-PE" sz="3000" dirty="0"/>
              <a:t>de la moral cristiana</a:t>
            </a:r>
            <a:endParaRPr lang="es-PE" sz="3000" i="1" dirty="0"/>
          </a:p>
        </p:txBody>
      </p:sp>
      <p:sp>
        <p:nvSpPr>
          <p:cNvPr id="3" name="2 Marcador de contenido"/>
          <p:cNvSpPr>
            <a:spLocks noGrp="1"/>
          </p:cNvSpPr>
          <p:nvPr>
            <p:ph idx="1"/>
          </p:nvPr>
        </p:nvSpPr>
        <p:spPr/>
        <p:txBody>
          <a:bodyPr>
            <a:normAutofit/>
          </a:bodyPr>
          <a:lstStyle/>
          <a:p>
            <a:pPr algn="ctr">
              <a:spcBef>
                <a:spcPts val="0"/>
              </a:spcBef>
              <a:buNone/>
            </a:pPr>
            <a:r>
              <a:rPr lang="es-ES" sz="1450" i="1" dirty="0">
                <a:solidFill>
                  <a:srgbClr val="006600"/>
                </a:solidFill>
              </a:rPr>
              <a:t> </a:t>
            </a:r>
          </a:p>
          <a:p>
            <a:pPr algn="ctr">
              <a:spcBef>
                <a:spcPts val="0"/>
              </a:spcBef>
              <a:buNone/>
            </a:pPr>
            <a:r>
              <a:rPr lang="es-ES" sz="1600" b="1" i="1" dirty="0">
                <a:solidFill>
                  <a:srgbClr val="006600"/>
                </a:solidFill>
              </a:rPr>
              <a:t>“</a:t>
            </a:r>
            <a:r>
              <a:rPr lang="es-PE" sz="1600" b="1" i="1" dirty="0">
                <a:solidFill>
                  <a:srgbClr val="006600"/>
                </a:solidFill>
              </a:rPr>
              <a:t>¿O se quiere escuchar esto mismo en un tono más fuerte, de la boca, por ejemplo, de un triunfante padre de la Iglesia, el cual desaconsejaba a sus cristianos las crueles voluptuosidades de los espectáculos públicos ..por qué, en realidad? «La fe nos ofrece, en efecto, muchas más cosas, </a:t>
            </a:r>
            <a:r>
              <a:rPr lang="es-PE" sz="1600" b="1" dirty="0">
                <a:solidFill>
                  <a:srgbClr val="006600"/>
                </a:solidFill>
              </a:rPr>
              <a:t>algo mucho más fuerte</a:t>
            </a:r>
            <a:r>
              <a:rPr lang="es-PE" sz="1600" b="1" i="1" dirty="0">
                <a:solidFill>
                  <a:srgbClr val="006600"/>
                </a:solidFill>
              </a:rPr>
              <a:t>; gracias a la redención disponemos, en efecto, de alegrías completamente distintas; en lugar de los atletas nosotros tenemos nuestros mártires; y si queremos sangre, bien, tenemos la sangre de Cristo... Mas ¡qué cosas nos esperan el día de su vuelta, de su triunfo!» […] </a:t>
            </a:r>
            <a:r>
              <a:rPr lang="es-PE" sz="1600" b="1" dirty="0">
                <a:solidFill>
                  <a:srgbClr val="006600"/>
                </a:solidFill>
              </a:rPr>
              <a:t>Quid admirer! Quid rideam! Ubi gaudeam!</a:t>
            </a:r>
            <a:r>
              <a:rPr lang="es-ES" sz="1600" b="1" i="1" dirty="0">
                <a:solidFill>
                  <a:srgbClr val="006600"/>
                </a:solidFill>
              </a:rPr>
              <a:t>” </a:t>
            </a:r>
            <a:r>
              <a:rPr lang="es-ES" sz="1600" b="1" dirty="0">
                <a:solidFill>
                  <a:srgbClr val="006600"/>
                </a:solidFill>
              </a:rPr>
              <a:t>(I.15)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algn="ctr"/>
            <a:r>
              <a:rPr lang="es-PE" sz="2300" b="1" i="1" dirty="0"/>
              <a:t>Los bienaventurados verán las penas de los condenados </a:t>
            </a:r>
            <a:br>
              <a:rPr lang="es-PE" sz="2300" b="1" i="1" dirty="0"/>
            </a:br>
            <a:r>
              <a:rPr lang="es-PE" sz="2300" b="1" i="1" dirty="0"/>
              <a:t>para que la bienaventuranza les satisfaga más</a:t>
            </a:r>
          </a:p>
        </p:txBody>
      </p:sp>
      <p:sp>
        <p:nvSpPr>
          <p:cNvPr id="3" name="2 Marcador de contenido"/>
          <p:cNvSpPr>
            <a:spLocks noGrp="1"/>
          </p:cNvSpPr>
          <p:nvPr>
            <p:ph idx="1"/>
          </p:nvPr>
        </p:nvSpPr>
        <p:spPr/>
        <p:txBody>
          <a:bodyPr>
            <a:normAutofit/>
          </a:bodyPr>
          <a:lstStyle/>
          <a:p>
            <a:pPr algn="ctr">
              <a:spcBef>
                <a:spcPts val="0"/>
              </a:spcBef>
              <a:buNone/>
            </a:pPr>
            <a:r>
              <a:rPr lang="es-ES" sz="1450" i="1" dirty="0">
                <a:solidFill>
                  <a:srgbClr val="006600"/>
                </a:solidFill>
              </a:rPr>
              <a:t> </a:t>
            </a:r>
          </a:p>
          <a:p>
            <a:pPr algn="ctr">
              <a:spcBef>
                <a:spcPts val="0"/>
              </a:spcBef>
              <a:buNone/>
            </a:pPr>
            <a:endParaRPr lang="es-ES" sz="1450" b="1" dirty="0">
              <a:solidFill>
                <a:srgbClr val="006600"/>
              </a:solidFill>
            </a:endParaRPr>
          </a:p>
        </p:txBody>
      </p:sp>
      <p:pic>
        <p:nvPicPr>
          <p:cNvPr id="2050" name="Picture 2" descr="https://learnodo-newtonic.com/wp-content/uploads/2013/07/The-Last-Judgement-painted-on-the-altar-of-Sistine-Chapel-by-Michelangelo.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43808" y="2389042"/>
            <a:ext cx="3591761" cy="43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119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200" i="1" dirty="0"/>
              <a:t>Tratado segundo: </a:t>
            </a:r>
            <a:br>
              <a:rPr lang="es-ES" sz="3200" i="1" dirty="0"/>
            </a:br>
            <a:r>
              <a:rPr lang="es-ES" sz="3200" i="1" dirty="0"/>
              <a:t>«Culpa», «mala conciencia» y similares </a:t>
            </a:r>
            <a:endParaRPr lang="es-PE" sz="3200" i="1" dirty="0"/>
          </a:p>
        </p:txBody>
      </p:sp>
      <p:sp>
        <p:nvSpPr>
          <p:cNvPr id="3" name="2 Marcador de contenido"/>
          <p:cNvSpPr>
            <a:spLocks noGrp="1"/>
          </p:cNvSpPr>
          <p:nvPr>
            <p:ph idx="1"/>
          </p:nvPr>
        </p:nvSpPr>
        <p:spPr/>
        <p:txBody>
          <a:bodyPr>
            <a:normAutofit/>
          </a:bodyPr>
          <a:lstStyle/>
          <a:p>
            <a:r>
              <a:rPr lang="es-ES" sz="2500" dirty="0"/>
              <a:t>A partir de la memoria se pretende disponer del futuro, lo cual genera la </a:t>
            </a:r>
            <a:r>
              <a:rPr lang="es-ES" sz="2500" i="1" dirty="0">
                <a:solidFill>
                  <a:schemeClr val="tx1">
                    <a:lumMod val="65000"/>
                    <a:lumOff val="35000"/>
                  </a:schemeClr>
                </a:solidFill>
              </a:rPr>
              <a:t>responsabilidad</a:t>
            </a:r>
            <a:r>
              <a:rPr lang="es-ES" sz="2500" dirty="0"/>
              <a:t> y de ésta se genera la </a:t>
            </a:r>
            <a:r>
              <a:rPr lang="es-ES" sz="2500" i="1" dirty="0">
                <a:solidFill>
                  <a:schemeClr val="tx1">
                    <a:lumMod val="65000"/>
                    <a:lumOff val="35000"/>
                  </a:schemeClr>
                </a:solidFill>
              </a:rPr>
              <a:t>conciencia</a:t>
            </a:r>
            <a:r>
              <a:rPr lang="es-ES" sz="2500" dirty="0"/>
              <a:t>. </a:t>
            </a:r>
          </a:p>
          <a:p>
            <a:r>
              <a:rPr lang="es-ES" sz="2500" dirty="0"/>
              <a:t>¿En que se basa la </a:t>
            </a:r>
            <a:r>
              <a:rPr lang="es-ES" sz="2500" i="1" dirty="0">
                <a:solidFill>
                  <a:schemeClr val="tx1">
                    <a:lumMod val="65000"/>
                    <a:lumOff val="35000"/>
                  </a:schemeClr>
                </a:solidFill>
              </a:rPr>
              <a:t>mala conciencia</a:t>
            </a:r>
            <a:r>
              <a:rPr lang="es-ES" sz="2500" dirty="0"/>
              <a:t>? Originalmente, en la </a:t>
            </a:r>
            <a:r>
              <a:rPr lang="es-ES" sz="2500" i="1" dirty="0">
                <a:solidFill>
                  <a:schemeClr val="tx1">
                    <a:lumMod val="65000"/>
                    <a:lumOff val="35000"/>
                  </a:schemeClr>
                </a:solidFill>
              </a:rPr>
              <a:t>culpa</a:t>
            </a:r>
            <a:r>
              <a:rPr lang="es-ES" sz="2500" dirty="0"/>
              <a:t> </a:t>
            </a:r>
            <a:r>
              <a:rPr lang="es-ES" sz="2500" i="1" dirty="0"/>
              <a:t>(Schuld), </a:t>
            </a:r>
            <a:r>
              <a:rPr lang="es-ES" sz="2500" dirty="0"/>
              <a:t>la cual no tiene relación con la responsabilidad sino con la deuda.</a:t>
            </a:r>
          </a:p>
          <a:p>
            <a:r>
              <a:rPr lang="es-ES" sz="2500" dirty="0"/>
              <a:t>El deudor, cuando tiene ante sí a la sociedad como su acreedora, recibe de ésta grandes golpes: la reacción emocional de aquél es descargar su furia hacia dentro, y de allí surge la </a:t>
            </a:r>
            <a:r>
              <a:rPr lang="es-ES" sz="2500" i="1" dirty="0">
                <a:solidFill>
                  <a:schemeClr val="tx1">
                    <a:lumMod val="65000"/>
                    <a:lumOff val="35000"/>
                  </a:schemeClr>
                </a:solidFill>
              </a:rPr>
              <a:t>interioridad</a:t>
            </a:r>
            <a:r>
              <a:rPr lang="es-ES" sz="2500" dirty="0"/>
              <a:t>.   </a:t>
            </a:r>
            <a:endParaRPr lang="es-PE" sz="2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200" i="1" dirty="0"/>
              <a:t>Tratado segundo: </a:t>
            </a:r>
            <a:br>
              <a:rPr lang="es-ES" sz="3200" i="1" dirty="0"/>
            </a:br>
            <a:r>
              <a:rPr lang="es-ES" sz="3200" i="1" dirty="0"/>
              <a:t>«Culpa», «mala conciencia» y similares </a:t>
            </a:r>
            <a:endParaRPr lang="es-PE" sz="3200" i="1" dirty="0"/>
          </a:p>
        </p:txBody>
      </p:sp>
      <p:sp>
        <p:nvSpPr>
          <p:cNvPr id="3" name="2 Marcador de contenido"/>
          <p:cNvSpPr>
            <a:spLocks noGrp="1"/>
          </p:cNvSpPr>
          <p:nvPr>
            <p:ph idx="1"/>
          </p:nvPr>
        </p:nvSpPr>
        <p:spPr/>
        <p:txBody>
          <a:bodyPr>
            <a:normAutofit/>
          </a:bodyPr>
          <a:lstStyle/>
          <a:p>
            <a:pPr algn="ctr">
              <a:buNone/>
            </a:pPr>
            <a:endParaRPr lang="es-ES" sz="2200" i="1" dirty="0">
              <a:solidFill>
                <a:srgbClr val="008000"/>
              </a:solidFill>
            </a:endParaRPr>
          </a:p>
          <a:p>
            <a:pPr algn="ctr">
              <a:buNone/>
            </a:pPr>
            <a:r>
              <a:rPr lang="es-ES" sz="2200" i="1" dirty="0">
                <a:solidFill>
                  <a:srgbClr val="008000"/>
                </a:solidFill>
              </a:rPr>
              <a:t>“El deudor, para infundir confianza en su promesa de restitución, para imponer dentro de sí a su conciencia la restitución como un deber, como una obligación, empeña al acreedor, en virtud de un contrato, y para el caso de que no pague, otra cosa que todavía posee, otra cosa sobre la que todavía tiene poder, por ejemplo, su cuerpo, su mujer, o su libertad, o también su vida.”</a:t>
            </a:r>
            <a:endParaRPr lang="es-ES" sz="2200" dirty="0">
              <a:solidFill>
                <a:srgbClr val="008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200" i="1" dirty="0"/>
              <a:t>Tratado segundo: </a:t>
            </a:r>
            <a:br>
              <a:rPr lang="es-ES" sz="3200" i="1" dirty="0"/>
            </a:br>
            <a:r>
              <a:rPr lang="es-ES" sz="3200" i="1" dirty="0"/>
              <a:t>«Culpa», «mala conciencia» y similares </a:t>
            </a:r>
            <a:endParaRPr lang="es-PE" sz="3200" i="1" dirty="0"/>
          </a:p>
        </p:txBody>
      </p:sp>
      <p:sp>
        <p:nvSpPr>
          <p:cNvPr id="3" name="2 Marcador de contenido"/>
          <p:cNvSpPr>
            <a:spLocks noGrp="1"/>
          </p:cNvSpPr>
          <p:nvPr>
            <p:ph idx="1"/>
          </p:nvPr>
        </p:nvSpPr>
        <p:spPr/>
        <p:txBody>
          <a:bodyPr>
            <a:normAutofit/>
          </a:bodyPr>
          <a:lstStyle/>
          <a:p>
            <a:pPr algn="ctr">
              <a:buNone/>
            </a:pPr>
            <a:r>
              <a:rPr lang="es-ES" sz="2200" i="1" dirty="0">
                <a:solidFill>
                  <a:srgbClr val="008000"/>
                </a:solidFill>
              </a:rPr>
              <a:t>“En lugar de una ventaja directamente equilibrada con el perjuicio (es decir, en lugar de una compensación en dinero, tierra, posesiones de alguna especie), al acreedor se le concede, como restitución y compensación, una especie de </a:t>
            </a:r>
            <a:r>
              <a:rPr lang="es-ES" sz="2200" dirty="0">
                <a:solidFill>
                  <a:srgbClr val="008000"/>
                </a:solidFill>
              </a:rPr>
              <a:t>sentimiento de bienestar</a:t>
            </a:r>
            <a:r>
              <a:rPr lang="es-ES" sz="2200" i="1" dirty="0">
                <a:solidFill>
                  <a:srgbClr val="008000"/>
                </a:solidFill>
              </a:rPr>
              <a:t>.” </a:t>
            </a:r>
          </a:p>
          <a:p>
            <a:pPr algn="ctr">
              <a:buNone/>
            </a:pPr>
            <a:r>
              <a:rPr lang="es-ES" sz="2200" i="1" dirty="0">
                <a:solidFill>
                  <a:srgbClr val="008000"/>
                </a:solidFill>
              </a:rPr>
              <a:t>“Por medio de la «pena» infligida al deudor, el acreedor participa de un </a:t>
            </a:r>
            <a:r>
              <a:rPr lang="es-ES" sz="2200" dirty="0">
                <a:solidFill>
                  <a:srgbClr val="008000"/>
                </a:solidFill>
              </a:rPr>
              <a:t>derecho de señores</a:t>
            </a:r>
            <a:r>
              <a:rPr lang="es-ES" sz="2200" i="1" dirty="0">
                <a:solidFill>
                  <a:srgbClr val="008000"/>
                </a:solidFill>
              </a:rPr>
              <a:t>: por fin llega también él a experimentar el exaltador sentimiento de serle lícito despreciar y maltratar a un ser como a un </a:t>
            </a:r>
            <a:r>
              <a:rPr lang="es-ES" sz="2200" i="1" dirty="0">
                <a:solidFill>
                  <a:srgbClr val="008000"/>
                </a:solidFill>
                <a:latin typeface="Georgia"/>
              </a:rPr>
              <a:t>«</a:t>
            </a:r>
            <a:r>
              <a:rPr lang="es-ES" sz="2200" i="1" dirty="0">
                <a:solidFill>
                  <a:srgbClr val="008000"/>
                </a:solidFill>
              </a:rPr>
              <a:t>inferior</a:t>
            </a:r>
            <a:r>
              <a:rPr lang="es-ES" sz="2200" i="1" dirty="0">
                <a:solidFill>
                  <a:srgbClr val="008000"/>
                </a:solidFill>
                <a:latin typeface="Georgia"/>
              </a:rPr>
              <a:t>»</a:t>
            </a:r>
            <a:r>
              <a:rPr lang="es-ES" sz="2200" i="1" dirty="0">
                <a:solidFill>
                  <a:srgbClr val="008000"/>
                </a:solidFill>
              </a:rPr>
              <a:t>. La compensación consiste, pues, en una remisión y en un derecho a la crueldad.”</a:t>
            </a:r>
            <a:r>
              <a:rPr lang="es-ES" sz="2200" dirty="0">
                <a:solidFill>
                  <a:srgbClr val="008000"/>
                </a:solidFill>
              </a:rPr>
              <a:t> (II.5)   </a:t>
            </a:r>
          </a:p>
          <a:p>
            <a:pPr algn="ctr">
              <a:buNone/>
            </a:pPr>
            <a:endParaRPr lang="es-ES" sz="2200" dirty="0">
              <a:solidFill>
                <a:srgbClr val="0066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200" i="1" dirty="0"/>
              <a:t>Golpe de genio del cristianismo </a:t>
            </a:r>
            <a:endParaRPr lang="es-PE" sz="3200" i="1" dirty="0"/>
          </a:p>
        </p:txBody>
      </p:sp>
      <p:sp>
        <p:nvSpPr>
          <p:cNvPr id="3" name="2 Marcador de contenido"/>
          <p:cNvSpPr>
            <a:spLocks noGrp="1"/>
          </p:cNvSpPr>
          <p:nvPr>
            <p:ph idx="1"/>
          </p:nvPr>
        </p:nvSpPr>
        <p:spPr/>
        <p:txBody>
          <a:bodyPr>
            <a:normAutofit/>
          </a:bodyPr>
          <a:lstStyle/>
          <a:p>
            <a:pPr algn="ctr">
              <a:buNone/>
            </a:pPr>
            <a:endParaRPr lang="es-ES" sz="2100" i="1" dirty="0">
              <a:solidFill>
                <a:srgbClr val="006600"/>
              </a:solidFill>
            </a:endParaRPr>
          </a:p>
          <a:p>
            <a:pPr algn="ctr">
              <a:buNone/>
            </a:pPr>
            <a:r>
              <a:rPr lang="es-ES" sz="2100" i="1" dirty="0">
                <a:solidFill>
                  <a:srgbClr val="006600"/>
                </a:solidFill>
              </a:rPr>
              <a:t>“Ahora la mirada </a:t>
            </a:r>
            <a:r>
              <a:rPr lang="es-ES" sz="2100" dirty="0">
                <a:solidFill>
                  <a:srgbClr val="006600"/>
                </a:solidFill>
              </a:rPr>
              <a:t>debe</a:t>
            </a:r>
            <a:r>
              <a:rPr lang="es-ES" sz="2100" i="1" dirty="0">
                <a:solidFill>
                  <a:srgbClr val="006600"/>
                </a:solidFill>
              </a:rPr>
              <a:t> estrellarse, rebotar contra una férrea imposibilidad, ahora aquellos conceptos «culpa» y «deber» </a:t>
            </a:r>
            <a:r>
              <a:rPr lang="es-ES" sz="2100" dirty="0">
                <a:solidFill>
                  <a:srgbClr val="006600"/>
                </a:solidFill>
              </a:rPr>
              <a:t>deben</a:t>
            </a:r>
            <a:r>
              <a:rPr lang="es-ES" sz="2100" i="1" dirty="0">
                <a:solidFill>
                  <a:srgbClr val="006600"/>
                </a:solidFill>
              </a:rPr>
              <a:t> volverse hacia atrás, – ¿contra </a:t>
            </a:r>
            <a:r>
              <a:rPr lang="es-ES" sz="2100" dirty="0">
                <a:solidFill>
                  <a:srgbClr val="006600"/>
                </a:solidFill>
              </a:rPr>
              <a:t>quién</a:t>
            </a:r>
            <a:r>
              <a:rPr lang="es-ES" sz="2100" i="1" dirty="0">
                <a:solidFill>
                  <a:srgbClr val="006600"/>
                </a:solidFill>
              </a:rPr>
              <a:t>, pues? No se puede dudar: contra el «deudor».</a:t>
            </a:r>
          </a:p>
          <a:p>
            <a:pPr algn="ctr">
              <a:buNone/>
            </a:pPr>
            <a:endParaRPr lang="es-ES" sz="2100" i="1" dirty="0">
              <a:solidFill>
                <a:srgbClr val="006600"/>
              </a:solidFill>
            </a:endParaRPr>
          </a:p>
          <a:p>
            <a:pPr algn="ctr">
              <a:buNone/>
            </a:pPr>
            <a:r>
              <a:rPr lang="es-ES" sz="2100" i="1" dirty="0">
                <a:solidFill>
                  <a:srgbClr val="006600"/>
                </a:solidFill>
              </a:rPr>
              <a:t>Dios mismo sacrificándose por la culpa del hombre. Dios mismo pagándose a sí mismo, Dios como el que puede redimir al hombre de aquello que para este mismo se ha vuelto irredimible – el acreedor sacrificándose por su deudor, por </a:t>
            </a:r>
            <a:r>
              <a:rPr lang="es-ES" sz="2100" dirty="0">
                <a:solidFill>
                  <a:srgbClr val="006600"/>
                </a:solidFill>
              </a:rPr>
              <a:t>amor</a:t>
            </a:r>
            <a:r>
              <a:rPr lang="es-ES" sz="2100" i="1" dirty="0">
                <a:solidFill>
                  <a:srgbClr val="006600"/>
                </a:solidFill>
              </a:rPr>
              <a:t>, ¡por amor a su deudor!”  </a:t>
            </a:r>
            <a:r>
              <a:rPr lang="es-ES" sz="2100" dirty="0">
                <a:solidFill>
                  <a:srgbClr val="006600"/>
                </a:solidFill>
              </a:rPr>
              <a:t>(II.21)   </a:t>
            </a:r>
          </a:p>
          <a:p>
            <a:pPr algn="ctr">
              <a:buNone/>
            </a:pPr>
            <a:endParaRPr lang="es-ES" sz="2200" dirty="0">
              <a:solidFill>
                <a:srgbClr val="0066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2600" b="1" i="1" dirty="0"/>
              <a:t>El acreedor sacrificándose por su deudor, </a:t>
            </a:r>
            <a:br>
              <a:rPr lang="es-ES" sz="2600" b="1" i="1" dirty="0"/>
            </a:br>
            <a:r>
              <a:rPr lang="es-ES" sz="2600" b="1" i="1" dirty="0"/>
              <a:t>¡por amor a su deudor! </a:t>
            </a:r>
            <a:endParaRPr lang="es-PE" sz="2600" b="1" i="1" dirty="0"/>
          </a:p>
        </p:txBody>
      </p:sp>
      <p:sp>
        <p:nvSpPr>
          <p:cNvPr id="3" name="2 Marcador de contenido"/>
          <p:cNvSpPr>
            <a:spLocks noGrp="1"/>
          </p:cNvSpPr>
          <p:nvPr>
            <p:ph idx="1"/>
          </p:nvPr>
        </p:nvSpPr>
        <p:spPr/>
        <p:txBody>
          <a:bodyPr>
            <a:normAutofit/>
          </a:bodyPr>
          <a:lstStyle/>
          <a:p>
            <a:pPr algn="ctr">
              <a:buNone/>
            </a:pPr>
            <a:endParaRPr lang="es-ES" sz="2100" i="1" dirty="0">
              <a:solidFill>
                <a:srgbClr val="006600"/>
              </a:solidFill>
            </a:endParaRPr>
          </a:p>
          <a:p>
            <a:pPr algn="ctr">
              <a:buNone/>
            </a:pPr>
            <a:r>
              <a:rPr lang="es-ES" sz="2100" dirty="0">
                <a:solidFill>
                  <a:srgbClr val="006600"/>
                </a:solidFill>
              </a:rPr>
              <a:t>   </a:t>
            </a:r>
          </a:p>
          <a:p>
            <a:pPr algn="ctr">
              <a:buNone/>
            </a:pPr>
            <a:endParaRPr lang="es-ES" sz="2200" dirty="0">
              <a:solidFill>
                <a:srgbClr val="006600"/>
              </a:solidFill>
            </a:endParaRPr>
          </a:p>
        </p:txBody>
      </p:sp>
      <p:pic>
        <p:nvPicPr>
          <p:cNvPr id="4100" name="Picture 4" descr="Descent from the Cross (Rembrant).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9832" y="2300266"/>
            <a:ext cx="3138971" cy="43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8472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200" i="1" dirty="0"/>
              <a:t>El ateísmo como negación de la culpa</a:t>
            </a:r>
            <a:endParaRPr lang="es-PE" sz="3200" i="1" dirty="0"/>
          </a:p>
        </p:txBody>
      </p:sp>
      <p:sp>
        <p:nvSpPr>
          <p:cNvPr id="3" name="2 Marcador de contenido"/>
          <p:cNvSpPr>
            <a:spLocks noGrp="1"/>
          </p:cNvSpPr>
          <p:nvPr>
            <p:ph idx="1"/>
          </p:nvPr>
        </p:nvSpPr>
        <p:spPr/>
        <p:txBody>
          <a:bodyPr>
            <a:normAutofit/>
          </a:bodyPr>
          <a:lstStyle/>
          <a:p>
            <a:pPr algn="ctr">
              <a:buNone/>
            </a:pPr>
            <a:endParaRPr lang="es-ES" sz="2100" i="1" dirty="0">
              <a:solidFill>
                <a:srgbClr val="006600"/>
              </a:solidFill>
            </a:endParaRPr>
          </a:p>
          <a:p>
            <a:pPr algn="ctr">
              <a:buNone/>
            </a:pPr>
            <a:r>
              <a:rPr lang="es-ES" sz="1800" i="1" dirty="0">
                <a:solidFill>
                  <a:srgbClr val="008000"/>
                </a:solidFill>
              </a:rPr>
              <a:t>“Sería lícito deducir de la incontenible decadencia de la fe en el Dios cristiano, que ya ahora se da una considerable decadencia de la conciencia de culpa (</a:t>
            </a:r>
            <a:r>
              <a:rPr lang="es-ES" sz="1800" dirty="0">
                <a:solidFill>
                  <a:srgbClr val="008000"/>
                </a:solidFill>
              </a:rPr>
              <a:t>Schuld</a:t>
            </a:r>
            <a:r>
              <a:rPr lang="es-ES" sz="1800" i="1" dirty="0">
                <a:solidFill>
                  <a:srgbClr val="008000"/>
                </a:solidFill>
              </a:rPr>
              <a:t>): más aún, no hay que rechazar la perspectiva de que la completa y definitiva victoria del ateísmo pudiera liberar a la humanidad de todo ese sentimiento de hallarse en deuda con su comienzo, con su </a:t>
            </a:r>
            <a:r>
              <a:rPr lang="es-ES" sz="1800" dirty="0">
                <a:solidFill>
                  <a:srgbClr val="008000"/>
                </a:solidFill>
              </a:rPr>
              <a:t>causa prima</a:t>
            </a:r>
            <a:r>
              <a:rPr lang="es-ES" sz="1800" i="1" dirty="0">
                <a:solidFill>
                  <a:srgbClr val="008000"/>
                </a:solidFill>
              </a:rPr>
              <a:t>. El ateísmo y una especie de </a:t>
            </a:r>
            <a:r>
              <a:rPr lang="es-ES" sz="1800" dirty="0">
                <a:solidFill>
                  <a:srgbClr val="008000"/>
                </a:solidFill>
              </a:rPr>
              <a:t>segunda inocencia </a:t>
            </a:r>
            <a:r>
              <a:rPr lang="es-ES" sz="1800" i="1" dirty="0">
                <a:solidFill>
                  <a:srgbClr val="008000"/>
                </a:solidFill>
              </a:rPr>
              <a:t>(</a:t>
            </a:r>
            <a:r>
              <a:rPr lang="es-ES" sz="1800" dirty="0">
                <a:solidFill>
                  <a:srgbClr val="008000"/>
                </a:solidFill>
              </a:rPr>
              <a:t>Unschuld</a:t>
            </a:r>
            <a:r>
              <a:rPr lang="es-ES" sz="1800" i="1" dirty="0">
                <a:solidFill>
                  <a:srgbClr val="008000"/>
                </a:solidFill>
              </a:rPr>
              <a:t>) se hallan ligados entre sí.”</a:t>
            </a:r>
            <a:r>
              <a:rPr lang="es-ES" sz="1800" dirty="0">
                <a:solidFill>
                  <a:srgbClr val="008000"/>
                </a:solidFill>
              </a:rPr>
              <a:t> (II.20)   </a:t>
            </a:r>
          </a:p>
          <a:p>
            <a:pPr algn="ctr">
              <a:buNone/>
            </a:pPr>
            <a:endParaRPr lang="es-ES" sz="1800" dirty="0">
              <a:solidFill>
                <a:srgbClr val="008000"/>
              </a:solidFill>
            </a:endParaRPr>
          </a:p>
          <a:p>
            <a:pPr algn="ctr">
              <a:buNone/>
            </a:pPr>
            <a:r>
              <a:rPr lang="es-ES" sz="1800" i="1" dirty="0">
                <a:solidFill>
                  <a:srgbClr val="008000"/>
                </a:solidFill>
              </a:rPr>
              <a:t>“¡Basta! ¡Basta! En este punto solo una cosa me conviene, callar: de lo contrario, atentaría contra algo que únicamente le está permitido a uno más joven, a uno más </a:t>
            </a:r>
            <a:r>
              <a:rPr lang="es-ES" sz="1800" i="1" dirty="0">
                <a:solidFill>
                  <a:srgbClr val="006600"/>
                </a:solidFill>
              </a:rPr>
              <a:t>«</a:t>
            </a:r>
            <a:r>
              <a:rPr lang="es-ES" sz="1800" i="1" dirty="0">
                <a:solidFill>
                  <a:srgbClr val="008000"/>
                </a:solidFill>
              </a:rPr>
              <a:t>futuro», a uno más fuerte que yo, – lo que únicamente le está permitido a </a:t>
            </a:r>
            <a:r>
              <a:rPr lang="es-ES" sz="1800" dirty="0">
                <a:solidFill>
                  <a:srgbClr val="008000"/>
                </a:solidFill>
              </a:rPr>
              <a:t>Zaratustra</a:t>
            </a:r>
            <a:r>
              <a:rPr lang="es-ES" sz="1800" i="1" dirty="0">
                <a:solidFill>
                  <a:srgbClr val="008000"/>
                </a:solidFill>
              </a:rPr>
              <a:t>, a </a:t>
            </a:r>
            <a:r>
              <a:rPr lang="es-ES" sz="1800" dirty="0">
                <a:solidFill>
                  <a:srgbClr val="008000"/>
                </a:solidFill>
              </a:rPr>
              <a:t>Zaratustra el ateo</a:t>
            </a:r>
            <a:r>
              <a:rPr lang="es-ES" sz="1800" i="1" dirty="0">
                <a:solidFill>
                  <a:srgbClr val="008000"/>
                </a:solidFill>
              </a:rPr>
              <a:t>…”</a:t>
            </a:r>
            <a:r>
              <a:rPr lang="es-ES" sz="1800" dirty="0">
                <a:solidFill>
                  <a:srgbClr val="008000"/>
                </a:solidFill>
              </a:rPr>
              <a:t> (II.25)</a:t>
            </a:r>
          </a:p>
          <a:p>
            <a:pPr algn="ctr">
              <a:buNone/>
            </a:pPr>
            <a:endParaRPr lang="es-ES" sz="2100" dirty="0">
              <a:solidFill>
                <a:srgbClr val="0066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6000" dirty="0"/>
              <a:t>  </a:t>
            </a:r>
            <a:endParaRPr lang="es-PE" sz="6000" dirty="0"/>
          </a:p>
        </p:txBody>
      </p:sp>
      <p:sp>
        <p:nvSpPr>
          <p:cNvPr id="3" name="2 Subtítulo"/>
          <p:cNvSpPr>
            <a:spLocks noGrp="1"/>
          </p:cNvSpPr>
          <p:nvPr>
            <p:ph type="subTitle" idx="1"/>
          </p:nvPr>
        </p:nvSpPr>
        <p:spPr/>
        <p:txBody>
          <a:bodyPr>
            <a:normAutofit/>
          </a:bodyPr>
          <a:lstStyle/>
          <a:p>
            <a:r>
              <a:rPr lang="es-ES" sz="2600" b="1" i="1" dirty="0"/>
              <a:t>La genealogía de la moral</a:t>
            </a:r>
            <a:endParaRPr lang="es-PE" sz="2600" b="1" i="1" dirty="0"/>
          </a:p>
        </p:txBody>
      </p:sp>
      <p:pic>
        <p:nvPicPr>
          <p:cNvPr id="1028" name="Picture 4" descr="http://upload.wikimedia.org/wikipedia/en/e/e1/Genealogie_der_Moral_cover.gif"/>
          <p:cNvPicPr>
            <a:picLocks noChangeAspect="1" noChangeArrowheads="1"/>
          </p:cNvPicPr>
          <p:nvPr/>
        </p:nvPicPr>
        <p:blipFill>
          <a:blip r:embed="rId2" cstate="print"/>
          <a:srcRect/>
          <a:stretch>
            <a:fillRect/>
          </a:stretch>
        </p:blipFill>
        <p:spPr bwMode="auto">
          <a:xfrm>
            <a:off x="4214810" y="142852"/>
            <a:ext cx="2362416" cy="3384000"/>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200" i="1" dirty="0"/>
              <a:t>Tratado tercero: </a:t>
            </a:r>
            <a:br>
              <a:rPr lang="es-ES" sz="3200" i="1" dirty="0"/>
            </a:br>
            <a:r>
              <a:rPr lang="es-ES" sz="3200" i="1" dirty="0"/>
              <a:t>¿Qué significan los ideales ascéticos? </a:t>
            </a:r>
            <a:endParaRPr lang="es-PE" sz="3200" i="1" dirty="0"/>
          </a:p>
        </p:txBody>
      </p:sp>
      <p:sp>
        <p:nvSpPr>
          <p:cNvPr id="3" name="2 Marcador de contenido"/>
          <p:cNvSpPr>
            <a:spLocks noGrp="1"/>
          </p:cNvSpPr>
          <p:nvPr>
            <p:ph idx="1"/>
          </p:nvPr>
        </p:nvSpPr>
        <p:spPr/>
        <p:txBody>
          <a:bodyPr>
            <a:normAutofit/>
          </a:bodyPr>
          <a:lstStyle/>
          <a:p>
            <a:r>
              <a:rPr lang="es-ES" sz="2400" dirty="0"/>
              <a:t>Lo ascético ha sido reivindicado fervientemente por la tradición filosófica </a:t>
            </a:r>
            <a:r>
              <a:rPr lang="es-ES" sz="2400" i="1" dirty="0">
                <a:solidFill>
                  <a:schemeClr val="tx1">
                    <a:lumMod val="50000"/>
                    <a:lumOff val="50000"/>
                  </a:schemeClr>
                </a:solidFill>
              </a:rPr>
              <a:t>en tanto camino de independencia</a:t>
            </a:r>
            <a:r>
              <a:rPr lang="es-ES" sz="2400" dirty="0"/>
              <a:t>.</a:t>
            </a:r>
          </a:p>
          <a:p>
            <a:r>
              <a:rPr lang="es-ES" sz="2400" dirty="0"/>
              <a:t>El ascetismo filosófico tiene muchos paralelos con los tres votos sacerdotales: pobreza, humildad y castidad.-</a:t>
            </a:r>
          </a:p>
          <a:p>
            <a:pPr marL="1133856" lvl="2" indent="-457200">
              <a:buClr>
                <a:schemeClr val="accent6">
                  <a:lumMod val="75000"/>
                </a:schemeClr>
              </a:buClr>
              <a:buFont typeface="+mj-lt"/>
              <a:buAutoNum type="arabicPeriod"/>
            </a:pPr>
            <a:r>
              <a:rPr lang="es-ES" sz="1950" b="1" dirty="0">
                <a:solidFill>
                  <a:srgbClr val="336699"/>
                </a:solidFill>
              </a:rPr>
              <a:t>Inicialmente se trató de una estrategia adecuada </a:t>
            </a:r>
            <a:r>
              <a:rPr lang="es-ES" sz="1950" b="1" i="1" dirty="0">
                <a:solidFill>
                  <a:srgbClr val="336699"/>
                </a:solidFill>
              </a:rPr>
              <a:t>para realizar su labor de contemplación.</a:t>
            </a:r>
            <a:endParaRPr lang="es-ES" sz="1950" b="1" dirty="0">
              <a:solidFill>
                <a:srgbClr val="336699"/>
              </a:solidFill>
            </a:endParaRPr>
          </a:p>
          <a:p>
            <a:pPr marL="1133856" lvl="2" indent="-457200">
              <a:buClr>
                <a:schemeClr val="accent6">
                  <a:lumMod val="75000"/>
                </a:schemeClr>
              </a:buClr>
              <a:buFont typeface="+mj-lt"/>
              <a:buAutoNum type="arabicPeriod"/>
            </a:pPr>
            <a:r>
              <a:rPr lang="es-ES" sz="1950" b="1" dirty="0">
                <a:solidFill>
                  <a:srgbClr val="336699"/>
                </a:solidFill>
              </a:rPr>
              <a:t>En tanto despreciado por la sociedad, el sacerdote-filósofo tuvo que hacerse valer infundiendo temor </a:t>
            </a:r>
            <a:r>
              <a:rPr lang="es-ES" sz="1950" b="1" i="1" dirty="0">
                <a:solidFill>
                  <a:srgbClr val="336699"/>
                </a:solidFill>
              </a:rPr>
              <a:t>por vía de la crueldad</a:t>
            </a:r>
            <a:r>
              <a:rPr lang="es-ES" sz="1950" b="1" dirty="0">
                <a:solidFill>
                  <a:srgbClr val="336699"/>
                </a:solidFill>
              </a:rPr>
              <a:t> (hacia sí mismo y hacia los demás).</a:t>
            </a:r>
          </a:p>
          <a:p>
            <a:pPr marL="1133856" lvl="2" indent="-457200">
              <a:buClr>
                <a:schemeClr val="accent6">
                  <a:lumMod val="75000"/>
                </a:schemeClr>
              </a:buClr>
              <a:buFont typeface="+mj-lt"/>
              <a:buAutoNum type="arabicPeriod"/>
            </a:pPr>
            <a:r>
              <a:rPr lang="es-ES" sz="1950" b="1" dirty="0">
                <a:solidFill>
                  <a:srgbClr val="336699"/>
                </a:solidFill>
              </a:rPr>
              <a:t>Pero… ¿qué sentido tiene dicho ideal </a:t>
            </a:r>
            <a:r>
              <a:rPr lang="es-ES" sz="1950" b="1" i="1" dirty="0">
                <a:solidFill>
                  <a:srgbClr val="336699"/>
                </a:solidFill>
              </a:rPr>
              <a:t>ahora</a:t>
            </a:r>
            <a:r>
              <a:rPr lang="es-ES" sz="1950" b="1" dirty="0">
                <a:solidFill>
                  <a:srgbClr val="336699"/>
                </a:solidFill>
              </a:rPr>
              <a:t>?</a:t>
            </a:r>
            <a:endParaRPr lang="es-PE" sz="1950" b="1" dirty="0">
              <a:solidFill>
                <a:srgbClr val="33669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200" i="1" dirty="0"/>
              <a:t>Tratado tercero: </a:t>
            </a:r>
            <a:br>
              <a:rPr lang="es-ES" sz="3200" i="1" dirty="0"/>
            </a:br>
            <a:r>
              <a:rPr lang="es-ES" sz="3200" i="1" dirty="0"/>
              <a:t>¿Qué significan los ideales ascéticos? </a:t>
            </a:r>
            <a:endParaRPr lang="es-PE" sz="3200" i="1" dirty="0"/>
          </a:p>
        </p:txBody>
      </p:sp>
      <p:sp>
        <p:nvSpPr>
          <p:cNvPr id="3" name="2 Marcador de contenido"/>
          <p:cNvSpPr>
            <a:spLocks noGrp="1"/>
          </p:cNvSpPr>
          <p:nvPr>
            <p:ph idx="1"/>
          </p:nvPr>
        </p:nvSpPr>
        <p:spPr/>
        <p:txBody>
          <a:bodyPr>
            <a:normAutofit/>
          </a:bodyPr>
          <a:lstStyle/>
          <a:p>
            <a:r>
              <a:rPr lang="es-ES" sz="2200" dirty="0"/>
              <a:t>Lo ascético significa ahora:</a:t>
            </a:r>
          </a:p>
          <a:p>
            <a:pPr lvl="2">
              <a:buClr>
                <a:schemeClr val="accent2">
                  <a:lumMod val="75000"/>
                </a:schemeClr>
              </a:buClr>
              <a:buFont typeface="Wingdings" pitchFamily="2" charset="2"/>
              <a:buChar char="Ø"/>
            </a:pPr>
            <a:r>
              <a:rPr lang="es-ES" sz="1700" b="1" i="1" dirty="0">
                <a:solidFill>
                  <a:schemeClr val="accent6">
                    <a:lumMod val="75000"/>
                  </a:schemeClr>
                </a:solidFill>
              </a:rPr>
              <a:t>manifestación de la vida </a:t>
            </a:r>
            <a:r>
              <a:rPr lang="es-ES" sz="1700" b="1" i="1" dirty="0">
                <a:solidFill>
                  <a:schemeClr val="accent6">
                    <a:lumMod val="50000"/>
                  </a:schemeClr>
                </a:solidFill>
              </a:rPr>
              <a:t>negándose a sí misma</a:t>
            </a:r>
            <a:r>
              <a:rPr lang="es-ES" sz="1700" b="1" i="1" dirty="0">
                <a:solidFill>
                  <a:schemeClr val="accent6">
                    <a:lumMod val="75000"/>
                  </a:schemeClr>
                </a:solidFill>
              </a:rPr>
              <a:t>;</a:t>
            </a:r>
          </a:p>
          <a:p>
            <a:pPr lvl="2">
              <a:buClr>
                <a:schemeClr val="accent2">
                  <a:lumMod val="75000"/>
                </a:schemeClr>
              </a:buClr>
              <a:buFont typeface="Wingdings" pitchFamily="2" charset="2"/>
              <a:buChar char="Ø"/>
            </a:pPr>
            <a:r>
              <a:rPr lang="es-ES" sz="1700" b="1" i="1" dirty="0">
                <a:solidFill>
                  <a:schemeClr val="accent6">
                    <a:lumMod val="75000"/>
                  </a:schemeClr>
                </a:solidFill>
              </a:rPr>
              <a:t>exteriorización del sentimiento de creencia en un </a:t>
            </a:r>
            <a:r>
              <a:rPr lang="es-ES" sz="1700" b="1" i="1" dirty="0">
                <a:solidFill>
                  <a:schemeClr val="accent6">
                    <a:lumMod val="50000"/>
                  </a:schemeClr>
                </a:solidFill>
              </a:rPr>
              <a:t>mundo trascendente ficticio</a:t>
            </a:r>
            <a:r>
              <a:rPr lang="es-ES" sz="1700" b="1" i="1" dirty="0">
                <a:solidFill>
                  <a:schemeClr val="accent6">
                    <a:lumMod val="75000"/>
                  </a:schemeClr>
                </a:solidFill>
              </a:rPr>
              <a:t>;</a:t>
            </a:r>
          </a:p>
          <a:p>
            <a:pPr lvl="2">
              <a:buClr>
                <a:schemeClr val="accent2">
                  <a:lumMod val="75000"/>
                </a:schemeClr>
              </a:buClr>
              <a:buFont typeface="Wingdings" pitchFamily="2" charset="2"/>
              <a:buChar char="Ø"/>
            </a:pPr>
            <a:r>
              <a:rPr lang="es-ES" sz="1700" b="1" i="1" dirty="0">
                <a:solidFill>
                  <a:schemeClr val="accent6">
                    <a:lumMod val="75000"/>
                  </a:schemeClr>
                </a:solidFill>
              </a:rPr>
              <a:t>negación de </a:t>
            </a:r>
            <a:r>
              <a:rPr lang="es-ES" sz="1700" b="1" i="1" dirty="0">
                <a:solidFill>
                  <a:schemeClr val="accent6">
                    <a:lumMod val="50000"/>
                  </a:schemeClr>
                </a:solidFill>
              </a:rPr>
              <a:t>la más auténtica razón</a:t>
            </a:r>
            <a:r>
              <a:rPr lang="es-ES" sz="1700" b="1" i="1" dirty="0">
                <a:solidFill>
                  <a:schemeClr val="accent6">
                    <a:lumMod val="75000"/>
                  </a:schemeClr>
                </a:solidFill>
              </a:rPr>
              <a:t>, ligada al mundo verdadero.</a:t>
            </a:r>
          </a:p>
          <a:p>
            <a:pPr marL="109728" indent="0">
              <a:buNone/>
            </a:pPr>
            <a:endParaRPr lang="es-ES" sz="2000" dirty="0"/>
          </a:p>
          <a:p>
            <a:r>
              <a:rPr lang="es-ES" sz="2200" dirty="0"/>
              <a:t>Todo esto es una serie de síntomas de una perversidad moral marcada por una doble dimensión:</a:t>
            </a:r>
          </a:p>
          <a:p>
            <a:pPr lvl="2">
              <a:buFont typeface="Wingdings" pitchFamily="2" charset="2"/>
              <a:buChar char="Ø"/>
            </a:pPr>
            <a:r>
              <a:rPr lang="es-ES" sz="1700" b="1" i="1" dirty="0">
                <a:solidFill>
                  <a:schemeClr val="accent1">
                    <a:lumMod val="75000"/>
                  </a:schemeClr>
                </a:solidFill>
              </a:rPr>
              <a:t>la necesidad de los hombres débiles de contar con una explicación para su dolor de parte del sacerdote;</a:t>
            </a:r>
          </a:p>
          <a:p>
            <a:pPr lvl="2">
              <a:buFont typeface="Wingdings" pitchFamily="2" charset="2"/>
              <a:buChar char="Ø"/>
            </a:pPr>
            <a:r>
              <a:rPr lang="es-ES" sz="1700" b="1" i="1" dirty="0">
                <a:solidFill>
                  <a:schemeClr val="accent1">
                    <a:lumMod val="75000"/>
                  </a:schemeClr>
                </a:solidFill>
              </a:rPr>
              <a:t>la cura que ofrece el sacerdote envenenando las heridas de los enfermos.</a:t>
            </a:r>
          </a:p>
          <a:p>
            <a:endParaRPr lang="es-ES" sz="2600" dirty="0"/>
          </a:p>
          <a:p>
            <a:pPr>
              <a:buNone/>
            </a:pPr>
            <a:endParaRPr lang="es-ES" sz="2400" dirty="0"/>
          </a:p>
          <a:p>
            <a:endParaRPr lang="es-PE" sz="2150" dirty="0">
              <a:solidFill>
                <a:srgbClr val="336699"/>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2600" b="1" i="1" dirty="0"/>
              <a:t>La caverna del asceta, </a:t>
            </a:r>
            <a:br>
              <a:rPr lang="es-ES" sz="2600" b="1" i="1" dirty="0"/>
            </a:br>
            <a:r>
              <a:rPr lang="es-ES" sz="2600" b="1" i="1" dirty="0"/>
              <a:t>la caverna de la negación de la vida</a:t>
            </a:r>
            <a:endParaRPr lang="es-PE" sz="2600" b="1" i="1" dirty="0"/>
          </a:p>
        </p:txBody>
      </p:sp>
      <p:sp>
        <p:nvSpPr>
          <p:cNvPr id="3" name="2 Marcador de contenido"/>
          <p:cNvSpPr>
            <a:spLocks noGrp="1"/>
          </p:cNvSpPr>
          <p:nvPr>
            <p:ph idx="1"/>
          </p:nvPr>
        </p:nvSpPr>
        <p:spPr/>
        <p:txBody>
          <a:bodyPr>
            <a:normAutofit/>
          </a:bodyPr>
          <a:lstStyle/>
          <a:p>
            <a:pPr>
              <a:buNone/>
            </a:pPr>
            <a:endParaRPr lang="es-ES" sz="2400" dirty="0"/>
          </a:p>
          <a:p>
            <a:endParaRPr lang="es-PE" sz="2150" dirty="0">
              <a:solidFill>
                <a:srgbClr val="336699"/>
              </a:solidFill>
            </a:endParaRPr>
          </a:p>
        </p:txBody>
      </p:sp>
      <p:pic>
        <p:nvPicPr>
          <p:cNvPr id="4" name="Picture 2" descr="Resultado de imagen para rembrandt philosoph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2" y="2564904"/>
            <a:ext cx="4683150" cy="388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200" i="1" dirty="0"/>
              <a:t>Tratado tercero: </a:t>
            </a:r>
            <a:br>
              <a:rPr lang="es-ES" sz="3200" i="1" dirty="0"/>
            </a:br>
            <a:r>
              <a:rPr lang="es-ES" sz="3200" i="1" dirty="0"/>
              <a:t>¿Qué significan los ideales ascéticos? </a:t>
            </a:r>
            <a:endParaRPr lang="es-PE" sz="3200" i="1" dirty="0"/>
          </a:p>
        </p:txBody>
      </p:sp>
      <p:sp>
        <p:nvSpPr>
          <p:cNvPr id="3" name="2 Marcador de contenido"/>
          <p:cNvSpPr>
            <a:spLocks noGrp="1"/>
          </p:cNvSpPr>
          <p:nvPr>
            <p:ph idx="1"/>
          </p:nvPr>
        </p:nvSpPr>
        <p:spPr/>
        <p:txBody>
          <a:bodyPr>
            <a:normAutofit/>
          </a:bodyPr>
          <a:lstStyle/>
          <a:p>
            <a:r>
              <a:rPr lang="es-ES" sz="2400" dirty="0"/>
              <a:t>Esta perversidad moral es posible porque hasta ahora solo ha existido un ideal imperante en la tradición cultural cristiana.   </a:t>
            </a:r>
          </a:p>
          <a:p>
            <a:pPr algn="ctr">
              <a:buNone/>
            </a:pPr>
            <a:r>
              <a:rPr lang="es-ES" sz="2100" i="1" dirty="0">
                <a:solidFill>
                  <a:srgbClr val="006666"/>
                </a:solidFill>
              </a:rPr>
              <a:t>“¿Qué significan los ideales ascéticos? – Entre gentes fisiológicamente lisiadas y destempladas, un intento de encontrarse </a:t>
            </a:r>
            <a:r>
              <a:rPr lang="es-ES" sz="2100" i="1" dirty="0">
                <a:solidFill>
                  <a:srgbClr val="006666"/>
                </a:solidFill>
                <a:latin typeface="Georgia"/>
              </a:rPr>
              <a:t>«</a:t>
            </a:r>
            <a:r>
              <a:rPr lang="es-ES" sz="2100" i="1" dirty="0">
                <a:solidFill>
                  <a:srgbClr val="006666"/>
                </a:solidFill>
              </a:rPr>
              <a:t>demasiado buenas</a:t>
            </a:r>
            <a:r>
              <a:rPr lang="es-ES" sz="2100" i="1" dirty="0">
                <a:solidFill>
                  <a:srgbClr val="006666"/>
                </a:solidFill>
                <a:latin typeface="Georgia"/>
              </a:rPr>
              <a:t>»</a:t>
            </a:r>
            <a:r>
              <a:rPr lang="es-ES" sz="2100" i="1" dirty="0">
                <a:solidFill>
                  <a:srgbClr val="006666"/>
                </a:solidFill>
              </a:rPr>
              <a:t> para este mundo, una forma sagrada de desenfreno, su principal recurso en la lucha contra el lento dolor y contra el aburrimiento.</a:t>
            </a:r>
          </a:p>
          <a:p>
            <a:pPr algn="ctr">
              <a:buNone/>
            </a:pPr>
            <a:r>
              <a:rPr lang="es-ES" sz="2100" i="1" dirty="0">
                <a:solidFill>
                  <a:srgbClr val="006666"/>
                </a:solidFill>
              </a:rPr>
              <a:t>Entre sacerdotes, la auténtica fe sacerdotal, su mejor instrumento de poder, y también la </a:t>
            </a:r>
            <a:r>
              <a:rPr lang="es-ES" sz="2100" i="1" dirty="0">
                <a:solidFill>
                  <a:srgbClr val="006666"/>
                </a:solidFill>
                <a:latin typeface="Georgia"/>
              </a:rPr>
              <a:t>«</a:t>
            </a:r>
            <a:r>
              <a:rPr lang="es-ES" sz="2100" i="1" dirty="0">
                <a:solidFill>
                  <a:srgbClr val="006666"/>
                </a:solidFill>
              </a:rPr>
              <a:t>suprema</a:t>
            </a:r>
            <a:r>
              <a:rPr lang="es-ES" sz="2100" i="1" dirty="0">
                <a:solidFill>
                  <a:srgbClr val="006666"/>
                </a:solidFill>
                <a:latin typeface="Georgia"/>
              </a:rPr>
              <a:t>»</a:t>
            </a:r>
            <a:r>
              <a:rPr lang="es-ES" sz="2100" i="1" dirty="0">
                <a:solidFill>
                  <a:srgbClr val="006666"/>
                </a:solidFill>
              </a:rPr>
              <a:t> autorización para el mismo.” </a:t>
            </a:r>
            <a:r>
              <a:rPr lang="es-ES" sz="2100" dirty="0">
                <a:solidFill>
                  <a:srgbClr val="006666"/>
                </a:solidFill>
              </a:rPr>
              <a:t>(III.1)</a:t>
            </a:r>
          </a:p>
          <a:p>
            <a:endParaRPr lang="es-ES" sz="2400" dirty="0"/>
          </a:p>
          <a:p>
            <a:endParaRPr lang="es-PE" sz="2150" dirty="0">
              <a:solidFill>
                <a:srgbClr val="336699"/>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200" i="1" dirty="0"/>
              <a:t>Tratado tercero: </a:t>
            </a:r>
            <a:br>
              <a:rPr lang="es-ES" sz="3200" i="1" dirty="0"/>
            </a:br>
            <a:r>
              <a:rPr lang="es-ES" sz="3200" i="1" dirty="0"/>
              <a:t>¿Qué significan los ideales ascéticos? </a:t>
            </a:r>
            <a:endParaRPr lang="es-PE" sz="3200" i="1" dirty="0"/>
          </a:p>
        </p:txBody>
      </p:sp>
      <p:sp>
        <p:nvSpPr>
          <p:cNvPr id="3" name="2 Marcador de contenido"/>
          <p:cNvSpPr>
            <a:spLocks noGrp="1"/>
          </p:cNvSpPr>
          <p:nvPr>
            <p:ph idx="1"/>
          </p:nvPr>
        </p:nvSpPr>
        <p:spPr/>
        <p:txBody>
          <a:bodyPr>
            <a:normAutofit/>
          </a:bodyPr>
          <a:lstStyle/>
          <a:p>
            <a:pPr algn="ctr">
              <a:buNone/>
            </a:pPr>
            <a:r>
              <a:rPr lang="es-ES" sz="2050" i="1" dirty="0">
                <a:solidFill>
                  <a:srgbClr val="006666"/>
                </a:solidFill>
              </a:rPr>
              <a:t>“Finalmente, entre santos, un pretexto para el letargo invernal, su descanso en la nada (</a:t>
            </a:r>
            <a:r>
              <a:rPr lang="es-ES" sz="2050" i="1" dirty="0">
                <a:solidFill>
                  <a:srgbClr val="006666"/>
                </a:solidFill>
                <a:latin typeface="Georgia"/>
              </a:rPr>
              <a:t>«</a:t>
            </a:r>
            <a:r>
              <a:rPr lang="es-ES" sz="2050" i="1" dirty="0">
                <a:solidFill>
                  <a:srgbClr val="006666"/>
                </a:solidFill>
              </a:rPr>
              <a:t>Dios</a:t>
            </a:r>
            <a:r>
              <a:rPr lang="es-ES" sz="2050" i="1" dirty="0">
                <a:solidFill>
                  <a:srgbClr val="006666"/>
                </a:solidFill>
                <a:latin typeface="Georgia"/>
              </a:rPr>
              <a:t>»</a:t>
            </a:r>
            <a:r>
              <a:rPr lang="es-ES" sz="2050" i="1" dirty="0">
                <a:solidFill>
                  <a:srgbClr val="006666"/>
                </a:solidFill>
              </a:rPr>
              <a:t>).” </a:t>
            </a:r>
            <a:r>
              <a:rPr lang="es-ES" sz="2050" dirty="0">
                <a:solidFill>
                  <a:srgbClr val="006666"/>
                </a:solidFill>
              </a:rPr>
              <a:t>(III.1)</a:t>
            </a:r>
          </a:p>
          <a:p>
            <a:pPr algn="ctr">
              <a:buNone/>
            </a:pPr>
            <a:endParaRPr lang="es-ES" sz="2050" dirty="0">
              <a:solidFill>
                <a:srgbClr val="006666"/>
              </a:solidFill>
            </a:endParaRPr>
          </a:p>
          <a:p>
            <a:pPr algn="ctr">
              <a:buNone/>
            </a:pPr>
            <a:r>
              <a:rPr lang="es-ES" sz="2050" i="1" dirty="0">
                <a:solidFill>
                  <a:srgbClr val="006666"/>
                </a:solidFill>
              </a:rPr>
              <a:t>“Ese odio contra lo humano, más aún, contra lo animal, más aún, contra lo material, esa repugnancia ante los sentidos, ante la razón misma, el miedo a la felicidad y a la belleza, ese anhelo de apartarse de toda apariencia, cambio, devenir, muerte, deseo, anhelo mismo – ¡todo eso es </a:t>
            </a:r>
            <a:r>
              <a:rPr lang="es-ES" sz="2050" dirty="0">
                <a:solidFill>
                  <a:srgbClr val="006666"/>
                </a:solidFill>
              </a:rPr>
              <a:t>una voluntad de la nada</a:t>
            </a:r>
            <a:r>
              <a:rPr lang="es-ES" sz="2050" i="1" dirty="0">
                <a:solidFill>
                  <a:srgbClr val="006666"/>
                </a:solidFill>
              </a:rPr>
              <a:t>, una aversión contra la vida, un rechazo de los presupuestos más fundamentales de la vida, pero es, y no deja de ser </a:t>
            </a:r>
            <a:r>
              <a:rPr lang="es-ES" sz="2050" dirty="0">
                <a:solidFill>
                  <a:srgbClr val="006666"/>
                </a:solidFill>
              </a:rPr>
              <a:t>una voluntad</a:t>
            </a:r>
            <a:r>
              <a:rPr lang="es-ES" sz="2050" i="1" dirty="0">
                <a:solidFill>
                  <a:srgbClr val="006666"/>
                </a:solidFill>
              </a:rPr>
              <a:t>! El hombre prefiere querer </a:t>
            </a:r>
            <a:r>
              <a:rPr lang="es-ES" sz="2050" dirty="0">
                <a:solidFill>
                  <a:srgbClr val="006666"/>
                </a:solidFill>
              </a:rPr>
              <a:t>la nada a no querer</a:t>
            </a:r>
            <a:r>
              <a:rPr lang="es-ES" sz="2050" i="1" dirty="0">
                <a:solidFill>
                  <a:srgbClr val="006666"/>
                </a:solidFill>
              </a:rPr>
              <a:t>…” </a:t>
            </a:r>
            <a:r>
              <a:rPr lang="es-ES" sz="2050" dirty="0">
                <a:solidFill>
                  <a:srgbClr val="006666"/>
                </a:solidFill>
              </a:rPr>
              <a:t>(III.28)</a:t>
            </a:r>
          </a:p>
          <a:p>
            <a:endParaRPr lang="es-ES" sz="2400" dirty="0"/>
          </a:p>
          <a:p>
            <a:endParaRPr lang="es-PE" sz="2150" dirty="0">
              <a:solidFill>
                <a:srgbClr val="336699"/>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200" i="1" dirty="0"/>
              <a:t>Tratado tercero: </a:t>
            </a:r>
            <a:br>
              <a:rPr lang="es-ES" sz="3200" i="1" dirty="0"/>
            </a:br>
            <a:r>
              <a:rPr lang="es-ES" sz="3200" i="1" dirty="0"/>
              <a:t>¿Qué significan los ideales ascéticos? </a:t>
            </a:r>
            <a:endParaRPr lang="es-PE" sz="3200" i="1" dirty="0"/>
          </a:p>
        </p:txBody>
      </p:sp>
      <p:sp>
        <p:nvSpPr>
          <p:cNvPr id="3" name="2 Marcador de contenido"/>
          <p:cNvSpPr>
            <a:spLocks noGrp="1"/>
          </p:cNvSpPr>
          <p:nvPr>
            <p:ph idx="1"/>
          </p:nvPr>
        </p:nvSpPr>
        <p:spPr/>
        <p:txBody>
          <a:bodyPr>
            <a:normAutofit/>
          </a:bodyPr>
          <a:lstStyle/>
          <a:p>
            <a:pPr algn="ctr">
              <a:buNone/>
            </a:pPr>
            <a:r>
              <a:rPr lang="es-ES" sz="2050" i="1" dirty="0">
                <a:solidFill>
                  <a:srgbClr val="006666"/>
                </a:solidFill>
              </a:rPr>
              <a:t>“¡Fuera ese </a:t>
            </a:r>
            <a:r>
              <a:rPr lang="es-ES" sz="2050" i="1" dirty="0">
                <a:solidFill>
                  <a:srgbClr val="006666"/>
                </a:solidFill>
                <a:latin typeface="Georgia"/>
              </a:rPr>
              <a:t>«</a:t>
            </a:r>
            <a:r>
              <a:rPr lang="es-ES" sz="2050" i="1" dirty="0">
                <a:solidFill>
                  <a:srgbClr val="006666"/>
                </a:solidFill>
              </a:rPr>
              <a:t>mundo puesto al revés</a:t>
            </a:r>
            <a:r>
              <a:rPr lang="es-ES" sz="2050" i="1" dirty="0">
                <a:solidFill>
                  <a:srgbClr val="006666"/>
                </a:solidFill>
                <a:latin typeface="Georgia"/>
              </a:rPr>
              <a:t>»</a:t>
            </a:r>
            <a:r>
              <a:rPr lang="es-ES" sz="2050" i="1" dirty="0">
                <a:solidFill>
                  <a:srgbClr val="006666"/>
                </a:solidFill>
              </a:rPr>
              <a:t>! ¡Fuera ese ignominioso reblandecimiento del sentimiento! Que los enfermos no pongan enfermos a los sanos – y esto es lo que significaría tal reblandecimiento – debería ser el supremo punto de vista en la tierra – mas para ello se necesita, antes que nada, que los sanos permanezcan  </a:t>
            </a:r>
            <a:r>
              <a:rPr lang="es-ES" sz="2050" dirty="0">
                <a:solidFill>
                  <a:srgbClr val="006666"/>
                </a:solidFill>
              </a:rPr>
              <a:t>separados</a:t>
            </a:r>
            <a:r>
              <a:rPr lang="es-ES" sz="2050" i="1" dirty="0">
                <a:solidFill>
                  <a:srgbClr val="006666"/>
                </a:solidFill>
              </a:rPr>
              <a:t> de los enfermos. ¿O acaso su misión consistirá en ser enfermeros o médicos?... Mas ésta sería la peor manera de desconocer y negar su tarea – ¡lo superior no debe degradarse a ser el instrumento de lo inferior, el pathos de la distancia debe mantener separadas, también, por toda la eternidad, las respectivas tareas!” </a:t>
            </a:r>
            <a:r>
              <a:rPr lang="es-ES" sz="2050" dirty="0">
                <a:solidFill>
                  <a:srgbClr val="006666"/>
                </a:solidFill>
              </a:rPr>
              <a:t>(III.15)</a:t>
            </a:r>
          </a:p>
          <a:p>
            <a:endParaRPr lang="es-ES" sz="2400" dirty="0"/>
          </a:p>
          <a:p>
            <a:endParaRPr lang="es-PE" sz="2150" dirty="0">
              <a:solidFill>
                <a:srgbClr val="336699"/>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Bibliografía </a:t>
            </a:r>
            <a:endParaRPr lang="es-PE" dirty="0"/>
          </a:p>
        </p:txBody>
      </p:sp>
      <p:sp>
        <p:nvSpPr>
          <p:cNvPr id="3" name="2 Marcador de contenido"/>
          <p:cNvSpPr>
            <a:spLocks noGrp="1"/>
          </p:cNvSpPr>
          <p:nvPr>
            <p:ph idx="1"/>
          </p:nvPr>
        </p:nvSpPr>
        <p:spPr/>
        <p:txBody>
          <a:bodyPr>
            <a:normAutofit/>
          </a:bodyPr>
          <a:lstStyle/>
          <a:p>
            <a:pPr>
              <a:buNone/>
            </a:pPr>
            <a:endParaRPr lang="es-ES" sz="1800" b="1" dirty="0"/>
          </a:p>
          <a:p>
            <a:pPr>
              <a:buNone/>
            </a:pPr>
            <a:r>
              <a:rPr lang="es-ES" sz="1700" b="1" dirty="0"/>
              <a:t>Fuentes primarias.-</a:t>
            </a:r>
          </a:p>
          <a:p>
            <a:pPr>
              <a:buNone/>
            </a:pPr>
            <a:r>
              <a:rPr lang="es-ES" sz="1700" dirty="0"/>
              <a:t>NIETZSCHE, Friedrich</a:t>
            </a:r>
          </a:p>
          <a:p>
            <a:pPr>
              <a:buNone/>
            </a:pPr>
            <a:r>
              <a:rPr lang="es-PE" sz="1700" dirty="0"/>
              <a:t>2013   </a:t>
            </a:r>
            <a:r>
              <a:rPr lang="es-PE" sz="1700" i="1" dirty="0"/>
              <a:t>La genealogía de la moral</a:t>
            </a:r>
            <a:r>
              <a:rPr lang="es-PE" sz="1700" dirty="0"/>
              <a:t>. Madrid: Alianza Editorial.</a:t>
            </a:r>
            <a:endParaRPr lang="es-ES" sz="1700" dirty="0"/>
          </a:p>
          <a:p>
            <a:pPr>
              <a:buNone/>
            </a:pPr>
            <a:r>
              <a:rPr lang="es-ES" sz="1700" dirty="0"/>
              <a:t>1981   </a:t>
            </a:r>
            <a:r>
              <a:rPr lang="es-ES" sz="1700" i="1" dirty="0"/>
              <a:t>Ecce homo</a:t>
            </a:r>
            <a:r>
              <a:rPr lang="es-ES" sz="1700" dirty="0"/>
              <a:t>. Madrid. Alianza Editorial.</a:t>
            </a:r>
          </a:p>
          <a:p>
            <a:pPr>
              <a:buNone/>
            </a:pPr>
            <a:endParaRPr lang="es-ES" sz="1700" dirty="0"/>
          </a:p>
          <a:p>
            <a:pPr>
              <a:buNone/>
            </a:pPr>
            <a:r>
              <a:rPr lang="es-ES" sz="1700" b="1" dirty="0"/>
              <a:t>Fuentes secundarias.-</a:t>
            </a:r>
          </a:p>
          <a:p>
            <a:pPr>
              <a:buNone/>
            </a:pPr>
            <a:r>
              <a:rPr lang="es-ES" sz="1700" dirty="0"/>
              <a:t>FINK, Eugen</a:t>
            </a:r>
          </a:p>
          <a:p>
            <a:pPr>
              <a:buNone/>
            </a:pPr>
            <a:r>
              <a:rPr lang="es-ES" sz="1700" dirty="0"/>
              <a:t>1989   </a:t>
            </a:r>
            <a:r>
              <a:rPr lang="es-ES" sz="1700" i="1" dirty="0"/>
              <a:t>La filosofía de Nietzsche</a:t>
            </a:r>
            <a:r>
              <a:rPr lang="es-ES" sz="1700" dirty="0"/>
              <a:t>. Madrid: Alianza Editorial. </a:t>
            </a:r>
          </a:p>
          <a:p>
            <a:pPr>
              <a:buNone/>
            </a:pPr>
            <a:endParaRPr lang="es-ES" sz="1700" dirty="0"/>
          </a:p>
          <a:p>
            <a:pPr>
              <a:buNone/>
            </a:pPr>
            <a:endParaRPr lang="es-ES" sz="1700" dirty="0"/>
          </a:p>
          <a:p>
            <a:pPr>
              <a:buNone/>
            </a:pPr>
            <a:endParaRPr lang="es-ES" sz="1600" dirty="0"/>
          </a:p>
          <a:p>
            <a:pPr>
              <a:buNone/>
            </a:pPr>
            <a:endParaRPr lang="es-ES" sz="1700" dirty="0"/>
          </a:p>
          <a:p>
            <a:pPr>
              <a:spcBef>
                <a:spcPts val="0"/>
              </a:spcBef>
              <a:buNone/>
            </a:pPr>
            <a:endParaRPr lang="es-ES" sz="1800" dirty="0"/>
          </a:p>
          <a:p>
            <a:pPr>
              <a:buNone/>
            </a:pPr>
            <a:endParaRPr lang="es-PE" sz="1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t>Bibliografía </a:t>
            </a:r>
            <a:endParaRPr lang="es-PE" dirty="0"/>
          </a:p>
        </p:txBody>
      </p:sp>
      <p:sp>
        <p:nvSpPr>
          <p:cNvPr id="3" name="2 Marcador de contenido"/>
          <p:cNvSpPr>
            <a:spLocks noGrp="1"/>
          </p:cNvSpPr>
          <p:nvPr>
            <p:ph idx="1"/>
          </p:nvPr>
        </p:nvSpPr>
        <p:spPr/>
        <p:txBody>
          <a:bodyPr>
            <a:normAutofit/>
          </a:bodyPr>
          <a:lstStyle/>
          <a:p>
            <a:pPr>
              <a:buNone/>
            </a:pPr>
            <a:endParaRPr lang="es-ES" sz="1800" b="1" dirty="0"/>
          </a:p>
          <a:p>
            <a:pPr>
              <a:buNone/>
            </a:pPr>
            <a:r>
              <a:rPr lang="es-ES" sz="1700" b="1" dirty="0"/>
              <a:t>Fuentes secundarias.-</a:t>
            </a:r>
          </a:p>
          <a:p>
            <a:pPr>
              <a:spcBef>
                <a:spcPts val="0"/>
              </a:spcBef>
              <a:buNone/>
            </a:pPr>
            <a:r>
              <a:rPr lang="es-ES" sz="1700" dirty="0"/>
              <a:t>LAISECA, Laura</a:t>
            </a:r>
          </a:p>
          <a:p>
            <a:pPr>
              <a:spcBef>
                <a:spcPts val="0"/>
              </a:spcBef>
              <a:buNone/>
            </a:pPr>
            <a:r>
              <a:rPr lang="es-ES" sz="1700" dirty="0"/>
              <a:t>2001   </a:t>
            </a:r>
            <a:r>
              <a:rPr lang="es-ES" sz="1700" i="1" dirty="0"/>
              <a:t>El nihilismo europeo. El nihilismo de la moral y la tragedia anticristiana</a:t>
            </a:r>
          </a:p>
          <a:p>
            <a:pPr>
              <a:spcBef>
                <a:spcPts val="0"/>
              </a:spcBef>
              <a:buNone/>
            </a:pPr>
            <a:r>
              <a:rPr lang="es-ES" sz="1700" i="1" dirty="0"/>
              <a:t>            en Nietzsche</a:t>
            </a:r>
            <a:r>
              <a:rPr lang="es-ES" sz="1700" dirty="0"/>
              <a:t>. Buenos Aires: Editorial Biblos.</a:t>
            </a:r>
          </a:p>
          <a:p>
            <a:pPr>
              <a:spcBef>
                <a:spcPts val="0"/>
              </a:spcBef>
              <a:buNone/>
            </a:pPr>
            <a:endParaRPr lang="es-ES" sz="1700" dirty="0"/>
          </a:p>
          <a:p>
            <a:pPr>
              <a:spcBef>
                <a:spcPts val="0"/>
              </a:spcBef>
              <a:buNone/>
            </a:pPr>
            <a:r>
              <a:rPr lang="es-ES" sz="1700" dirty="0"/>
              <a:t>ROMERO CUEVAS, José Manuel</a:t>
            </a:r>
          </a:p>
          <a:p>
            <a:pPr>
              <a:spcBef>
                <a:spcPts val="0"/>
              </a:spcBef>
              <a:buNone/>
            </a:pPr>
            <a:r>
              <a:rPr lang="es-ES" sz="1700" dirty="0"/>
              <a:t>2001   “Perspectivismo, relativismo y verdad en la genealogía de Nietzsche.” En:</a:t>
            </a:r>
          </a:p>
          <a:p>
            <a:pPr>
              <a:spcBef>
                <a:spcPts val="0"/>
              </a:spcBef>
              <a:buNone/>
            </a:pPr>
            <a:r>
              <a:rPr lang="es-ES" sz="1700" dirty="0"/>
              <a:t>            </a:t>
            </a:r>
            <a:r>
              <a:rPr lang="es-ES" sz="1700" i="1" dirty="0"/>
              <a:t>Thémata</a:t>
            </a:r>
            <a:r>
              <a:rPr lang="es-ES" sz="1700" dirty="0"/>
              <a:t>, Núm. 27, 2001, pp. 333-339.</a:t>
            </a:r>
          </a:p>
          <a:p>
            <a:pPr>
              <a:buNone/>
            </a:pPr>
            <a:endParaRPr lang="es-ES" sz="1700" dirty="0"/>
          </a:p>
          <a:p>
            <a:pPr>
              <a:buNone/>
            </a:pPr>
            <a:endParaRPr lang="es-ES" sz="1600" dirty="0"/>
          </a:p>
          <a:p>
            <a:pPr>
              <a:buNone/>
            </a:pPr>
            <a:endParaRPr lang="es-ES" sz="1700" dirty="0"/>
          </a:p>
          <a:p>
            <a:pPr>
              <a:spcBef>
                <a:spcPts val="0"/>
              </a:spcBef>
              <a:buNone/>
            </a:pPr>
            <a:endParaRPr lang="es-ES" sz="1800" dirty="0"/>
          </a:p>
          <a:p>
            <a:pPr>
              <a:buNone/>
            </a:pPr>
            <a:endParaRPr lang="es-PE"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La genealogía de la moral</a:t>
            </a:r>
            <a:endParaRPr lang="es-PE" dirty="0"/>
          </a:p>
        </p:txBody>
      </p:sp>
      <p:sp>
        <p:nvSpPr>
          <p:cNvPr id="3" name="2 Marcador de contenido"/>
          <p:cNvSpPr>
            <a:spLocks noGrp="1"/>
          </p:cNvSpPr>
          <p:nvPr>
            <p:ph idx="1"/>
          </p:nvPr>
        </p:nvSpPr>
        <p:spPr/>
        <p:txBody>
          <a:bodyPr>
            <a:normAutofit/>
          </a:bodyPr>
          <a:lstStyle/>
          <a:p>
            <a:r>
              <a:rPr lang="es-ES" sz="2600" dirty="0"/>
              <a:t>Publicado en 1887, se propone como </a:t>
            </a:r>
            <a:r>
              <a:rPr lang="es-ES" sz="2600" i="1" dirty="0">
                <a:solidFill>
                  <a:srgbClr val="006600"/>
                </a:solidFill>
              </a:rPr>
              <a:t>un escrito polémico</a:t>
            </a:r>
            <a:r>
              <a:rPr lang="es-ES" sz="2600" dirty="0"/>
              <a:t>, pero es ante todo, la máxima expresión de lucidez analítica de parte del autor.</a:t>
            </a:r>
          </a:p>
          <a:p>
            <a:r>
              <a:rPr lang="es-ES" sz="2600" dirty="0"/>
              <a:t>Continúa explorando los temas críticos de </a:t>
            </a:r>
            <a:r>
              <a:rPr lang="es-ES" sz="2600" i="1" dirty="0"/>
              <a:t>Más allá del bien y del mal</a:t>
            </a:r>
            <a:r>
              <a:rPr lang="es-ES" sz="2600" dirty="0"/>
              <a:t> utilizando más expansivamente el formato de ensayo a través de sus tres tratados:</a:t>
            </a:r>
          </a:p>
          <a:p>
            <a:pPr lvl="2">
              <a:buBlip>
                <a:blip r:embed="rId2"/>
              </a:buBlip>
            </a:pPr>
            <a:r>
              <a:rPr lang="es-ES" sz="2000" b="1" i="1" dirty="0">
                <a:solidFill>
                  <a:srgbClr val="006600"/>
                </a:solidFill>
              </a:rPr>
              <a:t>sobre las concepciones del bien y del mal;</a:t>
            </a:r>
          </a:p>
          <a:p>
            <a:pPr lvl="2">
              <a:buBlip>
                <a:blip r:embed="rId2"/>
              </a:buBlip>
            </a:pPr>
            <a:r>
              <a:rPr lang="es-ES" sz="2000" b="1" i="1" dirty="0">
                <a:solidFill>
                  <a:srgbClr val="006600"/>
                </a:solidFill>
              </a:rPr>
              <a:t>sobre las concepciones de culpa y mala conciencia;</a:t>
            </a:r>
          </a:p>
          <a:p>
            <a:pPr lvl="2">
              <a:buBlip>
                <a:blip r:embed="rId2"/>
              </a:buBlip>
            </a:pPr>
            <a:r>
              <a:rPr lang="es-ES" sz="2000" b="1" i="1" dirty="0">
                <a:solidFill>
                  <a:srgbClr val="006600"/>
                </a:solidFill>
              </a:rPr>
              <a:t>sobre el significado de los ideales del ascetismo.</a:t>
            </a:r>
            <a:endParaRPr lang="es-PE" sz="2000" b="1" i="1" dirty="0">
              <a:solidFill>
                <a:srgbClr val="0066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La genealogía de la moral</a:t>
            </a:r>
            <a:endParaRPr lang="es-PE" dirty="0"/>
          </a:p>
        </p:txBody>
      </p:sp>
      <p:sp>
        <p:nvSpPr>
          <p:cNvPr id="3" name="2 Marcador de contenido"/>
          <p:cNvSpPr>
            <a:spLocks noGrp="1"/>
          </p:cNvSpPr>
          <p:nvPr>
            <p:ph idx="1"/>
          </p:nvPr>
        </p:nvSpPr>
        <p:spPr/>
        <p:txBody>
          <a:bodyPr>
            <a:normAutofit/>
          </a:bodyPr>
          <a:lstStyle/>
          <a:p>
            <a:r>
              <a:rPr lang="es-ES" sz="2200" dirty="0"/>
              <a:t>El primer tratado – </a:t>
            </a:r>
            <a:r>
              <a:rPr lang="es-ES" sz="2200" i="1" dirty="0"/>
              <a:t>«Bueno y malvado», «bueno y malo»</a:t>
            </a:r>
            <a:r>
              <a:rPr lang="es-ES" sz="2200" dirty="0"/>
              <a:t> – desnuda los genuinos motivos de la psicología del cristianismo, su nacimiento desde “el espíritu del resentimiento, no del «espíritu» como de ordinario se cree”. (EH, 109)</a:t>
            </a:r>
          </a:p>
          <a:p>
            <a:r>
              <a:rPr lang="es-ES" sz="2200" dirty="0"/>
              <a:t>El segundo tratado – </a:t>
            </a:r>
            <a:r>
              <a:rPr lang="es-ES" sz="2200" i="1" dirty="0"/>
              <a:t>«Culpa», «mala conciencia» y similares</a:t>
            </a:r>
            <a:r>
              <a:rPr lang="es-ES" sz="2200" dirty="0"/>
              <a:t> – analiza la conciencia en oposición a la imagen común de </a:t>
            </a:r>
            <a:r>
              <a:rPr lang="es-ES" sz="2200" dirty="0">
                <a:latin typeface="Georgia"/>
              </a:rPr>
              <a:t>«</a:t>
            </a:r>
            <a:r>
              <a:rPr lang="es-ES" sz="2200" dirty="0"/>
              <a:t>la voz de Dios en el hombre</a:t>
            </a:r>
            <a:r>
              <a:rPr lang="es-ES" sz="2200" dirty="0">
                <a:latin typeface="Georgia"/>
              </a:rPr>
              <a:t>»</a:t>
            </a:r>
            <a:r>
              <a:rPr lang="es-ES" sz="2200" dirty="0"/>
              <a:t>: en realidad, “es el instinto de crueldad, que revierte hacia atrás cuando ya no puede seguir desahogándose hacia fuera”. (EH, 110)</a:t>
            </a:r>
            <a:endParaRPr lang="es-PE"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La genealogía de la moral</a:t>
            </a:r>
            <a:endParaRPr lang="es-PE" dirty="0"/>
          </a:p>
        </p:txBody>
      </p:sp>
      <p:sp>
        <p:nvSpPr>
          <p:cNvPr id="3" name="2 Marcador de contenido"/>
          <p:cNvSpPr>
            <a:spLocks noGrp="1"/>
          </p:cNvSpPr>
          <p:nvPr>
            <p:ph idx="1"/>
          </p:nvPr>
        </p:nvSpPr>
        <p:spPr/>
        <p:txBody>
          <a:bodyPr>
            <a:normAutofit/>
          </a:bodyPr>
          <a:lstStyle/>
          <a:p>
            <a:r>
              <a:rPr lang="es-ES" sz="2200" dirty="0"/>
              <a:t>El tercer tratado – </a:t>
            </a:r>
            <a:r>
              <a:rPr lang="es-ES" sz="2200" i="1" dirty="0"/>
              <a:t>¿Qué significan los ideales ascéticos?</a:t>
            </a:r>
            <a:r>
              <a:rPr lang="es-ES" sz="2200" dirty="0"/>
              <a:t> – pregunta por el porqué de la fuerza del ideal sacerdotal “a pesar de ser éste el ideal </a:t>
            </a:r>
            <a:r>
              <a:rPr lang="es-ES" sz="2200" i="1" dirty="0"/>
              <a:t>nocivo par excellence</a:t>
            </a:r>
            <a:r>
              <a:rPr lang="es-ES" sz="2200" dirty="0"/>
              <a:t>, una voluntad de final, un ideal de </a:t>
            </a:r>
            <a:r>
              <a:rPr lang="es-ES" sz="2200" i="1" dirty="0"/>
              <a:t>décadence</a:t>
            </a:r>
            <a:r>
              <a:rPr lang="es-ES" sz="2200" dirty="0"/>
              <a:t>”, y la respuesta es que “ha sido hasta ahora el único ideal porque no ha tenido ningún competidor”. (EH, 109)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200" i="1" dirty="0"/>
              <a:t>Tratado primero: </a:t>
            </a:r>
            <a:br>
              <a:rPr lang="es-ES" sz="3200" i="1" dirty="0"/>
            </a:br>
            <a:r>
              <a:rPr lang="es-ES" sz="3200" i="1" dirty="0"/>
              <a:t>«Bueno y malvado», «bueno y malo» </a:t>
            </a:r>
            <a:endParaRPr lang="es-PE" sz="3200" i="1" dirty="0"/>
          </a:p>
        </p:txBody>
      </p:sp>
      <p:sp>
        <p:nvSpPr>
          <p:cNvPr id="3" name="2 Marcador de contenido"/>
          <p:cNvSpPr>
            <a:spLocks noGrp="1"/>
          </p:cNvSpPr>
          <p:nvPr>
            <p:ph idx="1"/>
          </p:nvPr>
        </p:nvSpPr>
        <p:spPr/>
        <p:txBody>
          <a:bodyPr>
            <a:normAutofit fontScale="92500" lnSpcReduction="10000"/>
          </a:bodyPr>
          <a:lstStyle/>
          <a:p>
            <a:r>
              <a:rPr lang="es-ES" sz="2700" dirty="0"/>
              <a:t>Hay una tendencia en la academia psicológica británica a ubicar los significados de los conceptos del bien y del mal en los procesos de formación de hábitos y de olvido. </a:t>
            </a:r>
          </a:p>
          <a:p>
            <a:r>
              <a:rPr lang="es-ES" sz="2700" dirty="0"/>
              <a:t>La clave auténtica para estudiar esto reside en la genealogía: </a:t>
            </a:r>
          </a:p>
          <a:p>
            <a:pPr lvl="2">
              <a:buClr>
                <a:schemeClr val="tx1">
                  <a:lumMod val="75000"/>
                  <a:lumOff val="25000"/>
                </a:schemeClr>
              </a:buClr>
              <a:buFont typeface="Wingdings" pitchFamily="2" charset="2"/>
              <a:buChar char="Ø"/>
            </a:pPr>
            <a:r>
              <a:rPr lang="es-ES" sz="2200" b="1" dirty="0">
                <a:solidFill>
                  <a:schemeClr val="tx1">
                    <a:lumMod val="65000"/>
                    <a:lumOff val="35000"/>
                  </a:schemeClr>
                </a:solidFill>
              </a:rPr>
              <a:t>malo (</a:t>
            </a:r>
            <a:r>
              <a:rPr lang="es-ES" sz="2200" b="1" i="1" dirty="0">
                <a:solidFill>
                  <a:schemeClr val="tx1">
                    <a:lumMod val="65000"/>
                    <a:lumOff val="35000"/>
                  </a:schemeClr>
                </a:solidFill>
              </a:rPr>
              <a:t>schlecht</a:t>
            </a:r>
            <a:r>
              <a:rPr lang="es-ES" sz="2200" b="1" dirty="0">
                <a:solidFill>
                  <a:schemeClr val="tx1">
                    <a:lumMod val="65000"/>
                    <a:lumOff val="35000"/>
                  </a:schemeClr>
                </a:solidFill>
              </a:rPr>
              <a:t>)</a:t>
            </a:r>
            <a:r>
              <a:rPr lang="es-ES" sz="2200" b="1" dirty="0"/>
              <a:t> se enraíza en lo simple, </a:t>
            </a:r>
            <a:r>
              <a:rPr lang="es-ES" sz="2200" b="1" i="1" dirty="0">
                <a:solidFill>
                  <a:schemeClr val="accent2">
                    <a:lumMod val="75000"/>
                  </a:schemeClr>
                </a:solidFill>
              </a:rPr>
              <a:t>el paradigma del hombre vulgar</a:t>
            </a:r>
            <a:r>
              <a:rPr lang="es-ES" sz="2200" b="1" dirty="0"/>
              <a:t>; </a:t>
            </a:r>
          </a:p>
          <a:p>
            <a:pPr lvl="2">
              <a:buClr>
                <a:schemeClr val="tx1">
                  <a:lumMod val="75000"/>
                  <a:lumOff val="25000"/>
                </a:schemeClr>
              </a:buClr>
              <a:buFont typeface="Wingdings" pitchFamily="2" charset="2"/>
              <a:buChar char="Ø"/>
            </a:pPr>
            <a:r>
              <a:rPr lang="es-ES" sz="2200" b="1" dirty="0">
                <a:solidFill>
                  <a:schemeClr val="tx1">
                    <a:lumMod val="65000"/>
                    <a:lumOff val="35000"/>
                  </a:schemeClr>
                </a:solidFill>
              </a:rPr>
              <a:t>bueno (</a:t>
            </a:r>
            <a:r>
              <a:rPr lang="es-ES" sz="2200" b="1" i="1" dirty="0">
                <a:solidFill>
                  <a:schemeClr val="tx1">
                    <a:lumMod val="65000"/>
                    <a:lumOff val="35000"/>
                  </a:schemeClr>
                </a:solidFill>
              </a:rPr>
              <a:t>gut</a:t>
            </a:r>
            <a:r>
              <a:rPr lang="es-ES" sz="2200" b="1" dirty="0">
                <a:solidFill>
                  <a:schemeClr val="tx1">
                    <a:lumMod val="65000"/>
                    <a:lumOff val="35000"/>
                  </a:schemeClr>
                </a:solidFill>
              </a:rPr>
              <a:t>)</a:t>
            </a:r>
            <a:r>
              <a:rPr lang="es-ES" sz="2200" b="1" dirty="0"/>
              <a:t> se enraíza en lo superior, </a:t>
            </a:r>
            <a:r>
              <a:rPr lang="es-ES" sz="2200" b="1" i="1" dirty="0">
                <a:solidFill>
                  <a:schemeClr val="accent2">
                    <a:lumMod val="75000"/>
                  </a:schemeClr>
                </a:solidFill>
              </a:rPr>
              <a:t>el paradigma del noble, el poderoso, el señor</a:t>
            </a:r>
            <a:r>
              <a:rPr lang="es-ES" sz="2200" b="1" dirty="0"/>
              <a:t>.</a:t>
            </a:r>
          </a:p>
          <a:p>
            <a:pPr>
              <a:buNone/>
            </a:pPr>
            <a:br>
              <a:rPr lang="es-ES" sz="2600" dirty="0"/>
            </a:br>
            <a:endParaRPr lang="es-ES"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200" i="1" dirty="0"/>
              <a:t>Tratado primero: </a:t>
            </a:r>
            <a:br>
              <a:rPr lang="es-ES" sz="3200" i="1" dirty="0"/>
            </a:br>
            <a:r>
              <a:rPr lang="es-ES" sz="3200" i="1" dirty="0"/>
              <a:t>«Bueno y malvado», «bueno y malo» </a:t>
            </a:r>
            <a:endParaRPr lang="es-PE" sz="3200" i="1" dirty="0"/>
          </a:p>
        </p:txBody>
      </p:sp>
      <p:sp>
        <p:nvSpPr>
          <p:cNvPr id="3" name="2 Marcador de contenido"/>
          <p:cNvSpPr>
            <a:spLocks noGrp="1"/>
          </p:cNvSpPr>
          <p:nvPr>
            <p:ph idx="1"/>
          </p:nvPr>
        </p:nvSpPr>
        <p:spPr/>
        <p:txBody>
          <a:bodyPr>
            <a:normAutofit/>
          </a:bodyPr>
          <a:lstStyle/>
          <a:p>
            <a:r>
              <a:rPr lang="es-ES" sz="2500" dirty="0"/>
              <a:t>La valoración original se basaba en el modo en que los señores hallaban su espacio en la vida dentro del esquema social.</a:t>
            </a:r>
          </a:p>
          <a:p>
            <a:r>
              <a:rPr lang="es-ES" sz="2500" dirty="0"/>
              <a:t>La casta sacerdotal emerge como antítesis del señor en tanto que antepone </a:t>
            </a:r>
            <a:r>
              <a:rPr lang="es-ES" sz="2500" i="1" dirty="0">
                <a:solidFill>
                  <a:schemeClr val="accent2">
                    <a:lumMod val="75000"/>
                  </a:schemeClr>
                </a:solidFill>
              </a:rPr>
              <a:t>la incubación de ideas </a:t>
            </a:r>
            <a:r>
              <a:rPr lang="es-ES" sz="2500" dirty="0"/>
              <a:t>a la acción de afianzamiento del señorío de aquél. Así:</a:t>
            </a:r>
          </a:p>
          <a:p>
            <a:pPr lvl="2">
              <a:buClr>
                <a:schemeClr val="accent2">
                  <a:lumMod val="75000"/>
                </a:schemeClr>
              </a:buClr>
              <a:buFont typeface="Wingdings" pitchFamily="2" charset="2"/>
              <a:buChar char="Ø"/>
            </a:pPr>
            <a:r>
              <a:rPr lang="es-ES" sz="1900" b="1" dirty="0">
                <a:solidFill>
                  <a:schemeClr val="accent6">
                    <a:lumMod val="75000"/>
                  </a:schemeClr>
                </a:solidFill>
              </a:rPr>
              <a:t>se instaura la religión;</a:t>
            </a:r>
          </a:p>
          <a:p>
            <a:pPr lvl="2">
              <a:buClr>
                <a:schemeClr val="accent2">
                  <a:lumMod val="75000"/>
                </a:schemeClr>
              </a:buClr>
              <a:buFont typeface="Wingdings" pitchFamily="2" charset="2"/>
              <a:buChar char="Ø"/>
            </a:pPr>
            <a:r>
              <a:rPr lang="es-ES" sz="1900" b="1" dirty="0">
                <a:solidFill>
                  <a:schemeClr val="accent6">
                    <a:lumMod val="75000"/>
                  </a:schemeClr>
                </a:solidFill>
              </a:rPr>
              <a:t>se afianza el ideal de </a:t>
            </a:r>
            <a:r>
              <a:rPr lang="es-ES" sz="1900" b="1" dirty="0">
                <a:solidFill>
                  <a:schemeClr val="accent6">
                    <a:lumMod val="75000"/>
                  </a:schemeClr>
                </a:solidFill>
                <a:latin typeface="Georgia"/>
              </a:rPr>
              <a:t>«</a:t>
            </a:r>
            <a:r>
              <a:rPr lang="es-ES" sz="1900" b="1" dirty="0">
                <a:solidFill>
                  <a:schemeClr val="accent6">
                    <a:lumMod val="75000"/>
                  </a:schemeClr>
                </a:solidFill>
              </a:rPr>
              <a:t>otro mundo</a:t>
            </a:r>
            <a:r>
              <a:rPr lang="es-ES" sz="1900" b="1" dirty="0">
                <a:solidFill>
                  <a:schemeClr val="accent6">
                    <a:lumMod val="75000"/>
                  </a:schemeClr>
                </a:solidFill>
                <a:latin typeface="Georgia"/>
              </a:rPr>
              <a:t>»;</a:t>
            </a:r>
          </a:p>
          <a:p>
            <a:pPr lvl="2">
              <a:buClr>
                <a:schemeClr val="accent2">
                  <a:lumMod val="75000"/>
                </a:schemeClr>
              </a:buClr>
              <a:buFont typeface="Wingdings" pitchFamily="2" charset="2"/>
              <a:buChar char="Ø"/>
            </a:pPr>
            <a:r>
              <a:rPr lang="es-ES" sz="1900" b="1" dirty="0">
                <a:solidFill>
                  <a:schemeClr val="accent6">
                    <a:lumMod val="75000"/>
                  </a:schemeClr>
                </a:solidFill>
                <a:latin typeface="Georgia"/>
              </a:rPr>
              <a:t>se reformula lo malo como malvado (</a:t>
            </a:r>
            <a:r>
              <a:rPr lang="es-ES" sz="1900" b="1" i="1" dirty="0">
                <a:solidFill>
                  <a:schemeClr val="accent6">
                    <a:lumMod val="75000"/>
                  </a:schemeClr>
                </a:solidFill>
                <a:latin typeface="Georgia"/>
              </a:rPr>
              <a:t>böse</a:t>
            </a:r>
            <a:r>
              <a:rPr lang="es-ES" sz="1900" b="1" dirty="0">
                <a:solidFill>
                  <a:schemeClr val="accent6">
                    <a:lumMod val="75000"/>
                  </a:schemeClr>
                </a:solidFill>
                <a:latin typeface="Georgia"/>
              </a:rPr>
              <a:t>)</a:t>
            </a:r>
            <a:r>
              <a:rPr lang="es-ES" sz="1900" b="1" dirty="0">
                <a:solidFill>
                  <a:schemeClr val="accent6">
                    <a:lumMod val="75000"/>
                  </a:schemeClr>
                </a:solidFill>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200" i="1" dirty="0"/>
              <a:t>Tratado primero: </a:t>
            </a:r>
            <a:br>
              <a:rPr lang="es-ES" sz="3200" i="1" dirty="0"/>
            </a:br>
            <a:r>
              <a:rPr lang="es-ES" sz="3200" i="1" dirty="0"/>
              <a:t>«Bueno y malvado», «bueno y malo» </a:t>
            </a:r>
            <a:endParaRPr lang="es-PE" sz="3200" i="1" dirty="0"/>
          </a:p>
        </p:txBody>
      </p:sp>
      <p:sp>
        <p:nvSpPr>
          <p:cNvPr id="3" name="2 Marcador de contenido"/>
          <p:cNvSpPr>
            <a:spLocks noGrp="1"/>
          </p:cNvSpPr>
          <p:nvPr>
            <p:ph idx="1"/>
          </p:nvPr>
        </p:nvSpPr>
        <p:spPr/>
        <p:txBody>
          <a:bodyPr>
            <a:normAutofit/>
          </a:bodyPr>
          <a:lstStyle/>
          <a:p>
            <a:pPr algn="ctr">
              <a:buNone/>
            </a:pPr>
            <a:r>
              <a:rPr lang="es-ES" sz="2200" i="1" dirty="0">
                <a:solidFill>
                  <a:srgbClr val="006600"/>
                </a:solidFill>
              </a:rPr>
              <a:t> </a:t>
            </a:r>
            <a:r>
              <a:rPr lang="es-ES" sz="2300" i="1" dirty="0">
                <a:solidFill>
                  <a:srgbClr val="006600"/>
                </a:solidFill>
              </a:rPr>
              <a:t>“Mientras que toda moral noble nace de un triunfante sí dicho a sí mismo, la moral de los esclavos dice no, ya de antemano, a un </a:t>
            </a:r>
            <a:r>
              <a:rPr lang="es-ES" sz="2300" i="1" dirty="0">
                <a:solidFill>
                  <a:srgbClr val="006600"/>
                </a:solidFill>
                <a:latin typeface="Georgia"/>
              </a:rPr>
              <a:t>«</a:t>
            </a:r>
            <a:r>
              <a:rPr lang="es-ES" sz="2300" i="1" dirty="0">
                <a:solidFill>
                  <a:srgbClr val="006600"/>
                </a:solidFill>
              </a:rPr>
              <a:t>fuera</a:t>
            </a:r>
            <a:r>
              <a:rPr lang="es-ES" sz="2300" i="1" dirty="0">
                <a:solidFill>
                  <a:srgbClr val="006600"/>
                </a:solidFill>
                <a:latin typeface="Georgia"/>
              </a:rPr>
              <a:t>»</a:t>
            </a:r>
            <a:r>
              <a:rPr lang="es-ES" sz="2300" i="1" dirty="0">
                <a:solidFill>
                  <a:srgbClr val="006600"/>
                </a:solidFill>
              </a:rPr>
              <a:t>, a </a:t>
            </a:r>
            <a:r>
              <a:rPr lang="es-ES" sz="2300" i="1" dirty="0">
                <a:solidFill>
                  <a:srgbClr val="006600"/>
                </a:solidFill>
                <a:latin typeface="Georgia"/>
              </a:rPr>
              <a:t>«</a:t>
            </a:r>
            <a:r>
              <a:rPr lang="es-ES" sz="2300" i="1" dirty="0">
                <a:solidFill>
                  <a:srgbClr val="006600"/>
                </a:solidFill>
              </a:rPr>
              <a:t>otro</a:t>
            </a:r>
            <a:r>
              <a:rPr lang="es-ES" sz="2300" i="1" dirty="0">
                <a:solidFill>
                  <a:srgbClr val="006600"/>
                </a:solidFill>
                <a:latin typeface="Georgia"/>
              </a:rPr>
              <a:t>»</a:t>
            </a:r>
            <a:r>
              <a:rPr lang="es-ES" sz="2300" i="1" dirty="0">
                <a:solidFill>
                  <a:srgbClr val="006600"/>
                </a:solidFill>
              </a:rPr>
              <a:t>, a un </a:t>
            </a:r>
            <a:r>
              <a:rPr lang="es-ES" sz="2300" i="1" dirty="0">
                <a:solidFill>
                  <a:srgbClr val="006600"/>
                </a:solidFill>
                <a:latin typeface="Georgia"/>
              </a:rPr>
              <a:t>«</a:t>
            </a:r>
            <a:r>
              <a:rPr lang="es-ES" sz="2300" i="1" dirty="0">
                <a:solidFill>
                  <a:srgbClr val="006600"/>
                </a:solidFill>
              </a:rPr>
              <a:t>no-yo</a:t>
            </a:r>
            <a:r>
              <a:rPr lang="es-ES" sz="2300" i="1" dirty="0">
                <a:solidFill>
                  <a:srgbClr val="006600"/>
                </a:solidFill>
                <a:latin typeface="Georgia"/>
              </a:rPr>
              <a:t>»</a:t>
            </a:r>
            <a:r>
              <a:rPr lang="es-ES" sz="2300" i="1" dirty="0">
                <a:solidFill>
                  <a:srgbClr val="006600"/>
                </a:solidFill>
              </a:rPr>
              <a:t>; y </a:t>
            </a:r>
            <a:r>
              <a:rPr lang="es-ES" sz="2300" dirty="0">
                <a:solidFill>
                  <a:srgbClr val="006600"/>
                </a:solidFill>
              </a:rPr>
              <a:t>ese no </a:t>
            </a:r>
            <a:r>
              <a:rPr lang="es-ES" sz="2300" i="1" dirty="0">
                <a:solidFill>
                  <a:srgbClr val="006600"/>
                </a:solidFill>
              </a:rPr>
              <a:t>es lo que constituye su acción creadora. Esa inversión de la mirada que establece valores – este </a:t>
            </a:r>
            <a:r>
              <a:rPr lang="es-ES" sz="2300" dirty="0">
                <a:solidFill>
                  <a:srgbClr val="006600"/>
                </a:solidFill>
              </a:rPr>
              <a:t>necesario</a:t>
            </a:r>
            <a:r>
              <a:rPr lang="es-ES" sz="2300" i="1" dirty="0">
                <a:solidFill>
                  <a:srgbClr val="006600"/>
                </a:solidFill>
              </a:rPr>
              <a:t> dirigirse hacia fuera en lugar de volverse hacia sí – forma parte precisamente del resentimiento: para surgir, la moral de los esclavos necesita siempre primero de un mundo opuesto y externo, necesita, hablando fisiológicamente, de estímulos exteriores para poder actuar – su acción es, de raíz, reacción.”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sz="3200" i="1" dirty="0"/>
              <a:t>Tratado primero: </a:t>
            </a:r>
            <a:br>
              <a:rPr lang="es-ES" sz="3200" i="1" dirty="0"/>
            </a:br>
            <a:r>
              <a:rPr lang="es-ES" sz="3200" i="1" dirty="0"/>
              <a:t>«Bueno y malvado», «bueno y malo» </a:t>
            </a:r>
            <a:endParaRPr lang="es-PE" sz="3200" i="1" dirty="0"/>
          </a:p>
        </p:txBody>
      </p:sp>
      <p:sp>
        <p:nvSpPr>
          <p:cNvPr id="3" name="2 Marcador de contenido"/>
          <p:cNvSpPr>
            <a:spLocks noGrp="1"/>
          </p:cNvSpPr>
          <p:nvPr>
            <p:ph idx="1"/>
          </p:nvPr>
        </p:nvSpPr>
        <p:spPr/>
        <p:txBody>
          <a:bodyPr>
            <a:normAutofit/>
          </a:bodyPr>
          <a:lstStyle/>
          <a:p>
            <a:pPr algn="ctr">
              <a:buNone/>
            </a:pPr>
            <a:r>
              <a:rPr lang="es-ES" sz="2300" i="1" dirty="0">
                <a:solidFill>
                  <a:srgbClr val="006600"/>
                </a:solidFill>
              </a:rPr>
              <a:t> “Lo contrario ocurre en la manera noble de valorar: éste actúa y brota espontáneamente, busca su opuesto sólo para decirse sí a sí misma con mayor agradecimiento, con mayor júbilo – su concepto negativo, lo </a:t>
            </a:r>
            <a:r>
              <a:rPr lang="es-ES" sz="2300" i="1" dirty="0">
                <a:solidFill>
                  <a:srgbClr val="006600"/>
                </a:solidFill>
                <a:latin typeface="Georgia"/>
              </a:rPr>
              <a:t>«</a:t>
            </a:r>
            <a:r>
              <a:rPr lang="es-ES" sz="2300" i="1" dirty="0">
                <a:solidFill>
                  <a:srgbClr val="006600"/>
                </a:solidFill>
              </a:rPr>
              <a:t>bajo</a:t>
            </a:r>
            <a:r>
              <a:rPr lang="es-ES" sz="2300" i="1" dirty="0">
                <a:solidFill>
                  <a:srgbClr val="006600"/>
                </a:solidFill>
                <a:latin typeface="Georgia"/>
              </a:rPr>
              <a:t>»</a:t>
            </a:r>
            <a:r>
              <a:rPr lang="es-ES" sz="2300" i="1" dirty="0">
                <a:solidFill>
                  <a:srgbClr val="006600"/>
                </a:solidFill>
              </a:rPr>
              <a:t>, </a:t>
            </a:r>
            <a:r>
              <a:rPr lang="es-ES" sz="2300" i="1" dirty="0">
                <a:solidFill>
                  <a:srgbClr val="006600"/>
                </a:solidFill>
                <a:latin typeface="Georgia"/>
              </a:rPr>
              <a:t>«</a:t>
            </a:r>
            <a:r>
              <a:rPr lang="es-ES" sz="2300" i="1" dirty="0">
                <a:solidFill>
                  <a:srgbClr val="006600"/>
                </a:solidFill>
              </a:rPr>
              <a:t>vulgar</a:t>
            </a:r>
            <a:r>
              <a:rPr lang="es-ES" sz="2300" i="1" dirty="0">
                <a:solidFill>
                  <a:srgbClr val="006600"/>
                </a:solidFill>
                <a:latin typeface="Georgia"/>
              </a:rPr>
              <a:t>»</a:t>
            </a:r>
            <a:r>
              <a:rPr lang="es-ES" sz="2300" i="1" dirty="0">
                <a:solidFill>
                  <a:srgbClr val="006600"/>
                </a:solidFill>
              </a:rPr>
              <a:t>, </a:t>
            </a:r>
            <a:r>
              <a:rPr lang="es-ES" sz="2300" i="1" dirty="0">
                <a:solidFill>
                  <a:srgbClr val="006600"/>
                </a:solidFill>
                <a:latin typeface="Georgia"/>
              </a:rPr>
              <a:t>«</a:t>
            </a:r>
            <a:r>
              <a:rPr lang="es-ES" sz="2300" i="1" dirty="0">
                <a:solidFill>
                  <a:srgbClr val="006600"/>
                </a:solidFill>
              </a:rPr>
              <a:t>malo</a:t>
            </a:r>
            <a:r>
              <a:rPr lang="es-ES" sz="2300" i="1" dirty="0">
                <a:solidFill>
                  <a:srgbClr val="006600"/>
                </a:solidFill>
                <a:latin typeface="Georgia"/>
              </a:rPr>
              <a:t>»</a:t>
            </a:r>
            <a:r>
              <a:rPr lang="es-ES" sz="2300" i="1" dirty="0">
                <a:solidFill>
                  <a:srgbClr val="006600"/>
                </a:solidFill>
              </a:rPr>
              <a:t>, es tan sólo un pálido contraste, nacido más tarde, de su concepto básico positivo, totalmente impregnado de vida y de pasión, el concepto </a:t>
            </a:r>
            <a:r>
              <a:rPr lang="es-ES" sz="2300" i="1" dirty="0">
                <a:solidFill>
                  <a:srgbClr val="006600"/>
                </a:solidFill>
                <a:latin typeface="Georgia"/>
              </a:rPr>
              <a:t>«</a:t>
            </a:r>
            <a:r>
              <a:rPr lang="es-ES" sz="2300" i="1" dirty="0">
                <a:solidFill>
                  <a:srgbClr val="006600"/>
                </a:solidFill>
              </a:rPr>
              <a:t>¡nosotros los nobles, nosotros los buenos, nosotros los bellos, nosotros los felices!</a:t>
            </a:r>
            <a:r>
              <a:rPr lang="es-ES" sz="2300" i="1" dirty="0">
                <a:solidFill>
                  <a:srgbClr val="006600"/>
                </a:solidFill>
                <a:latin typeface="Georgia"/>
              </a:rPr>
              <a:t>»</a:t>
            </a:r>
            <a:r>
              <a:rPr lang="es-ES" sz="2300" i="1" dirty="0">
                <a:solidFill>
                  <a:srgbClr val="006600"/>
                </a:solidFill>
              </a:rPr>
              <a:t>” </a:t>
            </a:r>
            <a:r>
              <a:rPr lang="es-ES" sz="2300" dirty="0">
                <a:solidFill>
                  <a:srgbClr val="006600"/>
                </a:solidFill>
              </a:rPr>
              <a:t>(I.10)</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1390</TotalTime>
  <Words>2572</Words>
  <Application>Microsoft Office PowerPoint</Application>
  <PresentationFormat>Presentación en pantalla (4:3)</PresentationFormat>
  <Paragraphs>121</Paragraphs>
  <Slides>27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27</vt:i4>
      </vt:variant>
    </vt:vector>
  </HeadingPairs>
  <TitlesOfParts>
    <vt:vector size="32" baseType="lpstr">
      <vt:lpstr>Georgia</vt:lpstr>
      <vt:lpstr>Trebuchet MS</vt:lpstr>
      <vt:lpstr>Wingdings</vt:lpstr>
      <vt:lpstr>Wingdings 2</vt:lpstr>
      <vt:lpstr>Urbano</vt:lpstr>
      <vt:lpstr>Nietzsche</vt:lpstr>
      <vt:lpstr>  </vt:lpstr>
      <vt:lpstr>La genealogía de la moral</vt:lpstr>
      <vt:lpstr>La genealogía de la moral</vt:lpstr>
      <vt:lpstr>La genealogía de la moral</vt:lpstr>
      <vt:lpstr>Tratado primero:  «Bueno y malvado», «bueno y malo» </vt:lpstr>
      <vt:lpstr>Tratado primero:  «Bueno y malvado», «bueno y malo» </vt:lpstr>
      <vt:lpstr>Tratado primero:  «Bueno y malvado», «bueno y malo» </vt:lpstr>
      <vt:lpstr>Tratado primero:  «Bueno y malvado», «bueno y malo» </vt:lpstr>
      <vt:lpstr>Poniendo el dedo en las llagas  de la moral cristiana</vt:lpstr>
      <vt:lpstr>Poniendo el dedo en las llagas  de la moral cristiana</vt:lpstr>
      <vt:lpstr>Poniendo el dedo en las llagas  de la moral cristiana</vt:lpstr>
      <vt:lpstr>Los bienaventurados verán las penas de los condenados  para que la bienaventuranza les satisfaga más</vt:lpstr>
      <vt:lpstr>Tratado segundo:  «Culpa», «mala conciencia» y similares </vt:lpstr>
      <vt:lpstr>Tratado segundo:  «Culpa», «mala conciencia» y similares </vt:lpstr>
      <vt:lpstr>Tratado segundo:  «Culpa», «mala conciencia» y similares </vt:lpstr>
      <vt:lpstr>Golpe de genio del cristianismo </vt:lpstr>
      <vt:lpstr>El acreedor sacrificándose por su deudor,  ¡por amor a su deudor! </vt:lpstr>
      <vt:lpstr>El ateísmo como negación de la culpa</vt:lpstr>
      <vt:lpstr>Tratado tercero:  ¿Qué significan los ideales ascéticos? </vt:lpstr>
      <vt:lpstr>Tratado tercero:  ¿Qué significan los ideales ascéticos? </vt:lpstr>
      <vt:lpstr>La caverna del asceta,  la caverna de la negación de la vida</vt:lpstr>
      <vt:lpstr>Tratado tercero:  ¿Qué significan los ideales ascéticos? </vt:lpstr>
      <vt:lpstr>Tratado tercero:  ¿Qué significan los ideales ascéticos? </vt:lpstr>
      <vt:lpstr>Tratado tercero:  ¿Qué significan los ideales ascéticos? </vt:lpstr>
      <vt:lpstr>Bibliografía </vt:lpstr>
      <vt:lpstr>Bibliografía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Nietzsche</dc:title>
  <dc:creator>Cesar</dc:creator>
  <cp:lastModifiedBy>Cesar Inca Mendoza Loyola</cp:lastModifiedBy>
  <cp:revision>107</cp:revision>
  <dcterms:created xsi:type="dcterms:W3CDTF">2013-09-08T21:50:44Z</dcterms:created>
  <dcterms:modified xsi:type="dcterms:W3CDTF">2022-05-14T02:50:18Z</dcterms:modified>
</cp:coreProperties>
</file>